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5"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2" d="100"/>
          <a:sy n="52" d="100"/>
        </p:scale>
        <p:origin x="8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052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98010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5" name="Text 1"/>
          <p:cNvSpPr/>
          <p:nvPr/>
        </p:nvSpPr>
        <p:spPr>
          <a:xfrm>
            <a:off x="793790" y="881182"/>
            <a:ext cx="7556421" cy="2934653"/>
          </a:xfrm>
          <a:prstGeom prst="rect">
            <a:avLst/>
          </a:prstGeom>
          <a:noFill/>
          <a:ln/>
        </p:spPr>
        <p:txBody>
          <a:bodyPr wrap="square" rtlCol="0" anchor="t"/>
          <a:lstStyle/>
          <a:p>
            <a:pPr marL="0" indent="0">
              <a:lnSpc>
                <a:spcPts val="7702"/>
              </a:lnSpc>
              <a:buNone/>
            </a:pPr>
            <a:r>
              <a:rPr lang="en-US" sz="6162" b="1" dirty="0">
                <a:solidFill>
                  <a:srgbClr val="403C4E"/>
                </a:solidFill>
                <a:latin typeface="Merriweather" pitchFamily="34" charset="0"/>
                <a:ea typeface="Merriweather" pitchFamily="34" charset="-122"/>
                <a:cs typeface="Merriweather" pitchFamily="34" charset="-120"/>
              </a:rPr>
              <a:t>Introduction to JSON Web Tokens (JWT)</a:t>
            </a:r>
            <a:endParaRPr lang="en-US" sz="6162" dirty="0"/>
          </a:p>
        </p:txBody>
      </p:sp>
      <p:sp>
        <p:nvSpPr>
          <p:cNvPr id="6" name="Text 2"/>
          <p:cNvSpPr/>
          <p:nvPr/>
        </p:nvSpPr>
        <p:spPr>
          <a:xfrm>
            <a:off x="793790" y="4155996"/>
            <a:ext cx="7556421" cy="2540318"/>
          </a:xfrm>
          <a:prstGeom prst="rect">
            <a:avLst/>
          </a:prstGeom>
          <a:noFill/>
          <a:ln/>
        </p:spPr>
        <p:txBody>
          <a:bodyPr wrap="squar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JSON Web Tokens (JWT) are a standard method for securely transmitting information between parties as a JSON object. They are used in a wide range of applications, including authentication, authorization, and data sharing. JWTs are compact, self-contained, and can be signed and verified to ensure authenticity and integrity. This presentation will provide a comprehensive overview of JWT, exploring its structure, functionalities, and best practices for implementation.</a:t>
            </a:r>
            <a:endParaRPr lang="en-US" sz="1786" dirty="0"/>
          </a:p>
        </p:txBody>
      </p:sp>
      <p:sp>
        <p:nvSpPr>
          <p:cNvPr id="7" name="Shape 3"/>
          <p:cNvSpPr/>
          <p:nvPr/>
        </p:nvSpPr>
        <p:spPr>
          <a:xfrm>
            <a:off x="793790" y="6968371"/>
            <a:ext cx="362903" cy="362903"/>
          </a:xfrm>
          <a:prstGeom prst="roundRect">
            <a:avLst>
              <a:gd name="adj" fmla="val 25194296"/>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Shape 1"/>
          <p:cNvSpPr/>
          <p:nvPr/>
        </p:nvSpPr>
        <p:spPr>
          <a:xfrm>
            <a:off x="0" y="0"/>
            <a:ext cx="5486400" cy="8229600"/>
          </a:xfrm>
          <a:prstGeom prst="rect">
            <a:avLst/>
          </a:prstGeom>
          <a:solidFill>
            <a:srgbClr val="E5E0DF"/>
          </a:solidFill>
          <a:ln/>
        </p:spPr>
      </p:sp>
      <p:pic>
        <p:nvPicPr>
          <p:cNvPr id="6" name="Image 2" descr="preencoded.png"/>
          <p:cNvPicPr>
            <a:picLocks noChangeAspect="1"/>
          </p:cNvPicPr>
          <p:nvPr/>
        </p:nvPicPr>
        <p:blipFill>
          <a:blip r:embed="rId5"/>
          <a:stretch>
            <a:fillRect/>
          </a:stretch>
        </p:blipFill>
        <p:spPr>
          <a:xfrm>
            <a:off x="0" y="0"/>
            <a:ext cx="5486400" cy="8229600"/>
          </a:xfrm>
          <a:prstGeom prst="rect">
            <a:avLst/>
          </a:prstGeom>
        </p:spPr>
      </p:pic>
      <p:sp>
        <p:nvSpPr>
          <p:cNvPr id="7" name="Text 2"/>
          <p:cNvSpPr/>
          <p:nvPr/>
        </p:nvSpPr>
        <p:spPr>
          <a:xfrm>
            <a:off x="6280190" y="2230874"/>
            <a:ext cx="7556421" cy="1417558"/>
          </a:xfrm>
          <a:prstGeom prst="rect">
            <a:avLst/>
          </a:prstGeom>
          <a:noFill/>
          <a:ln/>
        </p:spPr>
        <p:txBody>
          <a:bodyPr wrap="square" rtlCol="0" anchor="t"/>
          <a:lstStyle/>
          <a:p>
            <a:pPr marL="0" indent="0">
              <a:lnSpc>
                <a:spcPts val="5581"/>
              </a:lnSpc>
              <a:buNone/>
            </a:pPr>
            <a:r>
              <a:rPr lang="en-US" sz="4465" b="1" dirty="0">
                <a:solidFill>
                  <a:srgbClr val="403C4E"/>
                </a:solidFill>
                <a:latin typeface="Merriweather" pitchFamily="34" charset="0"/>
                <a:ea typeface="Merriweather" pitchFamily="34" charset="-122"/>
                <a:cs typeface="Merriweather" pitchFamily="34" charset="-120"/>
              </a:rPr>
              <a:t>Handling JWT Expiration and Refresh Tokens</a:t>
            </a:r>
            <a:endParaRPr lang="en-US" sz="4465" dirty="0"/>
          </a:p>
        </p:txBody>
      </p:sp>
      <p:pic>
        <p:nvPicPr>
          <p:cNvPr id="8" name="Image 3" descr="preencoded.png"/>
          <p:cNvPicPr>
            <a:picLocks noChangeAspect="1"/>
          </p:cNvPicPr>
          <p:nvPr/>
        </p:nvPicPr>
        <p:blipFill>
          <a:blip r:embed="rId6"/>
          <a:stretch>
            <a:fillRect/>
          </a:stretch>
        </p:blipFill>
        <p:spPr>
          <a:xfrm>
            <a:off x="6280190" y="3988594"/>
            <a:ext cx="566976" cy="566976"/>
          </a:xfrm>
          <a:prstGeom prst="rect">
            <a:avLst/>
          </a:prstGeom>
        </p:spPr>
      </p:pic>
      <p:sp>
        <p:nvSpPr>
          <p:cNvPr id="9" name="Text 3"/>
          <p:cNvSpPr/>
          <p:nvPr/>
        </p:nvSpPr>
        <p:spPr>
          <a:xfrm>
            <a:off x="6280190" y="4782383"/>
            <a:ext cx="2835235" cy="354330"/>
          </a:xfrm>
          <a:prstGeom prst="rect">
            <a:avLst/>
          </a:prstGeom>
          <a:noFill/>
          <a:ln/>
        </p:spPr>
        <p:txBody>
          <a:bodyPr wrap="none" rtlCol="0" anchor="t"/>
          <a:lstStyle/>
          <a:p>
            <a:pPr marL="0" indent="0" algn="l">
              <a:lnSpc>
                <a:spcPts val="2791"/>
              </a:lnSpc>
              <a:buNone/>
            </a:pPr>
            <a:r>
              <a:rPr lang="en-US" sz="2233" b="1" dirty="0">
                <a:solidFill>
                  <a:srgbClr val="403C4E"/>
                </a:solidFill>
                <a:latin typeface="Merriweather" pitchFamily="34" charset="0"/>
                <a:ea typeface="Merriweather" pitchFamily="34" charset="-122"/>
                <a:cs typeface="Merriweather" pitchFamily="34" charset="-120"/>
              </a:rPr>
              <a:t>Expiration Time</a:t>
            </a:r>
            <a:endParaRPr lang="en-US" sz="2233" dirty="0"/>
          </a:p>
        </p:txBody>
      </p:sp>
      <p:sp>
        <p:nvSpPr>
          <p:cNvPr id="10" name="Text 4"/>
          <p:cNvSpPr/>
          <p:nvPr/>
        </p:nvSpPr>
        <p:spPr>
          <a:xfrm>
            <a:off x="6280190" y="5272802"/>
            <a:ext cx="7556421" cy="725805"/>
          </a:xfrm>
          <a:prstGeom prst="rect">
            <a:avLst/>
          </a:prstGeom>
          <a:noFill/>
          <a:ln/>
        </p:spPr>
        <p:txBody>
          <a:bodyPr wrap="square" rtlCol="0" anchor="t"/>
          <a:lstStyle/>
          <a:p>
            <a:pPr marL="0" indent="0" algn="l">
              <a:lnSpc>
                <a:spcPts val="2858"/>
              </a:lnSpc>
              <a:buNone/>
            </a:pPr>
            <a:r>
              <a:rPr lang="en-US" sz="1786" dirty="0">
                <a:solidFill>
                  <a:srgbClr val="403C4E"/>
                </a:solidFill>
                <a:latin typeface="Open Sans" pitchFamily="34" charset="0"/>
                <a:ea typeface="Open Sans" pitchFamily="34" charset="-122"/>
                <a:cs typeface="Open Sans" pitchFamily="34" charset="-120"/>
              </a:rPr>
              <a:t>JWTs have an expiration time, after which they are no longer valid. This ensures that tokens do not</a:t>
            </a:r>
            <a:endParaRPr lang="en-US" sz="178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616744" y="1319808"/>
            <a:ext cx="7351633" cy="550783"/>
          </a:xfrm>
          <a:prstGeom prst="rect">
            <a:avLst/>
          </a:prstGeom>
          <a:noFill/>
          <a:ln/>
        </p:spPr>
        <p:txBody>
          <a:bodyPr wrap="none" rtlCol="0" anchor="t"/>
          <a:lstStyle/>
          <a:p>
            <a:pPr marL="0" indent="0">
              <a:lnSpc>
                <a:spcPts val="4337"/>
              </a:lnSpc>
              <a:buNone/>
            </a:pPr>
            <a:r>
              <a:rPr lang="en-US" sz="3469" b="1" dirty="0">
                <a:solidFill>
                  <a:srgbClr val="403C4E"/>
                </a:solidFill>
                <a:latin typeface="Merriweather" pitchFamily="34" charset="0"/>
                <a:ea typeface="Merriweather" pitchFamily="34" charset="-122"/>
                <a:cs typeface="Merriweather" pitchFamily="34" charset="-120"/>
              </a:rPr>
              <a:t>Understanding the JWT Structure</a:t>
            </a:r>
            <a:endParaRPr lang="en-US" sz="3469" dirty="0"/>
          </a:p>
        </p:txBody>
      </p:sp>
      <p:sp>
        <p:nvSpPr>
          <p:cNvPr id="6" name="Shape 2"/>
          <p:cNvSpPr/>
          <p:nvPr/>
        </p:nvSpPr>
        <p:spPr>
          <a:xfrm>
            <a:off x="616744" y="2134910"/>
            <a:ext cx="3867150" cy="3004185"/>
          </a:xfrm>
          <a:prstGeom prst="roundRect">
            <a:avLst>
              <a:gd name="adj" fmla="val 2464"/>
            </a:avLst>
          </a:prstGeom>
          <a:solidFill>
            <a:srgbClr val="FFD8CC"/>
          </a:solidFill>
          <a:ln w="7620">
            <a:solidFill>
              <a:srgbClr val="E5BEB2"/>
            </a:solidFill>
            <a:prstDash val="solid"/>
          </a:ln>
        </p:spPr>
      </p:sp>
      <p:sp>
        <p:nvSpPr>
          <p:cNvPr id="7" name="Text 3"/>
          <p:cNvSpPr/>
          <p:nvPr/>
        </p:nvSpPr>
        <p:spPr>
          <a:xfrm>
            <a:off x="800576" y="2318742"/>
            <a:ext cx="2202894" cy="275273"/>
          </a:xfrm>
          <a:prstGeom prst="rect">
            <a:avLst/>
          </a:prstGeom>
          <a:noFill/>
          <a:ln/>
        </p:spPr>
        <p:txBody>
          <a:bodyPr wrap="none" rtlCol="0" anchor="t"/>
          <a:lstStyle/>
          <a:p>
            <a:pPr marL="0" indent="0">
              <a:lnSpc>
                <a:spcPts val="2168"/>
              </a:lnSpc>
              <a:buNone/>
            </a:pPr>
            <a:r>
              <a:rPr lang="en-US" sz="1735" b="1" dirty="0">
                <a:solidFill>
                  <a:srgbClr val="403C4E"/>
                </a:solidFill>
                <a:latin typeface="Merriweather" pitchFamily="34" charset="0"/>
                <a:ea typeface="Merriweather" pitchFamily="34" charset="-122"/>
                <a:cs typeface="Merriweather" pitchFamily="34" charset="-120"/>
              </a:rPr>
              <a:t>Header</a:t>
            </a:r>
            <a:endParaRPr lang="en-US" sz="1735" dirty="0"/>
          </a:p>
        </p:txBody>
      </p:sp>
      <p:sp>
        <p:nvSpPr>
          <p:cNvPr id="8" name="Text 4"/>
          <p:cNvSpPr/>
          <p:nvPr/>
        </p:nvSpPr>
        <p:spPr>
          <a:xfrm>
            <a:off x="800576" y="2699742"/>
            <a:ext cx="3499485" cy="2255520"/>
          </a:xfrm>
          <a:prstGeom prst="rect">
            <a:avLst/>
          </a:prstGeom>
          <a:noFill/>
          <a:ln/>
        </p:spPr>
        <p:txBody>
          <a:bodyPr wrap="square" rtlCol="0" anchor="t"/>
          <a:lstStyle/>
          <a:p>
            <a:pPr marL="0" indent="0">
              <a:lnSpc>
                <a:spcPts val="2220"/>
              </a:lnSpc>
              <a:buNone/>
            </a:pPr>
            <a:r>
              <a:rPr lang="en-US" sz="1388" dirty="0">
                <a:solidFill>
                  <a:srgbClr val="403C4E"/>
                </a:solidFill>
                <a:latin typeface="Open Sans" pitchFamily="34" charset="0"/>
                <a:ea typeface="Open Sans" pitchFamily="34" charset="-122"/>
                <a:cs typeface="Open Sans" pitchFamily="34" charset="-120"/>
              </a:rPr>
              <a:t>The header contains information about the JWT, including the algorithm used to sign the token and the token type. This information is essential for verifying the token's authenticity. This is usually a JSON object containing two properties: 'alg' and 'typ', specifying the algorithm used to sign the token and the type of token.</a:t>
            </a:r>
            <a:endParaRPr lang="en-US" sz="1388" dirty="0"/>
          </a:p>
        </p:txBody>
      </p:sp>
      <p:sp>
        <p:nvSpPr>
          <p:cNvPr id="9" name="Shape 5"/>
          <p:cNvSpPr/>
          <p:nvPr/>
        </p:nvSpPr>
        <p:spPr>
          <a:xfrm>
            <a:off x="4660106" y="2134910"/>
            <a:ext cx="3867150" cy="3004185"/>
          </a:xfrm>
          <a:prstGeom prst="roundRect">
            <a:avLst>
              <a:gd name="adj" fmla="val 2464"/>
            </a:avLst>
          </a:prstGeom>
          <a:solidFill>
            <a:srgbClr val="FFD8CC"/>
          </a:solidFill>
          <a:ln w="7620">
            <a:solidFill>
              <a:srgbClr val="E5BEB2"/>
            </a:solidFill>
            <a:prstDash val="solid"/>
          </a:ln>
        </p:spPr>
      </p:sp>
      <p:sp>
        <p:nvSpPr>
          <p:cNvPr id="10" name="Text 6"/>
          <p:cNvSpPr/>
          <p:nvPr/>
        </p:nvSpPr>
        <p:spPr>
          <a:xfrm>
            <a:off x="4843939" y="2318742"/>
            <a:ext cx="2202894" cy="275273"/>
          </a:xfrm>
          <a:prstGeom prst="rect">
            <a:avLst/>
          </a:prstGeom>
          <a:noFill/>
          <a:ln/>
        </p:spPr>
        <p:txBody>
          <a:bodyPr wrap="none" rtlCol="0" anchor="t"/>
          <a:lstStyle/>
          <a:p>
            <a:pPr marL="0" indent="0">
              <a:lnSpc>
                <a:spcPts val="2168"/>
              </a:lnSpc>
              <a:buNone/>
            </a:pPr>
            <a:r>
              <a:rPr lang="en-US" sz="1735" b="1" dirty="0">
                <a:solidFill>
                  <a:srgbClr val="403C4E"/>
                </a:solidFill>
                <a:latin typeface="Merriweather" pitchFamily="34" charset="0"/>
                <a:ea typeface="Merriweather" pitchFamily="34" charset="-122"/>
                <a:cs typeface="Merriweather" pitchFamily="34" charset="-120"/>
              </a:rPr>
              <a:t>Payload</a:t>
            </a:r>
            <a:endParaRPr lang="en-US" sz="1735" dirty="0"/>
          </a:p>
        </p:txBody>
      </p:sp>
      <p:sp>
        <p:nvSpPr>
          <p:cNvPr id="11" name="Text 7"/>
          <p:cNvSpPr/>
          <p:nvPr/>
        </p:nvSpPr>
        <p:spPr>
          <a:xfrm>
            <a:off x="4843939" y="2699742"/>
            <a:ext cx="3499485" cy="1409700"/>
          </a:xfrm>
          <a:prstGeom prst="rect">
            <a:avLst/>
          </a:prstGeom>
          <a:noFill/>
          <a:ln/>
        </p:spPr>
        <p:txBody>
          <a:bodyPr wrap="square" rtlCol="0" anchor="t"/>
          <a:lstStyle/>
          <a:p>
            <a:pPr marL="0" indent="0">
              <a:lnSpc>
                <a:spcPts val="2220"/>
              </a:lnSpc>
              <a:buNone/>
            </a:pPr>
            <a:r>
              <a:rPr lang="en-US" sz="1388" dirty="0">
                <a:solidFill>
                  <a:srgbClr val="403C4E"/>
                </a:solidFill>
                <a:latin typeface="Open Sans" pitchFamily="34" charset="0"/>
                <a:ea typeface="Open Sans" pitchFamily="34" charset="-122"/>
                <a:cs typeface="Open Sans" pitchFamily="34" charset="-120"/>
              </a:rPr>
              <a:t>The payload carries the actual data being transmitted, such as user information, permissions, or other relevant information. This data is encoded and can be accessed by the recipient of the token.</a:t>
            </a:r>
            <a:endParaRPr lang="en-US" sz="1388" dirty="0"/>
          </a:p>
        </p:txBody>
      </p:sp>
      <p:sp>
        <p:nvSpPr>
          <p:cNvPr id="12" name="Shape 8"/>
          <p:cNvSpPr/>
          <p:nvPr/>
        </p:nvSpPr>
        <p:spPr>
          <a:xfrm>
            <a:off x="616744" y="5315307"/>
            <a:ext cx="7910512" cy="1594485"/>
          </a:xfrm>
          <a:prstGeom prst="roundRect">
            <a:avLst>
              <a:gd name="adj" fmla="val 4642"/>
            </a:avLst>
          </a:prstGeom>
          <a:solidFill>
            <a:srgbClr val="FFD8CC"/>
          </a:solidFill>
          <a:ln w="7620">
            <a:solidFill>
              <a:srgbClr val="E5BEB2"/>
            </a:solidFill>
            <a:prstDash val="solid"/>
          </a:ln>
        </p:spPr>
      </p:sp>
      <p:sp>
        <p:nvSpPr>
          <p:cNvPr id="13" name="Text 9"/>
          <p:cNvSpPr/>
          <p:nvPr/>
        </p:nvSpPr>
        <p:spPr>
          <a:xfrm>
            <a:off x="800576" y="5499140"/>
            <a:ext cx="2202894" cy="275273"/>
          </a:xfrm>
          <a:prstGeom prst="rect">
            <a:avLst/>
          </a:prstGeom>
          <a:noFill/>
          <a:ln/>
        </p:spPr>
        <p:txBody>
          <a:bodyPr wrap="none" rtlCol="0" anchor="t"/>
          <a:lstStyle/>
          <a:p>
            <a:pPr marL="0" indent="0">
              <a:lnSpc>
                <a:spcPts val="2168"/>
              </a:lnSpc>
              <a:buNone/>
            </a:pPr>
            <a:r>
              <a:rPr lang="en-US" sz="1735" b="1" dirty="0">
                <a:solidFill>
                  <a:srgbClr val="403C4E"/>
                </a:solidFill>
                <a:latin typeface="Merriweather" pitchFamily="34" charset="0"/>
                <a:ea typeface="Merriweather" pitchFamily="34" charset="-122"/>
                <a:cs typeface="Merriweather" pitchFamily="34" charset="-120"/>
              </a:rPr>
              <a:t>Signature</a:t>
            </a:r>
            <a:endParaRPr lang="en-US" sz="1735" dirty="0"/>
          </a:p>
        </p:txBody>
      </p:sp>
      <p:sp>
        <p:nvSpPr>
          <p:cNvPr id="14" name="Text 10"/>
          <p:cNvSpPr/>
          <p:nvPr/>
        </p:nvSpPr>
        <p:spPr>
          <a:xfrm>
            <a:off x="800576" y="5880140"/>
            <a:ext cx="7542848" cy="845820"/>
          </a:xfrm>
          <a:prstGeom prst="rect">
            <a:avLst/>
          </a:prstGeom>
          <a:noFill/>
          <a:ln/>
        </p:spPr>
        <p:txBody>
          <a:bodyPr wrap="square" rtlCol="0" anchor="t"/>
          <a:lstStyle/>
          <a:p>
            <a:pPr marL="0" indent="0">
              <a:lnSpc>
                <a:spcPts val="2220"/>
              </a:lnSpc>
              <a:buNone/>
            </a:pPr>
            <a:r>
              <a:rPr lang="en-US" sz="1388" dirty="0">
                <a:solidFill>
                  <a:srgbClr val="403C4E"/>
                </a:solidFill>
                <a:latin typeface="Open Sans" pitchFamily="34" charset="0"/>
                <a:ea typeface="Open Sans" pitchFamily="34" charset="-122"/>
                <a:cs typeface="Open Sans" pitchFamily="34" charset="-120"/>
              </a:rPr>
              <a:t>The signature is a cryptographic hash of the header and payload, encrypted using a secret key. This ensures the integrity and authenticity of the token, preventing unauthorized modifications.</a:t>
            </a:r>
            <a:endParaRPr lang="en-US" sz="138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280190" y="982623"/>
            <a:ext cx="7556421" cy="1417558"/>
          </a:xfrm>
          <a:prstGeom prst="rect">
            <a:avLst/>
          </a:prstGeom>
          <a:noFill/>
          <a:ln/>
        </p:spPr>
        <p:txBody>
          <a:bodyPr wrap="square" rtlCol="0" anchor="t"/>
          <a:lstStyle/>
          <a:p>
            <a:pPr marL="0" indent="0">
              <a:lnSpc>
                <a:spcPts val="5581"/>
              </a:lnSpc>
              <a:buNone/>
            </a:pPr>
            <a:r>
              <a:rPr lang="en-US" sz="4465" b="1" dirty="0">
                <a:solidFill>
                  <a:srgbClr val="403C4E"/>
                </a:solidFill>
                <a:latin typeface="Merriweather" pitchFamily="34" charset="0"/>
                <a:ea typeface="Merriweather" pitchFamily="34" charset="-122"/>
                <a:cs typeface="Merriweather" pitchFamily="34" charset="-120"/>
              </a:rPr>
              <a:t>JWT Header: Anatomy and Purpose</a:t>
            </a:r>
            <a:endParaRPr lang="en-US" sz="4465" dirty="0"/>
          </a:p>
        </p:txBody>
      </p:sp>
      <p:sp>
        <p:nvSpPr>
          <p:cNvPr id="6" name="Shape 2"/>
          <p:cNvSpPr/>
          <p:nvPr/>
        </p:nvSpPr>
        <p:spPr>
          <a:xfrm>
            <a:off x="6280190" y="2740343"/>
            <a:ext cx="7556421" cy="4506516"/>
          </a:xfrm>
          <a:prstGeom prst="roundRect">
            <a:avLst>
              <a:gd name="adj" fmla="val 2114"/>
            </a:avLst>
          </a:prstGeom>
          <a:noFill/>
          <a:ln w="7620">
            <a:solidFill>
              <a:srgbClr val="000000">
                <a:alpha val="8000"/>
              </a:srgbClr>
            </a:solidFill>
            <a:prstDash val="solid"/>
          </a:ln>
        </p:spPr>
      </p:sp>
      <p:sp>
        <p:nvSpPr>
          <p:cNvPr id="7" name="Shape 3"/>
          <p:cNvSpPr/>
          <p:nvPr/>
        </p:nvSpPr>
        <p:spPr>
          <a:xfrm>
            <a:off x="6287810" y="2747963"/>
            <a:ext cx="7540347" cy="650319"/>
          </a:xfrm>
          <a:prstGeom prst="rect">
            <a:avLst/>
          </a:prstGeom>
          <a:solidFill>
            <a:srgbClr val="FFFFFF">
              <a:alpha val="4000"/>
            </a:srgbClr>
          </a:solidFill>
          <a:ln/>
        </p:spPr>
      </p:sp>
      <p:sp>
        <p:nvSpPr>
          <p:cNvPr id="8" name="Text 4"/>
          <p:cNvSpPr/>
          <p:nvPr/>
        </p:nvSpPr>
        <p:spPr>
          <a:xfrm>
            <a:off x="6515457" y="2891671"/>
            <a:ext cx="2055733" cy="362903"/>
          </a:xfrm>
          <a:prstGeom prst="rect">
            <a:avLst/>
          </a:prstGeom>
          <a:noFill/>
          <a:ln/>
        </p:spPr>
        <p:txBody>
          <a:bodyPr wrap="non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Property</a:t>
            </a:r>
            <a:endParaRPr lang="en-US" sz="1786" dirty="0"/>
          </a:p>
        </p:txBody>
      </p:sp>
      <p:sp>
        <p:nvSpPr>
          <p:cNvPr id="9" name="Text 5"/>
          <p:cNvSpPr/>
          <p:nvPr/>
        </p:nvSpPr>
        <p:spPr>
          <a:xfrm>
            <a:off x="9032438" y="2891671"/>
            <a:ext cx="2051923" cy="362903"/>
          </a:xfrm>
          <a:prstGeom prst="rect">
            <a:avLst/>
          </a:prstGeom>
          <a:noFill/>
          <a:ln/>
        </p:spPr>
        <p:txBody>
          <a:bodyPr wrap="non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Value</a:t>
            </a:r>
            <a:endParaRPr lang="en-US" sz="1786" dirty="0"/>
          </a:p>
        </p:txBody>
      </p:sp>
      <p:sp>
        <p:nvSpPr>
          <p:cNvPr id="10" name="Text 6"/>
          <p:cNvSpPr/>
          <p:nvPr/>
        </p:nvSpPr>
        <p:spPr>
          <a:xfrm>
            <a:off x="11545610" y="2891671"/>
            <a:ext cx="2055733" cy="362903"/>
          </a:xfrm>
          <a:prstGeom prst="rect">
            <a:avLst/>
          </a:prstGeom>
          <a:noFill/>
          <a:ln/>
        </p:spPr>
        <p:txBody>
          <a:bodyPr wrap="non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Description</a:t>
            </a:r>
            <a:endParaRPr lang="en-US" sz="1786" dirty="0"/>
          </a:p>
        </p:txBody>
      </p:sp>
      <p:sp>
        <p:nvSpPr>
          <p:cNvPr id="11" name="Shape 7"/>
          <p:cNvSpPr/>
          <p:nvPr/>
        </p:nvSpPr>
        <p:spPr>
          <a:xfrm>
            <a:off x="6287810" y="3398282"/>
            <a:ext cx="7540347" cy="2101929"/>
          </a:xfrm>
          <a:prstGeom prst="rect">
            <a:avLst/>
          </a:prstGeom>
          <a:solidFill>
            <a:srgbClr val="000000">
              <a:alpha val="4000"/>
            </a:srgbClr>
          </a:solidFill>
          <a:ln/>
        </p:spPr>
      </p:sp>
      <p:sp>
        <p:nvSpPr>
          <p:cNvPr id="12" name="Text 8"/>
          <p:cNvSpPr/>
          <p:nvPr/>
        </p:nvSpPr>
        <p:spPr>
          <a:xfrm>
            <a:off x="6515457" y="3541990"/>
            <a:ext cx="2055733" cy="362903"/>
          </a:xfrm>
          <a:prstGeom prst="rect">
            <a:avLst/>
          </a:prstGeom>
          <a:noFill/>
          <a:ln/>
        </p:spPr>
        <p:txBody>
          <a:bodyPr wrap="non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alg</a:t>
            </a:r>
            <a:endParaRPr lang="en-US" sz="1786" dirty="0"/>
          </a:p>
        </p:txBody>
      </p:sp>
      <p:sp>
        <p:nvSpPr>
          <p:cNvPr id="13" name="Text 9"/>
          <p:cNvSpPr/>
          <p:nvPr/>
        </p:nvSpPr>
        <p:spPr>
          <a:xfrm>
            <a:off x="9032438" y="3541990"/>
            <a:ext cx="2051923" cy="725805"/>
          </a:xfrm>
          <a:prstGeom prst="rect">
            <a:avLst/>
          </a:prstGeom>
          <a:noFill/>
          <a:ln/>
        </p:spPr>
        <p:txBody>
          <a:bodyPr wrap="squar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HS256, RS256, ES256, etc.</a:t>
            </a:r>
            <a:endParaRPr lang="en-US" sz="1786" dirty="0"/>
          </a:p>
        </p:txBody>
      </p:sp>
      <p:sp>
        <p:nvSpPr>
          <p:cNvPr id="14" name="Text 10"/>
          <p:cNvSpPr/>
          <p:nvPr/>
        </p:nvSpPr>
        <p:spPr>
          <a:xfrm>
            <a:off x="11545610" y="3541990"/>
            <a:ext cx="2055733" cy="1814513"/>
          </a:xfrm>
          <a:prstGeom prst="rect">
            <a:avLst/>
          </a:prstGeom>
          <a:noFill/>
          <a:ln/>
        </p:spPr>
        <p:txBody>
          <a:bodyPr wrap="squar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Algorithm used to sign the token, ensuring its integrity and authenticity.</a:t>
            </a:r>
            <a:endParaRPr lang="en-US" sz="1786" dirty="0"/>
          </a:p>
        </p:txBody>
      </p:sp>
      <p:sp>
        <p:nvSpPr>
          <p:cNvPr id="15" name="Shape 11"/>
          <p:cNvSpPr/>
          <p:nvPr/>
        </p:nvSpPr>
        <p:spPr>
          <a:xfrm>
            <a:off x="6287810" y="5500211"/>
            <a:ext cx="7540347" cy="1739027"/>
          </a:xfrm>
          <a:prstGeom prst="rect">
            <a:avLst/>
          </a:prstGeom>
          <a:solidFill>
            <a:srgbClr val="FFFFFF">
              <a:alpha val="4000"/>
            </a:srgbClr>
          </a:solidFill>
          <a:ln/>
        </p:spPr>
      </p:sp>
      <p:sp>
        <p:nvSpPr>
          <p:cNvPr id="16" name="Text 12"/>
          <p:cNvSpPr/>
          <p:nvPr/>
        </p:nvSpPr>
        <p:spPr>
          <a:xfrm>
            <a:off x="6515457" y="5643920"/>
            <a:ext cx="2055733" cy="362903"/>
          </a:xfrm>
          <a:prstGeom prst="rect">
            <a:avLst/>
          </a:prstGeom>
          <a:noFill/>
          <a:ln/>
        </p:spPr>
        <p:txBody>
          <a:bodyPr wrap="non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typ</a:t>
            </a:r>
            <a:endParaRPr lang="en-US" sz="1786" dirty="0"/>
          </a:p>
        </p:txBody>
      </p:sp>
      <p:sp>
        <p:nvSpPr>
          <p:cNvPr id="17" name="Text 13"/>
          <p:cNvSpPr/>
          <p:nvPr/>
        </p:nvSpPr>
        <p:spPr>
          <a:xfrm>
            <a:off x="9032438" y="5643920"/>
            <a:ext cx="2051923" cy="362903"/>
          </a:xfrm>
          <a:prstGeom prst="rect">
            <a:avLst/>
          </a:prstGeom>
          <a:noFill/>
          <a:ln/>
        </p:spPr>
        <p:txBody>
          <a:bodyPr wrap="non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JWT</a:t>
            </a:r>
            <a:endParaRPr lang="en-US" sz="1786" dirty="0"/>
          </a:p>
        </p:txBody>
      </p:sp>
      <p:sp>
        <p:nvSpPr>
          <p:cNvPr id="18" name="Text 14"/>
          <p:cNvSpPr/>
          <p:nvPr/>
        </p:nvSpPr>
        <p:spPr>
          <a:xfrm>
            <a:off x="11545610" y="5643920"/>
            <a:ext cx="2055733" cy="1451610"/>
          </a:xfrm>
          <a:prstGeom prst="rect">
            <a:avLst/>
          </a:prstGeom>
          <a:noFill/>
          <a:ln/>
        </p:spPr>
        <p:txBody>
          <a:bodyPr wrap="squar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Indicates the token type, specifying it as a JSON Web Token.</a:t>
            </a:r>
            <a:endParaRPr lang="en-US" sz="17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0"/>
            <a:ext cx="14630400" cy="2835235"/>
          </a:xfrm>
          <a:prstGeom prst="rect">
            <a:avLst/>
          </a:prstGeom>
        </p:spPr>
      </p:pic>
      <p:sp>
        <p:nvSpPr>
          <p:cNvPr id="5" name="Text 1"/>
          <p:cNvSpPr/>
          <p:nvPr/>
        </p:nvSpPr>
        <p:spPr>
          <a:xfrm>
            <a:off x="793790" y="3546396"/>
            <a:ext cx="11324868" cy="708779"/>
          </a:xfrm>
          <a:prstGeom prst="rect">
            <a:avLst/>
          </a:prstGeom>
          <a:noFill/>
          <a:ln/>
        </p:spPr>
        <p:txBody>
          <a:bodyPr wrap="none" rtlCol="0" anchor="t"/>
          <a:lstStyle/>
          <a:p>
            <a:pPr marL="0" indent="0">
              <a:lnSpc>
                <a:spcPts val="5581"/>
              </a:lnSpc>
              <a:buNone/>
            </a:pPr>
            <a:r>
              <a:rPr lang="en-US" sz="4465" b="1" dirty="0">
                <a:solidFill>
                  <a:srgbClr val="403C4E"/>
                </a:solidFill>
                <a:latin typeface="Merriweather" pitchFamily="34" charset="0"/>
                <a:ea typeface="Merriweather" pitchFamily="34" charset="-122"/>
                <a:cs typeface="Merriweather" pitchFamily="34" charset="-120"/>
              </a:rPr>
              <a:t>JWT Payload: Storing and Securing Data</a:t>
            </a:r>
            <a:endParaRPr lang="en-US" sz="4465" dirty="0"/>
          </a:p>
        </p:txBody>
      </p:sp>
      <p:sp>
        <p:nvSpPr>
          <p:cNvPr id="6" name="Shape 2"/>
          <p:cNvSpPr/>
          <p:nvPr/>
        </p:nvSpPr>
        <p:spPr>
          <a:xfrm>
            <a:off x="793790" y="4850487"/>
            <a:ext cx="510302" cy="510302"/>
          </a:xfrm>
          <a:prstGeom prst="roundRect">
            <a:avLst>
              <a:gd name="adj" fmla="val 18669"/>
            </a:avLst>
          </a:prstGeom>
          <a:solidFill>
            <a:srgbClr val="FFD8CC"/>
          </a:solidFill>
          <a:ln w="7620">
            <a:solidFill>
              <a:srgbClr val="E5BEB2"/>
            </a:solidFill>
            <a:prstDash val="solid"/>
          </a:ln>
        </p:spPr>
      </p:sp>
      <p:sp>
        <p:nvSpPr>
          <p:cNvPr id="7" name="Text 3"/>
          <p:cNvSpPr/>
          <p:nvPr/>
        </p:nvSpPr>
        <p:spPr>
          <a:xfrm>
            <a:off x="970955" y="4935498"/>
            <a:ext cx="155853" cy="340281"/>
          </a:xfrm>
          <a:prstGeom prst="rect">
            <a:avLst/>
          </a:prstGeom>
          <a:noFill/>
          <a:ln/>
        </p:spPr>
        <p:txBody>
          <a:bodyPr wrap="none" rtlCol="0" anchor="t"/>
          <a:lstStyle/>
          <a:p>
            <a:pPr marL="0" indent="0" algn="ctr">
              <a:lnSpc>
                <a:spcPts val="2679"/>
              </a:lnSpc>
              <a:buNone/>
            </a:pPr>
            <a:r>
              <a:rPr lang="en-US" sz="2679" b="1" dirty="0">
                <a:solidFill>
                  <a:srgbClr val="403C4E"/>
                </a:solidFill>
                <a:latin typeface="Merriweather" pitchFamily="34" charset="0"/>
                <a:ea typeface="Merriweather" pitchFamily="34" charset="-122"/>
                <a:cs typeface="Merriweather" pitchFamily="34" charset="-120"/>
              </a:rPr>
              <a:t>1</a:t>
            </a:r>
            <a:endParaRPr lang="en-US" sz="2679" dirty="0"/>
          </a:p>
        </p:txBody>
      </p:sp>
      <p:sp>
        <p:nvSpPr>
          <p:cNvPr id="8" name="Text 4"/>
          <p:cNvSpPr/>
          <p:nvPr/>
        </p:nvSpPr>
        <p:spPr>
          <a:xfrm>
            <a:off x="1530906" y="4850487"/>
            <a:ext cx="2835235" cy="354330"/>
          </a:xfrm>
          <a:prstGeom prst="rect">
            <a:avLst/>
          </a:prstGeom>
          <a:noFill/>
          <a:ln/>
        </p:spPr>
        <p:txBody>
          <a:bodyPr wrap="none" rtlCol="0" anchor="t"/>
          <a:lstStyle/>
          <a:p>
            <a:pPr marL="0" indent="0">
              <a:lnSpc>
                <a:spcPts val="2791"/>
              </a:lnSpc>
              <a:buNone/>
            </a:pPr>
            <a:r>
              <a:rPr lang="en-US" sz="2233" b="1" dirty="0">
                <a:solidFill>
                  <a:srgbClr val="403C4E"/>
                </a:solidFill>
                <a:latin typeface="Merriweather" pitchFamily="34" charset="0"/>
                <a:ea typeface="Merriweather" pitchFamily="34" charset="-122"/>
                <a:cs typeface="Merriweather" pitchFamily="34" charset="-120"/>
              </a:rPr>
              <a:t>User Information</a:t>
            </a:r>
            <a:endParaRPr lang="en-US" sz="2233" dirty="0"/>
          </a:p>
        </p:txBody>
      </p:sp>
      <p:sp>
        <p:nvSpPr>
          <p:cNvPr id="9" name="Text 5"/>
          <p:cNvSpPr/>
          <p:nvPr/>
        </p:nvSpPr>
        <p:spPr>
          <a:xfrm>
            <a:off x="1530906" y="5340906"/>
            <a:ext cx="3459242" cy="2177415"/>
          </a:xfrm>
          <a:prstGeom prst="rect">
            <a:avLst/>
          </a:prstGeom>
          <a:noFill/>
          <a:ln/>
        </p:spPr>
        <p:txBody>
          <a:bodyPr wrap="squar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Stores user-specific data like name, email address, username, and other relevant attributes. This data is used for identification and authentication.</a:t>
            </a:r>
            <a:endParaRPr lang="en-US" sz="1786" dirty="0"/>
          </a:p>
        </p:txBody>
      </p:sp>
      <p:sp>
        <p:nvSpPr>
          <p:cNvPr id="10" name="Shape 6"/>
          <p:cNvSpPr/>
          <p:nvPr/>
        </p:nvSpPr>
        <p:spPr>
          <a:xfrm>
            <a:off x="5216962" y="4850487"/>
            <a:ext cx="510302" cy="510302"/>
          </a:xfrm>
          <a:prstGeom prst="roundRect">
            <a:avLst>
              <a:gd name="adj" fmla="val 18669"/>
            </a:avLst>
          </a:prstGeom>
          <a:solidFill>
            <a:srgbClr val="FFD8CC"/>
          </a:solidFill>
          <a:ln w="7620">
            <a:solidFill>
              <a:srgbClr val="E5BEB2"/>
            </a:solidFill>
            <a:prstDash val="solid"/>
          </a:ln>
        </p:spPr>
      </p:sp>
      <p:sp>
        <p:nvSpPr>
          <p:cNvPr id="11" name="Text 7"/>
          <p:cNvSpPr/>
          <p:nvPr/>
        </p:nvSpPr>
        <p:spPr>
          <a:xfrm>
            <a:off x="5369123" y="4935498"/>
            <a:ext cx="205859" cy="340281"/>
          </a:xfrm>
          <a:prstGeom prst="rect">
            <a:avLst/>
          </a:prstGeom>
          <a:noFill/>
          <a:ln/>
        </p:spPr>
        <p:txBody>
          <a:bodyPr wrap="none" rtlCol="0" anchor="t"/>
          <a:lstStyle/>
          <a:p>
            <a:pPr marL="0" indent="0" algn="ctr">
              <a:lnSpc>
                <a:spcPts val="2679"/>
              </a:lnSpc>
              <a:buNone/>
            </a:pPr>
            <a:r>
              <a:rPr lang="en-US" sz="2679" b="1" dirty="0">
                <a:solidFill>
                  <a:srgbClr val="403C4E"/>
                </a:solidFill>
                <a:latin typeface="Merriweather" pitchFamily="34" charset="0"/>
                <a:ea typeface="Merriweather" pitchFamily="34" charset="-122"/>
                <a:cs typeface="Merriweather" pitchFamily="34" charset="-120"/>
              </a:rPr>
              <a:t>2</a:t>
            </a:r>
            <a:endParaRPr lang="en-US" sz="2679" dirty="0"/>
          </a:p>
        </p:txBody>
      </p:sp>
      <p:sp>
        <p:nvSpPr>
          <p:cNvPr id="12" name="Text 8"/>
          <p:cNvSpPr/>
          <p:nvPr/>
        </p:nvSpPr>
        <p:spPr>
          <a:xfrm>
            <a:off x="5954078" y="4850487"/>
            <a:ext cx="3219688" cy="354330"/>
          </a:xfrm>
          <a:prstGeom prst="rect">
            <a:avLst/>
          </a:prstGeom>
          <a:noFill/>
          <a:ln/>
        </p:spPr>
        <p:txBody>
          <a:bodyPr wrap="none" rtlCol="0" anchor="t"/>
          <a:lstStyle/>
          <a:p>
            <a:pPr marL="0" indent="0">
              <a:lnSpc>
                <a:spcPts val="2791"/>
              </a:lnSpc>
              <a:buNone/>
            </a:pPr>
            <a:r>
              <a:rPr lang="en-US" sz="2233" b="1" dirty="0">
                <a:solidFill>
                  <a:srgbClr val="403C4E"/>
                </a:solidFill>
                <a:latin typeface="Merriweather" pitchFamily="34" charset="0"/>
                <a:ea typeface="Merriweather" pitchFamily="34" charset="-122"/>
                <a:cs typeface="Merriweather" pitchFamily="34" charset="-120"/>
              </a:rPr>
              <a:t>Permissions and Roles</a:t>
            </a:r>
            <a:endParaRPr lang="en-US" sz="2233" dirty="0"/>
          </a:p>
        </p:txBody>
      </p:sp>
      <p:sp>
        <p:nvSpPr>
          <p:cNvPr id="13" name="Text 9"/>
          <p:cNvSpPr/>
          <p:nvPr/>
        </p:nvSpPr>
        <p:spPr>
          <a:xfrm>
            <a:off x="5954078" y="5340906"/>
            <a:ext cx="3459242" cy="1451610"/>
          </a:xfrm>
          <a:prstGeom prst="rect">
            <a:avLst/>
          </a:prstGeom>
          <a:noFill/>
          <a:ln/>
        </p:spPr>
        <p:txBody>
          <a:bodyPr wrap="squar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Defines the user's access rights and roles within the application, enabling authorization and access control.</a:t>
            </a:r>
            <a:endParaRPr lang="en-US" sz="1786" dirty="0"/>
          </a:p>
        </p:txBody>
      </p:sp>
      <p:sp>
        <p:nvSpPr>
          <p:cNvPr id="14" name="Shape 10"/>
          <p:cNvSpPr/>
          <p:nvPr/>
        </p:nvSpPr>
        <p:spPr>
          <a:xfrm>
            <a:off x="9640133" y="4850487"/>
            <a:ext cx="510302" cy="510302"/>
          </a:xfrm>
          <a:prstGeom prst="roundRect">
            <a:avLst>
              <a:gd name="adj" fmla="val 18669"/>
            </a:avLst>
          </a:prstGeom>
          <a:solidFill>
            <a:srgbClr val="FFD8CC"/>
          </a:solidFill>
          <a:ln w="7620">
            <a:solidFill>
              <a:srgbClr val="E5BEB2"/>
            </a:solidFill>
            <a:prstDash val="solid"/>
          </a:ln>
        </p:spPr>
      </p:sp>
      <p:sp>
        <p:nvSpPr>
          <p:cNvPr id="15" name="Text 11"/>
          <p:cNvSpPr/>
          <p:nvPr/>
        </p:nvSpPr>
        <p:spPr>
          <a:xfrm>
            <a:off x="9798963" y="4935498"/>
            <a:ext cx="192643" cy="340281"/>
          </a:xfrm>
          <a:prstGeom prst="rect">
            <a:avLst/>
          </a:prstGeom>
          <a:noFill/>
          <a:ln/>
        </p:spPr>
        <p:txBody>
          <a:bodyPr wrap="none" rtlCol="0" anchor="t"/>
          <a:lstStyle/>
          <a:p>
            <a:pPr marL="0" indent="0" algn="ctr">
              <a:lnSpc>
                <a:spcPts val="2679"/>
              </a:lnSpc>
              <a:buNone/>
            </a:pPr>
            <a:r>
              <a:rPr lang="en-US" sz="2679" b="1" dirty="0">
                <a:solidFill>
                  <a:srgbClr val="403C4E"/>
                </a:solidFill>
                <a:latin typeface="Merriweather" pitchFamily="34" charset="0"/>
                <a:ea typeface="Merriweather" pitchFamily="34" charset="-122"/>
                <a:cs typeface="Merriweather" pitchFamily="34" charset="-120"/>
              </a:rPr>
              <a:t>3</a:t>
            </a:r>
            <a:endParaRPr lang="en-US" sz="2679" dirty="0"/>
          </a:p>
        </p:txBody>
      </p:sp>
      <p:sp>
        <p:nvSpPr>
          <p:cNvPr id="16" name="Text 12"/>
          <p:cNvSpPr/>
          <p:nvPr/>
        </p:nvSpPr>
        <p:spPr>
          <a:xfrm>
            <a:off x="10377249" y="4850487"/>
            <a:ext cx="2835235" cy="354330"/>
          </a:xfrm>
          <a:prstGeom prst="rect">
            <a:avLst/>
          </a:prstGeom>
          <a:noFill/>
          <a:ln/>
        </p:spPr>
        <p:txBody>
          <a:bodyPr wrap="none" rtlCol="0" anchor="t"/>
          <a:lstStyle/>
          <a:p>
            <a:pPr marL="0" indent="0">
              <a:lnSpc>
                <a:spcPts val="2791"/>
              </a:lnSpc>
              <a:buNone/>
            </a:pPr>
            <a:r>
              <a:rPr lang="en-US" sz="2233" b="1" dirty="0">
                <a:solidFill>
                  <a:srgbClr val="403C4E"/>
                </a:solidFill>
                <a:latin typeface="Merriweather" pitchFamily="34" charset="0"/>
                <a:ea typeface="Merriweather" pitchFamily="34" charset="-122"/>
                <a:cs typeface="Merriweather" pitchFamily="34" charset="-120"/>
              </a:rPr>
              <a:t>Custom Data</a:t>
            </a:r>
            <a:endParaRPr lang="en-US" sz="2233" dirty="0"/>
          </a:p>
        </p:txBody>
      </p:sp>
      <p:sp>
        <p:nvSpPr>
          <p:cNvPr id="17" name="Text 13"/>
          <p:cNvSpPr/>
          <p:nvPr/>
        </p:nvSpPr>
        <p:spPr>
          <a:xfrm>
            <a:off x="10377249" y="5340906"/>
            <a:ext cx="3459242" cy="1814513"/>
          </a:xfrm>
          <a:prstGeom prst="rect">
            <a:avLst/>
          </a:prstGeom>
          <a:noFill/>
          <a:ln/>
        </p:spPr>
        <p:txBody>
          <a:bodyPr wrap="squar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Allows for storing additional information beyond user information and permissions, depending on the specific application requirements.</a:t>
            </a:r>
            <a:endParaRPr lang="en-US" sz="178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706160" y="1129784"/>
            <a:ext cx="7012543" cy="630555"/>
          </a:xfrm>
          <a:prstGeom prst="rect">
            <a:avLst/>
          </a:prstGeom>
          <a:noFill/>
          <a:ln/>
        </p:spPr>
        <p:txBody>
          <a:bodyPr wrap="none" rtlCol="0" anchor="t"/>
          <a:lstStyle/>
          <a:p>
            <a:pPr marL="0" indent="0">
              <a:lnSpc>
                <a:spcPts val="4965"/>
              </a:lnSpc>
              <a:buNone/>
            </a:pPr>
            <a:r>
              <a:rPr lang="en-US" sz="3972" b="1" dirty="0">
                <a:solidFill>
                  <a:srgbClr val="403C4E"/>
                </a:solidFill>
                <a:latin typeface="Merriweather" pitchFamily="34" charset="0"/>
                <a:ea typeface="Merriweather" pitchFamily="34" charset="-122"/>
                <a:cs typeface="Merriweather" pitchFamily="34" charset="-120"/>
              </a:rPr>
              <a:t>Generating a JWT Signature</a:t>
            </a:r>
            <a:endParaRPr lang="en-US" sz="3972" dirty="0"/>
          </a:p>
        </p:txBody>
      </p:sp>
      <p:pic>
        <p:nvPicPr>
          <p:cNvPr id="6" name="Image 2" descr="preencoded.png"/>
          <p:cNvPicPr>
            <a:picLocks noChangeAspect="1"/>
          </p:cNvPicPr>
          <p:nvPr/>
        </p:nvPicPr>
        <p:blipFill>
          <a:blip r:embed="rId5"/>
          <a:stretch>
            <a:fillRect/>
          </a:stretch>
        </p:blipFill>
        <p:spPr>
          <a:xfrm>
            <a:off x="706160" y="2062996"/>
            <a:ext cx="1008936" cy="1614249"/>
          </a:xfrm>
          <a:prstGeom prst="rect">
            <a:avLst/>
          </a:prstGeom>
        </p:spPr>
      </p:pic>
      <p:sp>
        <p:nvSpPr>
          <p:cNvPr id="7" name="Text 2"/>
          <p:cNvSpPr/>
          <p:nvPr/>
        </p:nvSpPr>
        <p:spPr>
          <a:xfrm>
            <a:off x="2017752" y="2264688"/>
            <a:ext cx="3691652" cy="315278"/>
          </a:xfrm>
          <a:prstGeom prst="rect">
            <a:avLst/>
          </a:prstGeom>
          <a:noFill/>
          <a:ln/>
        </p:spPr>
        <p:txBody>
          <a:bodyPr wrap="none" rtlCol="0" anchor="t"/>
          <a:lstStyle/>
          <a:p>
            <a:pPr marL="0" indent="0" algn="l">
              <a:lnSpc>
                <a:spcPts val="2483"/>
              </a:lnSpc>
              <a:buNone/>
            </a:pPr>
            <a:r>
              <a:rPr lang="en-US" sz="1986" b="1" dirty="0">
                <a:solidFill>
                  <a:srgbClr val="403C4E"/>
                </a:solidFill>
                <a:latin typeface="Merriweather" pitchFamily="34" charset="0"/>
                <a:ea typeface="Merriweather" pitchFamily="34" charset="-122"/>
                <a:cs typeface="Merriweather" pitchFamily="34" charset="-120"/>
              </a:rPr>
              <a:t>Combine Header and Payload</a:t>
            </a:r>
            <a:endParaRPr lang="en-US" sz="1986" dirty="0"/>
          </a:p>
        </p:txBody>
      </p:sp>
      <p:sp>
        <p:nvSpPr>
          <p:cNvPr id="8" name="Text 3"/>
          <p:cNvSpPr/>
          <p:nvPr/>
        </p:nvSpPr>
        <p:spPr>
          <a:xfrm>
            <a:off x="2017752" y="2700933"/>
            <a:ext cx="6420088" cy="645795"/>
          </a:xfrm>
          <a:prstGeom prst="rect">
            <a:avLst/>
          </a:prstGeom>
          <a:noFill/>
          <a:ln/>
        </p:spPr>
        <p:txBody>
          <a:bodyPr wrap="square" rtlCol="0" anchor="t"/>
          <a:lstStyle/>
          <a:p>
            <a:pPr marL="0" indent="0" algn="l">
              <a:lnSpc>
                <a:spcPts val="2542"/>
              </a:lnSpc>
              <a:buNone/>
            </a:pPr>
            <a:r>
              <a:rPr lang="en-US" sz="1589" dirty="0">
                <a:solidFill>
                  <a:srgbClr val="403C4E"/>
                </a:solidFill>
                <a:latin typeface="Open Sans" pitchFamily="34" charset="0"/>
                <a:ea typeface="Open Sans" pitchFamily="34" charset="-122"/>
                <a:cs typeface="Open Sans" pitchFamily="34" charset="-120"/>
              </a:rPr>
              <a:t>The header and payload are concatenated into a single string, typically encoded using base64 URL encoding.</a:t>
            </a:r>
            <a:endParaRPr lang="en-US" sz="1589" dirty="0"/>
          </a:p>
        </p:txBody>
      </p:sp>
      <p:pic>
        <p:nvPicPr>
          <p:cNvPr id="9" name="Image 3" descr="preencoded.png"/>
          <p:cNvPicPr>
            <a:picLocks noChangeAspect="1"/>
          </p:cNvPicPr>
          <p:nvPr/>
        </p:nvPicPr>
        <p:blipFill>
          <a:blip r:embed="rId6"/>
          <a:stretch>
            <a:fillRect/>
          </a:stretch>
        </p:blipFill>
        <p:spPr>
          <a:xfrm>
            <a:off x="706160" y="3677245"/>
            <a:ext cx="1008936" cy="1614249"/>
          </a:xfrm>
          <a:prstGeom prst="rect">
            <a:avLst/>
          </a:prstGeom>
        </p:spPr>
      </p:pic>
      <p:sp>
        <p:nvSpPr>
          <p:cNvPr id="10" name="Text 4"/>
          <p:cNvSpPr/>
          <p:nvPr/>
        </p:nvSpPr>
        <p:spPr>
          <a:xfrm>
            <a:off x="2017752" y="3878937"/>
            <a:ext cx="3228142" cy="315278"/>
          </a:xfrm>
          <a:prstGeom prst="rect">
            <a:avLst/>
          </a:prstGeom>
          <a:noFill/>
          <a:ln/>
        </p:spPr>
        <p:txBody>
          <a:bodyPr wrap="none" rtlCol="0" anchor="t"/>
          <a:lstStyle/>
          <a:p>
            <a:pPr marL="0" indent="0" algn="l">
              <a:lnSpc>
                <a:spcPts val="2483"/>
              </a:lnSpc>
              <a:buNone/>
            </a:pPr>
            <a:r>
              <a:rPr lang="en-US" sz="1986" b="1" dirty="0">
                <a:solidFill>
                  <a:srgbClr val="403C4E"/>
                </a:solidFill>
                <a:latin typeface="Merriweather" pitchFamily="34" charset="0"/>
                <a:ea typeface="Merriweather" pitchFamily="34" charset="-122"/>
                <a:cs typeface="Merriweather" pitchFamily="34" charset="-120"/>
              </a:rPr>
              <a:t>Apply Hashing Algorithm</a:t>
            </a:r>
            <a:endParaRPr lang="en-US" sz="1986" dirty="0"/>
          </a:p>
        </p:txBody>
      </p:sp>
      <p:sp>
        <p:nvSpPr>
          <p:cNvPr id="11" name="Text 5"/>
          <p:cNvSpPr/>
          <p:nvPr/>
        </p:nvSpPr>
        <p:spPr>
          <a:xfrm>
            <a:off x="2017752" y="4315182"/>
            <a:ext cx="6420088" cy="645795"/>
          </a:xfrm>
          <a:prstGeom prst="rect">
            <a:avLst/>
          </a:prstGeom>
          <a:noFill/>
          <a:ln/>
        </p:spPr>
        <p:txBody>
          <a:bodyPr wrap="square" rtlCol="0" anchor="t"/>
          <a:lstStyle/>
          <a:p>
            <a:pPr marL="0" indent="0" algn="l">
              <a:lnSpc>
                <a:spcPts val="2542"/>
              </a:lnSpc>
              <a:buNone/>
            </a:pPr>
            <a:r>
              <a:rPr lang="en-US" sz="1589" dirty="0">
                <a:solidFill>
                  <a:srgbClr val="403C4E"/>
                </a:solidFill>
                <a:latin typeface="Open Sans" pitchFamily="34" charset="0"/>
                <a:ea typeface="Open Sans" pitchFamily="34" charset="-122"/>
                <a:cs typeface="Open Sans" pitchFamily="34" charset="-120"/>
              </a:rPr>
              <a:t>The chosen hashing algorithm, specified in the header, is applied to the combined string, generating a unique hash value.</a:t>
            </a:r>
            <a:endParaRPr lang="en-US" sz="1589" dirty="0"/>
          </a:p>
        </p:txBody>
      </p:sp>
      <p:pic>
        <p:nvPicPr>
          <p:cNvPr id="12" name="Image 4" descr="preencoded.png"/>
          <p:cNvPicPr>
            <a:picLocks noChangeAspect="1"/>
          </p:cNvPicPr>
          <p:nvPr/>
        </p:nvPicPr>
        <p:blipFill>
          <a:blip r:embed="rId7"/>
          <a:stretch>
            <a:fillRect/>
          </a:stretch>
        </p:blipFill>
        <p:spPr>
          <a:xfrm>
            <a:off x="706160" y="5291495"/>
            <a:ext cx="1008936" cy="1808321"/>
          </a:xfrm>
          <a:prstGeom prst="rect">
            <a:avLst/>
          </a:prstGeom>
        </p:spPr>
      </p:pic>
      <p:sp>
        <p:nvSpPr>
          <p:cNvPr id="13" name="Text 6"/>
          <p:cNvSpPr/>
          <p:nvPr/>
        </p:nvSpPr>
        <p:spPr>
          <a:xfrm>
            <a:off x="2017752" y="5493187"/>
            <a:ext cx="2997875" cy="315278"/>
          </a:xfrm>
          <a:prstGeom prst="rect">
            <a:avLst/>
          </a:prstGeom>
          <a:noFill/>
          <a:ln/>
        </p:spPr>
        <p:txBody>
          <a:bodyPr wrap="none" rtlCol="0" anchor="t"/>
          <a:lstStyle/>
          <a:p>
            <a:pPr marL="0" indent="0" algn="l">
              <a:lnSpc>
                <a:spcPts val="2483"/>
              </a:lnSpc>
              <a:buNone/>
            </a:pPr>
            <a:r>
              <a:rPr lang="en-US" sz="1986" b="1" dirty="0">
                <a:solidFill>
                  <a:srgbClr val="403C4E"/>
                </a:solidFill>
                <a:latin typeface="Merriweather" pitchFamily="34" charset="0"/>
                <a:ea typeface="Merriweather" pitchFamily="34" charset="-122"/>
                <a:cs typeface="Merriweather" pitchFamily="34" charset="-120"/>
              </a:rPr>
              <a:t>Encrypt with Secret Key</a:t>
            </a:r>
            <a:endParaRPr lang="en-US" sz="1986" dirty="0"/>
          </a:p>
        </p:txBody>
      </p:sp>
      <p:sp>
        <p:nvSpPr>
          <p:cNvPr id="14" name="Text 7"/>
          <p:cNvSpPr/>
          <p:nvPr/>
        </p:nvSpPr>
        <p:spPr>
          <a:xfrm>
            <a:off x="2017752" y="5929432"/>
            <a:ext cx="6420088" cy="968693"/>
          </a:xfrm>
          <a:prstGeom prst="rect">
            <a:avLst/>
          </a:prstGeom>
          <a:noFill/>
          <a:ln/>
        </p:spPr>
        <p:txBody>
          <a:bodyPr wrap="square" rtlCol="0" anchor="t"/>
          <a:lstStyle/>
          <a:p>
            <a:pPr marL="0" indent="0" algn="l">
              <a:lnSpc>
                <a:spcPts val="2542"/>
              </a:lnSpc>
              <a:buNone/>
            </a:pPr>
            <a:r>
              <a:rPr lang="en-US" sz="1589" dirty="0">
                <a:solidFill>
                  <a:srgbClr val="403C4E"/>
                </a:solidFill>
                <a:latin typeface="Open Sans" pitchFamily="34" charset="0"/>
                <a:ea typeface="Open Sans" pitchFamily="34" charset="-122"/>
                <a:cs typeface="Open Sans" pitchFamily="34" charset="-120"/>
              </a:rPr>
              <a:t>The generated hash value is then encrypted using a secret key known only to the parties involved in the communication. This secret key ensures the integrity of the signature.</a:t>
            </a:r>
            <a:endParaRPr lang="en-US" sz="1589"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Shape 1"/>
          <p:cNvSpPr/>
          <p:nvPr/>
        </p:nvSpPr>
        <p:spPr>
          <a:xfrm>
            <a:off x="0" y="0"/>
            <a:ext cx="5486400" cy="8229600"/>
          </a:xfrm>
          <a:prstGeom prst="rect">
            <a:avLst/>
          </a:prstGeom>
          <a:solidFill>
            <a:srgbClr val="E5E0DF"/>
          </a:solidFill>
          <a:ln/>
        </p:spPr>
      </p:sp>
      <p:pic>
        <p:nvPicPr>
          <p:cNvPr id="6" name="Image 2" descr="preencoded.png"/>
          <p:cNvPicPr>
            <a:picLocks noChangeAspect="1"/>
          </p:cNvPicPr>
          <p:nvPr/>
        </p:nvPicPr>
        <p:blipFill>
          <a:blip r:embed="rId5"/>
          <a:stretch>
            <a:fillRect/>
          </a:stretch>
        </p:blipFill>
        <p:spPr>
          <a:xfrm>
            <a:off x="0" y="0"/>
            <a:ext cx="5486400" cy="8229600"/>
          </a:xfrm>
          <a:prstGeom prst="rect">
            <a:avLst/>
          </a:prstGeom>
        </p:spPr>
      </p:pic>
      <p:sp>
        <p:nvSpPr>
          <p:cNvPr id="7" name="Text 2"/>
          <p:cNvSpPr/>
          <p:nvPr/>
        </p:nvSpPr>
        <p:spPr>
          <a:xfrm>
            <a:off x="6224826" y="748546"/>
            <a:ext cx="6841093" cy="659368"/>
          </a:xfrm>
          <a:prstGeom prst="rect">
            <a:avLst/>
          </a:prstGeom>
          <a:noFill/>
          <a:ln/>
        </p:spPr>
        <p:txBody>
          <a:bodyPr wrap="none" rtlCol="0" anchor="t"/>
          <a:lstStyle/>
          <a:p>
            <a:pPr marL="0" indent="0">
              <a:lnSpc>
                <a:spcPts val="5192"/>
              </a:lnSpc>
              <a:buNone/>
            </a:pPr>
            <a:r>
              <a:rPr lang="en-US" sz="4154" b="1" dirty="0">
                <a:solidFill>
                  <a:srgbClr val="403C4E"/>
                </a:solidFill>
                <a:latin typeface="Merriweather" pitchFamily="34" charset="0"/>
                <a:ea typeface="Merriweather" pitchFamily="34" charset="-122"/>
                <a:cs typeface="Merriweather" pitchFamily="34" charset="-120"/>
              </a:rPr>
              <a:t>Verifying a JWT Signature</a:t>
            </a:r>
            <a:endParaRPr lang="en-US" sz="4154" dirty="0"/>
          </a:p>
        </p:txBody>
      </p:sp>
      <p:sp>
        <p:nvSpPr>
          <p:cNvPr id="8" name="Shape 3"/>
          <p:cNvSpPr/>
          <p:nvPr/>
        </p:nvSpPr>
        <p:spPr>
          <a:xfrm>
            <a:off x="6529864" y="1724382"/>
            <a:ext cx="22860" cy="5756553"/>
          </a:xfrm>
          <a:prstGeom prst="roundRect">
            <a:avLst>
              <a:gd name="adj" fmla="val 387669"/>
            </a:avLst>
          </a:prstGeom>
          <a:solidFill>
            <a:srgbClr val="E5BEB2"/>
          </a:solidFill>
          <a:ln/>
        </p:spPr>
      </p:sp>
      <p:sp>
        <p:nvSpPr>
          <p:cNvPr id="9" name="Shape 4"/>
          <p:cNvSpPr/>
          <p:nvPr/>
        </p:nvSpPr>
        <p:spPr>
          <a:xfrm>
            <a:off x="6755785" y="2187535"/>
            <a:ext cx="738426" cy="22860"/>
          </a:xfrm>
          <a:prstGeom prst="roundRect">
            <a:avLst>
              <a:gd name="adj" fmla="val 387669"/>
            </a:avLst>
          </a:prstGeom>
          <a:solidFill>
            <a:srgbClr val="E5BEB2"/>
          </a:solidFill>
          <a:ln/>
        </p:spPr>
      </p:sp>
      <p:sp>
        <p:nvSpPr>
          <p:cNvPr id="10" name="Shape 5"/>
          <p:cNvSpPr/>
          <p:nvPr/>
        </p:nvSpPr>
        <p:spPr>
          <a:xfrm>
            <a:off x="6303943" y="1961674"/>
            <a:ext cx="474702" cy="474702"/>
          </a:xfrm>
          <a:prstGeom prst="roundRect">
            <a:avLst>
              <a:gd name="adj" fmla="val 18669"/>
            </a:avLst>
          </a:prstGeom>
          <a:solidFill>
            <a:srgbClr val="FFD8CC"/>
          </a:solidFill>
          <a:ln w="7620">
            <a:solidFill>
              <a:srgbClr val="E5BEB2"/>
            </a:solidFill>
            <a:prstDash val="solid"/>
          </a:ln>
        </p:spPr>
      </p:sp>
      <p:sp>
        <p:nvSpPr>
          <p:cNvPr id="11" name="Text 6"/>
          <p:cNvSpPr/>
          <p:nvPr/>
        </p:nvSpPr>
        <p:spPr>
          <a:xfrm>
            <a:off x="6468844" y="2040731"/>
            <a:ext cx="144899" cy="316468"/>
          </a:xfrm>
          <a:prstGeom prst="rect">
            <a:avLst/>
          </a:prstGeom>
          <a:noFill/>
          <a:ln/>
        </p:spPr>
        <p:txBody>
          <a:bodyPr wrap="none" rtlCol="0" anchor="t"/>
          <a:lstStyle/>
          <a:p>
            <a:pPr marL="0" indent="0" algn="ctr">
              <a:lnSpc>
                <a:spcPts val="2492"/>
              </a:lnSpc>
              <a:buNone/>
            </a:pPr>
            <a:r>
              <a:rPr lang="en-US" sz="2492" b="1" dirty="0">
                <a:solidFill>
                  <a:srgbClr val="403C4E"/>
                </a:solidFill>
                <a:latin typeface="Merriweather" pitchFamily="34" charset="0"/>
                <a:ea typeface="Merriweather" pitchFamily="34" charset="-122"/>
                <a:cs typeface="Merriweather" pitchFamily="34" charset="-120"/>
              </a:rPr>
              <a:t>1</a:t>
            </a:r>
            <a:endParaRPr lang="en-US" sz="2492" dirty="0"/>
          </a:p>
        </p:txBody>
      </p:sp>
      <p:sp>
        <p:nvSpPr>
          <p:cNvPr id="12" name="Text 7"/>
          <p:cNvSpPr/>
          <p:nvPr/>
        </p:nvSpPr>
        <p:spPr>
          <a:xfrm>
            <a:off x="7701796" y="1935361"/>
            <a:ext cx="2637473" cy="329565"/>
          </a:xfrm>
          <a:prstGeom prst="rect">
            <a:avLst/>
          </a:prstGeom>
          <a:noFill/>
          <a:ln/>
        </p:spPr>
        <p:txBody>
          <a:bodyPr wrap="none" rtlCol="0" anchor="t"/>
          <a:lstStyle/>
          <a:p>
            <a:pPr marL="0" indent="0" algn="l">
              <a:lnSpc>
                <a:spcPts val="2596"/>
              </a:lnSpc>
              <a:buNone/>
            </a:pPr>
            <a:r>
              <a:rPr lang="en-US" sz="2077" b="1" dirty="0">
                <a:solidFill>
                  <a:srgbClr val="403C4E"/>
                </a:solidFill>
                <a:latin typeface="Merriweather" pitchFamily="34" charset="0"/>
                <a:ea typeface="Merriweather" pitchFamily="34" charset="-122"/>
                <a:cs typeface="Merriweather" pitchFamily="34" charset="-120"/>
              </a:rPr>
              <a:t>Extract Signature</a:t>
            </a:r>
            <a:endParaRPr lang="en-US" sz="2077" dirty="0"/>
          </a:p>
        </p:txBody>
      </p:sp>
      <p:sp>
        <p:nvSpPr>
          <p:cNvPr id="13" name="Text 8"/>
          <p:cNvSpPr/>
          <p:nvPr/>
        </p:nvSpPr>
        <p:spPr>
          <a:xfrm>
            <a:off x="7701796" y="2391489"/>
            <a:ext cx="6190178" cy="337542"/>
          </a:xfrm>
          <a:prstGeom prst="rect">
            <a:avLst/>
          </a:prstGeom>
          <a:noFill/>
          <a:ln/>
        </p:spPr>
        <p:txBody>
          <a:bodyPr wrap="none" rtlCol="0" anchor="t"/>
          <a:lstStyle/>
          <a:p>
            <a:pPr marL="0" indent="0" algn="l">
              <a:lnSpc>
                <a:spcPts val="2658"/>
              </a:lnSpc>
              <a:buNone/>
            </a:pPr>
            <a:r>
              <a:rPr lang="en-US" sz="1661" dirty="0">
                <a:solidFill>
                  <a:srgbClr val="403C4E"/>
                </a:solidFill>
                <a:latin typeface="Open Sans" pitchFamily="34" charset="0"/>
                <a:ea typeface="Open Sans" pitchFamily="34" charset="-122"/>
                <a:cs typeface="Open Sans" pitchFamily="34" charset="-120"/>
              </a:rPr>
              <a:t>The signature is extracted from the received JWT.</a:t>
            </a:r>
            <a:endParaRPr lang="en-US" sz="1661" dirty="0"/>
          </a:p>
        </p:txBody>
      </p:sp>
      <p:sp>
        <p:nvSpPr>
          <p:cNvPr id="14" name="Shape 9"/>
          <p:cNvSpPr/>
          <p:nvPr/>
        </p:nvSpPr>
        <p:spPr>
          <a:xfrm>
            <a:off x="6755785" y="3614142"/>
            <a:ext cx="738426" cy="22860"/>
          </a:xfrm>
          <a:prstGeom prst="roundRect">
            <a:avLst>
              <a:gd name="adj" fmla="val 387669"/>
            </a:avLst>
          </a:prstGeom>
          <a:solidFill>
            <a:srgbClr val="E5BEB2"/>
          </a:solidFill>
          <a:ln/>
        </p:spPr>
      </p:sp>
      <p:sp>
        <p:nvSpPr>
          <p:cNvPr id="15" name="Shape 10"/>
          <p:cNvSpPr/>
          <p:nvPr/>
        </p:nvSpPr>
        <p:spPr>
          <a:xfrm>
            <a:off x="6303943" y="3388281"/>
            <a:ext cx="474702" cy="474702"/>
          </a:xfrm>
          <a:prstGeom prst="roundRect">
            <a:avLst>
              <a:gd name="adj" fmla="val 18669"/>
            </a:avLst>
          </a:prstGeom>
          <a:solidFill>
            <a:srgbClr val="FFD8CC"/>
          </a:solidFill>
          <a:ln w="7620">
            <a:solidFill>
              <a:srgbClr val="E5BEB2"/>
            </a:solidFill>
            <a:prstDash val="solid"/>
          </a:ln>
        </p:spPr>
      </p:sp>
      <p:sp>
        <p:nvSpPr>
          <p:cNvPr id="16" name="Text 11"/>
          <p:cNvSpPr/>
          <p:nvPr/>
        </p:nvSpPr>
        <p:spPr>
          <a:xfrm>
            <a:off x="6445508" y="3467338"/>
            <a:ext cx="191453" cy="316468"/>
          </a:xfrm>
          <a:prstGeom prst="rect">
            <a:avLst/>
          </a:prstGeom>
          <a:noFill/>
          <a:ln/>
        </p:spPr>
        <p:txBody>
          <a:bodyPr wrap="none" rtlCol="0" anchor="t"/>
          <a:lstStyle/>
          <a:p>
            <a:pPr marL="0" indent="0" algn="ctr">
              <a:lnSpc>
                <a:spcPts val="2492"/>
              </a:lnSpc>
              <a:buNone/>
            </a:pPr>
            <a:r>
              <a:rPr lang="en-US" sz="2492" b="1" dirty="0">
                <a:solidFill>
                  <a:srgbClr val="403C4E"/>
                </a:solidFill>
                <a:latin typeface="Merriweather" pitchFamily="34" charset="0"/>
                <a:ea typeface="Merriweather" pitchFamily="34" charset="-122"/>
                <a:cs typeface="Merriweather" pitchFamily="34" charset="-120"/>
              </a:rPr>
              <a:t>2</a:t>
            </a:r>
            <a:endParaRPr lang="en-US" sz="2492" dirty="0"/>
          </a:p>
        </p:txBody>
      </p:sp>
      <p:sp>
        <p:nvSpPr>
          <p:cNvPr id="17" name="Text 12"/>
          <p:cNvSpPr/>
          <p:nvPr/>
        </p:nvSpPr>
        <p:spPr>
          <a:xfrm>
            <a:off x="7701796" y="3361968"/>
            <a:ext cx="2637473" cy="329565"/>
          </a:xfrm>
          <a:prstGeom prst="rect">
            <a:avLst/>
          </a:prstGeom>
          <a:noFill/>
          <a:ln/>
        </p:spPr>
        <p:txBody>
          <a:bodyPr wrap="none" rtlCol="0" anchor="t"/>
          <a:lstStyle/>
          <a:p>
            <a:pPr marL="0" indent="0" algn="l">
              <a:lnSpc>
                <a:spcPts val="2596"/>
              </a:lnSpc>
              <a:buNone/>
            </a:pPr>
            <a:r>
              <a:rPr lang="en-US" sz="2077" b="1" dirty="0">
                <a:solidFill>
                  <a:srgbClr val="403C4E"/>
                </a:solidFill>
                <a:latin typeface="Merriweather" pitchFamily="34" charset="0"/>
                <a:ea typeface="Merriweather" pitchFamily="34" charset="-122"/>
                <a:cs typeface="Merriweather" pitchFamily="34" charset="-120"/>
              </a:rPr>
              <a:t>Decrypt Signature</a:t>
            </a:r>
            <a:endParaRPr lang="en-US" sz="2077" dirty="0"/>
          </a:p>
        </p:txBody>
      </p:sp>
      <p:sp>
        <p:nvSpPr>
          <p:cNvPr id="18" name="Text 13"/>
          <p:cNvSpPr/>
          <p:nvPr/>
        </p:nvSpPr>
        <p:spPr>
          <a:xfrm>
            <a:off x="7701796" y="3818096"/>
            <a:ext cx="6190178" cy="1350169"/>
          </a:xfrm>
          <a:prstGeom prst="rect">
            <a:avLst/>
          </a:prstGeom>
          <a:noFill/>
          <a:ln/>
        </p:spPr>
        <p:txBody>
          <a:bodyPr wrap="square" rtlCol="0" anchor="t"/>
          <a:lstStyle/>
          <a:p>
            <a:pPr marL="0" indent="0" algn="l">
              <a:lnSpc>
                <a:spcPts val="2658"/>
              </a:lnSpc>
              <a:buNone/>
            </a:pPr>
            <a:r>
              <a:rPr lang="en-US" sz="1661" dirty="0">
                <a:solidFill>
                  <a:srgbClr val="403C4E"/>
                </a:solidFill>
                <a:latin typeface="Open Sans" pitchFamily="34" charset="0"/>
                <a:ea typeface="Open Sans" pitchFamily="34" charset="-122"/>
                <a:cs typeface="Open Sans" pitchFamily="34" charset="-120"/>
              </a:rPr>
              <a:t>The signature is decrypted using the same secret key used for signing the token. This step ensures the integrity of the signature and verifies that it was generated by the intended party.</a:t>
            </a:r>
            <a:endParaRPr lang="en-US" sz="1661" dirty="0"/>
          </a:p>
        </p:txBody>
      </p:sp>
      <p:sp>
        <p:nvSpPr>
          <p:cNvPr id="19" name="Shape 14"/>
          <p:cNvSpPr/>
          <p:nvPr/>
        </p:nvSpPr>
        <p:spPr>
          <a:xfrm>
            <a:off x="6755785" y="6053376"/>
            <a:ext cx="738426" cy="22860"/>
          </a:xfrm>
          <a:prstGeom prst="roundRect">
            <a:avLst>
              <a:gd name="adj" fmla="val 387669"/>
            </a:avLst>
          </a:prstGeom>
          <a:solidFill>
            <a:srgbClr val="E5BEB2"/>
          </a:solidFill>
          <a:ln/>
        </p:spPr>
      </p:sp>
      <p:sp>
        <p:nvSpPr>
          <p:cNvPr id="20" name="Shape 15"/>
          <p:cNvSpPr/>
          <p:nvPr/>
        </p:nvSpPr>
        <p:spPr>
          <a:xfrm>
            <a:off x="6303943" y="5827514"/>
            <a:ext cx="474702" cy="474702"/>
          </a:xfrm>
          <a:prstGeom prst="roundRect">
            <a:avLst>
              <a:gd name="adj" fmla="val 18669"/>
            </a:avLst>
          </a:prstGeom>
          <a:solidFill>
            <a:srgbClr val="FFD8CC"/>
          </a:solidFill>
          <a:ln w="7620">
            <a:solidFill>
              <a:srgbClr val="E5BEB2"/>
            </a:solidFill>
            <a:prstDash val="solid"/>
          </a:ln>
        </p:spPr>
      </p:sp>
      <p:sp>
        <p:nvSpPr>
          <p:cNvPr id="21" name="Text 16"/>
          <p:cNvSpPr/>
          <p:nvPr/>
        </p:nvSpPr>
        <p:spPr>
          <a:xfrm>
            <a:off x="6451699" y="5906572"/>
            <a:ext cx="179070" cy="316468"/>
          </a:xfrm>
          <a:prstGeom prst="rect">
            <a:avLst/>
          </a:prstGeom>
          <a:noFill/>
          <a:ln/>
        </p:spPr>
        <p:txBody>
          <a:bodyPr wrap="none" rtlCol="0" anchor="t"/>
          <a:lstStyle/>
          <a:p>
            <a:pPr marL="0" indent="0" algn="ctr">
              <a:lnSpc>
                <a:spcPts val="2492"/>
              </a:lnSpc>
              <a:buNone/>
            </a:pPr>
            <a:r>
              <a:rPr lang="en-US" sz="2492" b="1" dirty="0">
                <a:solidFill>
                  <a:srgbClr val="403C4E"/>
                </a:solidFill>
                <a:latin typeface="Merriweather" pitchFamily="34" charset="0"/>
                <a:ea typeface="Merriweather" pitchFamily="34" charset="-122"/>
                <a:cs typeface="Merriweather" pitchFamily="34" charset="-120"/>
              </a:rPr>
              <a:t>3</a:t>
            </a:r>
            <a:endParaRPr lang="en-US" sz="2492" dirty="0"/>
          </a:p>
        </p:txBody>
      </p:sp>
      <p:sp>
        <p:nvSpPr>
          <p:cNvPr id="22" name="Text 17"/>
          <p:cNvSpPr/>
          <p:nvPr/>
        </p:nvSpPr>
        <p:spPr>
          <a:xfrm>
            <a:off x="7701796" y="5801201"/>
            <a:ext cx="2637473" cy="329565"/>
          </a:xfrm>
          <a:prstGeom prst="rect">
            <a:avLst/>
          </a:prstGeom>
          <a:noFill/>
          <a:ln/>
        </p:spPr>
        <p:txBody>
          <a:bodyPr wrap="none" rtlCol="0" anchor="t"/>
          <a:lstStyle/>
          <a:p>
            <a:pPr marL="0" indent="0" algn="l">
              <a:lnSpc>
                <a:spcPts val="2596"/>
              </a:lnSpc>
              <a:buNone/>
            </a:pPr>
            <a:r>
              <a:rPr lang="en-US" sz="2077" b="1" dirty="0">
                <a:solidFill>
                  <a:srgbClr val="403C4E"/>
                </a:solidFill>
                <a:latin typeface="Merriweather" pitchFamily="34" charset="0"/>
                <a:ea typeface="Merriweather" pitchFamily="34" charset="-122"/>
                <a:cs typeface="Merriweather" pitchFamily="34" charset="-120"/>
              </a:rPr>
              <a:t>Validate Signature</a:t>
            </a:r>
            <a:endParaRPr lang="en-US" sz="2077" dirty="0"/>
          </a:p>
        </p:txBody>
      </p:sp>
      <p:sp>
        <p:nvSpPr>
          <p:cNvPr id="23" name="Text 18"/>
          <p:cNvSpPr/>
          <p:nvPr/>
        </p:nvSpPr>
        <p:spPr>
          <a:xfrm>
            <a:off x="7701796" y="6257330"/>
            <a:ext cx="6190178" cy="1012627"/>
          </a:xfrm>
          <a:prstGeom prst="rect">
            <a:avLst/>
          </a:prstGeom>
          <a:noFill/>
          <a:ln/>
        </p:spPr>
        <p:txBody>
          <a:bodyPr wrap="square" rtlCol="0" anchor="t"/>
          <a:lstStyle/>
          <a:p>
            <a:pPr marL="0" indent="0" algn="l">
              <a:lnSpc>
                <a:spcPts val="2658"/>
              </a:lnSpc>
              <a:buNone/>
            </a:pPr>
            <a:r>
              <a:rPr lang="en-US" sz="1661" dirty="0">
                <a:solidFill>
                  <a:srgbClr val="403C4E"/>
                </a:solidFill>
                <a:latin typeface="Open Sans" pitchFamily="34" charset="0"/>
                <a:ea typeface="Open Sans" pitchFamily="34" charset="-122"/>
                <a:cs typeface="Open Sans" pitchFamily="34" charset="-120"/>
              </a:rPr>
              <a:t>The decrypted signature is compared with a newly generated signature based on the received header and payload. If the signatures match, the token is considered valid and authentic.</a:t>
            </a:r>
            <a:endParaRPr lang="en-US" sz="16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0" y="-1"/>
            <a:ext cx="5486400" cy="9177569"/>
          </a:xfrm>
          <a:prstGeom prst="rect">
            <a:avLst/>
          </a:prstGeom>
        </p:spPr>
      </p:pic>
      <p:sp>
        <p:nvSpPr>
          <p:cNvPr id="5" name="Shape 1"/>
          <p:cNvSpPr/>
          <p:nvPr/>
        </p:nvSpPr>
        <p:spPr>
          <a:xfrm>
            <a:off x="0" y="-1"/>
            <a:ext cx="5486400" cy="9177569"/>
          </a:xfrm>
          <a:prstGeom prst="rect">
            <a:avLst/>
          </a:prstGeom>
          <a:solidFill>
            <a:srgbClr val="E5E0DF"/>
          </a:solidFill>
          <a:ln/>
        </p:spPr>
      </p:sp>
      <p:pic>
        <p:nvPicPr>
          <p:cNvPr id="6" name="Image 2" descr="preencoded.png"/>
          <p:cNvPicPr>
            <a:picLocks noChangeAspect="1"/>
          </p:cNvPicPr>
          <p:nvPr/>
        </p:nvPicPr>
        <p:blipFill>
          <a:blip r:embed="rId4"/>
          <a:stretch>
            <a:fillRect/>
          </a:stretch>
        </p:blipFill>
        <p:spPr>
          <a:xfrm>
            <a:off x="0" y="-1"/>
            <a:ext cx="5486400" cy="9177569"/>
          </a:xfrm>
          <a:prstGeom prst="rect">
            <a:avLst/>
          </a:prstGeom>
        </p:spPr>
      </p:pic>
      <p:sp>
        <p:nvSpPr>
          <p:cNvPr id="21" name="Text 16"/>
          <p:cNvSpPr/>
          <p:nvPr/>
        </p:nvSpPr>
        <p:spPr>
          <a:xfrm>
            <a:off x="6451699" y="5906572"/>
            <a:ext cx="179070" cy="352922"/>
          </a:xfrm>
          <a:prstGeom prst="rect">
            <a:avLst/>
          </a:prstGeom>
          <a:noFill/>
          <a:ln/>
        </p:spPr>
        <p:txBody>
          <a:bodyPr wrap="none" rtlCol="0" anchor="t"/>
          <a:lstStyle/>
          <a:p>
            <a:pPr marL="0" indent="0" algn="ctr">
              <a:lnSpc>
                <a:spcPts val="2492"/>
              </a:lnSpc>
              <a:buNone/>
            </a:pPr>
            <a:endParaRPr lang="en-US" sz="2492" dirty="0"/>
          </a:p>
        </p:txBody>
      </p:sp>
      <p:sp>
        <p:nvSpPr>
          <p:cNvPr id="24" name="Rectangle 1">
            <a:extLst>
              <a:ext uri="{FF2B5EF4-FFF2-40B4-BE49-F238E27FC236}">
                <a16:creationId xmlns:a16="http://schemas.microsoft.com/office/drawing/2014/main" id="{867F9B23-4683-162A-0929-738AF24189C1}"/>
              </a:ext>
            </a:extLst>
          </p:cNvPr>
          <p:cNvSpPr>
            <a:spLocks noChangeArrowheads="1"/>
          </p:cNvSpPr>
          <p:nvPr/>
        </p:nvSpPr>
        <p:spPr bwMode="auto">
          <a:xfrm>
            <a:off x="0" y="-6314208"/>
            <a:ext cx="14445558" cy="13085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b="1" dirty="0">
              <a:latin typeface="Arial" panose="020B0604020202020204" pitchFamily="34" charset="0"/>
            </a:endParaRPr>
          </a:p>
          <a:p>
            <a:pPr lvl="8" eaLnBrk="0" fontAlgn="base" hangingPunct="0">
              <a:spcBef>
                <a:spcPct val="0"/>
              </a:spcBef>
              <a:spcAft>
                <a:spcPct val="0"/>
              </a:spcAft>
            </a:pPr>
            <a:r>
              <a:rPr kumimoji="0" lang="en-US" altLang="en-US" sz="3600" b="1" i="0" u="none" strike="noStrike" cap="none" normalizeH="0" baseline="0" dirty="0">
                <a:ln>
                  <a:noFill/>
                </a:ln>
                <a:solidFill>
                  <a:schemeClr val="tx1"/>
                </a:solidFill>
                <a:effectLst/>
                <a:latin typeface="Arial" panose="020B0604020202020204" pitchFamily="34" charset="0"/>
              </a:rPr>
              <a:t>Structure of JWT:</a:t>
            </a:r>
          </a:p>
          <a:p>
            <a:pPr marR="0" lvl="0" fontAlgn="base">
              <a:lnSpc>
                <a:spcPts val="2596"/>
              </a:lnSpc>
              <a:spcBef>
                <a:spcPct val="0"/>
              </a:spcBef>
              <a:spcAft>
                <a:spcPct val="0"/>
              </a:spcAft>
              <a:buClrTx/>
              <a:buSzTx/>
              <a:tabLst/>
            </a:pPr>
            <a:r>
              <a:rPr lang="en-US" altLang="en-US" sz="2400" b="1" dirty="0">
                <a:solidFill>
                  <a:srgbClr val="403C4E"/>
                </a:solidFill>
                <a:latin typeface="Merriweather" pitchFamily="34" charset="0"/>
              </a:rPr>
              <a:t>Header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Contains the token type (usually </a:t>
            </a:r>
            <a:r>
              <a:rPr kumimoji="0" lang="en-US" altLang="en-US" sz="1400" b="0" i="0" u="none" strike="noStrike" cap="none" normalizeH="0" baseline="0" dirty="0">
                <a:ln>
                  <a:noFill/>
                </a:ln>
                <a:solidFill>
                  <a:schemeClr val="tx1"/>
                </a:solidFill>
                <a:effectLst/>
                <a:latin typeface="Arial Unicode MS"/>
              </a:rPr>
              <a:t>JWT</a:t>
            </a:r>
            <a:r>
              <a:rPr kumimoji="0" lang="en-US" altLang="en-US" sz="1600" b="0"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rPr>
              <a:t> and the signing algorithm (e.g., </a:t>
            </a:r>
            <a:r>
              <a:rPr kumimoji="0" lang="en-US" altLang="en-US" sz="2400" b="0" i="0" u="none" strike="noStrike" cap="none" normalizeH="0" baseline="0" dirty="0">
                <a:ln>
                  <a:noFill/>
                </a:ln>
                <a:solidFill>
                  <a:schemeClr val="tx1"/>
                </a:solidFill>
                <a:effectLst/>
                <a:latin typeface="Arial Unicode MS"/>
              </a:rPr>
              <a:t>HS256</a:t>
            </a:r>
            <a:r>
              <a:rPr kumimoji="0" lang="en-US" altLang="en-US" sz="2000" b="0" i="0" u="none" strike="noStrike" cap="none" normalizeH="0" baseline="0" dirty="0">
                <a:ln>
                  <a:noFill/>
                </a:ln>
                <a:solidFill>
                  <a:schemeClr val="tx1"/>
                </a:solidFill>
                <a:effectLst/>
              </a:rPr>
              <a:t> for HMAC SHA-256).</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a:p>
            <a:pPr indent="0" fontAlgn="base">
              <a:lnSpc>
                <a:spcPts val="2596"/>
              </a:lnSpc>
              <a:spcBef>
                <a:spcPct val="0"/>
              </a:spcBef>
              <a:spcAft>
                <a:spcPct val="0"/>
              </a:spcAft>
              <a:buFontTx/>
              <a:buChar char="•"/>
            </a:pPr>
            <a:r>
              <a:rPr lang="en-US" altLang="en-US" sz="2400" b="1" dirty="0">
                <a:solidFill>
                  <a:srgbClr val="403C4E"/>
                </a:solidFill>
                <a:latin typeface="Merriweather" pitchFamily="34" charset="0"/>
              </a:rPr>
              <a:t>Payload:</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403C4E"/>
                </a:solidFill>
                <a:latin typeface="Open Sans" pitchFamily="34" charset="0"/>
                <a:ea typeface="Open Sans" pitchFamily="34" charset="-122"/>
                <a:cs typeface="Open Sans" pitchFamily="34" charset="-120"/>
              </a:rPr>
              <a:t>Contains the claims, which are statements about an entity (typically, the user) and additional metadata. Claims can be:</a:t>
            </a:r>
          </a:p>
          <a:p>
            <a:pPr marL="914400" marR="0" lvl="2"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403C4E"/>
                </a:solidFill>
                <a:latin typeface="Open Sans" pitchFamily="34" charset="0"/>
                <a:ea typeface="Open Sans" pitchFamily="34" charset="-122"/>
                <a:cs typeface="Open Sans" pitchFamily="34" charset="-120"/>
              </a:rPr>
              <a:t>Registered claims: </a:t>
            </a:r>
            <a:r>
              <a:rPr lang="en-US" altLang="en-US" dirty="0">
                <a:solidFill>
                  <a:srgbClr val="403C4E"/>
                </a:solidFill>
                <a:latin typeface="Open Sans" pitchFamily="34" charset="0"/>
                <a:ea typeface="Open Sans" pitchFamily="34" charset="-122"/>
                <a:cs typeface="Open Sans" pitchFamily="34" charset="-120"/>
              </a:rPr>
              <a:t>Predefined claims like </a:t>
            </a:r>
            <a:r>
              <a:rPr lang="en-US" altLang="en-US" dirty="0" err="1">
                <a:solidFill>
                  <a:srgbClr val="403C4E"/>
                </a:solidFill>
                <a:latin typeface="Open Sans" pitchFamily="34" charset="0"/>
                <a:ea typeface="Open Sans" pitchFamily="34" charset="-122"/>
                <a:cs typeface="Open Sans" pitchFamily="34" charset="-120"/>
              </a:rPr>
              <a:t>iss</a:t>
            </a:r>
            <a:r>
              <a:rPr lang="en-US" altLang="en-US" dirty="0">
                <a:solidFill>
                  <a:srgbClr val="403C4E"/>
                </a:solidFill>
                <a:latin typeface="Open Sans" pitchFamily="34" charset="0"/>
                <a:ea typeface="Open Sans" pitchFamily="34" charset="-122"/>
                <a:cs typeface="Open Sans" pitchFamily="34" charset="-120"/>
              </a:rPr>
              <a:t> (issuer), exp (expiration time).</a:t>
            </a:r>
          </a:p>
          <a:p>
            <a:pPr marL="914400" marR="0" lvl="2" indent="0" algn="l" defTabSz="914400" rtl="0" eaLnBrk="0" fontAlgn="base" latinLnBrk="0" hangingPunct="0">
              <a:lnSpc>
                <a:spcPct val="100000"/>
              </a:lnSpc>
              <a:spcBef>
                <a:spcPct val="0"/>
              </a:spcBef>
              <a:spcAft>
                <a:spcPct val="0"/>
              </a:spcAft>
              <a:buClrTx/>
              <a:buSzTx/>
              <a:tabLst/>
            </a:pPr>
            <a:endParaRPr lang="en-US" altLang="en-US" dirty="0">
              <a:solidFill>
                <a:srgbClr val="403C4E"/>
              </a:solidFill>
              <a:latin typeface="Open Sans" pitchFamily="34" charset="0"/>
              <a:ea typeface="Open Sans" pitchFamily="34" charset="-122"/>
              <a:cs typeface="Open Sans" pitchFamily="34" charset="-12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403C4E"/>
                </a:solidFill>
                <a:latin typeface="Open Sans" pitchFamily="34" charset="0"/>
                <a:ea typeface="Open Sans" pitchFamily="34" charset="-122"/>
                <a:cs typeface="Open Sans" pitchFamily="34" charset="-120"/>
              </a:rPr>
              <a:t>Public claims:</a:t>
            </a:r>
            <a:r>
              <a:rPr lang="en-US" altLang="en-US" dirty="0">
                <a:solidFill>
                  <a:srgbClr val="403C4E"/>
                </a:solidFill>
                <a:latin typeface="Open Sans" pitchFamily="34" charset="0"/>
                <a:ea typeface="Open Sans" pitchFamily="34" charset="-122"/>
                <a:cs typeface="Open Sans" pitchFamily="34" charset="-120"/>
              </a:rPr>
              <a:t> Custom claims agreed upon by parties.</a:t>
            </a:r>
          </a:p>
          <a:p>
            <a:pPr marL="914400" marR="0" lvl="2" indent="0" algn="l" defTabSz="914400" rtl="0" eaLnBrk="0" fontAlgn="base" latinLnBrk="0" hangingPunct="0">
              <a:lnSpc>
                <a:spcPct val="100000"/>
              </a:lnSpc>
              <a:spcBef>
                <a:spcPct val="0"/>
              </a:spcBef>
              <a:spcAft>
                <a:spcPct val="0"/>
              </a:spcAft>
              <a:buClrTx/>
              <a:buSzTx/>
              <a:tabLst/>
            </a:pPr>
            <a:endParaRPr lang="en-US" altLang="en-US" dirty="0">
              <a:solidFill>
                <a:srgbClr val="403C4E"/>
              </a:solidFill>
              <a:latin typeface="Open Sans" pitchFamily="34" charset="0"/>
              <a:ea typeface="Open Sans" pitchFamily="34" charset="-122"/>
              <a:cs typeface="Open Sans" pitchFamily="34" charset="-12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403C4E"/>
                </a:solidFill>
                <a:latin typeface="Open Sans" pitchFamily="34" charset="0"/>
                <a:ea typeface="Open Sans" pitchFamily="34" charset="-122"/>
                <a:cs typeface="Open Sans" pitchFamily="34" charset="-120"/>
              </a:rPr>
              <a:t>Private claims: </a:t>
            </a:r>
            <a:r>
              <a:rPr lang="en-US" altLang="en-US" dirty="0">
                <a:solidFill>
                  <a:srgbClr val="403C4E"/>
                </a:solidFill>
                <a:latin typeface="Open Sans" pitchFamily="34" charset="0"/>
                <a:ea typeface="Open Sans" pitchFamily="34" charset="-122"/>
                <a:cs typeface="Open Sans" pitchFamily="34" charset="-120"/>
              </a:rPr>
              <a:t>Custom claims used internally.</a:t>
            </a:r>
          </a:p>
          <a:p>
            <a:pPr marL="914400" marR="0" lvl="2"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fontAlgn="base">
              <a:lnSpc>
                <a:spcPts val="2658"/>
              </a:lnSpc>
              <a:spcBef>
                <a:spcPct val="0"/>
              </a:spcBef>
              <a:spcAft>
                <a:spcPct val="0"/>
              </a:spcAft>
              <a:buClrTx/>
              <a:buSzTx/>
              <a:tabLst/>
            </a:pPr>
            <a:r>
              <a:rPr lang="en-US" altLang="en-US" sz="2400" b="1" dirty="0">
                <a:solidFill>
                  <a:srgbClr val="403C4E"/>
                </a:solidFill>
                <a:latin typeface="Merriweather" pitchFamily="34" charset="0"/>
              </a:rPr>
              <a:t>Signature:</a:t>
            </a:r>
            <a:endParaRPr lang="en-US" altLang="en-US" dirty="0">
              <a:solidFill>
                <a:srgbClr val="403C4E"/>
              </a:solidFill>
              <a:latin typeface="Open Sans" pitchFamily="34" charset="0"/>
              <a:ea typeface="Open Sans" pitchFamily="34" charset="-122"/>
              <a:cs typeface="Open Sans" pitchFamily="34" charset="-120"/>
            </a:endParaRPr>
          </a:p>
          <a:p>
            <a:pPr marL="0" marR="0" lvl="1" fontAlgn="base">
              <a:lnSpc>
                <a:spcPts val="2658"/>
              </a:lnSpc>
              <a:spcBef>
                <a:spcPct val="0"/>
              </a:spcBef>
              <a:spcAft>
                <a:spcPct val="0"/>
              </a:spcAft>
              <a:buClrTx/>
              <a:buSzTx/>
              <a:tabLst/>
            </a:pPr>
            <a:r>
              <a:rPr lang="en-US" altLang="en-US" dirty="0">
                <a:solidFill>
                  <a:srgbClr val="403C4E"/>
                </a:solidFill>
                <a:latin typeface="Open Sans" pitchFamily="34" charset="0"/>
                <a:ea typeface="Open Sans" pitchFamily="34" charset="-122"/>
                <a:cs typeface="Open Sans" pitchFamily="34" charset="-120"/>
              </a:rPr>
              <a:t>Created by encoding the header and payload, combining them, and then signing them with a secret key using the specified 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4634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793790" y="1978700"/>
            <a:ext cx="11244263" cy="708779"/>
          </a:xfrm>
          <a:prstGeom prst="rect">
            <a:avLst/>
          </a:prstGeom>
          <a:noFill/>
          <a:ln/>
        </p:spPr>
        <p:txBody>
          <a:bodyPr wrap="none" rtlCol="0" anchor="t"/>
          <a:lstStyle/>
          <a:p>
            <a:pPr marL="0" indent="0">
              <a:lnSpc>
                <a:spcPts val="5581"/>
              </a:lnSpc>
              <a:buNone/>
            </a:pPr>
            <a:r>
              <a:rPr lang="en-US" sz="4465" b="1" dirty="0">
                <a:solidFill>
                  <a:srgbClr val="403C4E"/>
                </a:solidFill>
                <a:latin typeface="Merriweather" pitchFamily="34" charset="0"/>
                <a:ea typeface="Merriweather" pitchFamily="34" charset="-122"/>
                <a:cs typeface="Merriweather" pitchFamily="34" charset="-120"/>
              </a:rPr>
              <a:t>Proper JWT Request and Response Flow</a:t>
            </a:r>
            <a:endParaRPr lang="en-US" sz="4465" dirty="0"/>
          </a:p>
        </p:txBody>
      </p:sp>
      <p:sp>
        <p:nvSpPr>
          <p:cNvPr id="5" name="Text 2"/>
          <p:cNvSpPr/>
          <p:nvPr/>
        </p:nvSpPr>
        <p:spPr>
          <a:xfrm>
            <a:off x="793790" y="3254454"/>
            <a:ext cx="2835235" cy="354330"/>
          </a:xfrm>
          <a:prstGeom prst="rect">
            <a:avLst/>
          </a:prstGeom>
          <a:noFill/>
          <a:ln/>
        </p:spPr>
        <p:txBody>
          <a:bodyPr wrap="none" rtlCol="0" anchor="t"/>
          <a:lstStyle/>
          <a:p>
            <a:pPr marL="0" indent="0">
              <a:lnSpc>
                <a:spcPts val="2791"/>
              </a:lnSpc>
              <a:buNone/>
            </a:pPr>
            <a:r>
              <a:rPr lang="en-US" sz="2233" b="1" dirty="0">
                <a:solidFill>
                  <a:srgbClr val="403C4E"/>
                </a:solidFill>
                <a:latin typeface="Merriweather" pitchFamily="34" charset="0"/>
                <a:ea typeface="Merriweather" pitchFamily="34" charset="-122"/>
                <a:cs typeface="Merriweather" pitchFamily="34" charset="-120"/>
              </a:rPr>
              <a:t>Request</a:t>
            </a:r>
            <a:endParaRPr lang="en-US" sz="2233" dirty="0"/>
          </a:p>
        </p:txBody>
      </p:sp>
      <p:sp>
        <p:nvSpPr>
          <p:cNvPr id="6" name="Text 3"/>
          <p:cNvSpPr/>
          <p:nvPr/>
        </p:nvSpPr>
        <p:spPr>
          <a:xfrm>
            <a:off x="1156692" y="3835598"/>
            <a:ext cx="5881807" cy="725805"/>
          </a:xfrm>
          <a:prstGeom prst="rect">
            <a:avLst/>
          </a:prstGeom>
          <a:noFill/>
          <a:ln/>
        </p:spPr>
        <p:txBody>
          <a:bodyPr wrap="square" rtlCol="0" anchor="t"/>
          <a:lstStyle/>
          <a:p>
            <a:pPr marL="342900" indent="-342900" algn="l">
              <a:lnSpc>
                <a:spcPts val="2858"/>
              </a:lnSpc>
              <a:buSzPct val="100000"/>
              <a:buFont typeface="+mj-lt"/>
              <a:buAutoNum type="arabicPeriod"/>
            </a:pPr>
            <a:r>
              <a:rPr lang="en-US" sz="1786" dirty="0">
                <a:solidFill>
                  <a:srgbClr val="403C4E"/>
                </a:solidFill>
                <a:latin typeface="Open Sans" pitchFamily="34" charset="0"/>
                <a:ea typeface="Open Sans" pitchFamily="34" charset="-122"/>
                <a:cs typeface="Open Sans" pitchFamily="34" charset="-120"/>
              </a:rPr>
              <a:t>Client sends an authentication request to the server, including user credentials.</a:t>
            </a:r>
            <a:endParaRPr lang="en-US" sz="1786" dirty="0"/>
          </a:p>
        </p:txBody>
      </p:sp>
      <p:sp>
        <p:nvSpPr>
          <p:cNvPr id="7" name="Text 4"/>
          <p:cNvSpPr/>
          <p:nvPr/>
        </p:nvSpPr>
        <p:spPr>
          <a:xfrm>
            <a:off x="1156692" y="4640699"/>
            <a:ext cx="5881807" cy="725805"/>
          </a:xfrm>
          <a:prstGeom prst="rect">
            <a:avLst/>
          </a:prstGeom>
          <a:noFill/>
          <a:ln/>
        </p:spPr>
        <p:txBody>
          <a:bodyPr wrap="square" rtlCol="0" anchor="t"/>
          <a:lstStyle/>
          <a:p>
            <a:pPr marL="342900" indent="-342900" algn="l">
              <a:lnSpc>
                <a:spcPts val="2858"/>
              </a:lnSpc>
              <a:buSzPct val="100000"/>
              <a:buFont typeface="+mj-lt"/>
              <a:buAutoNum type="arabicPeriod" startAt="2"/>
            </a:pPr>
            <a:r>
              <a:rPr lang="en-US" sz="1786" dirty="0">
                <a:solidFill>
                  <a:srgbClr val="403C4E"/>
                </a:solidFill>
                <a:latin typeface="Open Sans" pitchFamily="34" charset="0"/>
                <a:ea typeface="Open Sans" pitchFamily="34" charset="-122"/>
                <a:cs typeface="Open Sans" pitchFamily="34" charset="-120"/>
              </a:rPr>
              <a:t>Server verifies the credentials and generates a JWT containing user information and permissions.</a:t>
            </a:r>
            <a:endParaRPr lang="en-US" sz="1786" dirty="0"/>
          </a:p>
        </p:txBody>
      </p:sp>
      <p:sp>
        <p:nvSpPr>
          <p:cNvPr id="8" name="Text 5"/>
          <p:cNvSpPr/>
          <p:nvPr/>
        </p:nvSpPr>
        <p:spPr>
          <a:xfrm>
            <a:off x="1156692" y="5445800"/>
            <a:ext cx="5881807" cy="725805"/>
          </a:xfrm>
          <a:prstGeom prst="rect">
            <a:avLst/>
          </a:prstGeom>
          <a:noFill/>
          <a:ln/>
        </p:spPr>
        <p:txBody>
          <a:bodyPr wrap="square" rtlCol="0" anchor="t"/>
          <a:lstStyle/>
          <a:p>
            <a:pPr marL="342900" indent="-342900" algn="l">
              <a:lnSpc>
                <a:spcPts val="2858"/>
              </a:lnSpc>
              <a:buSzPct val="100000"/>
              <a:buFont typeface="+mj-lt"/>
              <a:buAutoNum type="arabicPeriod" startAt="3"/>
            </a:pPr>
            <a:r>
              <a:rPr lang="en-US" sz="1786" dirty="0">
                <a:solidFill>
                  <a:srgbClr val="403C4E"/>
                </a:solidFill>
                <a:latin typeface="Open Sans" pitchFamily="34" charset="0"/>
                <a:ea typeface="Open Sans" pitchFamily="34" charset="-122"/>
                <a:cs typeface="Open Sans" pitchFamily="34" charset="-120"/>
              </a:rPr>
              <a:t>Server sends the JWT to the client in the response header.</a:t>
            </a:r>
            <a:endParaRPr lang="en-US" sz="1786" dirty="0"/>
          </a:p>
        </p:txBody>
      </p:sp>
      <p:sp>
        <p:nvSpPr>
          <p:cNvPr id="9" name="Text 6"/>
          <p:cNvSpPr/>
          <p:nvPr/>
        </p:nvSpPr>
        <p:spPr>
          <a:xfrm>
            <a:off x="7599521" y="3254454"/>
            <a:ext cx="2835235" cy="354330"/>
          </a:xfrm>
          <a:prstGeom prst="rect">
            <a:avLst/>
          </a:prstGeom>
          <a:noFill/>
          <a:ln/>
        </p:spPr>
        <p:txBody>
          <a:bodyPr wrap="none" rtlCol="0" anchor="t"/>
          <a:lstStyle/>
          <a:p>
            <a:pPr marL="0" indent="0">
              <a:lnSpc>
                <a:spcPts val="2791"/>
              </a:lnSpc>
              <a:buNone/>
            </a:pPr>
            <a:r>
              <a:rPr lang="en-US" sz="2233" b="1" dirty="0">
                <a:solidFill>
                  <a:srgbClr val="403C4E"/>
                </a:solidFill>
                <a:latin typeface="Merriweather" pitchFamily="34" charset="0"/>
                <a:ea typeface="Merriweather" pitchFamily="34" charset="-122"/>
                <a:cs typeface="Merriweather" pitchFamily="34" charset="-120"/>
              </a:rPr>
              <a:t>Response</a:t>
            </a:r>
            <a:endParaRPr lang="en-US" sz="2233" dirty="0"/>
          </a:p>
        </p:txBody>
      </p:sp>
      <p:sp>
        <p:nvSpPr>
          <p:cNvPr id="10" name="Text 7"/>
          <p:cNvSpPr/>
          <p:nvPr/>
        </p:nvSpPr>
        <p:spPr>
          <a:xfrm>
            <a:off x="7962424" y="3835598"/>
            <a:ext cx="5881807" cy="725805"/>
          </a:xfrm>
          <a:prstGeom prst="rect">
            <a:avLst/>
          </a:prstGeom>
          <a:noFill/>
          <a:ln/>
        </p:spPr>
        <p:txBody>
          <a:bodyPr wrap="square" rtlCol="0" anchor="t"/>
          <a:lstStyle/>
          <a:p>
            <a:pPr marL="342900" indent="-342900" algn="l">
              <a:lnSpc>
                <a:spcPts val="2858"/>
              </a:lnSpc>
              <a:buSzPct val="100000"/>
              <a:buFont typeface="+mj-lt"/>
              <a:buAutoNum type="arabicPeriod"/>
            </a:pPr>
            <a:r>
              <a:rPr lang="en-US" sz="1786" dirty="0">
                <a:solidFill>
                  <a:srgbClr val="403C4E"/>
                </a:solidFill>
                <a:latin typeface="Open Sans" pitchFamily="34" charset="0"/>
                <a:ea typeface="Open Sans" pitchFamily="34" charset="-122"/>
                <a:cs typeface="Open Sans" pitchFamily="34" charset="-120"/>
              </a:rPr>
              <a:t>Client sends subsequent requests to the server, including the JWT in the authorization header.</a:t>
            </a:r>
            <a:endParaRPr lang="en-US" sz="1786" dirty="0"/>
          </a:p>
        </p:txBody>
      </p:sp>
      <p:sp>
        <p:nvSpPr>
          <p:cNvPr id="11" name="Text 8"/>
          <p:cNvSpPr/>
          <p:nvPr/>
        </p:nvSpPr>
        <p:spPr>
          <a:xfrm>
            <a:off x="7962424" y="4640699"/>
            <a:ext cx="5881807" cy="725805"/>
          </a:xfrm>
          <a:prstGeom prst="rect">
            <a:avLst/>
          </a:prstGeom>
          <a:noFill/>
          <a:ln/>
        </p:spPr>
        <p:txBody>
          <a:bodyPr wrap="square" rtlCol="0" anchor="t"/>
          <a:lstStyle/>
          <a:p>
            <a:pPr marL="342900" indent="-342900" algn="l">
              <a:lnSpc>
                <a:spcPts val="2858"/>
              </a:lnSpc>
              <a:buSzPct val="100000"/>
              <a:buFont typeface="+mj-lt"/>
              <a:buAutoNum type="arabicPeriod" startAt="2"/>
            </a:pPr>
            <a:r>
              <a:rPr lang="en-US" sz="1786" dirty="0">
                <a:solidFill>
                  <a:srgbClr val="403C4E"/>
                </a:solidFill>
                <a:latin typeface="Open Sans" pitchFamily="34" charset="0"/>
                <a:ea typeface="Open Sans" pitchFamily="34" charset="-122"/>
                <a:cs typeface="Open Sans" pitchFamily="34" charset="-120"/>
              </a:rPr>
              <a:t>Server verifies the JWT, ensuring the user is authenticated and authorized.</a:t>
            </a:r>
            <a:endParaRPr lang="en-US" sz="1786" dirty="0"/>
          </a:p>
        </p:txBody>
      </p:sp>
      <p:sp>
        <p:nvSpPr>
          <p:cNvPr id="12" name="Text 9"/>
          <p:cNvSpPr/>
          <p:nvPr/>
        </p:nvSpPr>
        <p:spPr>
          <a:xfrm>
            <a:off x="7962424" y="5445800"/>
            <a:ext cx="5881807" cy="725805"/>
          </a:xfrm>
          <a:prstGeom prst="rect">
            <a:avLst/>
          </a:prstGeom>
          <a:noFill/>
          <a:ln/>
        </p:spPr>
        <p:txBody>
          <a:bodyPr wrap="square" rtlCol="0" anchor="t"/>
          <a:lstStyle/>
          <a:p>
            <a:pPr marL="342900" indent="-342900" algn="l">
              <a:lnSpc>
                <a:spcPts val="2858"/>
              </a:lnSpc>
              <a:buSzPct val="100000"/>
              <a:buFont typeface="+mj-lt"/>
              <a:buAutoNum type="arabicPeriod" startAt="3"/>
            </a:pPr>
            <a:r>
              <a:rPr lang="en-US" sz="1786" dirty="0">
                <a:solidFill>
                  <a:srgbClr val="403C4E"/>
                </a:solidFill>
                <a:latin typeface="Open Sans" pitchFamily="34" charset="0"/>
                <a:ea typeface="Open Sans" pitchFamily="34" charset="-122"/>
                <a:cs typeface="Open Sans" pitchFamily="34" charset="-120"/>
              </a:rPr>
              <a:t>Server processes the request and sends a response to the client.</a:t>
            </a:r>
            <a:endParaRPr lang="en-US" sz="178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Shape 1"/>
          <p:cNvSpPr/>
          <p:nvPr/>
        </p:nvSpPr>
        <p:spPr>
          <a:xfrm>
            <a:off x="9144000" y="0"/>
            <a:ext cx="5486400" cy="8229600"/>
          </a:xfrm>
          <a:prstGeom prst="rect">
            <a:avLst/>
          </a:prstGeom>
          <a:solidFill>
            <a:srgbClr val="E5E0DF"/>
          </a:solidFill>
          <a:ln/>
        </p:spPr>
      </p:sp>
      <p:pic>
        <p:nvPicPr>
          <p:cNvPr id="6" name="Image 2" descr="preencoded.png"/>
          <p:cNvPicPr>
            <a:picLocks noChangeAspect="1"/>
          </p:cNvPicPr>
          <p:nvPr/>
        </p:nvPicPr>
        <p:blipFill>
          <a:blip r:embed="rId5"/>
          <a:stretch>
            <a:fillRect/>
          </a:stretch>
        </p:blipFill>
        <p:spPr>
          <a:xfrm>
            <a:off x="9144000" y="0"/>
            <a:ext cx="5486400" cy="8229600"/>
          </a:xfrm>
          <a:prstGeom prst="rect">
            <a:avLst/>
          </a:prstGeom>
        </p:spPr>
      </p:pic>
      <p:sp>
        <p:nvSpPr>
          <p:cNvPr id="7" name="Text 2"/>
          <p:cNvSpPr/>
          <p:nvPr/>
        </p:nvSpPr>
        <p:spPr>
          <a:xfrm>
            <a:off x="793790" y="2683073"/>
            <a:ext cx="7399615" cy="708779"/>
          </a:xfrm>
          <a:prstGeom prst="rect">
            <a:avLst/>
          </a:prstGeom>
          <a:noFill/>
          <a:ln/>
        </p:spPr>
        <p:txBody>
          <a:bodyPr wrap="none" rtlCol="0" anchor="t"/>
          <a:lstStyle/>
          <a:p>
            <a:pPr marL="0" indent="0">
              <a:lnSpc>
                <a:spcPts val="5581"/>
              </a:lnSpc>
              <a:buNone/>
            </a:pPr>
            <a:r>
              <a:rPr lang="en-US" sz="4465" b="1" dirty="0">
                <a:solidFill>
                  <a:srgbClr val="403C4E"/>
                </a:solidFill>
                <a:latin typeface="Merriweather" pitchFamily="34" charset="0"/>
                <a:ea typeface="Merriweather" pitchFamily="34" charset="-122"/>
                <a:cs typeface="Merriweather" pitchFamily="34" charset="-120"/>
              </a:rPr>
              <a:t>Securing JWT with HTTPS</a:t>
            </a:r>
            <a:endParaRPr lang="en-US" sz="4465" dirty="0"/>
          </a:p>
        </p:txBody>
      </p:sp>
      <p:sp>
        <p:nvSpPr>
          <p:cNvPr id="8" name="Text 3"/>
          <p:cNvSpPr/>
          <p:nvPr/>
        </p:nvSpPr>
        <p:spPr>
          <a:xfrm>
            <a:off x="793790" y="3732014"/>
            <a:ext cx="7556421" cy="1814513"/>
          </a:xfrm>
          <a:prstGeom prst="rect">
            <a:avLst/>
          </a:prstGeom>
          <a:noFill/>
          <a:ln/>
        </p:spPr>
        <p:txBody>
          <a:bodyPr wrap="square" rtlCol="0" anchor="t"/>
          <a:lstStyle/>
          <a:p>
            <a:pPr marL="0" indent="0">
              <a:lnSpc>
                <a:spcPts val="2858"/>
              </a:lnSpc>
              <a:buNone/>
            </a:pPr>
            <a:r>
              <a:rPr lang="en-US" sz="1786" dirty="0">
                <a:solidFill>
                  <a:srgbClr val="403C4E"/>
                </a:solidFill>
                <a:latin typeface="Open Sans" pitchFamily="34" charset="0"/>
                <a:ea typeface="Open Sans" pitchFamily="34" charset="-122"/>
                <a:cs typeface="Open Sans" pitchFamily="34" charset="-120"/>
              </a:rPr>
              <a:t>HTTPS (Hypertext Transfer Protocol Secure) is a protocol that encrypts communication between a client and a server. This ensures that the JWT is transmitted securely, preventing eavesdropping and interception. Using HTTPS is crucial for protecting sensitive user data and ensuring the overall security of the application.</a:t>
            </a:r>
            <a:endParaRPr lang="en-US" sz="178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814</Words>
  <Application>Microsoft Office PowerPoint</Application>
  <PresentationFormat>Custom</PresentationFormat>
  <Paragraphs>132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Merriweather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3</cp:revision>
  <dcterms:created xsi:type="dcterms:W3CDTF">2024-08-21T08:40:09Z</dcterms:created>
  <dcterms:modified xsi:type="dcterms:W3CDTF">2024-08-21T08:49:28Z</dcterms:modified>
</cp:coreProperties>
</file>