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66" r:id="rId3"/>
    <p:sldId id="267" r:id="rId4"/>
    <p:sldId id="268" r:id="rId5"/>
    <p:sldId id="269" r:id="rId6"/>
    <p:sldId id="276" r:id="rId7"/>
    <p:sldId id="277" r:id="rId8"/>
    <p:sldId id="278" r:id="rId9"/>
    <p:sldId id="279" r:id="rId10"/>
    <p:sldId id="280" r:id="rId11"/>
    <p:sldId id="281" r:id="rId12"/>
    <p:sldId id="282" r:id="rId13"/>
    <p:sldId id="270" r:id="rId14"/>
    <p:sldId id="284" r:id="rId15"/>
    <p:sldId id="283" r:id="rId16"/>
    <p:sldId id="271" r:id="rId17"/>
    <p:sldId id="272" r:id="rId18"/>
    <p:sldId id="273" r:id="rId19"/>
    <p:sldId id="274" r:id="rId20"/>
    <p:sldId id="275" r:id="rId21"/>
    <p:sldId id="285" r:id="rId22"/>
    <p:sldId id="28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956" autoAdjust="0"/>
    <p:restoredTop sz="94660"/>
  </p:normalViewPr>
  <p:slideViewPr>
    <p:cSldViewPr snapToGrid="0">
      <p:cViewPr varScale="1">
        <p:scale>
          <a:sx n="62" d="100"/>
          <a:sy n="62" d="100"/>
        </p:scale>
        <p:origin x="128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3EBA166-0B0B-457B-A074-4D46E3054712}" type="datetimeFigureOut">
              <a:rPr lang="en-US" smtClean="0"/>
              <a:t>6/11/2024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81F9DA-8FA0-435F-93BB-1C64557878CF}" type="slidenum">
              <a:rPr lang="en-US" smtClean="0"/>
              <a:t>‹#›</a:t>
            </a:fld>
            <a:endParaRPr lang="en-US" dirty="0"/>
          </a:p>
        </p:txBody>
      </p:sp>
    </p:spTree>
    <p:extLst>
      <p:ext uri="{BB962C8B-B14F-4D97-AF65-F5344CB8AC3E}">
        <p14:creationId xmlns:p14="http://schemas.microsoft.com/office/powerpoint/2010/main" val="4027662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EBA166-0B0B-457B-A074-4D46E3054712}" type="datetimeFigureOut">
              <a:rPr lang="en-US" smtClean="0"/>
              <a:t>6/11/2024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81F9DA-8FA0-435F-93BB-1C64557878CF}" type="slidenum">
              <a:rPr lang="en-US" smtClean="0"/>
              <a:t>‹#›</a:t>
            </a:fld>
            <a:endParaRPr lang="en-US" dirty="0"/>
          </a:p>
        </p:txBody>
      </p:sp>
    </p:spTree>
    <p:extLst>
      <p:ext uri="{BB962C8B-B14F-4D97-AF65-F5344CB8AC3E}">
        <p14:creationId xmlns:p14="http://schemas.microsoft.com/office/powerpoint/2010/main" val="348713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EBA166-0B0B-457B-A074-4D46E3054712}" type="datetimeFigureOut">
              <a:rPr lang="en-US" smtClean="0"/>
              <a:t>6/11/2024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81F9DA-8FA0-435F-93BB-1C64557878CF}" type="slidenum">
              <a:rPr lang="en-US" smtClean="0"/>
              <a:t>‹#›</a:t>
            </a:fld>
            <a:endParaRPr lang="en-US" dirty="0"/>
          </a:p>
        </p:txBody>
      </p:sp>
    </p:spTree>
    <p:extLst>
      <p:ext uri="{BB962C8B-B14F-4D97-AF65-F5344CB8AC3E}">
        <p14:creationId xmlns:p14="http://schemas.microsoft.com/office/powerpoint/2010/main" val="527165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EBA166-0B0B-457B-A074-4D46E3054712}" type="datetimeFigureOut">
              <a:rPr lang="en-US" smtClean="0"/>
              <a:t>6/11/2024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81F9DA-8FA0-435F-93BB-1C64557878CF}" type="slidenum">
              <a:rPr lang="en-US" smtClean="0"/>
              <a:t>‹#›</a:t>
            </a:fld>
            <a:endParaRPr lang="en-US" dirty="0"/>
          </a:p>
        </p:txBody>
      </p:sp>
    </p:spTree>
    <p:extLst>
      <p:ext uri="{BB962C8B-B14F-4D97-AF65-F5344CB8AC3E}">
        <p14:creationId xmlns:p14="http://schemas.microsoft.com/office/powerpoint/2010/main" val="1294071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EBA166-0B0B-457B-A074-4D46E3054712}" type="datetimeFigureOut">
              <a:rPr lang="en-US" smtClean="0"/>
              <a:t>6/11/2024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81F9DA-8FA0-435F-93BB-1C64557878CF}" type="slidenum">
              <a:rPr lang="en-US" smtClean="0"/>
              <a:t>‹#›</a:t>
            </a:fld>
            <a:endParaRPr lang="en-US" dirty="0"/>
          </a:p>
        </p:txBody>
      </p:sp>
    </p:spTree>
    <p:extLst>
      <p:ext uri="{BB962C8B-B14F-4D97-AF65-F5344CB8AC3E}">
        <p14:creationId xmlns:p14="http://schemas.microsoft.com/office/powerpoint/2010/main" val="1579675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3EBA166-0B0B-457B-A074-4D46E3054712}" type="datetimeFigureOut">
              <a:rPr lang="en-US" smtClean="0"/>
              <a:t>6/11/2024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81F9DA-8FA0-435F-93BB-1C64557878CF}" type="slidenum">
              <a:rPr lang="en-US" smtClean="0"/>
              <a:t>‹#›</a:t>
            </a:fld>
            <a:endParaRPr lang="en-US" dirty="0"/>
          </a:p>
        </p:txBody>
      </p:sp>
    </p:spTree>
    <p:extLst>
      <p:ext uri="{BB962C8B-B14F-4D97-AF65-F5344CB8AC3E}">
        <p14:creationId xmlns:p14="http://schemas.microsoft.com/office/powerpoint/2010/main" val="2799488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3EBA166-0B0B-457B-A074-4D46E3054712}" type="datetimeFigureOut">
              <a:rPr lang="en-US" smtClean="0"/>
              <a:t>6/11/2024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881F9DA-8FA0-435F-93BB-1C64557878CF}" type="slidenum">
              <a:rPr lang="en-US" smtClean="0"/>
              <a:t>‹#›</a:t>
            </a:fld>
            <a:endParaRPr lang="en-US" dirty="0"/>
          </a:p>
        </p:txBody>
      </p:sp>
    </p:spTree>
    <p:extLst>
      <p:ext uri="{BB962C8B-B14F-4D97-AF65-F5344CB8AC3E}">
        <p14:creationId xmlns:p14="http://schemas.microsoft.com/office/powerpoint/2010/main" val="1191053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3EBA166-0B0B-457B-A074-4D46E3054712}" type="datetimeFigureOut">
              <a:rPr lang="en-US" smtClean="0"/>
              <a:t>6/11/2024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881F9DA-8FA0-435F-93BB-1C64557878CF}" type="slidenum">
              <a:rPr lang="en-US" smtClean="0"/>
              <a:t>‹#›</a:t>
            </a:fld>
            <a:endParaRPr lang="en-US" dirty="0"/>
          </a:p>
        </p:txBody>
      </p:sp>
    </p:spTree>
    <p:extLst>
      <p:ext uri="{BB962C8B-B14F-4D97-AF65-F5344CB8AC3E}">
        <p14:creationId xmlns:p14="http://schemas.microsoft.com/office/powerpoint/2010/main" val="1701042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EBA166-0B0B-457B-A074-4D46E3054712}" type="datetimeFigureOut">
              <a:rPr lang="en-US" smtClean="0"/>
              <a:t>6/11/2024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881F9DA-8FA0-435F-93BB-1C64557878CF}" type="slidenum">
              <a:rPr lang="en-US" smtClean="0"/>
              <a:t>‹#›</a:t>
            </a:fld>
            <a:endParaRPr lang="en-US" dirty="0"/>
          </a:p>
        </p:txBody>
      </p:sp>
    </p:spTree>
    <p:extLst>
      <p:ext uri="{BB962C8B-B14F-4D97-AF65-F5344CB8AC3E}">
        <p14:creationId xmlns:p14="http://schemas.microsoft.com/office/powerpoint/2010/main" val="2189976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EBA166-0B0B-457B-A074-4D46E3054712}" type="datetimeFigureOut">
              <a:rPr lang="en-US" smtClean="0"/>
              <a:t>6/11/2024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81F9DA-8FA0-435F-93BB-1C64557878CF}" type="slidenum">
              <a:rPr lang="en-US" smtClean="0"/>
              <a:t>‹#›</a:t>
            </a:fld>
            <a:endParaRPr lang="en-US" dirty="0"/>
          </a:p>
        </p:txBody>
      </p:sp>
    </p:spTree>
    <p:extLst>
      <p:ext uri="{BB962C8B-B14F-4D97-AF65-F5344CB8AC3E}">
        <p14:creationId xmlns:p14="http://schemas.microsoft.com/office/powerpoint/2010/main" val="881664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EBA166-0B0B-457B-A074-4D46E3054712}" type="datetimeFigureOut">
              <a:rPr lang="en-US" smtClean="0"/>
              <a:t>6/11/2024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81F9DA-8FA0-435F-93BB-1C64557878CF}" type="slidenum">
              <a:rPr lang="en-US" smtClean="0"/>
              <a:t>‹#›</a:t>
            </a:fld>
            <a:endParaRPr lang="en-US" dirty="0"/>
          </a:p>
        </p:txBody>
      </p:sp>
    </p:spTree>
    <p:extLst>
      <p:ext uri="{BB962C8B-B14F-4D97-AF65-F5344CB8AC3E}">
        <p14:creationId xmlns:p14="http://schemas.microsoft.com/office/powerpoint/2010/main" val="253850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EBA166-0B0B-457B-A074-4D46E3054712}" type="datetimeFigureOut">
              <a:rPr lang="en-US" smtClean="0"/>
              <a:t>6/11/2024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81F9DA-8FA0-435F-93BB-1C64557878CF}" type="slidenum">
              <a:rPr lang="en-US" smtClean="0"/>
              <a:t>‹#›</a:t>
            </a:fld>
            <a:endParaRPr lang="en-US" dirty="0"/>
          </a:p>
        </p:txBody>
      </p:sp>
    </p:spTree>
    <p:extLst>
      <p:ext uri="{BB962C8B-B14F-4D97-AF65-F5344CB8AC3E}">
        <p14:creationId xmlns:p14="http://schemas.microsoft.com/office/powerpoint/2010/main" val="572424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7236"/>
            <a:ext cx="9144000" cy="6360458"/>
          </a:xfrm>
          <a:solidFill>
            <a:schemeClr val="tx1"/>
          </a:solidFill>
        </p:spPr>
        <p:txBody>
          <a:bodyPr>
            <a:normAutofit/>
          </a:bodyPr>
          <a:lstStyle/>
          <a:p>
            <a:pPr algn="l"/>
            <a:r>
              <a:rPr lang="en-US" sz="3200" b="1" dirty="0">
                <a:solidFill>
                  <a:srgbClr val="FF0000"/>
                </a:solidFill>
              </a:rPr>
              <a:t>				</a:t>
            </a:r>
            <a:r>
              <a:rPr lang="en-US" sz="3200" b="1" u="sng" dirty="0">
                <a:solidFill>
                  <a:srgbClr val="FF0000"/>
                </a:solidFill>
              </a:rPr>
              <a:t>Modules:-</a:t>
            </a:r>
            <a:br>
              <a:rPr lang="en-US" sz="3200" b="1" u="sng" dirty="0">
                <a:solidFill>
                  <a:srgbClr val="FF0000"/>
                </a:solidFill>
              </a:rPr>
            </a:br>
            <a:r>
              <a:rPr lang="en-US" sz="2400" b="1" u="sng" dirty="0">
                <a:solidFill>
                  <a:schemeClr val="accent5">
                    <a:lumMod val="75000"/>
                  </a:schemeClr>
                </a:solidFill>
              </a:rPr>
              <a:t>creating custom modules</a:t>
            </a:r>
            <a:br>
              <a:rPr lang="en-US" sz="3200" b="1" u="sng" dirty="0">
                <a:solidFill>
                  <a:srgbClr val="FF0000"/>
                </a:solidFill>
              </a:rPr>
            </a:br>
            <a:r>
              <a:rPr lang="en-US" sz="3200" b="1" dirty="0">
                <a:solidFill>
                  <a:srgbClr val="FFC000"/>
                </a:solidFill>
              </a:rPr>
              <a:t>Math.js</a:t>
            </a:r>
            <a:r>
              <a:rPr lang="en-US" sz="3200" b="1" dirty="0">
                <a:solidFill>
                  <a:srgbClr val="FF0000"/>
                </a:solidFill>
              </a:rPr>
              <a:t>					</a:t>
            </a:r>
            <a:r>
              <a:rPr lang="en-US" sz="3200" dirty="0">
                <a:solidFill>
                  <a:srgbClr val="FF0000"/>
                </a:solidFill>
              </a:rPr>
              <a:t> </a:t>
            </a:r>
            <a:r>
              <a:rPr lang="en-US" sz="3200" b="1" dirty="0">
                <a:solidFill>
                  <a:srgbClr val="FFC000"/>
                </a:solidFill>
              </a:rPr>
              <a:t>result.js</a:t>
            </a:r>
            <a:br>
              <a:rPr lang="en-US" sz="3200" b="1" dirty="0">
                <a:solidFill>
                  <a:srgbClr val="FF0000"/>
                </a:solidFill>
              </a:rPr>
            </a:br>
            <a:br>
              <a:rPr lang="en-US" sz="3200" b="1" u="sng" dirty="0">
                <a:solidFill>
                  <a:srgbClr val="FF0000"/>
                </a:solidFill>
              </a:rPr>
            </a:br>
            <a:br>
              <a:rPr lang="en-US" sz="3200" dirty="0">
                <a:solidFill>
                  <a:srgbClr val="FF0000"/>
                </a:solidFill>
              </a:rPr>
            </a:br>
            <a:br>
              <a:rPr lang="en-US" sz="3200" dirty="0">
                <a:solidFill>
                  <a:srgbClr val="FF0000"/>
                </a:solidFill>
              </a:rPr>
            </a:br>
            <a:br>
              <a:rPr lang="en-US" sz="3200" dirty="0">
                <a:solidFill>
                  <a:srgbClr val="FF0000"/>
                </a:solidFill>
              </a:rPr>
            </a:br>
            <a:br>
              <a:rPr lang="en-US" sz="3200" dirty="0">
                <a:solidFill>
                  <a:srgbClr val="FF0000"/>
                </a:solidFill>
              </a:rPr>
            </a:br>
            <a:br>
              <a:rPr lang="en-US" sz="3200" dirty="0">
                <a:solidFill>
                  <a:srgbClr val="FF0000"/>
                </a:solidFill>
              </a:rPr>
            </a:br>
            <a:br>
              <a:rPr lang="en-US" sz="3200" dirty="0">
                <a:solidFill>
                  <a:srgbClr val="FF0000"/>
                </a:solidFill>
              </a:rPr>
            </a:br>
            <a:r>
              <a:rPr lang="en-US" sz="3200" b="1" dirty="0">
                <a:solidFill>
                  <a:srgbClr val="FFC000"/>
                </a:solidFill>
              </a:rPr>
              <a:t>result.js</a:t>
            </a:r>
            <a:br>
              <a:rPr lang="en-US" sz="3200" dirty="0">
                <a:solidFill>
                  <a:srgbClr val="FF0000"/>
                </a:solidFill>
              </a:rPr>
            </a:br>
            <a:br>
              <a:rPr lang="en-US" sz="3200" dirty="0">
                <a:solidFill>
                  <a:srgbClr val="FF0000"/>
                </a:solidFill>
              </a:rPr>
            </a:br>
            <a:br>
              <a:rPr lang="en-US" sz="3200" dirty="0">
                <a:solidFill>
                  <a:srgbClr val="FF0000"/>
                </a:solidFill>
              </a:rPr>
            </a:br>
            <a:endParaRPr lang="en-US" sz="3200" b="1" u="sng" dirty="0">
              <a:solidFill>
                <a:srgbClr val="FF0000"/>
              </a:solidFill>
            </a:endParaRPr>
          </a:p>
        </p:txBody>
      </p:sp>
      <p:sp>
        <p:nvSpPr>
          <p:cNvPr id="4" name="Rectangle 3"/>
          <p:cNvSpPr/>
          <p:nvPr/>
        </p:nvSpPr>
        <p:spPr>
          <a:xfrm>
            <a:off x="1524000" y="1754840"/>
            <a:ext cx="3550023" cy="133125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bg2"/>
                </a:solidFill>
              </a:rPr>
              <a:t>function add(</a:t>
            </a:r>
            <a:r>
              <a:rPr lang="en-US" b="1" dirty="0" err="1">
                <a:solidFill>
                  <a:schemeClr val="bg2"/>
                </a:solidFill>
              </a:rPr>
              <a:t>a,b</a:t>
            </a:r>
            <a:r>
              <a:rPr lang="en-US" b="1" dirty="0">
                <a:solidFill>
                  <a:schemeClr val="bg2"/>
                </a:solidFill>
              </a:rPr>
              <a:t>) {</a:t>
            </a:r>
            <a:br>
              <a:rPr lang="en-US" b="1" dirty="0">
                <a:solidFill>
                  <a:schemeClr val="bg2"/>
                </a:solidFill>
              </a:rPr>
            </a:br>
            <a:r>
              <a:rPr lang="en-US" b="1" dirty="0">
                <a:solidFill>
                  <a:schemeClr val="bg2"/>
                </a:solidFill>
              </a:rPr>
              <a:t>    return </a:t>
            </a:r>
            <a:r>
              <a:rPr lang="en-US" b="1" dirty="0" err="1">
                <a:solidFill>
                  <a:schemeClr val="bg2"/>
                </a:solidFill>
              </a:rPr>
              <a:t>a+b</a:t>
            </a:r>
            <a:r>
              <a:rPr lang="en-US" b="1" dirty="0">
                <a:solidFill>
                  <a:schemeClr val="bg2"/>
                </a:solidFill>
              </a:rPr>
              <a:t>;</a:t>
            </a:r>
            <a:br>
              <a:rPr lang="en-US" b="1" dirty="0">
                <a:solidFill>
                  <a:schemeClr val="bg2"/>
                </a:solidFill>
              </a:rPr>
            </a:br>
            <a:r>
              <a:rPr lang="en-US" b="1" dirty="0">
                <a:solidFill>
                  <a:schemeClr val="bg2"/>
                </a:solidFill>
              </a:rPr>
              <a:t>}</a:t>
            </a:r>
          </a:p>
        </p:txBody>
      </p:sp>
      <p:sp>
        <p:nvSpPr>
          <p:cNvPr id="7" name="Rectangle 6"/>
          <p:cNvSpPr/>
          <p:nvPr/>
        </p:nvSpPr>
        <p:spPr>
          <a:xfrm>
            <a:off x="6606990" y="1754840"/>
            <a:ext cx="3550023" cy="133125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bg2"/>
                </a:solidFill>
              </a:rPr>
              <a:t>const</a:t>
            </a:r>
            <a:r>
              <a:rPr lang="en-US" dirty="0">
                <a:solidFill>
                  <a:schemeClr val="bg2"/>
                </a:solidFill>
              </a:rPr>
              <a:t> math=require("./math");</a:t>
            </a:r>
            <a:br>
              <a:rPr lang="en-US" dirty="0">
                <a:solidFill>
                  <a:schemeClr val="bg2"/>
                </a:solidFill>
              </a:rPr>
            </a:br>
            <a:br>
              <a:rPr lang="en-US" dirty="0">
                <a:solidFill>
                  <a:schemeClr val="bg2"/>
                </a:solidFill>
              </a:rPr>
            </a:br>
            <a:r>
              <a:rPr lang="en-US" dirty="0">
                <a:solidFill>
                  <a:schemeClr val="bg2"/>
                </a:solidFill>
              </a:rPr>
              <a:t>console.log(add(2,3));</a:t>
            </a:r>
            <a:br>
              <a:rPr lang="en-US" dirty="0">
                <a:solidFill>
                  <a:srgbClr val="FFC000"/>
                </a:solidFill>
              </a:rPr>
            </a:br>
            <a:endParaRPr lang="en-US" dirty="0">
              <a:solidFill>
                <a:srgbClr val="FFC000"/>
              </a:solidFill>
            </a:endParaRPr>
          </a:p>
        </p:txBody>
      </p:sp>
      <p:sp>
        <p:nvSpPr>
          <p:cNvPr id="5" name="Rectangle 4"/>
          <p:cNvSpPr/>
          <p:nvPr/>
        </p:nvSpPr>
        <p:spPr>
          <a:xfrm>
            <a:off x="1772770" y="3260912"/>
            <a:ext cx="8646459" cy="900953"/>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is going to hit </a:t>
            </a:r>
            <a:r>
              <a:rPr lang="en-US" dirty="0" err="1">
                <a:solidFill>
                  <a:srgbClr val="FF0000"/>
                </a:solidFill>
              </a:rPr>
              <a:t>ReferenceError</a:t>
            </a:r>
            <a:r>
              <a:rPr lang="en-US" dirty="0">
                <a:solidFill>
                  <a:srgbClr val="FF0000"/>
                </a:solidFill>
              </a:rPr>
              <a:t>: add is not defined</a:t>
            </a:r>
          </a:p>
        </p:txBody>
      </p:sp>
      <p:sp>
        <p:nvSpPr>
          <p:cNvPr id="8" name="Right Arrow 7"/>
          <p:cNvSpPr/>
          <p:nvPr/>
        </p:nvSpPr>
        <p:spPr>
          <a:xfrm rot="5400000" flipH="1">
            <a:off x="7396553" y="2862205"/>
            <a:ext cx="703283" cy="591670"/>
          </a:xfrm>
          <a:prstGeom prst="righ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524000" y="5096435"/>
            <a:ext cx="3550023" cy="133125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bg2"/>
                </a:solidFill>
              </a:rPr>
              <a:t>const</a:t>
            </a:r>
            <a:r>
              <a:rPr lang="en-US" dirty="0">
                <a:solidFill>
                  <a:schemeClr val="bg2"/>
                </a:solidFill>
              </a:rPr>
              <a:t> math=require("./math");</a:t>
            </a:r>
            <a:br>
              <a:rPr lang="en-US" dirty="0">
                <a:solidFill>
                  <a:schemeClr val="bg2"/>
                </a:solidFill>
              </a:rPr>
            </a:br>
            <a:br>
              <a:rPr lang="en-US" dirty="0">
                <a:solidFill>
                  <a:schemeClr val="bg2"/>
                </a:solidFill>
              </a:rPr>
            </a:br>
            <a:r>
              <a:rPr lang="en-US" dirty="0">
                <a:solidFill>
                  <a:schemeClr val="bg2"/>
                </a:solidFill>
              </a:rPr>
              <a:t>console.log(math);</a:t>
            </a:r>
            <a:br>
              <a:rPr lang="en-US" dirty="0">
                <a:solidFill>
                  <a:schemeClr val="bg2"/>
                </a:solidFill>
              </a:rPr>
            </a:br>
            <a:endParaRPr lang="en-US" dirty="0">
              <a:solidFill>
                <a:schemeClr val="bg2"/>
              </a:solidFill>
            </a:endParaRPr>
          </a:p>
        </p:txBody>
      </p:sp>
      <p:sp>
        <p:nvSpPr>
          <p:cNvPr id="10" name="Right Arrow 9"/>
          <p:cNvSpPr/>
          <p:nvPr/>
        </p:nvSpPr>
        <p:spPr>
          <a:xfrm rot="10800000" flipH="1">
            <a:off x="4886435" y="5466229"/>
            <a:ext cx="703283" cy="591670"/>
          </a:xfrm>
          <a:prstGeom prst="righ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849471" y="4450977"/>
            <a:ext cx="3361764" cy="1869142"/>
          </a:xfrm>
          <a:prstGeom prst="ellipse">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It will give { } as a result. Because this add function is private currently we need to export this to use it publicly.</a:t>
            </a:r>
          </a:p>
        </p:txBody>
      </p:sp>
    </p:spTree>
    <p:extLst>
      <p:ext uri="{BB962C8B-B14F-4D97-AF65-F5344CB8AC3E}">
        <p14:creationId xmlns:p14="http://schemas.microsoft.com/office/powerpoint/2010/main" val="36807295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2635" y="121025"/>
            <a:ext cx="9144000" cy="6360458"/>
          </a:xfrm>
          <a:solidFill>
            <a:schemeClr val="tx1"/>
          </a:solidFill>
        </p:spPr>
        <p:txBody>
          <a:bodyPr>
            <a:normAutofit fontScale="90000"/>
          </a:bodyPr>
          <a:lstStyle/>
          <a:p>
            <a:pPr algn="l"/>
            <a:r>
              <a:rPr lang="en-US" sz="2800" b="1" dirty="0">
                <a:solidFill>
                  <a:srgbClr val="FFC000"/>
                </a:solidFill>
              </a:rPr>
              <a:t>			</a:t>
            </a:r>
            <a:br>
              <a:rPr lang="en-US" sz="2800" b="1" u="sng"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r>
              <a:rPr lang="en-US" sz="2000" b="1" dirty="0">
                <a:solidFill>
                  <a:srgbClr val="FFC000"/>
                </a:solidFill>
              </a:rPr>
              <a:t>		</a:t>
            </a:r>
            <a:r>
              <a:rPr lang="en-US" sz="3100" b="1" u="sng" dirty="0">
                <a:solidFill>
                  <a:srgbClr val="FFC000"/>
                </a:solidFill>
              </a:rPr>
              <a:t>Node JS Architecture</a:t>
            </a: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endParaRPr lang="en-US" sz="2000" b="1" dirty="0">
              <a:solidFill>
                <a:srgbClr val="FFC000"/>
              </a:solidFill>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25490" t="11363" r="23841" b="3373"/>
          <a:stretch/>
        </p:blipFill>
        <p:spPr>
          <a:xfrm>
            <a:off x="2891118" y="1761565"/>
            <a:ext cx="5096435" cy="3859306"/>
          </a:xfrm>
          <a:prstGeom prst="rect">
            <a:avLst/>
          </a:prstGeom>
        </p:spPr>
      </p:pic>
    </p:spTree>
    <p:extLst>
      <p:ext uri="{BB962C8B-B14F-4D97-AF65-F5344CB8AC3E}">
        <p14:creationId xmlns:p14="http://schemas.microsoft.com/office/powerpoint/2010/main" val="3709686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2635" y="121025"/>
            <a:ext cx="9144000" cy="6360458"/>
          </a:xfrm>
          <a:solidFill>
            <a:schemeClr val="tx1"/>
          </a:solidFill>
        </p:spPr>
        <p:txBody>
          <a:bodyPr>
            <a:normAutofit fontScale="90000"/>
          </a:bodyPr>
          <a:lstStyle/>
          <a:p>
            <a:pPr algn="l"/>
            <a:r>
              <a:rPr lang="en-US" sz="2800" b="1" dirty="0">
                <a:solidFill>
                  <a:srgbClr val="FFC000"/>
                </a:solidFill>
              </a:rPr>
              <a:t>			</a:t>
            </a:r>
            <a:br>
              <a:rPr lang="en-US" sz="2800" b="1" u="sng"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r>
              <a:rPr lang="en-US" sz="2000" b="1" dirty="0">
                <a:solidFill>
                  <a:srgbClr val="FFC000"/>
                </a:solidFill>
              </a:rPr>
              <a:t>		</a:t>
            </a:r>
            <a:r>
              <a:rPr lang="en-US" sz="3100" b="1" u="sng" dirty="0">
                <a:solidFill>
                  <a:srgbClr val="FFC000"/>
                </a:solidFill>
              </a:rPr>
              <a:t>Node JS Architecture</a:t>
            </a: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endParaRPr lang="en-US" sz="2000" b="1" dirty="0">
              <a:solidFill>
                <a:srgbClr val="FFC000"/>
              </a:solidFill>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0945" t="9878" r="25401" b="3670"/>
          <a:stretch/>
        </p:blipFill>
        <p:spPr>
          <a:xfrm>
            <a:off x="2891117" y="1721223"/>
            <a:ext cx="5396753" cy="3913094"/>
          </a:xfrm>
          <a:prstGeom prst="rect">
            <a:avLst/>
          </a:prstGeom>
        </p:spPr>
      </p:pic>
    </p:spTree>
    <p:extLst>
      <p:ext uri="{BB962C8B-B14F-4D97-AF65-F5344CB8AC3E}">
        <p14:creationId xmlns:p14="http://schemas.microsoft.com/office/powerpoint/2010/main" val="2053651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2635" y="107578"/>
            <a:ext cx="9144000" cy="6360458"/>
          </a:xfrm>
          <a:solidFill>
            <a:schemeClr val="tx1"/>
          </a:solidFill>
        </p:spPr>
        <p:txBody>
          <a:bodyPr>
            <a:normAutofit fontScale="90000"/>
          </a:bodyPr>
          <a:lstStyle/>
          <a:p>
            <a:pPr algn="l"/>
            <a:r>
              <a:rPr lang="en-US" sz="2800" b="1" dirty="0">
                <a:solidFill>
                  <a:srgbClr val="FFC000"/>
                </a:solidFill>
              </a:rPr>
              <a:t>			</a:t>
            </a:r>
            <a:br>
              <a:rPr lang="en-US" sz="2800" b="1" u="sng"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r>
              <a:rPr lang="en-US" sz="2000" b="1" dirty="0">
                <a:solidFill>
                  <a:srgbClr val="FFC000"/>
                </a:solidFill>
              </a:rPr>
              <a:t>		</a:t>
            </a:r>
            <a:r>
              <a:rPr lang="en-US" sz="3100" b="1" u="sng" dirty="0">
                <a:solidFill>
                  <a:srgbClr val="FFC000"/>
                </a:solidFill>
              </a:rPr>
              <a:t>Node JS Architecture</a:t>
            </a: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endParaRPr lang="en-US" sz="2000" b="1" dirty="0">
              <a:solidFill>
                <a:srgbClr val="FFC000"/>
              </a:solidFill>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26827" t="26813" r="26381" b="18225"/>
          <a:stretch/>
        </p:blipFill>
        <p:spPr>
          <a:xfrm>
            <a:off x="2191872" y="1855694"/>
            <a:ext cx="7221070" cy="3872753"/>
          </a:xfrm>
          <a:prstGeom prst="rect">
            <a:avLst/>
          </a:prstGeom>
        </p:spPr>
      </p:pic>
    </p:spTree>
    <p:extLst>
      <p:ext uri="{BB962C8B-B14F-4D97-AF65-F5344CB8AC3E}">
        <p14:creationId xmlns:p14="http://schemas.microsoft.com/office/powerpoint/2010/main" val="3336190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2635" y="349624"/>
            <a:ext cx="9144000" cy="6145306"/>
          </a:xfrm>
          <a:solidFill>
            <a:schemeClr val="tx1"/>
          </a:solidFill>
        </p:spPr>
        <p:txBody>
          <a:bodyPr>
            <a:normAutofit/>
          </a:bodyPr>
          <a:lstStyle/>
          <a:p>
            <a:pPr algn="l"/>
            <a:r>
              <a:rPr lang="en-US" sz="2800" b="1" dirty="0">
                <a:solidFill>
                  <a:srgbClr val="FFC000"/>
                </a:solidFill>
              </a:rPr>
              <a:t>			</a:t>
            </a:r>
            <a:r>
              <a:rPr lang="en-US" sz="2800" b="1" u="sng" dirty="0">
                <a:solidFill>
                  <a:srgbClr val="FFC000"/>
                </a:solidFill>
              </a:rPr>
              <a:t>For Blocking/Sync process</a:t>
            </a:r>
            <a:br>
              <a:rPr lang="en-US" sz="2800" b="1" u="sng" dirty="0">
                <a:solidFill>
                  <a:srgbClr val="FFC000"/>
                </a:solidFill>
              </a:rPr>
            </a:br>
            <a:br>
              <a:rPr lang="en-US" sz="2000" b="1" dirty="0">
                <a:solidFill>
                  <a:srgbClr val="FFC000"/>
                </a:solidFill>
              </a:rPr>
            </a:br>
            <a:br>
              <a:rPr lang="en-US" sz="2000" b="1" dirty="0">
                <a:solidFill>
                  <a:srgbClr val="FFC000"/>
                </a:solidFill>
              </a:rPr>
            </a:br>
            <a:r>
              <a:rPr lang="en-US" sz="2000" b="1" dirty="0">
                <a:solidFill>
                  <a:srgbClr val="FFC000"/>
                </a:solidFill>
              </a:rPr>
              <a:t>testing.js</a:t>
            </a: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r>
              <a:rPr lang="en-US" sz="2000" b="1" u="sng" dirty="0">
                <a:solidFill>
                  <a:srgbClr val="FFC000"/>
                </a:solidFill>
              </a:rPr>
              <a:t>output:- </a:t>
            </a:r>
            <a:br>
              <a:rPr lang="en-US" sz="2000" b="1" dirty="0">
                <a:solidFill>
                  <a:srgbClr val="FFC000"/>
                </a:solidFill>
              </a:rPr>
            </a:br>
            <a:r>
              <a:rPr lang="en-US" sz="2000" b="1" dirty="0">
                <a:solidFill>
                  <a:srgbClr val="7030A0"/>
                </a:solidFill>
              </a:rPr>
              <a:t>1</a:t>
            </a:r>
            <a:br>
              <a:rPr lang="en-US" sz="2000" b="1" dirty="0">
                <a:solidFill>
                  <a:srgbClr val="7030A0"/>
                </a:solidFill>
              </a:rPr>
            </a:br>
            <a:r>
              <a:rPr lang="en-US" sz="2000" b="1" dirty="0">
                <a:solidFill>
                  <a:srgbClr val="7030A0"/>
                </a:solidFill>
              </a:rPr>
              <a:t>hey this is sync</a:t>
            </a:r>
            <a:br>
              <a:rPr lang="en-US" sz="2000" b="1" dirty="0">
                <a:solidFill>
                  <a:srgbClr val="7030A0"/>
                </a:solidFill>
              </a:rPr>
            </a:br>
            <a:r>
              <a:rPr lang="en-US" sz="2000" b="1" dirty="0">
                <a:solidFill>
                  <a:srgbClr val="7030A0"/>
                </a:solidFill>
              </a:rPr>
              <a:t>2</a:t>
            </a:r>
            <a:br>
              <a:rPr lang="en-US" sz="2000" dirty="0">
                <a:solidFill>
                  <a:schemeClr val="bg1"/>
                </a:solidFill>
              </a:rPr>
            </a:br>
            <a:br>
              <a:rPr lang="en-US" sz="2000" b="1" dirty="0">
                <a:solidFill>
                  <a:srgbClr val="FFC000"/>
                </a:solidFill>
              </a:rPr>
            </a:br>
            <a:endParaRPr lang="en-US" sz="2000" b="1" dirty="0">
              <a:solidFill>
                <a:srgbClr val="FFC00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787164790"/>
              </p:ext>
            </p:extLst>
          </p:nvPr>
        </p:nvGraphicFramePr>
        <p:xfrm>
          <a:off x="1480671" y="2931459"/>
          <a:ext cx="8128000" cy="1885277"/>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0000"/>
                    </a:ext>
                  </a:extLst>
                </a:gridCol>
              </a:tblGrid>
              <a:tr h="1885277">
                <a:tc>
                  <a:txBody>
                    <a:bodyPr/>
                    <a:lstStyle/>
                    <a:p>
                      <a:r>
                        <a:rPr lang="en-US" sz="1800" b="1" kern="1200" dirty="0" err="1">
                          <a:solidFill>
                            <a:schemeClr val="lt1"/>
                          </a:solidFill>
                          <a:effectLst/>
                          <a:latin typeface="+mn-lt"/>
                          <a:ea typeface="+mn-ea"/>
                          <a:cs typeface="+mn-cs"/>
                        </a:rPr>
                        <a:t>const</a:t>
                      </a:r>
                      <a:r>
                        <a:rPr lang="en-US" sz="1800" b="1" kern="1200" dirty="0">
                          <a:solidFill>
                            <a:schemeClr val="lt1"/>
                          </a:solidFill>
                          <a:effectLst/>
                          <a:latin typeface="+mn-lt"/>
                          <a:ea typeface="+mn-ea"/>
                          <a:cs typeface="+mn-cs"/>
                        </a:rPr>
                        <a:t> </a:t>
                      </a:r>
                      <a:r>
                        <a:rPr lang="en-US" sz="1800" b="1" kern="1200" dirty="0" err="1">
                          <a:solidFill>
                            <a:schemeClr val="lt1"/>
                          </a:solidFill>
                          <a:effectLst/>
                          <a:latin typeface="+mn-lt"/>
                          <a:ea typeface="+mn-ea"/>
                          <a:cs typeface="+mn-cs"/>
                        </a:rPr>
                        <a:t>fs</a:t>
                      </a:r>
                      <a:r>
                        <a:rPr lang="en-US" sz="1800" b="1" kern="1200" dirty="0">
                          <a:solidFill>
                            <a:schemeClr val="lt1"/>
                          </a:solidFill>
                          <a:effectLst/>
                          <a:latin typeface="+mn-lt"/>
                          <a:ea typeface="+mn-ea"/>
                          <a:cs typeface="+mn-cs"/>
                        </a:rPr>
                        <a:t>= require("</a:t>
                      </a:r>
                      <a:r>
                        <a:rPr lang="en-US" sz="1800" b="1" kern="1200" dirty="0" err="1">
                          <a:solidFill>
                            <a:schemeClr val="lt1"/>
                          </a:solidFill>
                          <a:effectLst/>
                          <a:latin typeface="+mn-lt"/>
                          <a:ea typeface="+mn-ea"/>
                          <a:cs typeface="+mn-cs"/>
                        </a:rPr>
                        <a:t>fs</a:t>
                      </a:r>
                      <a:r>
                        <a:rPr lang="en-US" sz="1800" b="1" kern="1200" dirty="0">
                          <a:solidFill>
                            <a:schemeClr val="lt1"/>
                          </a:solidFill>
                          <a:effectLst/>
                          <a:latin typeface="+mn-lt"/>
                          <a:ea typeface="+mn-ea"/>
                          <a:cs typeface="+mn-cs"/>
                        </a:rPr>
                        <a:t>");</a:t>
                      </a:r>
                    </a:p>
                    <a:p>
                      <a:r>
                        <a:rPr lang="en-US" sz="1800" b="1" kern="1200" dirty="0">
                          <a:solidFill>
                            <a:schemeClr val="lt1"/>
                          </a:solidFill>
                          <a:effectLst/>
                          <a:latin typeface="+mn-lt"/>
                          <a:ea typeface="+mn-ea"/>
                          <a:cs typeface="+mn-cs"/>
                        </a:rPr>
                        <a:t>console.log("1");</a:t>
                      </a:r>
                    </a:p>
                    <a:p>
                      <a:r>
                        <a:rPr lang="en-US" sz="1800" b="1" kern="1200" dirty="0" err="1">
                          <a:solidFill>
                            <a:schemeClr val="lt1"/>
                          </a:solidFill>
                          <a:effectLst/>
                          <a:latin typeface="+mn-lt"/>
                          <a:ea typeface="+mn-ea"/>
                          <a:cs typeface="+mn-cs"/>
                        </a:rPr>
                        <a:t>const</a:t>
                      </a:r>
                      <a:r>
                        <a:rPr lang="en-US" sz="1800" b="1" kern="1200" dirty="0">
                          <a:solidFill>
                            <a:schemeClr val="lt1"/>
                          </a:solidFill>
                          <a:effectLst/>
                          <a:latin typeface="+mn-lt"/>
                          <a:ea typeface="+mn-ea"/>
                          <a:cs typeface="+mn-cs"/>
                        </a:rPr>
                        <a:t> result=</a:t>
                      </a:r>
                      <a:r>
                        <a:rPr lang="en-US" sz="1800" b="1" kern="1200" dirty="0" err="1">
                          <a:solidFill>
                            <a:schemeClr val="lt1"/>
                          </a:solidFill>
                          <a:effectLst/>
                          <a:latin typeface="+mn-lt"/>
                          <a:ea typeface="+mn-ea"/>
                          <a:cs typeface="+mn-cs"/>
                        </a:rPr>
                        <a:t>fs.readFileSync</a:t>
                      </a:r>
                      <a:r>
                        <a:rPr lang="en-US" sz="1800" b="1" kern="1200" dirty="0">
                          <a:solidFill>
                            <a:schemeClr val="lt1"/>
                          </a:solidFill>
                          <a:effectLst/>
                          <a:latin typeface="+mn-lt"/>
                          <a:ea typeface="+mn-ea"/>
                          <a:cs typeface="+mn-cs"/>
                        </a:rPr>
                        <a:t>("contact.txt","utf-8");</a:t>
                      </a:r>
                    </a:p>
                    <a:p>
                      <a:r>
                        <a:rPr lang="en-US" sz="1800" b="1" kern="1200" dirty="0">
                          <a:solidFill>
                            <a:schemeClr val="lt1"/>
                          </a:solidFill>
                          <a:effectLst/>
                          <a:latin typeface="+mn-lt"/>
                          <a:ea typeface="+mn-ea"/>
                          <a:cs typeface="+mn-cs"/>
                        </a:rPr>
                        <a:t>console.log(result);</a:t>
                      </a:r>
                    </a:p>
                    <a:p>
                      <a:br>
                        <a:rPr lang="en-US" sz="1800" b="1" kern="1200" dirty="0">
                          <a:solidFill>
                            <a:schemeClr val="lt1"/>
                          </a:solidFill>
                          <a:effectLst/>
                          <a:latin typeface="+mn-lt"/>
                          <a:ea typeface="+mn-ea"/>
                          <a:cs typeface="+mn-cs"/>
                        </a:rPr>
                      </a:br>
                      <a:r>
                        <a:rPr lang="en-US" sz="1800" b="1" kern="1200" dirty="0">
                          <a:solidFill>
                            <a:schemeClr val="lt1"/>
                          </a:solidFill>
                          <a:effectLst/>
                          <a:latin typeface="+mn-lt"/>
                          <a:ea typeface="+mn-ea"/>
                          <a:cs typeface="+mn-cs"/>
                        </a:rPr>
                        <a:t>console.log("2");</a:t>
                      </a:r>
                    </a:p>
                  </a:txBody>
                  <a:tcPr>
                    <a:solidFill>
                      <a:schemeClr val="bg1">
                        <a:lumMod val="5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53794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2635" y="349624"/>
            <a:ext cx="9144000" cy="6145306"/>
          </a:xfrm>
          <a:solidFill>
            <a:schemeClr val="tx1"/>
          </a:solidFill>
        </p:spPr>
        <p:txBody>
          <a:bodyPr>
            <a:normAutofit/>
          </a:bodyPr>
          <a:lstStyle/>
          <a:p>
            <a:pPr algn="l"/>
            <a:r>
              <a:rPr lang="en-US" sz="2800" b="1" dirty="0">
                <a:solidFill>
                  <a:srgbClr val="FFC000"/>
                </a:solidFill>
              </a:rPr>
              <a:t>			</a:t>
            </a:r>
            <a:r>
              <a:rPr lang="en-US" sz="2800" b="1" u="sng" dirty="0">
                <a:solidFill>
                  <a:srgbClr val="FFC000"/>
                </a:solidFill>
              </a:rPr>
              <a:t>For Non- Blocking/</a:t>
            </a:r>
            <a:r>
              <a:rPr lang="en-US" sz="2800" b="1" u="sng" dirty="0" err="1">
                <a:solidFill>
                  <a:srgbClr val="FFC000"/>
                </a:solidFill>
              </a:rPr>
              <a:t>ASync</a:t>
            </a:r>
            <a:r>
              <a:rPr lang="en-US" sz="2800" b="1" u="sng" dirty="0">
                <a:solidFill>
                  <a:srgbClr val="FFC000"/>
                </a:solidFill>
              </a:rPr>
              <a:t> process</a:t>
            </a:r>
            <a:br>
              <a:rPr lang="en-US" sz="2800" b="1" u="sng" dirty="0">
                <a:solidFill>
                  <a:srgbClr val="FFC000"/>
                </a:solidFill>
              </a:rPr>
            </a:br>
            <a:br>
              <a:rPr lang="en-US" sz="2000" b="1" dirty="0">
                <a:solidFill>
                  <a:srgbClr val="FFC000"/>
                </a:solidFill>
              </a:rPr>
            </a:br>
            <a:br>
              <a:rPr lang="en-US" sz="2000" b="1" dirty="0">
                <a:solidFill>
                  <a:srgbClr val="FFC000"/>
                </a:solidFill>
              </a:rPr>
            </a:br>
            <a:r>
              <a:rPr lang="en-US" sz="2000" b="1" dirty="0">
                <a:solidFill>
                  <a:srgbClr val="FFC000"/>
                </a:solidFill>
              </a:rPr>
              <a:t>testing.js</a:t>
            </a: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r>
              <a:rPr lang="en-US" sz="2000" b="1" u="sng" dirty="0">
                <a:solidFill>
                  <a:srgbClr val="FFC000"/>
                </a:solidFill>
              </a:rPr>
              <a:t>output:- </a:t>
            </a:r>
            <a:br>
              <a:rPr lang="en-US" sz="2000" b="1" dirty="0">
                <a:solidFill>
                  <a:srgbClr val="FFC000"/>
                </a:solidFill>
              </a:rPr>
            </a:br>
            <a:r>
              <a:rPr lang="en-US" sz="2000" b="1" dirty="0">
                <a:solidFill>
                  <a:srgbClr val="7030A0"/>
                </a:solidFill>
              </a:rPr>
              <a:t>1</a:t>
            </a:r>
            <a:br>
              <a:rPr lang="en-US" sz="2000" b="1" dirty="0">
                <a:solidFill>
                  <a:srgbClr val="7030A0"/>
                </a:solidFill>
              </a:rPr>
            </a:br>
            <a:r>
              <a:rPr lang="en-US" sz="2000" b="1" dirty="0">
                <a:solidFill>
                  <a:srgbClr val="7030A0"/>
                </a:solidFill>
              </a:rPr>
              <a:t>2</a:t>
            </a:r>
            <a:br>
              <a:rPr lang="en-US" sz="2000" b="1" dirty="0">
                <a:solidFill>
                  <a:srgbClr val="7030A0"/>
                </a:solidFill>
              </a:rPr>
            </a:br>
            <a:r>
              <a:rPr lang="en-US" sz="2000" b="1" dirty="0">
                <a:solidFill>
                  <a:srgbClr val="7030A0"/>
                </a:solidFill>
              </a:rPr>
              <a:t>hey this is sync</a:t>
            </a:r>
            <a:br>
              <a:rPr lang="en-US" sz="2000" b="1" dirty="0">
                <a:solidFill>
                  <a:srgbClr val="7030A0"/>
                </a:solidFill>
              </a:rPr>
            </a:br>
            <a:br>
              <a:rPr lang="en-US" sz="2000" b="1" dirty="0">
                <a:solidFill>
                  <a:srgbClr val="7030A0"/>
                </a:solidFill>
              </a:rPr>
            </a:br>
            <a:r>
              <a:rPr lang="en-US" sz="2000" b="1" dirty="0">
                <a:solidFill>
                  <a:srgbClr val="92D050"/>
                </a:solidFill>
              </a:rPr>
              <a:t>console.log(</a:t>
            </a:r>
            <a:r>
              <a:rPr lang="en-US" sz="2000" b="1" dirty="0" err="1">
                <a:solidFill>
                  <a:srgbClr val="92D050"/>
                </a:solidFill>
              </a:rPr>
              <a:t>os.cpus</a:t>
            </a:r>
            <a:r>
              <a:rPr lang="en-US" sz="2000" b="1" dirty="0">
                <a:solidFill>
                  <a:srgbClr val="92D050"/>
                </a:solidFill>
              </a:rPr>
              <a:t>().length);</a:t>
            </a:r>
            <a:br>
              <a:rPr lang="en-US" sz="2000" dirty="0">
                <a:solidFill>
                  <a:schemeClr val="bg1"/>
                </a:solidFill>
              </a:rPr>
            </a:br>
            <a:br>
              <a:rPr lang="en-US" sz="2000" b="1" dirty="0">
                <a:solidFill>
                  <a:srgbClr val="FFC000"/>
                </a:solidFill>
              </a:rPr>
            </a:br>
            <a:endParaRPr lang="en-US" sz="2000" b="1" dirty="0">
              <a:solidFill>
                <a:srgbClr val="FFC00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869773437"/>
              </p:ext>
            </p:extLst>
          </p:nvPr>
        </p:nvGraphicFramePr>
        <p:xfrm>
          <a:off x="1480671" y="2151529"/>
          <a:ext cx="8128000" cy="1885277"/>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0000"/>
                    </a:ext>
                  </a:extLst>
                </a:gridCol>
              </a:tblGrid>
              <a:tr h="1885277">
                <a:tc>
                  <a:txBody>
                    <a:bodyPr/>
                    <a:lstStyle/>
                    <a:p>
                      <a:r>
                        <a:rPr lang="en-US" sz="1800" b="1" kern="1200" dirty="0" err="1">
                          <a:solidFill>
                            <a:schemeClr val="lt1"/>
                          </a:solidFill>
                          <a:effectLst/>
                          <a:latin typeface="+mn-lt"/>
                          <a:ea typeface="+mn-ea"/>
                          <a:cs typeface="+mn-cs"/>
                        </a:rPr>
                        <a:t>const</a:t>
                      </a:r>
                      <a:r>
                        <a:rPr lang="en-US" sz="1800" b="1" kern="1200" dirty="0">
                          <a:solidFill>
                            <a:schemeClr val="lt1"/>
                          </a:solidFill>
                          <a:effectLst/>
                          <a:latin typeface="+mn-lt"/>
                          <a:ea typeface="+mn-ea"/>
                          <a:cs typeface="+mn-cs"/>
                        </a:rPr>
                        <a:t> </a:t>
                      </a:r>
                      <a:r>
                        <a:rPr lang="en-US" sz="1800" b="1" kern="1200" dirty="0" err="1">
                          <a:solidFill>
                            <a:schemeClr val="lt1"/>
                          </a:solidFill>
                          <a:effectLst/>
                          <a:latin typeface="+mn-lt"/>
                          <a:ea typeface="+mn-ea"/>
                          <a:cs typeface="+mn-cs"/>
                        </a:rPr>
                        <a:t>fs</a:t>
                      </a:r>
                      <a:r>
                        <a:rPr lang="en-US" sz="1800" b="1" kern="1200" dirty="0">
                          <a:solidFill>
                            <a:schemeClr val="lt1"/>
                          </a:solidFill>
                          <a:effectLst/>
                          <a:latin typeface="+mn-lt"/>
                          <a:ea typeface="+mn-ea"/>
                          <a:cs typeface="+mn-cs"/>
                        </a:rPr>
                        <a:t>= require("</a:t>
                      </a:r>
                      <a:r>
                        <a:rPr lang="en-US" sz="1800" b="1" kern="1200" dirty="0" err="1">
                          <a:solidFill>
                            <a:schemeClr val="lt1"/>
                          </a:solidFill>
                          <a:effectLst/>
                          <a:latin typeface="+mn-lt"/>
                          <a:ea typeface="+mn-ea"/>
                          <a:cs typeface="+mn-cs"/>
                        </a:rPr>
                        <a:t>fs</a:t>
                      </a:r>
                      <a:r>
                        <a:rPr lang="en-US" sz="1800" b="1" kern="1200" dirty="0">
                          <a:solidFill>
                            <a:schemeClr val="lt1"/>
                          </a:solidFill>
                          <a:effectLst/>
                          <a:latin typeface="+mn-lt"/>
                          <a:ea typeface="+mn-ea"/>
                          <a:cs typeface="+mn-cs"/>
                        </a:rPr>
                        <a:t>");</a:t>
                      </a:r>
                    </a:p>
                    <a:p>
                      <a:r>
                        <a:rPr lang="en-US" sz="1800" b="1" kern="1200" dirty="0">
                          <a:solidFill>
                            <a:schemeClr val="lt1"/>
                          </a:solidFill>
                          <a:effectLst/>
                          <a:latin typeface="+mn-lt"/>
                          <a:ea typeface="+mn-ea"/>
                          <a:cs typeface="+mn-cs"/>
                        </a:rPr>
                        <a:t>console.log("1");</a:t>
                      </a:r>
                    </a:p>
                    <a:p>
                      <a:r>
                        <a:rPr lang="en-US" sz="1800" b="1" kern="1200" dirty="0" err="1">
                          <a:solidFill>
                            <a:schemeClr val="lt1"/>
                          </a:solidFill>
                          <a:effectLst/>
                          <a:latin typeface="+mn-lt"/>
                          <a:ea typeface="+mn-ea"/>
                          <a:cs typeface="+mn-cs"/>
                        </a:rPr>
                        <a:t>fs.readFile</a:t>
                      </a:r>
                      <a:r>
                        <a:rPr lang="en-US" sz="1800" b="1" kern="1200" dirty="0">
                          <a:solidFill>
                            <a:schemeClr val="lt1"/>
                          </a:solidFill>
                          <a:effectLst/>
                          <a:latin typeface="+mn-lt"/>
                          <a:ea typeface="+mn-ea"/>
                          <a:cs typeface="+mn-cs"/>
                        </a:rPr>
                        <a:t>("contact.txt","utf-8" , (</a:t>
                      </a:r>
                      <a:r>
                        <a:rPr lang="en-US" sz="1800" b="1" kern="1200" dirty="0" err="1">
                          <a:solidFill>
                            <a:schemeClr val="lt1"/>
                          </a:solidFill>
                          <a:effectLst/>
                          <a:latin typeface="+mn-lt"/>
                          <a:ea typeface="+mn-ea"/>
                          <a:cs typeface="+mn-cs"/>
                        </a:rPr>
                        <a:t>err,result</a:t>
                      </a:r>
                      <a:r>
                        <a:rPr lang="en-US" sz="1800" b="1" kern="1200" dirty="0">
                          <a:solidFill>
                            <a:schemeClr val="lt1"/>
                          </a:solidFill>
                          <a:effectLst/>
                          <a:latin typeface="+mn-lt"/>
                          <a:ea typeface="+mn-ea"/>
                          <a:cs typeface="+mn-cs"/>
                        </a:rPr>
                        <a:t>)=&gt;{</a:t>
                      </a:r>
                    </a:p>
                    <a:p>
                      <a:r>
                        <a:rPr lang="en-US" sz="1800" b="1" kern="1200" dirty="0">
                          <a:solidFill>
                            <a:schemeClr val="lt1"/>
                          </a:solidFill>
                          <a:effectLst/>
                          <a:latin typeface="+mn-lt"/>
                          <a:ea typeface="+mn-ea"/>
                          <a:cs typeface="+mn-cs"/>
                        </a:rPr>
                        <a:t>    console.log(result);</a:t>
                      </a:r>
                    </a:p>
                    <a:p>
                      <a:r>
                        <a:rPr lang="en-US" sz="1800" b="1" kern="1200" dirty="0">
                          <a:solidFill>
                            <a:schemeClr val="lt1"/>
                          </a:solidFill>
                          <a:effectLst/>
                          <a:latin typeface="+mn-lt"/>
                          <a:ea typeface="+mn-ea"/>
                          <a:cs typeface="+mn-cs"/>
                        </a:rPr>
                        <a:t>});</a:t>
                      </a:r>
                    </a:p>
                    <a:p>
                      <a:r>
                        <a:rPr lang="en-US" sz="1800" b="1" kern="1200" dirty="0">
                          <a:solidFill>
                            <a:schemeClr val="lt1"/>
                          </a:solidFill>
                          <a:effectLst/>
                          <a:latin typeface="+mn-lt"/>
                          <a:ea typeface="+mn-ea"/>
                          <a:cs typeface="+mn-cs"/>
                        </a:rPr>
                        <a:t>console.log("2");</a:t>
                      </a:r>
                    </a:p>
                  </a:txBody>
                  <a:tcPr>
                    <a:solidFill>
                      <a:schemeClr val="bg1">
                        <a:lumMod val="5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47343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2635" y="349624"/>
            <a:ext cx="9144000" cy="6145306"/>
          </a:xfrm>
          <a:solidFill>
            <a:schemeClr val="tx1"/>
          </a:solidFill>
        </p:spPr>
        <p:txBody>
          <a:bodyPr>
            <a:normAutofit/>
          </a:bodyPr>
          <a:lstStyle/>
          <a:p>
            <a:pPr algn="l"/>
            <a:r>
              <a:rPr lang="en-US" sz="2800" b="1" dirty="0">
                <a:solidFill>
                  <a:srgbClr val="FFC000"/>
                </a:solidFill>
              </a:rPr>
              <a:t>			</a:t>
            </a:r>
            <a:r>
              <a:rPr lang="en-US" sz="2800" b="1" u="sng" dirty="0">
                <a:solidFill>
                  <a:srgbClr val="FFC000"/>
                </a:solidFill>
              </a:rPr>
              <a:t>file System : FS module</a:t>
            </a:r>
            <a:br>
              <a:rPr lang="en-US" sz="2800" b="1" u="sng" dirty="0">
                <a:solidFill>
                  <a:srgbClr val="FFC000"/>
                </a:solidFill>
              </a:rPr>
            </a:br>
            <a:br>
              <a:rPr lang="en-US" sz="2000" b="1" dirty="0">
                <a:solidFill>
                  <a:srgbClr val="FFC000"/>
                </a:solidFill>
              </a:rPr>
            </a:br>
            <a:r>
              <a:rPr lang="en-US" sz="2000" b="1" dirty="0">
                <a:solidFill>
                  <a:srgbClr val="FFC000"/>
                </a:solidFill>
              </a:rPr>
              <a:t>write content Asynchronously. :- (</a:t>
            </a:r>
            <a:r>
              <a:rPr lang="en-US" sz="2000" b="1" dirty="0" err="1">
                <a:solidFill>
                  <a:srgbClr val="FFC000"/>
                </a:solidFill>
              </a:rPr>
              <a:t>writeFile</a:t>
            </a:r>
            <a:r>
              <a:rPr lang="en-US" sz="2000" b="1" dirty="0">
                <a:solidFill>
                  <a:srgbClr val="FFC000"/>
                </a:solidFill>
              </a:rPr>
              <a:t>)</a:t>
            </a:r>
            <a:br>
              <a:rPr lang="en-US" sz="2000" b="1" dirty="0">
                <a:solidFill>
                  <a:srgbClr val="FFC000"/>
                </a:solidFill>
              </a:rPr>
            </a:br>
            <a:r>
              <a:rPr lang="en-US" sz="2000" b="1" dirty="0">
                <a:solidFill>
                  <a:schemeClr val="tx1">
                    <a:lumMod val="65000"/>
                    <a:lumOff val="35000"/>
                  </a:schemeClr>
                </a:solidFill>
              </a:rPr>
              <a:t>here in this function we need to pass a function as an argument i.e., callback function that gets called when that task completes. The callback has an argument that tells you whether the operation completed successfully.</a:t>
            </a:r>
            <a:br>
              <a:rPr lang="en-US" sz="2000" b="1" dirty="0">
                <a:solidFill>
                  <a:srgbClr val="FFC000"/>
                </a:solidFill>
              </a:rPr>
            </a:br>
            <a:r>
              <a:rPr lang="en-US" sz="2000" b="1" dirty="0">
                <a:solidFill>
                  <a:srgbClr val="FFC000"/>
                </a:solidFill>
              </a:rPr>
              <a:t>Writefile.js</a:t>
            </a: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r>
              <a:rPr lang="en-US" sz="2000" b="1" u="sng" dirty="0">
                <a:solidFill>
                  <a:srgbClr val="FFC000"/>
                </a:solidFill>
              </a:rPr>
              <a:t>output:- </a:t>
            </a:r>
            <a:br>
              <a:rPr lang="en-US" sz="2000" b="1" dirty="0">
                <a:solidFill>
                  <a:srgbClr val="FFC000"/>
                </a:solidFill>
              </a:rPr>
            </a:br>
            <a:r>
              <a:rPr lang="en-US" sz="2000" b="1" dirty="0">
                <a:solidFill>
                  <a:srgbClr val="7030A0"/>
                </a:solidFill>
              </a:rPr>
              <a:t>File has been created</a:t>
            </a:r>
            <a:br>
              <a:rPr lang="en-US" sz="2000" b="1" dirty="0">
                <a:solidFill>
                  <a:srgbClr val="7030A0"/>
                </a:solidFill>
              </a:rPr>
            </a:br>
            <a:r>
              <a:rPr lang="en-US" sz="2000" b="1" dirty="0">
                <a:solidFill>
                  <a:srgbClr val="7030A0"/>
                </a:solidFill>
              </a:rPr>
              <a:t>null</a:t>
            </a:r>
            <a:br>
              <a:rPr lang="en-US" sz="2000" dirty="0">
                <a:solidFill>
                  <a:schemeClr val="bg1"/>
                </a:solidFill>
              </a:rPr>
            </a:br>
            <a:br>
              <a:rPr lang="en-US" sz="2000" b="1" dirty="0">
                <a:solidFill>
                  <a:srgbClr val="FFC000"/>
                </a:solidFill>
              </a:rPr>
            </a:br>
            <a:endParaRPr lang="en-US" sz="2000" b="1" dirty="0">
              <a:solidFill>
                <a:srgbClr val="FFC00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878171486"/>
              </p:ext>
            </p:extLst>
          </p:nvPr>
        </p:nvGraphicFramePr>
        <p:xfrm>
          <a:off x="1480671" y="3307976"/>
          <a:ext cx="8128000" cy="14630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0000"/>
                    </a:ext>
                  </a:extLst>
                </a:gridCol>
              </a:tblGrid>
              <a:tr h="1126863">
                <a:tc>
                  <a:txBody>
                    <a:bodyPr/>
                    <a:lstStyle/>
                    <a:p>
                      <a:r>
                        <a:rPr lang="en-US" sz="1800" dirty="0" err="1">
                          <a:solidFill>
                            <a:schemeClr val="bg1"/>
                          </a:solidFill>
                        </a:rPr>
                        <a:t>const</a:t>
                      </a:r>
                      <a:r>
                        <a:rPr lang="en-US" sz="1800" dirty="0">
                          <a:solidFill>
                            <a:schemeClr val="bg1"/>
                          </a:solidFill>
                        </a:rPr>
                        <a:t> </a:t>
                      </a:r>
                      <a:r>
                        <a:rPr lang="en-US" sz="1800" dirty="0" err="1">
                          <a:solidFill>
                            <a:schemeClr val="bg1"/>
                          </a:solidFill>
                        </a:rPr>
                        <a:t>fs</a:t>
                      </a:r>
                      <a:r>
                        <a:rPr lang="en-US" sz="1800" dirty="0">
                          <a:solidFill>
                            <a:schemeClr val="bg1"/>
                          </a:solidFill>
                        </a:rPr>
                        <a:t>= require("</a:t>
                      </a:r>
                      <a:r>
                        <a:rPr lang="en-US" sz="1800" dirty="0" err="1">
                          <a:solidFill>
                            <a:schemeClr val="bg1"/>
                          </a:solidFill>
                        </a:rPr>
                        <a:t>fs</a:t>
                      </a:r>
                      <a:r>
                        <a:rPr lang="en-US" sz="1800" dirty="0">
                          <a:solidFill>
                            <a:schemeClr val="bg1"/>
                          </a:solidFill>
                        </a:rPr>
                        <a:t>");</a:t>
                      </a:r>
                      <a:br>
                        <a:rPr lang="en-US" sz="1800" dirty="0">
                          <a:solidFill>
                            <a:schemeClr val="bg1"/>
                          </a:solidFill>
                        </a:rPr>
                      </a:br>
                      <a:r>
                        <a:rPr lang="en-US" sz="1800" dirty="0" err="1">
                          <a:solidFill>
                            <a:schemeClr val="bg1"/>
                          </a:solidFill>
                        </a:rPr>
                        <a:t>fs.writeFile</a:t>
                      </a:r>
                      <a:r>
                        <a:rPr lang="en-US" sz="1800" dirty="0">
                          <a:solidFill>
                            <a:schemeClr val="bg1"/>
                          </a:solidFill>
                        </a:rPr>
                        <a:t>("read.txt","</a:t>
                      </a:r>
                      <a:r>
                        <a:rPr lang="en-US" sz="1800" dirty="0" err="1">
                          <a:solidFill>
                            <a:schemeClr val="bg1"/>
                          </a:solidFill>
                        </a:rPr>
                        <a:t>Async</a:t>
                      </a:r>
                      <a:r>
                        <a:rPr lang="en-US" sz="1800" dirty="0">
                          <a:solidFill>
                            <a:schemeClr val="bg1"/>
                          </a:solidFill>
                        </a:rPr>
                        <a:t> </a:t>
                      </a:r>
                      <a:r>
                        <a:rPr lang="en-US" sz="1800" dirty="0" err="1">
                          <a:solidFill>
                            <a:schemeClr val="bg1"/>
                          </a:solidFill>
                        </a:rPr>
                        <a:t>filehandling</a:t>
                      </a:r>
                      <a:r>
                        <a:rPr lang="en-US" sz="1800" dirty="0">
                          <a:solidFill>
                            <a:schemeClr val="bg1"/>
                          </a:solidFill>
                        </a:rPr>
                        <a:t>",(err)=&gt;{</a:t>
                      </a:r>
                      <a:br>
                        <a:rPr lang="en-US" sz="1800" dirty="0">
                          <a:solidFill>
                            <a:schemeClr val="bg1"/>
                          </a:solidFill>
                        </a:rPr>
                      </a:br>
                      <a:r>
                        <a:rPr lang="en-US" sz="1800" dirty="0">
                          <a:solidFill>
                            <a:schemeClr val="bg1"/>
                          </a:solidFill>
                        </a:rPr>
                        <a:t>    console.log("File has been created");</a:t>
                      </a:r>
                      <a:br>
                        <a:rPr lang="en-US" sz="1800" dirty="0">
                          <a:solidFill>
                            <a:schemeClr val="bg1"/>
                          </a:solidFill>
                        </a:rPr>
                      </a:br>
                      <a:r>
                        <a:rPr lang="en-US" sz="1800" dirty="0">
                          <a:solidFill>
                            <a:schemeClr val="bg1"/>
                          </a:solidFill>
                        </a:rPr>
                        <a:t>    console.log(err);</a:t>
                      </a:r>
                      <a:br>
                        <a:rPr lang="en-US" sz="1800" dirty="0">
                          <a:solidFill>
                            <a:schemeClr val="bg1"/>
                          </a:solidFill>
                        </a:rPr>
                      </a:br>
                      <a:r>
                        <a:rPr lang="en-US" sz="1800" dirty="0">
                          <a:solidFill>
                            <a:schemeClr val="bg1"/>
                          </a:solidFill>
                        </a:rPr>
                        <a:t>});</a:t>
                      </a:r>
                      <a:endParaRPr lang="en-US" dirty="0"/>
                    </a:p>
                  </a:txBody>
                  <a:tcPr>
                    <a:solidFill>
                      <a:schemeClr val="bg1">
                        <a:lumMod val="5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51450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2635" y="349624"/>
            <a:ext cx="9144000" cy="6145306"/>
          </a:xfrm>
          <a:solidFill>
            <a:schemeClr val="tx1"/>
          </a:solidFill>
        </p:spPr>
        <p:txBody>
          <a:bodyPr>
            <a:normAutofit/>
          </a:bodyPr>
          <a:lstStyle/>
          <a:p>
            <a:pPr algn="l"/>
            <a:r>
              <a:rPr lang="en-US" sz="2800" b="1" dirty="0">
                <a:solidFill>
                  <a:srgbClr val="FFC000"/>
                </a:solidFill>
              </a:rPr>
              <a:t>			</a:t>
            </a:r>
            <a:r>
              <a:rPr lang="en-US" sz="2800" b="1" u="sng" dirty="0">
                <a:solidFill>
                  <a:srgbClr val="FFC000"/>
                </a:solidFill>
              </a:rPr>
              <a:t>file System </a:t>
            </a:r>
            <a:br>
              <a:rPr lang="en-US" sz="2800" b="1" u="sng" dirty="0">
                <a:solidFill>
                  <a:srgbClr val="FFC000"/>
                </a:solidFill>
              </a:rPr>
            </a:br>
            <a:br>
              <a:rPr lang="en-US" sz="2000" b="1" dirty="0">
                <a:solidFill>
                  <a:srgbClr val="FFC000"/>
                </a:solidFill>
              </a:rPr>
            </a:br>
            <a:r>
              <a:rPr lang="en-US" sz="2000" b="1" dirty="0">
                <a:solidFill>
                  <a:srgbClr val="FFC000"/>
                </a:solidFill>
              </a:rPr>
              <a:t>Appending  content Asynchronously. :- (</a:t>
            </a:r>
            <a:r>
              <a:rPr lang="en-US" sz="2000" b="1" dirty="0" err="1">
                <a:solidFill>
                  <a:srgbClr val="FFC000"/>
                </a:solidFill>
              </a:rPr>
              <a:t>appendFile</a:t>
            </a:r>
            <a:r>
              <a:rPr lang="en-US" sz="2000" b="1" dirty="0">
                <a:solidFill>
                  <a:srgbClr val="FFC000"/>
                </a:solidFill>
              </a:rPr>
              <a:t>)</a:t>
            </a:r>
            <a:br>
              <a:rPr lang="en-US" sz="2000" b="1" dirty="0">
                <a:solidFill>
                  <a:srgbClr val="FFC000"/>
                </a:solidFill>
              </a:rPr>
            </a:br>
            <a:br>
              <a:rPr lang="en-US" sz="2000" b="1" dirty="0">
                <a:solidFill>
                  <a:srgbClr val="FFC000"/>
                </a:solidFill>
              </a:rPr>
            </a:br>
            <a:r>
              <a:rPr lang="en-US" sz="2000" b="1" dirty="0">
                <a:solidFill>
                  <a:srgbClr val="FFC000"/>
                </a:solidFill>
              </a:rPr>
              <a:t>Writefile.js</a:t>
            </a: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r>
              <a:rPr lang="en-US" sz="2000" b="1" u="sng" dirty="0">
                <a:solidFill>
                  <a:srgbClr val="FFC000"/>
                </a:solidFill>
              </a:rPr>
              <a:t>output:- </a:t>
            </a:r>
            <a:br>
              <a:rPr lang="en-US" sz="2000" b="1" dirty="0">
                <a:solidFill>
                  <a:srgbClr val="FFC000"/>
                </a:solidFill>
              </a:rPr>
            </a:br>
            <a:r>
              <a:rPr lang="en-US" sz="2000" b="1" dirty="0">
                <a:solidFill>
                  <a:srgbClr val="7030A0"/>
                </a:solidFill>
              </a:rPr>
              <a:t>content has been added </a:t>
            </a:r>
            <a:br>
              <a:rPr lang="en-US" sz="2000" b="1" dirty="0">
                <a:solidFill>
                  <a:srgbClr val="7030A0"/>
                </a:solidFill>
              </a:rPr>
            </a:br>
            <a:r>
              <a:rPr lang="en-US" sz="2000" b="1" dirty="0">
                <a:solidFill>
                  <a:srgbClr val="7030A0"/>
                </a:solidFill>
              </a:rPr>
              <a:t>null</a:t>
            </a:r>
            <a:br>
              <a:rPr lang="en-US" sz="2000" dirty="0">
                <a:solidFill>
                  <a:schemeClr val="bg1"/>
                </a:solidFill>
              </a:rPr>
            </a:br>
            <a:br>
              <a:rPr lang="en-US" sz="2000" b="1" dirty="0">
                <a:solidFill>
                  <a:srgbClr val="FFC000"/>
                </a:solidFill>
              </a:rPr>
            </a:br>
            <a:endParaRPr lang="en-US" sz="2000" b="1" dirty="0">
              <a:solidFill>
                <a:srgbClr val="FFC00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668176171"/>
              </p:ext>
            </p:extLst>
          </p:nvPr>
        </p:nvGraphicFramePr>
        <p:xfrm>
          <a:off x="1480671" y="3307976"/>
          <a:ext cx="8128000" cy="14630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0000"/>
                    </a:ext>
                  </a:extLst>
                </a:gridCol>
              </a:tblGrid>
              <a:tr h="1126863">
                <a:tc>
                  <a:txBody>
                    <a:bodyPr/>
                    <a:lstStyle/>
                    <a:p>
                      <a:r>
                        <a:rPr lang="en-US" sz="1800" b="1" kern="1200" dirty="0" err="1">
                          <a:solidFill>
                            <a:schemeClr val="lt1"/>
                          </a:solidFill>
                          <a:effectLst/>
                          <a:latin typeface="+mn-lt"/>
                          <a:ea typeface="+mn-ea"/>
                          <a:cs typeface="+mn-cs"/>
                        </a:rPr>
                        <a:t>const</a:t>
                      </a:r>
                      <a:r>
                        <a:rPr lang="en-US" sz="1800" b="1" kern="1200" dirty="0">
                          <a:solidFill>
                            <a:schemeClr val="lt1"/>
                          </a:solidFill>
                          <a:effectLst/>
                          <a:latin typeface="+mn-lt"/>
                          <a:ea typeface="+mn-ea"/>
                          <a:cs typeface="+mn-cs"/>
                        </a:rPr>
                        <a:t> </a:t>
                      </a:r>
                      <a:r>
                        <a:rPr lang="en-US" sz="1800" b="1" kern="1200" dirty="0" err="1">
                          <a:solidFill>
                            <a:schemeClr val="lt1"/>
                          </a:solidFill>
                          <a:effectLst/>
                          <a:latin typeface="+mn-lt"/>
                          <a:ea typeface="+mn-ea"/>
                          <a:cs typeface="+mn-cs"/>
                        </a:rPr>
                        <a:t>fs</a:t>
                      </a:r>
                      <a:r>
                        <a:rPr lang="en-US" sz="1800" b="1" kern="1200" dirty="0">
                          <a:solidFill>
                            <a:schemeClr val="lt1"/>
                          </a:solidFill>
                          <a:effectLst/>
                          <a:latin typeface="+mn-lt"/>
                          <a:ea typeface="+mn-ea"/>
                          <a:cs typeface="+mn-cs"/>
                        </a:rPr>
                        <a:t>= require("</a:t>
                      </a:r>
                      <a:r>
                        <a:rPr lang="en-US" sz="1800" b="1" kern="1200" dirty="0" err="1">
                          <a:solidFill>
                            <a:schemeClr val="lt1"/>
                          </a:solidFill>
                          <a:effectLst/>
                          <a:latin typeface="+mn-lt"/>
                          <a:ea typeface="+mn-ea"/>
                          <a:cs typeface="+mn-cs"/>
                        </a:rPr>
                        <a:t>fs</a:t>
                      </a:r>
                      <a:r>
                        <a:rPr lang="en-US" sz="1800" b="1" kern="1200" dirty="0">
                          <a:solidFill>
                            <a:schemeClr val="lt1"/>
                          </a:solidFill>
                          <a:effectLst/>
                          <a:latin typeface="+mn-lt"/>
                          <a:ea typeface="+mn-ea"/>
                          <a:cs typeface="+mn-cs"/>
                        </a:rPr>
                        <a:t>");</a:t>
                      </a:r>
                    </a:p>
                    <a:p>
                      <a:r>
                        <a:rPr lang="en-US" sz="1800" b="1" kern="1200" dirty="0" err="1">
                          <a:solidFill>
                            <a:schemeClr val="lt1"/>
                          </a:solidFill>
                          <a:effectLst/>
                          <a:latin typeface="+mn-lt"/>
                          <a:ea typeface="+mn-ea"/>
                          <a:cs typeface="+mn-cs"/>
                        </a:rPr>
                        <a:t>fs.appendFile</a:t>
                      </a:r>
                      <a:r>
                        <a:rPr lang="en-US" sz="1800" b="1" kern="1200" dirty="0">
                          <a:solidFill>
                            <a:schemeClr val="lt1"/>
                          </a:solidFill>
                          <a:effectLst/>
                          <a:latin typeface="+mn-lt"/>
                          <a:ea typeface="+mn-ea"/>
                          <a:cs typeface="+mn-cs"/>
                        </a:rPr>
                        <a:t>("read.txt"," new data is going to insert",(err)=&gt;{</a:t>
                      </a:r>
                    </a:p>
                    <a:p>
                      <a:r>
                        <a:rPr lang="en-US" sz="1800" b="1" kern="1200" dirty="0">
                          <a:solidFill>
                            <a:schemeClr val="lt1"/>
                          </a:solidFill>
                          <a:effectLst/>
                          <a:latin typeface="+mn-lt"/>
                          <a:ea typeface="+mn-ea"/>
                          <a:cs typeface="+mn-cs"/>
                        </a:rPr>
                        <a:t>    console.log("content has been added ");</a:t>
                      </a:r>
                    </a:p>
                    <a:p>
                      <a:r>
                        <a:rPr lang="en-US" sz="1800" b="1" kern="1200" dirty="0">
                          <a:solidFill>
                            <a:schemeClr val="lt1"/>
                          </a:solidFill>
                          <a:effectLst/>
                          <a:latin typeface="+mn-lt"/>
                          <a:ea typeface="+mn-ea"/>
                          <a:cs typeface="+mn-cs"/>
                        </a:rPr>
                        <a:t>    console.log(err);</a:t>
                      </a:r>
                    </a:p>
                    <a:p>
                      <a:r>
                        <a:rPr lang="en-US" sz="1800" b="1" kern="1200" dirty="0">
                          <a:solidFill>
                            <a:schemeClr val="lt1"/>
                          </a:solidFill>
                          <a:effectLst/>
                          <a:latin typeface="+mn-lt"/>
                          <a:ea typeface="+mn-ea"/>
                          <a:cs typeface="+mn-cs"/>
                        </a:rPr>
                        <a:t>});</a:t>
                      </a:r>
                    </a:p>
                  </a:txBody>
                  <a:tcPr>
                    <a:solidFill>
                      <a:schemeClr val="bg1">
                        <a:lumMod val="5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347518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2635" y="349624"/>
            <a:ext cx="9144000" cy="6145306"/>
          </a:xfrm>
          <a:solidFill>
            <a:schemeClr val="tx1"/>
          </a:solidFill>
        </p:spPr>
        <p:txBody>
          <a:bodyPr>
            <a:normAutofit/>
          </a:bodyPr>
          <a:lstStyle/>
          <a:p>
            <a:pPr algn="l"/>
            <a:r>
              <a:rPr lang="en-US" sz="2800" b="1" dirty="0">
                <a:solidFill>
                  <a:srgbClr val="FFC000"/>
                </a:solidFill>
              </a:rPr>
              <a:t>			</a:t>
            </a:r>
            <a:r>
              <a:rPr lang="en-US" sz="2800" b="1" u="sng" dirty="0">
                <a:solidFill>
                  <a:srgbClr val="FFC000"/>
                </a:solidFill>
              </a:rPr>
              <a:t>file System </a:t>
            </a:r>
            <a:br>
              <a:rPr lang="en-US" sz="2800" b="1" u="sng" dirty="0">
                <a:solidFill>
                  <a:srgbClr val="FFC000"/>
                </a:solidFill>
              </a:rPr>
            </a:br>
            <a:br>
              <a:rPr lang="en-US" sz="2000" b="1" dirty="0">
                <a:solidFill>
                  <a:srgbClr val="FFC000"/>
                </a:solidFill>
              </a:rPr>
            </a:br>
            <a:r>
              <a:rPr lang="en-US" sz="2000" b="1" dirty="0">
                <a:solidFill>
                  <a:srgbClr val="FFC000"/>
                </a:solidFill>
              </a:rPr>
              <a:t>Read  content Asynchronously. :- (</a:t>
            </a:r>
            <a:r>
              <a:rPr lang="en-US" sz="2000" b="1" dirty="0" err="1">
                <a:solidFill>
                  <a:srgbClr val="FFC000"/>
                </a:solidFill>
              </a:rPr>
              <a:t>readFile</a:t>
            </a:r>
            <a:r>
              <a:rPr lang="en-US" sz="2000" b="1" dirty="0">
                <a:solidFill>
                  <a:srgbClr val="FFC000"/>
                </a:solidFill>
              </a:rPr>
              <a:t>)</a:t>
            </a:r>
            <a:br>
              <a:rPr lang="en-US" sz="2000" b="1" dirty="0">
                <a:solidFill>
                  <a:srgbClr val="FFC000"/>
                </a:solidFill>
              </a:rPr>
            </a:br>
            <a:r>
              <a:rPr lang="en-US" sz="2000" b="1" dirty="0">
                <a:solidFill>
                  <a:srgbClr val="FFC000"/>
                </a:solidFill>
              </a:rPr>
              <a:t>here the content from read.txt is going to be a part of data argument &amp; we can print the content by using data itself.</a:t>
            </a:r>
            <a:br>
              <a:rPr lang="en-US" sz="2000" b="1" dirty="0">
                <a:solidFill>
                  <a:srgbClr val="FFC000"/>
                </a:solidFill>
              </a:rPr>
            </a:br>
            <a:br>
              <a:rPr lang="en-US" sz="2000" b="1" dirty="0">
                <a:solidFill>
                  <a:srgbClr val="FFC000"/>
                </a:solidFill>
              </a:rPr>
            </a:br>
            <a:r>
              <a:rPr lang="en-US" sz="2000" b="1" dirty="0">
                <a:solidFill>
                  <a:srgbClr val="FFC000"/>
                </a:solidFill>
              </a:rPr>
              <a:t>readfile.js</a:t>
            </a: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r>
              <a:rPr lang="en-US" sz="2000" b="1" u="sng" dirty="0">
                <a:solidFill>
                  <a:srgbClr val="FFC000"/>
                </a:solidFill>
              </a:rPr>
              <a:t>output:- </a:t>
            </a:r>
            <a:br>
              <a:rPr lang="en-US" sz="2000" b="1" dirty="0">
                <a:solidFill>
                  <a:srgbClr val="FFC000"/>
                </a:solidFill>
              </a:rPr>
            </a:br>
            <a:r>
              <a:rPr lang="it-IT" sz="2000" b="1" dirty="0">
                <a:solidFill>
                  <a:srgbClr val="7030A0"/>
                </a:solidFill>
              </a:rPr>
              <a:t>&lt;Buffer 68 65 6c 6c 6f 20 6e 65 77 20 64 61 74 61 20 69 73 20 67 6f 69 6e 67 20 74 6f 20 69 6e 73 65 72 74&gt;</a:t>
            </a:r>
            <a:br>
              <a:rPr lang="en-US" sz="2000" dirty="0">
                <a:solidFill>
                  <a:schemeClr val="bg1"/>
                </a:solidFill>
              </a:rPr>
            </a:br>
            <a:br>
              <a:rPr lang="en-US" sz="2000" b="1" dirty="0">
                <a:solidFill>
                  <a:srgbClr val="FFC000"/>
                </a:solidFill>
              </a:rPr>
            </a:br>
            <a:endParaRPr lang="en-US" sz="2000" b="1" dirty="0">
              <a:solidFill>
                <a:srgbClr val="FFC00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878673354"/>
              </p:ext>
            </p:extLst>
          </p:nvPr>
        </p:nvGraphicFramePr>
        <p:xfrm>
          <a:off x="1480671" y="3307976"/>
          <a:ext cx="8128000" cy="118872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0000"/>
                    </a:ext>
                  </a:extLst>
                </a:gridCol>
              </a:tblGrid>
              <a:tr h="1126863">
                <a:tc>
                  <a:txBody>
                    <a:bodyPr/>
                    <a:lstStyle/>
                    <a:p>
                      <a:r>
                        <a:rPr lang="en-US" sz="1800" b="1" kern="1200" dirty="0" err="1">
                          <a:solidFill>
                            <a:schemeClr val="lt1"/>
                          </a:solidFill>
                          <a:effectLst/>
                          <a:latin typeface="+mn-lt"/>
                          <a:ea typeface="+mn-ea"/>
                          <a:cs typeface="+mn-cs"/>
                        </a:rPr>
                        <a:t>const</a:t>
                      </a:r>
                      <a:r>
                        <a:rPr lang="en-US" sz="1800" b="1" kern="1200" dirty="0">
                          <a:solidFill>
                            <a:schemeClr val="lt1"/>
                          </a:solidFill>
                          <a:effectLst/>
                          <a:latin typeface="+mn-lt"/>
                          <a:ea typeface="+mn-ea"/>
                          <a:cs typeface="+mn-cs"/>
                        </a:rPr>
                        <a:t> </a:t>
                      </a:r>
                      <a:r>
                        <a:rPr lang="en-US" sz="1800" b="1" kern="1200" dirty="0" err="1">
                          <a:solidFill>
                            <a:schemeClr val="lt1"/>
                          </a:solidFill>
                          <a:effectLst/>
                          <a:latin typeface="+mn-lt"/>
                          <a:ea typeface="+mn-ea"/>
                          <a:cs typeface="+mn-cs"/>
                        </a:rPr>
                        <a:t>fs</a:t>
                      </a:r>
                      <a:r>
                        <a:rPr lang="en-US" sz="1800" b="1" kern="1200" dirty="0">
                          <a:solidFill>
                            <a:schemeClr val="lt1"/>
                          </a:solidFill>
                          <a:effectLst/>
                          <a:latin typeface="+mn-lt"/>
                          <a:ea typeface="+mn-ea"/>
                          <a:cs typeface="+mn-cs"/>
                        </a:rPr>
                        <a:t>= require("</a:t>
                      </a:r>
                      <a:r>
                        <a:rPr lang="en-US" sz="1800" b="1" kern="1200" dirty="0" err="1">
                          <a:solidFill>
                            <a:schemeClr val="lt1"/>
                          </a:solidFill>
                          <a:effectLst/>
                          <a:latin typeface="+mn-lt"/>
                          <a:ea typeface="+mn-ea"/>
                          <a:cs typeface="+mn-cs"/>
                        </a:rPr>
                        <a:t>fs</a:t>
                      </a:r>
                      <a:r>
                        <a:rPr lang="en-US" sz="1800" b="1" kern="1200" dirty="0">
                          <a:solidFill>
                            <a:schemeClr val="lt1"/>
                          </a:solidFill>
                          <a:effectLst/>
                          <a:latin typeface="+mn-lt"/>
                          <a:ea typeface="+mn-ea"/>
                          <a:cs typeface="+mn-cs"/>
                        </a:rPr>
                        <a:t>");</a:t>
                      </a:r>
                    </a:p>
                    <a:p>
                      <a:r>
                        <a:rPr lang="en-US" sz="1800" b="1" kern="1200" dirty="0" err="1">
                          <a:solidFill>
                            <a:schemeClr val="lt1"/>
                          </a:solidFill>
                          <a:effectLst/>
                          <a:latin typeface="+mn-lt"/>
                          <a:ea typeface="+mn-ea"/>
                          <a:cs typeface="+mn-cs"/>
                        </a:rPr>
                        <a:t>fs.readFile</a:t>
                      </a:r>
                      <a:r>
                        <a:rPr lang="en-US" sz="1800" b="1" kern="1200" dirty="0">
                          <a:solidFill>
                            <a:schemeClr val="lt1"/>
                          </a:solidFill>
                          <a:effectLst/>
                          <a:latin typeface="+mn-lt"/>
                          <a:ea typeface="+mn-ea"/>
                          <a:cs typeface="+mn-cs"/>
                        </a:rPr>
                        <a:t>("read.txt",(</a:t>
                      </a:r>
                      <a:r>
                        <a:rPr lang="en-US" sz="1800" b="1" kern="1200" dirty="0" err="1">
                          <a:solidFill>
                            <a:schemeClr val="lt1"/>
                          </a:solidFill>
                          <a:effectLst/>
                          <a:latin typeface="+mn-lt"/>
                          <a:ea typeface="+mn-ea"/>
                          <a:cs typeface="+mn-cs"/>
                        </a:rPr>
                        <a:t>err,data</a:t>
                      </a:r>
                      <a:r>
                        <a:rPr lang="en-US" sz="1800" b="1" kern="1200" dirty="0">
                          <a:solidFill>
                            <a:schemeClr val="lt1"/>
                          </a:solidFill>
                          <a:effectLst/>
                          <a:latin typeface="+mn-lt"/>
                          <a:ea typeface="+mn-ea"/>
                          <a:cs typeface="+mn-cs"/>
                        </a:rPr>
                        <a:t>)=&gt;{</a:t>
                      </a:r>
                    </a:p>
                    <a:p>
                      <a:r>
                        <a:rPr lang="en-US" sz="1800" b="1" kern="1200" dirty="0">
                          <a:solidFill>
                            <a:schemeClr val="lt1"/>
                          </a:solidFill>
                          <a:effectLst/>
                          <a:latin typeface="+mn-lt"/>
                          <a:ea typeface="+mn-ea"/>
                          <a:cs typeface="+mn-cs"/>
                        </a:rPr>
                        <a:t>    console.log(data);</a:t>
                      </a:r>
                    </a:p>
                    <a:p>
                      <a:r>
                        <a:rPr lang="en-US" sz="1800" b="1" kern="1200" dirty="0">
                          <a:solidFill>
                            <a:schemeClr val="lt1"/>
                          </a:solidFill>
                          <a:effectLst/>
                          <a:latin typeface="+mn-lt"/>
                          <a:ea typeface="+mn-ea"/>
                          <a:cs typeface="+mn-cs"/>
                        </a:rPr>
                        <a:t>});</a:t>
                      </a:r>
                    </a:p>
                  </a:txBody>
                  <a:tcPr>
                    <a:solidFill>
                      <a:schemeClr val="bg1">
                        <a:lumMod val="5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598086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2635" y="349624"/>
            <a:ext cx="9144000" cy="6145306"/>
          </a:xfrm>
          <a:solidFill>
            <a:schemeClr val="tx1"/>
          </a:solidFill>
        </p:spPr>
        <p:txBody>
          <a:bodyPr>
            <a:normAutofit/>
          </a:bodyPr>
          <a:lstStyle/>
          <a:p>
            <a:pPr algn="l"/>
            <a:r>
              <a:rPr lang="en-US" sz="2800" b="1" dirty="0">
                <a:solidFill>
                  <a:srgbClr val="FFC000"/>
                </a:solidFill>
              </a:rPr>
              <a:t>			</a:t>
            </a:r>
            <a:r>
              <a:rPr lang="en-US" sz="2800" b="1" u="sng" dirty="0">
                <a:solidFill>
                  <a:srgbClr val="FFC000"/>
                </a:solidFill>
              </a:rPr>
              <a:t>file System </a:t>
            </a:r>
            <a:br>
              <a:rPr lang="en-US" sz="2800" b="1" u="sng" dirty="0">
                <a:solidFill>
                  <a:srgbClr val="FFC000"/>
                </a:solidFill>
              </a:rPr>
            </a:br>
            <a:br>
              <a:rPr lang="en-US" sz="2000" b="1" dirty="0">
                <a:solidFill>
                  <a:srgbClr val="FFC000"/>
                </a:solidFill>
              </a:rPr>
            </a:br>
            <a:r>
              <a:rPr lang="en-US" sz="2000" b="1" dirty="0">
                <a:solidFill>
                  <a:srgbClr val="FFC000"/>
                </a:solidFill>
              </a:rPr>
              <a:t>Read  content Asynchronously. :- (</a:t>
            </a:r>
            <a:r>
              <a:rPr lang="en-US" sz="2000" b="1" dirty="0" err="1">
                <a:solidFill>
                  <a:srgbClr val="FFC000"/>
                </a:solidFill>
              </a:rPr>
              <a:t>readFile</a:t>
            </a:r>
            <a:r>
              <a:rPr lang="en-US" sz="2000" b="1" dirty="0">
                <a:solidFill>
                  <a:srgbClr val="FFC000"/>
                </a:solidFill>
              </a:rPr>
              <a:t>)</a:t>
            </a:r>
            <a:br>
              <a:rPr lang="en-US" sz="2000" b="1" dirty="0">
                <a:solidFill>
                  <a:srgbClr val="FFC000"/>
                </a:solidFill>
              </a:rPr>
            </a:br>
            <a:r>
              <a:rPr lang="en-US" sz="2000" b="1" dirty="0">
                <a:solidFill>
                  <a:srgbClr val="FFC000"/>
                </a:solidFill>
              </a:rPr>
              <a:t>here the content from read.txt is going to be a part of data argument &amp; we can print the content by using data itself.</a:t>
            </a:r>
            <a:br>
              <a:rPr lang="en-US" sz="2000" b="1" dirty="0">
                <a:solidFill>
                  <a:srgbClr val="FFC000"/>
                </a:solidFill>
              </a:rPr>
            </a:br>
            <a:br>
              <a:rPr lang="en-US" sz="2000" b="1" dirty="0">
                <a:solidFill>
                  <a:srgbClr val="FFC000"/>
                </a:solidFill>
              </a:rPr>
            </a:br>
            <a:r>
              <a:rPr lang="en-US" sz="2000" b="1" dirty="0">
                <a:solidFill>
                  <a:srgbClr val="FFC000"/>
                </a:solidFill>
              </a:rPr>
              <a:t>readfile.js</a:t>
            </a: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r>
              <a:rPr lang="en-US" sz="2000" b="1" u="sng" dirty="0">
                <a:solidFill>
                  <a:srgbClr val="FFC000"/>
                </a:solidFill>
              </a:rPr>
              <a:t>output:- </a:t>
            </a:r>
            <a:br>
              <a:rPr lang="en-US" sz="2000" b="1" dirty="0">
                <a:solidFill>
                  <a:srgbClr val="FFC000"/>
                </a:solidFill>
              </a:rPr>
            </a:br>
            <a:r>
              <a:rPr lang="en-US" sz="2000" b="1" dirty="0">
                <a:solidFill>
                  <a:srgbClr val="7030A0"/>
                </a:solidFill>
              </a:rPr>
              <a:t>hello new data is going to insert</a:t>
            </a:r>
            <a:br>
              <a:rPr lang="en-US" sz="2000" dirty="0">
                <a:solidFill>
                  <a:schemeClr val="bg1"/>
                </a:solidFill>
              </a:rPr>
            </a:br>
            <a:br>
              <a:rPr lang="en-US" sz="2000" b="1" dirty="0">
                <a:solidFill>
                  <a:srgbClr val="FFC000"/>
                </a:solidFill>
              </a:rPr>
            </a:br>
            <a:endParaRPr lang="en-US" sz="2000" b="1" dirty="0">
              <a:solidFill>
                <a:srgbClr val="FFC00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787729530"/>
              </p:ext>
            </p:extLst>
          </p:nvPr>
        </p:nvGraphicFramePr>
        <p:xfrm>
          <a:off x="1480671" y="3724835"/>
          <a:ext cx="8128000" cy="118872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0000"/>
                    </a:ext>
                  </a:extLst>
                </a:gridCol>
              </a:tblGrid>
              <a:tr h="771861">
                <a:tc>
                  <a:txBody>
                    <a:bodyPr/>
                    <a:lstStyle/>
                    <a:p>
                      <a:r>
                        <a:rPr lang="en-US" sz="1800" b="0" kern="1200" dirty="0" err="1">
                          <a:solidFill>
                            <a:schemeClr val="lt1"/>
                          </a:solidFill>
                          <a:effectLst/>
                          <a:latin typeface="+mn-lt"/>
                          <a:ea typeface="+mn-ea"/>
                          <a:cs typeface="+mn-cs"/>
                        </a:rPr>
                        <a:t>const</a:t>
                      </a:r>
                      <a:r>
                        <a:rPr lang="en-US" sz="1800" b="0" kern="1200" dirty="0">
                          <a:solidFill>
                            <a:schemeClr val="lt1"/>
                          </a:solidFill>
                          <a:effectLst/>
                          <a:latin typeface="+mn-lt"/>
                          <a:ea typeface="+mn-ea"/>
                          <a:cs typeface="+mn-cs"/>
                        </a:rPr>
                        <a:t> </a:t>
                      </a:r>
                      <a:r>
                        <a:rPr lang="en-US" sz="1800" b="0" kern="1200" dirty="0" err="1">
                          <a:solidFill>
                            <a:schemeClr val="lt1"/>
                          </a:solidFill>
                          <a:effectLst/>
                          <a:latin typeface="+mn-lt"/>
                          <a:ea typeface="+mn-ea"/>
                          <a:cs typeface="+mn-cs"/>
                        </a:rPr>
                        <a:t>fs</a:t>
                      </a:r>
                      <a:r>
                        <a:rPr lang="en-US" sz="1800" b="0" kern="1200" dirty="0">
                          <a:solidFill>
                            <a:schemeClr val="lt1"/>
                          </a:solidFill>
                          <a:effectLst/>
                          <a:latin typeface="+mn-lt"/>
                          <a:ea typeface="+mn-ea"/>
                          <a:cs typeface="+mn-cs"/>
                        </a:rPr>
                        <a:t>= require("</a:t>
                      </a:r>
                      <a:r>
                        <a:rPr lang="en-US" sz="1800" b="0" kern="1200" dirty="0" err="1">
                          <a:solidFill>
                            <a:schemeClr val="lt1"/>
                          </a:solidFill>
                          <a:effectLst/>
                          <a:latin typeface="+mn-lt"/>
                          <a:ea typeface="+mn-ea"/>
                          <a:cs typeface="+mn-cs"/>
                        </a:rPr>
                        <a:t>fs</a:t>
                      </a:r>
                      <a:r>
                        <a:rPr lang="en-US" sz="1800" b="0" kern="1200" dirty="0">
                          <a:solidFill>
                            <a:schemeClr val="lt1"/>
                          </a:solidFill>
                          <a:effectLst/>
                          <a:latin typeface="+mn-lt"/>
                          <a:ea typeface="+mn-ea"/>
                          <a:cs typeface="+mn-cs"/>
                        </a:rPr>
                        <a:t>");</a:t>
                      </a:r>
                    </a:p>
                    <a:p>
                      <a:r>
                        <a:rPr lang="en-US" sz="1800" b="0" kern="1200" dirty="0" err="1">
                          <a:solidFill>
                            <a:schemeClr val="lt1"/>
                          </a:solidFill>
                          <a:effectLst/>
                          <a:latin typeface="+mn-lt"/>
                          <a:ea typeface="+mn-ea"/>
                          <a:cs typeface="+mn-cs"/>
                        </a:rPr>
                        <a:t>fs.readFile</a:t>
                      </a:r>
                      <a:r>
                        <a:rPr lang="en-US" sz="1800" b="0" kern="1200" dirty="0">
                          <a:solidFill>
                            <a:schemeClr val="lt1"/>
                          </a:solidFill>
                          <a:effectLst/>
                          <a:latin typeface="+mn-lt"/>
                          <a:ea typeface="+mn-ea"/>
                          <a:cs typeface="+mn-cs"/>
                        </a:rPr>
                        <a:t>("read.txt","UTF-8",(</a:t>
                      </a:r>
                      <a:r>
                        <a:rPr lang="en-US" sz="1800" b="0" kern="1200" dirty="0" err="1">
                          <a:solidFill>
                            <a:schemeClr val="lt1"/>
                          </a:solidFill>
                          <a:effectLst/>
                          <a:latin typeface="+mn-lt"/>
                          <a:ea typeface="+mn-ea"/>
                          <a:cs typeface="+mn-cs"/>
                        </a:rPr>
                        <a:t>err,data</a:t>
                      </a:r>
                      <a:r>
                        <a:rPr lang="en-US" sz="1800" b="0" kern="1200" dirty="0">
                          <a:solidFill>
                            <a:schemeClr val="lt1"/>
                          </a:solidFill>
                          <a:effectLst/>
                          <a:latin typeface="+mn-lt"/>
                          <a:ea typeface="+mn-ea"/>
                          <a:cs typeface="+mn-cs"/>
                        </a:rPr>
                        <a:t>)=&gt;{</a:t>
                      </a:r>
                    </a:p>
                    <a:p>
                      <a:r>
                        <a:rPr lang="en-US" sz="1800" b="0" kern="1200" dirty="0">
                          <a:solidFill>
                            <a:schemeClr val="lt1"/>
                          </a:solidFill>
                          <a:effectLst/>
                          <a:latin typeface="+mn-lt"/>
                          <a:ea typeface="+mn-ea"/>
                          <a:cs typeface="+mn-cs"/>
                        </a:rPr>
                        <a:t>    console.log(data);</a:t>
                      </a:r>
                    </a:p>
                    <a:p>
                      <a:r>
                        <a:rPr lang="en-US" sz="1800" b="0" kern="1200" dirty="0">
                          <a:solidFill>
                            <a:schemeClr val="lt1"/>
                          </a:solidFill>
                          <a:effectLst/>
                          <a:latin typeface="+mn-lt"/>
                          <a:ea typeface="+mn-ea"/>
                          <a:cs typeface="+mn-cs"/>
                        </a:rPr>
                        <a:t>});</a:t>
                      </a:r>
                    </a:p>
                  </a:txBody>
                  <a:tcPr>
                    <a:solidFill>
                      <a:schemeClr val="bg1">
                        <a:lumMod val="5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99519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2635" y="349624"/>
            <a:ext cx="9144000" cy="6145306"/>
          </a:xfrm>
          <a:solidFill>
            <a:schemeClr val="tx1"/>
          </a:solidFill>
        </p:spPr>
        <p:txBody>
          <a:bodyPr>
            <a:normAutofit/>
          </a:bodyPr>
          <a:lstStyle/>
          <a:p>
            <a:pPr algn="l"/>
            <a:r>
              <a:rPr lang="en-US" sz="2800" b="1" dirty="0">
                <a:solidFill>
                  <a:srgbClr val="FFC000"/>
                </a:solidFill>
              </a:rPr>
              <a:t>			</a:t>
            </a:r>
            <a:r>
              <a:rPr lang="en-US" sz="2800" b="1" u="sng" dirty="0">
                <a:solidFill>
                  <a:srgbClr val="FFC000"/>
                </a:solidFill>
              </a:rPr>
              <a:t>OS System </a:t>
            </a:r>
            <a:br>
              <a:rPr lang="en-US" sz="2800" b="1" u="sng" dirty="0">
                <a:solidFill>
                  <a:srgbClr val="FFC000"/>
                </a:solidFill>
              </a:rPr>
            </a:br>
            <a:r>
              <a:rPr lang="en-US" sz="2000" b="1" dirty="0">
                <a:solidFill>
                  <a:srgbClr val="FFC000"/>
                </a:solidFill>
              </a:rPr>
              <a:t>The </a:t>
            </a:r>
            <a:r>
              <a:rPr lang="en-US" sz="2000" b="1" dirty="0" err="1">
                <a:solidFill>
                  <a:srgbClr val="FFC000"/>
                </a:solidFill>
              </a:rPr>
              <a:t>os</a:t>
            </a:r>
            <a:r>
              <a:rPr lang="en-US" sz="2000" b="1" dirty="0">
                <a:solidFill>
                  <a:srgbClr val="FFC000"/>
                </a:solidFill>
              </a:rPr>
              <a:t> module provides operating system-related utility methods &amp; properties. It can be accessed using :</a:t>
            </a: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dirty="0"/>
            </a:br>
            <a:br>
              <a:rPr lang="en-US" sz="2000" b="1" dirty="0">
                <a:solidFill>
                  <a:srgbClr val="FFC000"/>
                </a:solidFill>
              </a:rPr>
            </a:br>
            <a:br>
              <a:rPr lang="en-US" sz="2000" b="1" dirty="0">
                <a:solidFill>
                  <a:srgbClr val="FFC000"/>
                </a:solidFill>
              </a:rPr>
            </a:br>
            <a:br>
              <a:rPr lang="en-US" sz="2000" dirty="0">
                <a:solidFill>
                  <a:schemeClr val="bg1"/>
                </a:solidFill>
              </a:rPr>
            </a:br>
            <a:br>
              <a:rPr lang="en-US" sz="2000" b="1" dirty="0">
                <a:solidFill>
                  <a:srgbClr val="FFC000"/>
                </a:solidFill>
              </a:rPr>
            </a:br>
            <a:endParaRPr lang="en-US" sz="2000" b="1" dirty="0">
              <a:solidFill>
                <a:srgbClr val="FFC00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440667823"/>
              </p:ext>
            </p:extLst>
          </p:nvPr>
        </p:nvGraphicFramePr>
        <p:xfrm>
          <a:off x="1521012" y="1597511"/>
          <a:ext cx="2432423" cy="365760"/>
        </p:xfrm>
        <a:graphic>
          <a:graphicData uri="http://schemas.openxmlformats.org/drawingml/2006/table">
            <a:tbl>
              <a:tblPr firstRow="1" bandRow="1">
                <a:tableStyleId>{5C22544A-7EE6-4342-B048-85BDC9FD1C3A}</a:tableStyleId>
              </a:tblPr>
              <a:tblGrid>
                <a:gridCol w="2432423">
                  <a:extLst>
                    <a:ext uri="{9D8B030D-6E8A-4147-A177-3AD203B41FA5}">
                      <a16:colId xmlns:a16="http://schemas.microsoft.com/office/drawing/2014/main" val="20000"/>
                    </a:ext>
                  </a:extLst>
                </a:gridCol>
              </a:tblGrid>
              <a:tr h="363071">
                <a:tc>
                  <a:txBody>
                    <a:bodyPr/>
                    <a:lstStyle/>
                    <a:p>
                      <a:r>
                        <a:rPr lang="en-US" sz="1800" b="1" kern="1200" dirty="0" err="1">
                          <a:solidFill>
                            <a:schemeClr val="lt1"/>
                          </a:solidFill>
                          <a:effectLst/>
                          <a:latin typeface="+mn-lt"/>
                          <a:ea typeface="+mn-ea"/>
                          <a:cs typeface="+mn-cs"/>
                        </a:rPr>
                        <a:t>const</a:t>
                      </a:r>
                      <a:r>
                        <a:rPr lang="en-US" sz="1800" b="1" kern="1200" dirty="0">
                          <a:solidFill>
                            <a:schemeClr val="lt1"/>
                          </a:solidFill>
                          <a:effectLst/>
                          <a:latin typeface="+mn-lt"/>
                          <a:ea typeface="+mn-ea"/>
                          <a:cs typeface="+mn-cs"/>
                        </a:rPr>
                        <a:t> </a:t>
                      </a:r>
                      <a:r>
                        <a:rPr lang="en-US" sz="1800" b="1" kern="1200" dirty="0" err="1">
                          <a:solidFill>
                            <a:schemeClr val="lt1"/>
                          </a:solidFill>
                          <a:effectLst/>
                          <a:latin typeface="+mn-lt"/>
                          <a:ea typeface="+mn-ea"/>
                          <a:cs typeface="+mn-cs"/>
                        </a:rPr>
                        <a:t>os</a:t>
                      </a:r>
                      <a:r>
                        <a:rPr lang="en-US" sz="1800" b="1" kern="1200" dirty="0">
                          <a:solidFill>
                            <a:schemeClr val="lt1"/>
                          </a:solidFill>
                          <a:effectLst/>
                          <a:latin typeface="+mn-lt"/>
                          <a:ea typeface="+mn-ea"/>
                          <a:cs typeface="+mn-cs"/>
                        </a:rPr>
                        <a:t> = require(‘</a:t>
                      </a:r>
                      <a:r>
                        <a:rPr lang="en-US" sz="1800" b="1" kern="1200" dirty="0" err="1">
                          <a:solidFill>
                            <a:schemeClr val="lt1"/>
                          </a:solidFill>
                          <a:effectLst/>
                          <a:latin typeface="+mn-lt"/>
                          <a:ea typeface="+mn-ea"/>
                          <a:cs typeface="+mn-cs"/>
                        </a:rPr>
                        <a:t>os</a:t>
                      </a:r>
                      <a:r>
                        <a:rPr lang="en-US" sz="1800" b="1" kern="1200" dirty="0">
                          <a:solidFill>
                            <a:schemeClr val="lt1"/>
                          </a:solidFill>
                          <a:effectLst/>
                          <a:latin typeface="+mn-lt"/>
                          <a:ea typeface="+mn-ea"/>
                          <a:cs typeface="+mn-cs"/>
                        </a:rPr>
                        <a:t>’);</a:t>
                      </a:r>
                    </a:p>
                  </a:txBody>
                  <a:tcPr>
                    <a:solidFill>
                      <a:schemeClr val="bg1">
                        <a:lumMod val="50000"/>
                      </a:schemeClr>
                    </a:solidFill>
                  </a:tcPr>
                </a:tc>
                <a:extLst>
                  <a:ext uri="{0D108BD9-81ED-4DB2-BD59-A6C34878D82A}">
                    <a16:rowId xmlns:a16="http://schemas.microsoft.com/office/drawing/2014/main" val="10000"/>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944300632"/>
              </p:ext>
            </p:extLst>
          </p:nvPr>
        </p:nvGraphicFramePr>
        <p:xfrm>
          <a:off x="1507564" y="2400548"/>
          <a:ext cx="5068048" cy="3108960"/>
        </p:xfrm>
        <a:graphic>
          <a:graphicData uri="http://schemas.openxmlformats.org/drawingml/2006/table">
            <a:tbl>
              <a:tblPr firstRow="1" bandRow="1">
                <a:tableStyleId>{5C22544A-7EE6-4342-B048-85BDC9FD1C3A}</a:tableStyleId>
              </a:tblPr>
              <a:tblGrid>
                <a:gridCol w="5068048">
                  <a:extLst>
                    <a:ext uri="{9D8B030D-6E8A-4147-A177-3AD203B41FA5}">
                      <a16:colId xmlns:a16="http://schemas.microsoft.com/office/drawing/2014/main" val="20000"/>
                    </a:ext>
                  </a:extLst>
                </a:gridCol>
              </a:tblGrid>
              <a:tr h="370840">
                <a:tc>
                  <a:txBody>
                    <a:bodyPr/>
                    <a:lstStyle/>
                    <a:p>
                      <a:r>
                        <a:rPr lang="en-US" sz="1800" b="1" kern="1200" dirty="0" err="1">
                          <a:solidFill>
                            <a:schemeClr val="lt1"/>
                          </a:solidFill>
                          <a:effectLst/>
                          <a:latin typeface="+mn-lt"/>
                          <a:ea typeface="+mn-ea"/>
                          <a:cs typeface="+mn-cs"/>
                        </a:rPr>
                        <a:t>const</a:t>
                      </a:r>
                      <a:r>
                        <a:rPr lang="en-US" sz="1800" b="1" kern="1200" dirty="0">
                          <a:solidFill>
                            <a:schemeClr val="lt1"/>
                          </a:solidFill>
                          <a:effectLst/>
                          <a:latin typeface="+mn-lt"/>
                          <a:ea typeface="+mn-ea"/>
                          <a:cs typeface="+mn-cs"/>
                        </a:rPr>
                        <a:t> </a:t>
                      </a:r>
                      <a:r>
                        <a:rPr lang="en-US" sz="1800" b="1" kern="1200" dirty="0" err="1">
                          <a:solidFill>
                            <a:schemeClr val="lt1"/>
                          </a:solidFill>
                          <a:effectLst/>
                          <a:latin typeface="+mn-lt"/>
                          <a:ea typeface="+mn-ea"/>
                          <a:cs typeface="+mn-cs"/>
                        </a:rPr>
                        <a:t>os</a:t>
                      </a:r>
                      <a:r>
                        <a:rPr lang="en-US" sz="1800" b="1" kern="1200" dirty="0">
                          <a:solidFill>
                            <a:schemeClr val="lt1"/>
                          </a:solidFill>
                          <a:effectLst/>
                          <a:latin typeface="+mn-lt"/>
                          <a:ea typeface="+mn-ea"/>
                          <a:cs typeface="+mn-cs"/>
                        </a:rPr>
                        <a:t> =require("</a:t>
                      </a:r>
                      <a:r>
                        <a:rPr lang="en-US" sz="1800" b="1" kern="1200" dirty="0" err="1">
                          <a:solidFill>
                            <a:schemeClr val="lt1"/>
                          </a:solidFill>
                          <a:effectLst/>
                          <a:latin typeface="+mn-lt"/>
                          <a:ea typeface="+mn-ea"/>
                          <a:cs typeface="+mn-cs"/>
                        </a:rPr>
                        <a:t>os</a:t>
                      </a:r>
                      <a:r>
                        <a:rPr lang="en-US" sz="1800" b="1" kern="1200" dirty="0">
                          <a:solidFill>
                            <a:schemeClr val="lt1"/>
                          </a:solidFill>
                          <a:effectLst/>
                          <a:latin typeface="+mn-lt"/>
                          <a:ea typeface="+mn-ea"/>
                          <a:cs typeface="+mn-cs"/>
                        </a:rPr>
                        <a:t>")</a:t>
                      </a:r>
                      <a:br>
                        <a:rPr lang="en-US" sz="1800" b="1" kern="1200" dirty="0">
                          <a:solidFill>
                            <a:schemeClr val="lt1"/>
                          </a:solidFill>
                          <a:effectLst/>
                          <a:latin typeface="+mn-lt"/>
                          <a:ea typeface="+mn-ea"/>
                          <a:cs typeface="+mn-cs"/>
                        </a:rPr>
                      </a:br>
                      <a:r>
                        <a:rPr lang="en-US" sz="1800" b="1" kern="1200" dirty="0">
                          <a:solidFill>
                            <a:schemeClr val="lt1"/>
                          </a:solidFill>
                          <a:effectLst/>
                          <a:latin typeface="+mn-lt"/>
                          <a:ea typeface="+mn-ea"/>
                          <a:cs typeface="+mn-cs"/>
                        </a:rPr>
                        <a:t>console.log(</a:t>
                      </a:r>
                      <a:r>
                        <a:rPr lang="en-US" sz="1800" b="1" kern="1200" dirty="0" err="1">
                          <a:solidFill>
                            <a:schemeClr val="lt1"/>
                          </a:solidFill>
                          <a:effectLst/>
                          <a:latin typeface="+mn-lt"/>
                          <a:ea typeface="+mn-ea"/>
                          <a:cs typeface="+mn-cs"/>
                        </a:rPr>
                        <a:t>os.arch</a:t>
                      </a:r>
                      <a:r>
                        <a:rPr lang="en-US" sz="1800" b="1" kern="1200" dirty="0">
                          <a:solidFill>
                            <a:schemeClr val="lt1"/>
                          </a:solidFill>
                          <a:effectLst/>
                          <a:latin typeface="+mn-lt"/>
                          <a:ea typeface="+mn-ea"/>
                          <a:cs typeface="+mn-cs"/>
                        </a:rPr>
                        <a:t>());</a:t>
                      </a:r>
                      <a:br>
                        <a:rPr lang="en-US" sz="1800" b="1" kern="1200" dirty="0">
                          <a:solidFill>
                            <a:schemeClr val="lt1"/>
                          </a:solidFill>
                          <a:effectLst/>
                          <a:latin typeface="+mn-lt"/>
                          <a:ea typeface="+mn-ea"/>
                          <a:cs typeface="+mn-cs"/>
                        </a:rPr>
                      </a:br>
                      <a:r>
                        <a:rPr lang="en-US" sz="1800" b="1" kern="1200" dirty="0" err="1">
                          <a:solidFill>
                            <a:schemeClr val="lt1"/>
                          </a:solidFill>
                          <a:effectLst/>
                          <a:latin typeface="+mn-lt"/>
                          <a:ea typeface="+mn-ea"/>
                          <a:cs typeface="+mn-cs"/>
                        </a:rPr>
                        <a:t>const</a:t>
                      </a:r>
                      <a:r>
                        <a:rPr lang="en-US" sz="1800" b="1" kern="1200" dirty="0">
                          <a:solidFill>
                            <a:schemeClr val="lt1"/>
                          </a:solidFill>
                          <a:effectLst/>
                          <a:latin typeface="+mn-lt"/>
                          <a:ea typeface="+mn-ea"/>
                          <a:cs typeface="+mn-cs"/>
                        </a:rPr>
                        <a:t> </a:t>
                      </a:r>
                      <a:r>
                        <a:rPr lang="en-US" sz="1800" b="1" kern="1200" dirty="0" err="1">
                          <a:solidFill>
                            <a:schemeClr val="lt1"/>
                          </a:solidFill>
                          <a:effectLst/>
                          <a:latin typeface="+mn-lt"/>
                          <a:ea typeface="+mn-ea"/>
                          <a:cs typeface="+mn-cs"/>
                        </a:rPr>
                        <a:t>freeMemory</a:t>
                      </a:r>
                      <a:r>
                        <a:rPr lang="en-US" sz="1800" b="1" kern="1200" dirty="0">
                          <a:solidFill>
                            <a:schemeClr val="lt1"/>
                          </a:solidFill>
                          <a:effectLst/>
                          <a:latin typeface="+mn-lt"/>
                          <a:ea typeface="+mn-ea"/>
                          <a:cs typeface="+mn-cs"/>
                        </a:rPr>
                        <a:t>=</a:t>
                      </a:r>
                      <a:r>
                        <a:rPr lang="en-US" sz="1800" b="1" kern="1200" dirty="0" err="1">
                          <a:solidFill>
                            <a:schemeClr val="lt1"/>
                          </a:solidFill>
                          <a:effectLst/>
                          <a:latin typeface="+mn-lt"/>
                          <a:ea typeface="+mn-ea"/>
                          <a:cs typeface="+mn-cs"/>
                        </a:rPr>
                        <a:t>os.freemem</a:t>
                      </a:r>
                      <a:r>
                        <a:rPr lang="en-US" sz="1800" b="1" kern="1200" dirty="0">
                          <a:solidFill>
                            <a:schemeClr val="lt1"/>
                          </a:solidFill>
                          <a:effectLst/>
                          <a:latin typeface="+mn-lt"/>
                          <a:ea typeface="+mn-ea"/>
                          <a:cs typeface="+mn-cs"/>
                        </a:rPr>
                        <a:t>();</a:t>
                      </a:r>
                    </a:p>
                    <a:p>
                      <a:r>
                        <a:rPr lang="en-US" sz="1800" b="1" kern="1200" dirty="0">
                          <a:solidFill>
                            <a:schemeClr val="lt1"/>
                          </a:solidFill>
                          <a:effectLst/>
                          <a:latin typeface="+mn-lt"/>
                          <a:ea typeface="+mn-ea"/>
                          <a:cs typeface="+mn-cs"/>
                        </a:rPr>
                        <a:t>//console.log(</a:t>
                      </a:r>
                      <a:r>
                        <a:rPr lang="en-US" sz="1800" b="1" kern="1200" dirty="0" err="1">
                          <a:solidFill>
                            <a:schemeClr val="lt1"/>
                          </a:solidFill>
                          <a:effectLst/>
                          <a:latin typeface="+mn-lt"/>
                          <a:ea typeface="+mn-ea"/>
                          <a:cs typeface="+mn-cs"/>
                        </a:rPr>
                        <a:t>freeMemory</a:t>
                      </a:r>
                      <a:r>
                        <a:rPr lang="en-US" sz="1800" b="1" kern="1200" dirty="0">
                          <a:solidFill>
                            <a:schemeClr val="lt1"/>
                          </a:solidFill>
                          <a:effectLst/>
                          <a:latin typeface="+mn-lt"/>
                          <a:ea typeface="+mn-ea"/>
                          <a:cs typeface="+mn-cs"/>
                        </a:rPr>
                        <a:t>);</a:t>
                      </a:r>
                    </a:p>
                    <a:p>
                      <a:r>
                        <a:rPr lang="en-US" sz="1800" b="1" kern="1200" dirty="0">
                          <a:solidFill>
                            <a:schemeClr val="lt1"/>
                          </a:solidFill>
                          <a:effectLst/>
                          <a:latin typeface="+mn-lt"/>
                          <a:ea typeface="+mn-ea"/>
                          <a:cs typeface="+mn-cs"/>
                        </a:rPr>
                        <a:t>console.log(`${</a:t>
                      </a:r>
                      <a:r>
                        <a:rPr lang="en-US" sz="1800" b="1" kern="1200" dirty="0" err="1">
                          <a:solidFill>
                            <a:schemeClr val="lt1"/>
                          </a:solidFill>
                          <a:effectLst/>
                          <a:latin typeface="+mn-lt"/>
                          <a:ea typeface="+mn-ea"/>
                          <a:cs typeface="+mn-cs"/>
                        </a:rPr>
                        <a:t>freeMemory</a:t>
                      </a:r>
                      <a:r>
                        <a:rPr lang="en-US" sz="1800" b="1" kern="1200" dirty="0">
                          <a:solidFill>
                            <a:schemeClr val="lt1"/>
                          </a:solidFill>
                          <a:effectLst/>
                          <a:latin typeface="+mn-lt"/>
                          <a:ea typeface="+mn-ea"/>
                          <a:cs typeface="+mn-cs"/>
                        </a:rPr>
                        <a:t> / 1024 / 1024 / 1024}`);</a:t>
                      </a:r>
                    </a:p>
                    <a:p>
                      <a:br>
                        <a:rPr lang="en-US" sz="1800" b="1" kern="1200" dirty="0">
                          <a:solidFill>
                            <a:schemeClr val="lt1"/>
                          </a:solidFill>
                          <a:effectLst/>
                          <a:latin typeface="+mn-lt"/>
                          <a:ea typeface="+mn-ea"/>
                          <a:cs typeface="+mn-cs"/>
                        </a:rPr>
                      </a:br>
                      <a:r>
                        <a:rPr lang="en-US" sz="1800" b="1" kern="1200" dirty="0" err="1">
                          <a:solidFill>
                            <a:schemeClr val="lt1"/>
                          </a:solidFill>
                          <a:effectLst/>
                          <a:latin typeface="+mn-lt"/>
                          <a:ea typeface="+mn-ea"/>
                          <a:cs typeface="+mn-cs"/>
                        </a:rPr>
                        <a:t>const</a:t>
                      </a:r>
                      <a:r>
                        <a:rPr lang="en-US" sz="1800" b="1" kern="1200" dirty="0">
                          <a:solidFill>
                            <a:schemeClr val="lt1"/>
                          </a:solidFill>
                          <a:effectLst/>
                          <a:latin typeface="+mn-lt"/>
                          <a:ea typeface="+mn-ea"/>
                          <a:cs typeface="+mn-cs"/>
                        </a:rPr>
                        <a:t> </a:t>
                      </a:r>
                      <a:r>
                        <a:rPr lang="en-US" sz="1800" b="1" kern="1200" dirty="0" err="1">
                          <a:solidFill>
                            <a:schemeClr val="lt1"/>
                          </a:solidFill>
                          <a:effectLst/>
                          <a:latin typeface="+mn-lt"/>
                          <a:ea typeface="+mn-ea"/>
                          <a:cs typeface="+mn-cs"/>
                        </a:rPr>
                        <a:t>totalmem</a:t>
                      </a:r>
                      <a:r>
                        <a:rPr lang="en-US" sz="1800" b="1" kern="1200" dirty="0">
                          <a:solidFill>
                            <a:schemeClr val="lt1"/>
                          </a:solidFill>
                          <a:effectLst/>
                          <a:latin typeface="+mn-lt"/>
                          <a:ea typeface="+mn-ea"/>
                          <a:cs typeface="+mn-cs"/>
                        </a:rPr>
                        <a:t>=</a:t>
                      </a:r>
                      <a:r>
                        <a:rPr lang="en-US" sz="1800" b="1" kern="1200" dirty="0" err="1">
                          <a:solidFill>
                            <a:schemeClr val="lt1"/>
                          </a:solidFill>
                          <a:effectLst/>
                          <a:latin typeface="+mn-lt"/>
                          <a:ea typeface="+mn-ea"/>
                          <a:cs typeface="+mn-cs"/>
                        </a:rPr>
                        <a:t>os.totalmem</a:t>
                      </a:r>
                      <a:r>
                        <a:rPr lang="en-US" sz="1800" b="1" kern="1200" dirty="0">
                          <a:solidFill>
                            <a:schemeClr val="lt1"/>
                          </a:solidFill>
                          <a:effectLst/>
                          <a:latin typeface="+mn-lt"/>
                          <a:ea typeface="+mn-ea"/>
                          <a:cs typeface="+mn-cs"/>
                        </a:rPr>
                        <a:t>();</a:t>
                      </a:r>
                    </a:p>
                    <a:p>
                      <a:r>
                        <a:rPr lang="en-US" sz="1800" b="1" kern="1200" dirty="0">
                          <a:solidFill>
                            <a:schemeClr val="lt1"/>
                          </a:solidFill>
                          <a:effectLst/>
                          <a:latin typeface="+mn-lt"/>
                          <a:ea typeface="+mn-ea"/>
                          <a:cs typeface="+mn-cs"/>
                        </a:rPr>
                        <a:t>console.log(`${</a:t>
                      </a:r>
                      <a:r>
                        <a:rPr lang="en-US" sz="1800" b="1" kern="1200" dirty="0" err="1">
                          <a:solidFill>
                            <a:schemeClr val="lt1"/>
                          </a:solidFill>
                          <a:effectLst/>
                          <a:latin typeface="+mn-lt"/>
                          <a:ea typeface="+mn-ea"/>
                          <a:cs typeface="+mn-cs"/>
                        </a:rPr>
                        <a:t>totalmem</a:t>
                      </a:r>
                      <a:r>
                        <a:rPr lang="en-US" sz="1800" b="1" kern="1200" dirty="0">
                          <a:solidFill>
                            <a:schemeClr val="lt1"/>
                          </a:solidFill>
                          <a:effectLst/>
                          <a:latin typeface="+mn-lt"/>
                          <a:ea typeface="+mn-ea"/>
                          <a:cs typeface="+mn-cs"/>
                        </a:rPr>
                        <a:t> / 1024 / 1024 / 1024}`);</a:t>
                      </a:r>
                    </a:p>
                    <a:p>
                      <a:br>
                        <a:rPr lang="en-US" sz="1800" b="1" kern="1200" dirty="0">
                          <a:solidFill>
                            <a:schemeClr val="lt1"/>
                          </a:solidFill>
                          <a:effectLst/>
                          <a:latin typeface="+mn-lt"/>
                          <a:ea typeface="+mn-ea"/>
                          <a:cs typeface="+mn-cs"/>
                        </a:rPr>
                      </a:br>
                      <a:r>
                        <a:rPr lang="en-US" sz="1800" b="1" kern="1200" dirty="0">
                          <a:solidFill>
                            <a:schemeClr val="lt1"/>
                          </a:solidFill>
                          <a:effectLst/>
                          <a:latin typeface="+mn-lt"/>
                          <a:ea typeface="+mn-ea"/>
                          <a:cs typeface="+mn-cs"/>
                        </a:rPr>
                        <a:t>console.log(</a:t>
                      </a:r>
                      <a:r>
                        <a:rPr lang="en-US" sz="1800" b="1" kern="1200" dirty="0" err="1">
                          <a:solidFill>
                            <a:schemeClr val="lt1"/>
                          </a:solidFill>
                          <a:effectLst/>
                          <a:latin typeface="+mn-lt"/>
                          <a:ea typeface="+mn-ea"/>
                          <a:cs typeface="+mn-cs"/>
                        </a:rPr>
                        <a:t>os.hostname</a:t>
                      </a:r>
                      <a:r>
                        <a:rPr lang="en-US" sz="1800" b="1" kern="1200" dirty="0">
                          <a:solidFill>
                            <a:schemeClr val="lt1"/>
                          </a:solidFill>
                          <a:effectLst/>
                          <a:latin typeface="+mn-lt"/>
                          <a:ea typeface="+mn-ea"/>
                          <a:cs typeface="+mn-cs"/>
                        </a:rPr>
                        <a:t>());</a:t>
                      </a:r>
                    </a:p>
                    <a:p>
                      <a:r>
                        <a:rPr lang="en-US" sz="1800" b="1" kern="1200" dirty="0">
                          <a:solidFill>
                            <a:schemeClr val="lt1"/>
                          </a:solidFill>
                          <a:effectLst/>
                          <a:latin typeface="+mn-lt"/>
                          <a:ea typeface="+mn-ea"/>
                          <a:cs typeface="+mn-cs"/>
                        </a:rPr>
                        <a:t>console.log(</a:t>
                      </a:r>
                      <a:r>
                        <a:rPr lang="en-US" sz="1800" b="1" kern="1200" dirty="0" err="1">
                          <a:solidFill>
                            <a:schemeClr val="lt1"/>
                          </a:solidFill>
                          <a:effectLst/>
                          <a:latin typeface="+mn-lt"/>
                          <a:ea typeface="+mn-ea"/>
                          <a:cs typeface="+mn-cs"/>
                        </a:rPr>
                        <a:t>os.platform</a:t>
                      </a:r>
                      <a:r>
                        <a:rPr lang="en-US" sz="1800" b="1" kern="1200" dirty="0">
                          <a:solidFill>
                            <a:schemeClr val="lt1"/>
                          </a:solidFill>
                          <a:effectLst/>
                          <a:latin typeface="+mn-lt"/>
                          <a:ea typeface="+mn-ea"/>
                          <a:cs typeface="+mn-cs"/>
                        </a:rPr>
                        <a:t>());</a:t>
                      </a:r>
                    </a:p>
                  </a:txBody>
                  <a:tcPr>
                    <a:solidFill>
                      <a:schemeClr val="bg1">
                        <a:lumMod val="50000"/>
                      </a:schemeClr>
                    </a:solidFill>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913303853"/>
              </p:ext>
            </p:extLst>
          </p:nvPr>
        </p:nvGraphicFramePr>
        <p:xfrm>
          <a:off x="6765365" y="2373653"/>
          <a:ext cx="3266141" cy="3327899"/>
        </p:xfrm>
        <a:graphic>
          <a:graphicData uri="http://schemas.openxmlformats.org/drawingml/2006/table">
            <a:tbl>
              <a:tblPr firstRow="1" bandRow="1">
                <a:tableStyleId>{5C22544A-7EE6-4342-B048-85BDC9FD1C3A}</a:tableStyleId>
              </a:tblPr>
              <a:tblGrid>
                <a:gridCol w="3266141">
                  <a:extLst>
                    <a:ext uri="{9D8B030D-6E8A-4147-A177-3AD203B41FA5}">
                      <a16:colId xmlns:a16="http://schemas.microsoft.com/office/drawing/2014/main" val="20000"/>
                    </a:ext>
                  </a:extLst>
                </a:gridCol>
              </a:tblGrid>
              <a:tr h="3327899">
                <a:tc>
                  <a:txBody>
                    <a:bodyPr/>
                    <a:lstStyle/>
                    <a:p>
                      <a:r>
                        <a:rPr lang="en-US" dirty="0"/>
                        <a:t>x64</a:t>
                      </a:r>
                    </a:p>
                    <a:p>
                      <a:r>
                        <a:rPr lang="en-US" dirty="0"/>
                        <a:t>0.8484535217285156</a:t>
                      </a:r>
                    </a:p>
                    <a:p>
                      <a:r>
                        <a:rPr lang="en-US" dirty="0"/>
                        <a:t>3.8539657592773438</a:t>
                      </a:r>
                    </a:p>
                    <a:p>
                      <a:r>
                        <a:rPr lang="en-US" dirty="0"/>
                        <a:t>DESKTOP-NHGO9UI</a:t>
                      </a:r>
                    </a:p>
                    <a:p>
                      <a:r>
                        <a:rPr lang="en-US" dirty="0"/>
                        <a:t>win32</a:t>
                      </a:r>
                    </a:p>
                  </a:txBody>
                  <a:tcPr>
                    <a:solidFill>
                      <a:schemeClr val="bg1">
                        <a:lumMod val="5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52458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0342"/>
            <a:ext cx="9144000" cy="6360458"/>
          </a:xfrm>
          <a:solidFill>
            <a:schemeClr val="tx1"/>
          </a:solidFill>
        </p:spPr>
        <p:txBody>
          <a:bodyPr>
            <a:normAutofit/>
          </a:bodyPr>
          <a:lstStyle/>
          <a:p>
            <a:pPr algn="l"/>
            <a:r>
              <a:rPr lang="en-US" sz="3200" b="1" dirty="0">
                <a:solidFill>
                  <a:srgbClr val="FF0000"/>
                </a:solidFill>
              </a:rPr>
              <a:t>				</a:t>
            </a:r>
            <a:r>
              <a:rPr lang="en-US" sz="3200" b="1" u="sng" dirty="0">
                <a:solidFill>
                  <a:srgbClr val="FFC000"/>
                </a:solidFill>
              </a:rPr>
              <a:t>Modules:-</a:t>
            </a:r>
            <a:br>
              <a:rPr lang="en-US" sz="3200" b="1" u="sng" dirty="0">
                <a:solidFill>
                  <a:srgbClr val="FF0000"/>
                </a:solidFill>
              </a:rPr>
            </a:br>
            <a:br>
              <a:rPr lang="en-US" sz="3200" b="1" u="sng" dirty="0">
                <a:solidFill>
                  <a:srgbClr val="FF0000"/>
                </a:solidFill>
              </a:rPr>
            </a:br>
            <a:r>
              <a:rPr lang="en-US" sz="3200" b="1" dirty="0">
                <a:solidFill>
                  <a:srgbClr val="FFC000"/>
                </a:solidFill>
              </a:rPr>
              <a:t>Math.js	</a:t>
            </a:r>
            <a:r>
              <a:rPr lang="en-US" sz="3200" b="1" dirty="0">
                <a:solidFill>
                  <a:srgbClr val="FF0000"/>
                </a:solidFill>
              </a:rPr>
              <a:t>		 </a:t>
            </a:r>
            <a:r>
              <a:rPr lang="en-US" sz="3200" b="1" dirty="0">
                <a:solidFill>
                  <a:srgbClr val="FFC000"/>
                </a:solidFill>
              </a:rPr>
              <a:t>result.js	</a:t>
            </a:r>
            <a:r>
              <a:rPr lang="en-US" sz="3200" b="1" dirty="0">
                <a:solidFill>
                  <a:srgbClr val="FF0000"/>
                </a:solidFill>
              </a:rPr>
              <a:t>	      	</a:t>
            </a:r>
            <a:r>
              <a:rPr lang="en-US" sz="3200" b="1" dirty="0">
                <a:solidFill>
                  <a:srgbClr val="FFC000"/>
                </a:solidFill>
              </a:rPr>
              <a:t>output</a:t>
            </a:r>
            <a:br>
              <a:rPr lang="en-US" sz="3200" b="1" dirty="0">
                <a:solidFill>
                  <a:srgbClr val="FF0000"/>
                </a:solidFill>
              </a:rPr>
            </a:br>
            <a:br>
              <a:rPr lang="en-US" sz="3200" b="1" dirty="0">
                <a:solidFill>
                  <a:srgbClr val="FF0000"/>
                </a:solidFill>
              </a:rPr>
            </a:br>
            <a:br>
              <a:rPr lang="en-US" sz="3200" b="1" dirty="0">
                <a:solidFill>
                  <a:srgbClr val="FF0000"/>
                </a:solidFill>
              </a:rPr>
            </a:br>
            <a:br>
              <a:rPr lang="en-US" sz="3200" b="1" dirty="0">
                <a:solidFill>
                  <a:srgbClr val="FF0000"/>
                </a:solidFill>
              </a:rPr>
            </a:br>
            <a:br>
              <a:rPr lang="en-US" sz="3200" b="1" dirty="0">
                <a:solidFill>
                  <a:srgbClr val="FF0000"/>
                </a:solidFill>
              </a:rPr>
            </a:br>
            <a:r>
              <a:rPr lang="en-US" sz="3200" b="1" dirty="0">
                <a:solidFill>
                  <a:srgbClr val="FFC000"/>
                </a:solidFill>
              </a:rPr>
              <a:t>Math.js</a:t>
            </a:r>
            <a:r>
              <a:rPr lang="en-US" sz="3200" b="1" dirty="0">
                <a:solidFill>
                  <a:srgbClr val="FF0000"/>
                </a:solidFill>
              </a:rPr>
              <a:t>			 </a:t>
            </a:r>
            <a:r>
              <a:rPr lang="en-US" sz="3200" b="1" dirty="0">
                <a:solidFill>
                  <a:srgbClr val="FFC000"/>
                </a:solidFill>
              </a:rPr>
              <a:t>result.js	</a:t>
            </a:r>
            <a:r>
              <a:rPr lang="en-US" sz="3200" b="1" dirty="0">
                <a:solidFill>
                  <a:srgbClr val="FF0000"/>
                </a:solidFill>
              </a:rPr>
              <a:t>		</a:t>
            </a:r>
            <a:r>
              <a:rPr lang="en-US" sz="3200" b="1" dirty="0">
                <a:solidFill>
                  <a:srgbClr val="FFC000"/>
                </a:solidFill>
              </a:rPr>
              <a:t> output</a:t>
            </a:r>
            <a:br>
              <a:rPr lang="en-US" sz="3200" b="1" dirty="0">
                <a:solidFill>
                  <a:srgbClr val="FF0000"/>
                </a:solidFill>
              </a:rPr>
            </a:br>
            <a:br>
              <a:rPr lang="en-US" sz="3200" dirty="0">
                <a:solidFill>
                  <a:srgbClr val="FF0000"/>
                </a:solidFill>
              </a:rPr>
            </a:br>
            <a:br>
              <a:rPr lang="en-US" sz="3200" b="1" dirty="0">
                <a:solidFill>
                  <a:srgbClr val="FF0000"/>
                </a:solidFill>
              </a:rPr>
            </a:br>
            <a:br>
              <a:rPr lang="en-US" sz="3200" dirty="0">
                <a:solidFill>
                  <a:srgbClr val="FF0000"/>
                </a:solidFill>
              </a:rPr>
            </a:br>
            <a:br>
              <a:rPr lang="en-US" sz="3200" dirty="0">
                <a:solidFill>
                  <a:srgbClr val="FF0000"/>
                </a:solidFill>
              </a:rPr>
            </a:br>
            <a:br>
              <a:rPr lang="en-US" sz="3200" dirty="0">
                <a:solidFill>
                  <a:srgbClr val="FF0000"/>
                </a:solidFill>
              </a:rPr>
            </a:br>
            <a:endParaRPr lang="en-US" sz="3200" b="1" u="sng" dirty="0">
              <a:solidFill>
                <a:srgbClr val="FF0000"/>
              </a:solidFill>
            </a:endParaRPr>
          </a:p>
        </p:txBody>
      </p:sp>
      <p:sp>
        <p:nvSpPr>
          <p:cNvPr id="4" name="Rectangle 3"/>
          <p:cNvSpPr/>
          <p:nvPr/>
        </p:nvSpPr>
        <p:spPr>
          <a:xfrm>
            <a:off x="1524000" y="1768287"/>
            <a:ext cx="2658035" cy="133125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t>function add(</a:t>
            </a:r>
            <a:r>
              <a:rPr lang="en-US" sz="2000" b="1" dirty="0" err="1"/>
              <a:t>a,b</a:t>
            </a:r>
            <a:r>
              <a:rPr lang="en-US" sz="2000" b="1" dirty="0"/>
              <a:t>) {</a:t>
            </a:r>
          </a:p>
          <a:p>
            <a:r>
              <a:rPr lang="en-US" sz="2000" b="1" dirty="0"/>
              <a:t>    return </a:t>
            </a:r>
            <a:r>
              <a:rPr lang="en-US" sz="2000" b="1" dirty="0" err="1"/>
              <a:t>a+b</a:t>
            </a:r>
            <a:r>
              <a:rPr lang="en-US" sz="2000" b="1" dirty="0"/>
              <a:t>;</a:t>
            </a:r>
          </a:p>
          <a:p>
            <a:r>
              <a:rPr lang="en-US" sz="2000" b="1" dirty="0"/>
              <a:t>}</a:t>
            </a:r>
          </a:p>
          <a:p>
            <a:r>
              <a:rPr lang="en-US" sz="2000" b="1" dirty="0" err="1"/>
              <a:t>module.exports</a:t>
            </a:r>
            <a:r>
              <a:rPr lang="en-US" sz="2000" b="1" dirty="0"/>
              <a:t>=add;</a:t>
            </a:r>
          </a:p>
        </p:txBody>
      </p:sp>
      <p:sp>
        <p:nvSpPr>
          <p:cNvPr id="7" name="Rectangle 6"/>
          <p:cNvSpPr/>
          <p:nvPr/>
        </p:nvSpPr>
        <p:spPr>
          <a:xfrm>
            <a:off x="4855281" y="1768286"/>
            <a:ext cx="3522237" cy="133125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err="1"/>
              <a:t>const</a:t>
            </a:r>
            <a:r>
              <a:rPr lang="en-US" sz="2000" b="1" dirty="0"/>
              <a:t> math=require("./math");</a:t>
            </a:r>
            <a:br>
              <a:rPr lang="en-US" sz="2000" b="1" dirty="0"/>
            </a:br>
            <a:r>
              <a:rPr lang="en-US" sz="2000" b="1" dirty="0"/>
              <a:t>console.log(math);</a:t>
            </a:r>
          </a:p>
          <a:p>
            <a:r>
              <a:rPr lang="en-US" sz="2000" b="1" dirty="0">
                <a:solidFill>
                  <a:schemeClr val="bg2"/>
                </a:solidFill>
              </a:rPr>
              <a:t>//Console.log(math(2,3);</a:t>
            </a:r>
            <a:br>
              <a:rPr lang="en-US" sz="2000" b="1" dirty="0">
                <a:solidFill>
                  <a:srgbClr val="FFC000"/>
                </a:solidFill>
              </a:rPr>
            </a:br>
            <a:endParaRPr lang="en-US" sz="2000" b="1" dirty="0">
              <a:solidFill>
                <a:srgbClr val="FFC000"/>
              </a:solidFill>
            </a:endParaRPr>
          </a:p>
        </p:txBody>
      </p:sp>
      <p:sp>
        <p:nvSpPr>
          <p:cNvPr id="8" name="Right Arrow 7"/>
          <p:cNvSpPr/>
          <p:nvPr/>
        </p:nvSpPr>
        <p:spPr>
          <a:xfrm flipH="1">
            <a:off x="8100844" y="2278267"/>
            <a:ext cx="553347" cy="59167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sp>
        <p:nvSpPr>
          <p:cNvPr id="9" name="Rectangle 8"/>
          <p:cNvSpPr/>
          <p:nvPr/>
        </p:nvSpPr>
        <p:spPr>
          <a:xfrm>
            <a:off x="1524000" y="3805519"/>
            <a:ext cx="3550023" cy="262217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function add(</a:t>
            </a:r>
            <a:r>
              <a:rPr lang="en-US" b="1" dirty="0" err="1"/>
              <a:t>a,b</a:t>
            </a:r>
            <a:r>
              <a:rPr lang="en-US" b="1" dirty="0"/>
              <a:t>) {</a:t>
            </a:r>
          </a:p>
          <a:p>
            <a:r>
              <a:rPr lang="en-US" b="1" dirty="0"/>
              <a:t>    return </a:t>
            </a:r>
            <a:r>
              <a:rPr lang="en-US" b="1" dirty="0" err="1"/>
              <a:t>a+b</a:t>
            </a:r>
            <a:r>
              <a:rPr lang="en-US" b="1" dirty="0"/>
              <a:t>;</a:t>
            </a:r>
          </a:p>
          <a:p>
            <a:r>
              <a:rPr lang="en-US" b="1" dirty="0"/>
              <a:t>}</a:t>
            </a:r>
          </a:p>
          <a:p>
            <a:r>
              <a:rPr lang="en-US" b="1" dirty="0"/>
              <a:t>function sub(</a:t>
            </a:r>
            <a:r>
              <a:rPr lang="en-US" b="1" dirty="0" err="1"/>
              <a:t>a,b</a:t>
            </a:r>
            <a:r>
              <a:rPr lang="en-US" b="1" dirty="0"/>
              <a:t>) {</a:t>
            </a:r>
          </a:p>
          <a:p>
            <a:r>
              <a:rPr lang="en-US" b="1" dirty="0"/>
              <a:t>    return a-b;</a:t>
            </a:r>
          </a:p>
          <a:p>
            <a:r>
              <a:rPr lang="en-US" b="1" dirty="0"/>
              <a:t>}</a:t>
            </a:r>
          </a:p>
          <a:p>
            <a:r>
              <a:rPr lang="en-US" b="1" dirty="0" err="1"/>
              <a:t>module.exports</a:t>
            </a:r>
            <a:r>
              <a:rPr lang="en-US" b="1" dirty="0"/>
              <a:t>=add;</a:t>
            </a:r>
          </a:p>
          <a:p>
            <a:r>
              <a:rPr lang="en-US" b="1" dirty="0" err="1"/>
              <a:t>module.exports</a:t>
            </a:r>
            <a:r>
              <a:rPr lang="en-US" b="1" dirty="0"/>
              <a:t>=sub;</a:t>
            </a:r>
          </a:p>
          <a:p>
            <a:endParaRPr lang="en-US" b="1" dirty="0"/>
          </a:p>
        </p:txBody>
      </p:sp>
      <p:sp>
        <p:nvSpPr>
          <p:cNvPr id="10" name="Right Arrow 9"/>
          <p:cNvSpPr/>
          <p:nvPr/>
        </p:nvSpPr>
        <p:spPr>
          <a:xfrm rot="10800000" flipH="1">
            <a:off x="4455779" y="5752312"/>
            <a:ext cx="4509033" cy="59167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8637155" y="1834513"/>
            <a:ext cx="1915197" cy="1345716"/>
          </a:xfrm>
          <a:prstGeom prst="ellipse">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-&gt;[Function: add]</a:t>
            </a:r>
          </a:p>
          <a:p>
            <a:pPr algn="ctr"/>
            <a:r>
              <a:rPr lang="en-US" dirty="0"/>
              <a:t>-&gt; 5</a:t>
            </a:r>
          </a:p>
        </p:txBody>
      </p:sp>
      <p:sp>
        <p:nvSpPr>
          <p:cNvPr id="13" name="Rectangle 12"/>
          <p:cNvSpPr/>
          <p:nvPr/>
        </p:nvSpPr>
        <p:spPr>
          <a:xfrm>
            <a:off x="5258299" y="4073448"/>
            <a:ext cx="3522237" cy="133125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err="1"/>
              <a:t>const</a:t>
            </a:r>
            <a:r>
              <a:rPr lang="en-US" sz="2000" b="1" dirty="0"/>
              <a:t> math=require("./math");</a:t>
            </a:r>
            <a:br>
              <a:rPr lang="en-US" sz="2000" b="1" dirty="0"/>
            </a:br>
            <a:r>
              <a:rPr lang="en-US" sz="2000" b="1" dirty="0">
                <a:solidFill>
                  <a:schemeClr val="bg2"/>
                </a:solidFill>
              </a:rPr>
              <a:t>Console.log(math(2,3);</a:t>
            </a:r>
            <a:br>
              <a:rPr lang="en-US" sz="2000" b="1" dirty="0">
                <a:solidFill>
                  <a:srgbClr val="FFC000"/>
                </a:solidFill>
              </a:rPr>
            </a:br>
            <a:endParaRPr lang="en-US" sz="2000" b="1" dirty="0">
              <a:solidFill>
                <a:srgbClr val="FFC000"/>
              </a:solidFill>
            </a:endParaRPr>
          </a:p>
        </p:txBody>
      </p:sp>
      <p:sp>
        <p:nvSpPr>
          <p:cNvPr id="3" name="Rectangle 2"/>
          <p:cNvSpPr/>
          <p:nvPr/>
        </p:nvSpPr>
        <p:spPr>
          <a:xfrm>
            <a:off x="8964812" y="3845860"/>
            <a:ext cx="1703188" cy="258183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 is:</a:t>
            </a:r>
          </a:p>
          <a:p>
            <a:pPr algn="ctr"/>
            <a:r>
              <a:rPr lang="en-US" dirty="0"/>
              <a:t>-1</a:t>
            </a:r>
          </a:p>
          <a:p>
            <a:pPr algn="ctr"/>
            <a:r>
              <a:rPr lang="en-US" dirty="0"/>
              <a:t>Reason:</a:t>
            </a:r>
          </a:p>
          <a:p>
            <a:pPr algn="ctr"/>
            <a:r>
              <a:rPr lang="en-US" dirty="0" err="1"/>
              <a:t>module.exports</a:t>
            </a:r>
            <a:r>
              <a:rPr lang="en-US" dirty="0"/>
              <a:t>=sub;</a:t>
            </a:r>
          </a:p>
          <a:p>
            <a:pPr algn="ctr"/>
            <a:r>
              <a:rPr lang="en-US" dirty="0"/>
              <a:t>It is overwriting </a:t>
            </a:r>
          </a:p>
          <a:p>
            <a:pPr algn="ctr"/>
            <a:r>
              <a:rPr lang="en-US" dirty="0"/>
              <a:t>(incorrect way) </a:t>
            </a:r>
          </a:p>
          <a:p>
            <a:pPr algn="ctr"/>
            <a:endParaRPr lang="en-US" dirty="0"/>
          </a:p>
        </p:txBody>
      </p:sp>
    </p:spTree>
    <p:extLst>
      <p:ext uri="{BB962C8B-B14F-4D97-AF65-F5344CB8AC3E}">
        <p14:creationId xmlns:p14="http://schemas.microsoft.com/office/powerpoint/2010/main" val="7918266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2635" y="349624"/>
            <a:ext cx="9144000" cy="6145306"/>
          </a:xfrm>
          <a:solidFill>
            <a:schemeClr val="tx1"/>
          </a:solidFill>
        </p:spPr>
        <p:txBody>
          <a:bodyPr>
            <a:normAutofit/>
          </a:bodyPr>
          <a:lstStyle/>
          <a:p>
            <a:pPr algn="l"/>
            <a:r>
              <a:rPr lang="en-US" sz="2800" b="1" dirty="0">
                <a:solidFill>
                  <a:srgbClr val="FFC000"/>
                </a:solidFill>
              </a:rPr>
              <a:t>			</a:t>
            </a:r>
            <a:r>
              <a:rPr lang="en-US" sz="2800" b="1" u="sng" dirty="0">
                <a:solidFill>
                  <a:srgbClr val="FFC000"/>
                </a:solidFill>
              </a:rPr>
              <a:t>Path Module  </a:t>
            </a:r>
            <a:br>
              <a:rPr lang="en-US" sz="2800" b="1" u="sng" dirty="0">
                <a:solidFill>
                  <a:srgbClr val="FFC000"/>
                </a:solidFill>
              </a:rPr>
            </a:br>
            <a:r>
              <a:rPr lang="en-US" sz="2000" b="1" dirty="0">
                <a:solidFill>
                  <a:srgbClr val="FFC000"/>
                </a:solidFill>
              </a:rPr>
              <a:t>The path module provides utilities for </a:t>
            </a:r>
            <a:r>
              <a:rPr lang="en-US" sz="2000" b="1" dirty="0" err="1">
                <a:solidFill>
                  <a:srgbClr val="FFC000"/>
                </a:solidFill>
              </a:rPr>
              <a:t>wrking</a:t>
            </a:r>
            <a:r>
              <a:rPr lang="en-US" sz="2000" b="1" dirty="0">
                <a:solidFill>
                  <a:srgbClr val="FFC000"/>
                </a:solidFill>
              </a:rPr>
              <a:t> with file &amp; directory </a:t>
            </a:r>
            <a:r>
              <a:rPr lang="en-US" sz="2000" b="1" dirty="0" err="1">
                <a:solidFill>
                  <a:srgbClr val="FFC000"/>
                </a:solidFill>
              </a:rPr>
              <a:t>ppaths</a:t>
            </a:r>
            <a:r>
              <a:rPr lang="en-US" sz="2000" b="1" dirty="0">
                <a:solidFill>
                  <a:srgbClr val="FFC000"/>
                </a:solidFill>
              </a:rPr>
              <a:t>. It can be accessed using</a:t>
            </a: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dirty="0"/>
            </a:br>
            <a:br>
              <a:rPr lang="en-US" sz="2000" b="1" dirty="0">
                <a:solidFill>
                  <a:srgbClr val="FFC000"/>
                </a:solidFill>
              </a:rPr>
            </a:br>
            <a:br>
              <a:rPr lang="en-US" sz="2000" b="1" dirty="0">
                <a:solidFill>
                  <a:srgbClr val="FFC000"/>
                </a:solidFill>
              </a:rPr>
            </a:br>
            <a:br>
              <a:rPr lang="en-US" sz="2000" dirty="0">
                <a:solidFill>
                  <a:schemeClr val="bg1"/>
                </a:solidFill>
              </a:rPr>
            </a:br>
            <a:br>
              <a:rPr lang="en-US" sz="2000" b="1" dirty="0">
                <a:solidFill>
                  <a:srgbClr val="FFC000"/>
                </a:solidFill>
              </a:rPr>
            </a:br>
            <a:endParaRPr lang="en-US" sz="2000" b="1" dirty="0">
              <a:solidFill>
                <a:srgbClr val="FFC00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538969471"/>
              </p:ext>
            </p:extLst>
          </p:nvPr>
        </p:nvGraphicFramePr>
        <p:xfrm>
          <a:off x="1521012" y="1597511"/>
          <a:ext cx="2741706" cy="365760"/>
        </p:xfrm>
        <a:graphic>
          <a:graphicData uri="http://schemas.openxmlformats.org/drawingml/2006/table">
            <a:tbl>
              <a:tblPr firstRow="1" bandRow="1">
                <a:tableStyleId>{5C22544A-7EE6-4342-B048-85BDC9FD1C3A}</a:tableStyleId>
              </a:tblPr>
              <a:tblGrid>
                <a:gridCol w="2741706">
                  <a:extLst>
                    <a:ext uri="{9D8B030D-6E8A-4147-A177-3AD203B41FA5}">
                      <a16:colId xmlns:a16="http://schemas.microsoft.com/office/drawing/2014/main" val="20000"/>
                    </a:ext>
                  </a:extLst>
                </a:gridCol>
              </a:tblGrid>
              <a:tr h="363071">
                <a:tc>
                  <a:txBody>
                    <a:bodyPr/>
                    <a:lstStyle/>
                    <a:p>
                      <a:r>
                        <a:rPr lang="en-US" sz="1800" b="1" kern="1200" dirty="0" err="1">
                          <a:solidFill>
                            <a:schemeClr val="lt1"/>
                          </a:solidFill>
                          <a:effectLst/>
                          <a:latin typeface="+mn-lt"/>
                          <a:ea typeface="+mn-ea"/>
                          <a:cs typeface="+mn-cs"/>
                        </a:rPr>
                        <a:t>const</a:t>
                      </a:r>
                      <a:r>
                        <a:rPr lang="en-US" sz="1800" b="1" kern="1200" dirty="0">
                          <a:solidFill>
                            <a:schemeClr val="lt1"/>
                          </a:solidFill>
                          <a:effectLst/>
                          <a:latin typeface="+mn-lt"/>
                          <a:ea typeface="+mn-ea"/>
                          <a:cs typeface="+mn-cs"/>
                        </a:rPr>
                        <a:t> </a:t>
                      </a:r>
                      <a:r>
                        <a:rPr lang="en-US" sz="1800" b="1" kern="1200" dirty="0" err="1">
                          <a:solidFill>
                            <a:schemeClr val="lt1"/>
                          </a:solidFill>
                          <a:effectLst/>
                          <a:latin typeface="+mn-lt"/>
                          <a:ea typeface="+mn-ea"/>
                          <a:cs typeface="+mn-cs"/>
                        </a:rPr>
                        <a:t>os</a:t>
                      </a:r>
                      <a:r>
                        <a:rPr lang="en-US" sz="1800" b="1" kern="1200" dirty="0">
                          <a:solidFill>
                            <a:schemeClr val="lt1"/>
                          </a:solidFill>
                          <a:effectLst/>
                          <a:latin typeface="+mn-lt"/>
                          <a:ea typeface="+mn-ea"/>
                          <a:cs typeface="+mn-cs"/>
                        </a:rPr>
                        <a:t> = require(‘path’);</a:t>
                      </a:r>
                    </a:p>
                  </a:txBody>
                  <a:tcPr>
                    <a:solidFill>
                      <a:schemeClr val="bg1">
                        <a:lumMod val="50000"/>
                      </a:schemeClr>
                    </a:solidFill>
                  </a:tcPr>
                </a:tc>
                <a:extLst>
                  <a:ext uri="{0D108BD9-81ED-4DB2-BD59-A6C34878D82A}">
                    <a16:rowId xmlns:a16="http://schemas.microsoft.com/office/drawing/2014/main" val="10000"/>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147372349"/>
              </p:ext>
            </p:extLst>
          </p:nvPr>
        </p:nvGraphicFramePr>
        <p:xfrm>
          <a:off x="1480669" y="2138084"/>
          <a:ext cx="8671861" cy="3931920"/>
        </p:xfrm>
        <a:graphic>
          <a:graphicData uri="http://schemas.openxmlformats.org/drawingml/2006/table">
            <a:tbl>
              <a:tblPr firstRow="1" bandRow="1">
                <a:tableStyleId>{5C22544A-7EE6-4342-B048-85BDC9FD1C3A}</a:tableStyleId>
              </a:tblPr>
              <a:tblGrid>
                <a:gridCol w="8671861">
                  <a:extLst>
                    <a:ext uri="{9D8B030D-6E8A-4147-A177-3AD203B41FA5}">
                      <a16:colId xmlns:a16="http://schemas.microsoft.com/office/drawing/2014/main" val="20000"/>
                    </a:ext>
                  </a:extLst>
                </a:gridCol>
              </a:tblGrid>
              <a:tr h="2285998">
                <a:tc>
                  <a:txBody>
                    <a:bodyPr/>
                    <a:lstStyle/>
                    <a:p>
                      <a:r>
                        <a:rPr lang="en-US" sz="1800" b="1" kern="1200" dirty="0" err="1">
                          <a:solidFill>
                            <a:schemeClr val="lt1"/>
                          </a:solidFill>
                          <a:effectLst/>
                          <a:latin typeface="+mn-lt"/>
                          <a:ea typeface="+mn-ea"/>
                          <a:cs typeface="+mn-cs"/>
                        </a:rPr>
                        <a:t>const</a:t>
                      </a:r>
                      <a:r>
                        <a:rPr lang="en-US" sz="1800" b="1" kern="1200" dirty="0">
                          <a:solidFill>
                            <a:schemeClr val="lt1"/>
                          </a:solidFill>
                          <a:effectLst/>
                          <a:latin typeface="+mn-lt"/>
                          <a:ea typeface="+mn-ea"/>
                          <a:cs typeface="+mn-cs"/>
                        </a:rPr>
                        <a:t> path = require("path")</a:t>
                      </a:r>
                    </a:p>
                    <a:p>
                      <a:br>
                        <a:rPr lang="en-US" sz="1800" b="1" kern="1200" dirty="0">
                          <a:solidFill>
                            <a:schemeClr val="lt1"/>
                          </a:solidFill>
                          <a:effectLst/>
                          <a:latin typeface="+mn-lt"/>
                          <a:ea typeface="+mn-ea"/>
                          <a:cs typeface="+mn-cs"/>
                        </a:rPr>
                      </a:br>
                      <a:r>
                        <a:rPr lang="en-US" sz="1800" b="1" kern="1200" dirty="0">
                          <a:solidFill>
                            <a:schemeClr val="lt1"/>
                          </a:solidFill>
                          <a:effectLst/>
                          <a:latin typeface="+mn-lt"/>
                          <a:ea typeface="+mn-ea"/>
                          <a:cs typeface="+mn-cs"/>
                        </a:rPr>
                        <a:t>console.log(</a:t>
                      </a:r>
                      <a:r>
                        <a:rPr lang="en-US" sz="1800" b="1" kern="1200" dirty="0" err="1">
                          <a:solidFill>
                            <a:schemeClr val="lt1"/>
                          </a:solidFill>
                          <a:effectLst/>
                          <a:latin typeface="+mn-lt"/>
                          <a:ea typeface="+mn-ea"/>
                          <a:cs typeface="+mn-cs"/>
                        </a:rPr>
                        <a:t>path.dirname</a:t>
                      </a:r>
                      <a:r>
                        <a:rPr lang="en-US" sz="1800" b="1" kern="1200" dirty="0">
                          <a:solidFill>
                            <a:schemeClr val="lt1"/>
                          </a:solidFill>
                          <a:effectLst/>
                          <a:latin typeface="+mn-lt"/>
                          <a:ea typeface="+mn-ea"/>
                          <a:cs typeface="+mn-cs"/>
                        </a:rPr>
                        <a:t>("C:/Users/DELL/Desktop/Back-End/NodeJs/File-structure/path/file1.js"));</a:t>
                      </a:r>
                    </a:p>
                    <a:p>
                      <a:r>
                        <a:rPr lang="en-US" sz="1800" b="1" kern="1200" dirty="0">
                          <a:solidFill>
                            <a:schemeClr val="lt1"/>
                          </a:solidFill>
                          <a:effectLst/>
                          <a:latin typeface="+mn-lt"/>
                          <a:ea typeface="+mn-ea"/>
                          <a:cs typeface="+mn-cs"/>
                        </a:rPr>
                        <a:t>console.log(</a:t>
                      </a:r>
                      <a:r>
                        <a:rPr lang="en-US" sz="1800" b="1" kern="1200" dirty="0" err="1">
                          <a:solidFill>
                            <a:schemeClr val="lt1"/>
                          </a:solidFill>
                          <a:effectLst/>
                          <a:latin typeface="+mn-lt"/>
                          <a:ea typeface="+mn-ea"/>
                          <a:cs typeface="+mn-cs"/>
                        </a:rPr>
                        <a:t>path.extname</a:t>
                      </a:r>
                      <a:r>
                        <a:rPr lang="en-US" sz="1800" b="1" kern="1200" dirty="0">
                          <a:solidFill>
                            <a:schemeClr val="lt1"/>
                          </a:solidFill>
                          <a:effectLst/>
                          <a:latin typeface="+mn-lt"/>
                          <a:ea typeface="+mn-ea"/>
                          <a:cs typeface="+mn-cs"/>
                        </a:rPr>
                        <a:t>("C:/Users/DELL/Desktop/Back-End/NodeJs/File-structure/path/file1.js"));</a:t>
                      </a:r>
                    </a:p>
                    <a:p>
                      <a:r>
                        <a:rPr lang="en-US" sz="1800" b="1" kern="1200" dirty="0">
                          <a:solidFill>
                            <a:schemeClr val="lt1"/>
                          </a:solidFill>
                          <a:effectLst/>
                          <a:latin typeface="+mn-lt"/>
                          <a:ea typeface="+mn-ea"/>
                          <a:cs typeface="+mn-cs"/>
                        </a:rPr>
                        <a:t>console.log(</a:t>
                      </a:r>
                      <a:r>
                        <a:rPr lang="en-US" sz="1800" b="1" kern="1200" dirty="0" err="1">
                          <a:solidFill>
                            <a:schemeClr val="lt1"/>
                          </a:solidFill>
                          <a:effectLst/>
                          <a:latin typeface="+mn-lt"/>
                          <a:ea typeface="+mn-ea"/>
                          <a:cs typeface="+mn-cs"/>
                        </a:rPr>
                        <a:t>path.basename</a:t>
                      </a:r>
                      <a:r>
                        <a:rPr lang="en-US" sz="1800" b="1" kern="1200" dirty="0">
                          <a:solidFill>
                            <a:schemeClr val="lt1"/>
                          </a:solidFill>
                          <a:effectLst/>
                          <a:latin typeface="+mn-lt"/>
                          <a:ea typeface="+mn-ea"/>
                          <a:cs typeface="+mn-cs"/>
                        </a:rPr>
                        <a:t>("C:/Users/DELL/Desktop/Back-End/NodeJs/File-structure/path/file1.js"));</a:t>
                      </a:r>
                    </a:p>
                    <a:p>
                      <a:r>
                        <a:rPr lang="en-US" sz="1800" b="1" kern="1200" dirty="0">
                          <a:solidFill>
                            <a:schemeClr val="lt1"/>
                          </a:solidFill>
                          <a:effectLst/>
                          <a:latin typeface="+mn-lt"/>
                          <a:ea typeface="+mn-ea"/>
                          <a:cs typeface="+mn-cs"/>
                        </a:rPr>
                        <a:t>//console.log(</a:t>
                      </a:r>
                      <a:r>
                        <a:rPr lang="en-US" sz="1800" b="1" kern="1200" dirty="0" err="1">
                          <a:solidFill>
                            <a:schemeClr val="lt1"/>
                          </a:solidFill>
                          <a:effectLst/>
                          <a:latin typeface="+mn-lt"/>
                          <a:ea typeface="+mn-ea"/>
                          <a:cs typeface="+mn-cs"/>
                        </a:rPr>
                        <a:t>path.parse</a:t>
                      </a:r>
                      <a:r>
                        <a:rPr lang="en-US" sz="1800" b="1" kern="1200" dirty="0">
                          <a:solidFill>
                            <a:schemeClr val="lt1"/>
                          </a:solidFill>
                          <a:effectLst/>
                          <a:latin typeface="+mn-lt"/>
                          <a:ea typeface="+mn-ea"/>
                          <a:cs typeface="+mn-cs"/>
                        </a:rPr>
                        <a:t>("C:/Users/DELL/Desktop/Back-End/NodeJs/File-structure/path/file1.js"));</a:t>
                      </a:r>
                    </a:p>
                    <a:p>
                      <a:r>
                        <a:rPr lang="en-US" sz="1800" b="1" kern="1200" dirty="0" err="1">
                          <a:solidFill>
                            <a:schemeClr val="lt1"/>
                          </a:solidFill>
                          <a:effectLst/>
                          <a:latin typeface="+mn-lt"/>
                          <a:ea typeface="+mn-ea"/>
                          <a:cs typeface="+mn-cs"/>
                        </a:rPr>
                        <a:t>const</a:t>
                      </a:r>
                      <a:r>
                        <a:rPr lang="en-US" sz="1800" b="1" kern="1200" dirty="0">
                          <a:solidFill>
                            <a:schemeClr val="lt1"/>
                          </a:solidFill>
                          <a:effectLst/>
                          <a:latin typeface="+mn-lt"/>
                          <a:ea typeface="+mn-ea"/>
                          <a:cs typeface="+mn-cs"/>
                        </a:rPr>
                        <a:t> par=</a:t>
                      </a:r>
                      <a:r>
                        <a:rPr lang="en-US" sz="1800" b="1" kern="1200" dirty="0" err="1">
                          <a:solidFill>
                            <a:schemeClr val="lt1"/>
                          </a:solidFill>
                          <a:effectLst/>
                          <a:latin typeface="+mn-lt"/>
                          <a:ea typeface="+mn-ea"/>
                          <a:cs typeface="+mn-cs"/>
                        </a:rPr>
                        <a:t>path.parse</a:t>
                      </a:r>
                      <a:r>
                        <a:rPr lang="en-US" sz="1800" b="1" kern="1200" dirty="0">
                          <a:solidFill>
                            <a:schemeClr val="lt1"/>
                          </a:solidFill>
                          <a:effectLst/>
                          <a:latin typeface="+mn-lt"/>
                          <a:ea typeface="+mn-ea"/>
                          <a:cs typeface="+mn-cs"/>
                        </a:rPr>
                        <a:t>("C:/Users/DELL/Desktop/Back-End/NodeJs/File-structure/path/file1.js");</a:t>
                      </a:r>
                    </a:p>
                    <a:p>
                      <a:r>
                        <a:rPr lang="en-US" sz="1800" b="1" kern="1200" dirty="0">
                          <a:solidFill>
                            <a:schemeClr val="lt1"/>
                          </a:solidFill>
                          <a:effectLst/>
                          <a:latin typeface="+mn-lt"/>
                          <a:ea typeface="+mn-ea"/>
                          <a:cs typeface="+mn-cs"/>
                        </a:rPr>
                        <a:t>console.log(par.name);</a:t>
                      </a:r>
                      <a:br>
                        <a:rPr lang="en-US" sz="1800" b="1" kern="1200" dirty="0">
                          <a:solidFill>
                            <a:schemeClr val="lt1"/>
                          </a:solidFill>
                          <a:effectLst/>
                          <a:latin typeface="+mn-lt"/>
                          <a:ea typeface="+mn-ea"/>
                          <a:cs typeface="+mn-cs"/>
                        </a:rPr>
                      </a:br>
                      <a:endParaRPr lang="en-US" sz="1800" b="1" kern="1200" dirty="0">
                        <a:solidFill>
                          <a:schemeClr val="lt1"/>
                        </a:solidFill>
                        <a:effectLst/>
                        <a:latin typeface="+mn-lt"/>
                        <a:ea typeface="+mn-ea"/>
                        <a:cs typeface="+mn-cs"/>
                      </a:endParaRPr>
                    </a:p>
                  </a:txBody>
                  <a:tcPr>
                    <a:solidFill>
                      <a:schemeClr val="bg1">
                        <a:lumMod val="5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516717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2635" y="349624"/>
            <a:ext cx="9144000" cy="6145306"/>
          </a:xfrm>
          <a:solidFill>
            <a:schemeClr val="tx1"/>
          </a:solidFill>
        </p:spPr>
        <p:txBody>
          <a:bodyPr>
            <a:normAutofit/>
          </a:bodyPr>
          <a:lstStyle/>
          <a:p>
            <a:pPr algn="l"/>
            <a:r>
              <a:rPr lang="en-US" sz="2800" b="1" dirty="0">
                <a:solidFill>
                  <a:srgbClr val="FFC000"/>
                </a:solidFill>
              </a:rPr>
              <a:t>			</a:t>
            </a:r>
            <a:r>
              <a:rPr lang="en-US" sz="2800" b="1" u="sng" dirty="0">
                <a:solidFill>
                  <a:srgbClr val="FFC000"/>
                </a:solidFill>
              </a:rPr>
              <a:t>HTTP Module</a:t>
            </a:r>
            <a:br>
              <a:rPr lang="en-US" sz="2800" b="1" u="sng" dirty="0">
                <a:solidFill>
                  <a:srgbClr val="FFC000"/>
                </a:solidFill>
              </a:rPr>
            </a:br>
            <a:r>
              <a:rPr lang="en-US" sz="2800" b="1" dirty="0">
                <a:solidFill>
                  <a:srgbClr val="FFC000"/>
                </a:solidFill>
              </a:rPr>
              <a:t>To access web pages of any web </a:t>
            </a:r>
            <a:r>
              <a:rPr lang="en-US" sz="2800" b="1" dirty="0" err="1">
                <a:solidFill>
                  <a:srgbClr val="FFC000"/>
                </a:solidFill>
              </a:rPr>
              <a:t>application,you</a:t>
            </a:r>
            <a:r>
              <a:rPr lang="en-US" sz="2800" b="1" dirty="0">
                <a:solidFill>
                  <a:srgbClr val="FFC000"/>
                </a:solidFill>
              </a:rPr>
              <a:t> need a web server. The web server will handle all the http requests for the web application </a:t>
            </a:r>
            <a:br>
              <a:rPr lang="en-US" sz="2800" b="1" dirty="0">
                <a:solidFill>
                  <a:srgbClr val="FFC000"/>
                </a:solidFill>
              </a:rPr>
            </a:br>
            <a:r>
              <a:rPr lang="en-US" sz="2800" b="1" dirty="0" err="1">
                <a:solidFill>
                  <a:srgbClr val="FFC000"/>
                </a:solidFill>
              </a:rPr>
              <a:t>e.g</a:t>
            </a:r>
            <a:r>
              <a:rPr lang="en-US" sz="2000" b="1" dirty="0">
                <a:solidFill>
                  <a:srgbClr val="FFC000"/>
                </a:solidFill>
              </a:rPr>
              <a:t> . IIS is a web server for ASP.NET web applications and Apache is a web server for PHP or java web application.</a:t>
            </a:r>
            <a:br>
              <a:rPr lang="en-US" sz="2000" b="1" dirty="0">
                <a:solidFill>
                  <a:srgbClr val="FFC000"/>
                </a:solidFill>
              </a:rPr>
            </a:br>
            <a:r>
              <a:rPr lang="en-US" sz="2000" b="1" dirty="0">
                <a:solidFill>
                  <a:srgbClr val="FFC000"/>
                </a:solidFill>
              </a:rPr>
              <a:t>Node.js provides capabilities to create your own web server which will handle HTTP requests asynchronously. You can use IIS or Apache to run Node.js web applications but it is recommended to use </a:t>
            </a:r>
            <a:r>
              <a:rPr lang="en-US" sz="2000" b="1" dirty="0" err="1">
                <a:solidFill>
                  <a:srgbClr val="FFC000"/>
                </a:solidFill>
              </a:rPr>
              <a:t>Node.Js</a:t>
            </a:r>
            <a:r>
              <a:rPr lang="en-US" sz="2000" b="1" dirty="0">
                <a:solidFill>
                  <a:srgbClr val="FFC000"/>
                </a:solidFill>
              </a:rPr>
              <a:t> web server.</a:t>
            </a:r>
            <a:br>
              <a:rPr lang="en-US" sz="2000" b="1" dirty="0">
                <a:solidFill>
                  <a:srgbClr val="FFC000"/>
                </a:solidFill>
              </a:rPr>
            </a:br>
            <a:br>
              <a:rPr lang="en-US" sz="2000" b="1" dirty="0">
                <a:solidFill>
                  <a:srgbClr val="FFC000"/>
                </a:solidFill>
              </a:rPr>
            </a:br>
            <a:r>
              <a:rPr lang="en-US" sz="2000" b="1" dirty="0">
                <a:solidFill>
                  <a:srgbClr val="FFC000"/>
                </a:solidFill>
              </a:rPr>
              <a:t>The </a:t>
            </a:r>
            <a:r>
              <a:rPr lang="en-US" sz="2000" b="1" dirty="0" err="1">
                <a:solidFill>
                  <a:srgbClr val="FFC000"/>
                </a:solidFill>
              </a:rPr>
              <a:t>HTTP.createServer</a:t>
            </a:r>
            <a:r>
              <a:rPr lang="en-US" sz="2000" b="1" dirty="0">
                <a:solidFill>
                  <a:srgbClr val="FFC000"/>
                </a:solidFill>
              </a:rPr>
              <a:t>() method includes request &amp; response parameters which is supplied.</a:t>
            </a:r>
            <a:br>
              <a:rPr lang="en-US" sz="2000" b="1" dirty="0">
                <a:solidFill>
                  <a:srgbClr val="FFC000"/>
                </a:solidFill>
              </a:rPr>
            </a:br>
            <a:r>
              <a:rPr lang="en-US" sz="2000" b="1" dirty="0">
                <a:solidFill>
                  <a:srgbClr val="FFC000"/>
                </a:solidFill>
              </a:rPr>
              <a:t>The Request object can be used to get information about the current HTTP  request </a:t>
            </a:r>
            <a:r>
              <a:rPr lang="en-US" sz="2000" b="1" dirty="0" err="1">
                <a:solidFill>
                  <a:srgbClr val="FFC000"/>
                </a:solidFill>
              </a:rPr>
              <a:t>ie</a:t>
            </a:r>
            <a:r>
              <a:rPr lang="en-US" sz="2000" b="1" dirty="0">
                <a:solidFill>
                  <a:srgbClr val="FFC000"/>
                </a:solidFill>
              </a:rPr>
              <a:t>.,</a:t>
            </a:r>
            <a:br>
              <a:rPr lang="en-US" sz="2000" b="1" dirty="0">
                <a:solidFill>
                  <a:srgbClr val="FFC000"/>
                </a:solidFill>
              </a:rPr>
            </a:br>
            <a:r>
              <a:rPr lang="en-US" sz="2000" b="1" dirty="0" err="1">
                <a:solidFill>
                  <a:srgbClr val="FFC000"/>
                </a:solidFill>
              </a:rPr>
              <a:t>url,request</a:t>
            </a:r>
            <a:r>
              <a:rPr lang="en-US" sz="2000" b="1" dirty="0">
                <a:solidFill>
                  <a:srgbClr val="FFC000"/>
                </a:solidFill>
              </a:rPr>
              <a:t> header,&amp; data.</a:t>
            </a:r>
            <a:br>
              <a:rPr lang="en-US" sz="2000" b="1" dirty="0">
                <a:solidFill>
                  <a:srgbClr val="FFC000"/>
                </a:solidFill>
              </a:rPr>
            </a:br>
            <a:r>
              <a:rPr lang="en-US" sz="2000" b="1" dirty="0">
                <a:solidFill>
                  <a:srgbClr val="FFC000"/>
                </a:solidFill>
              </a:rPr>
              <a:t>The Response object can be used to send a response for a current HTTP request.</a:t>
            </a:r>
            <a:br>
              <a:rPr lang="en-US" sz="2000" b="1" dirty="0">
                <a:solidFill>
                  <a:srgbClr val="FFC000"/>
                </a:solidFill>
              </a:rPr>
            </a:br>
            <a:br>
              <a:rPr lang="en-US" sz="2000" b="1" dirty="0">
                <a:solidFill>
                  <a:srgbClr val="FFC000"/>
                </a:solidFill>
              </a:rPr>
            </a:br>
            <a:br>
              <a:rPr lang="en-US" sz="2000" b="1" dirty="0">
                <a:solidFill>
                  <a:srgbClr val="FFC000"/>
                </a:solidFill>
              </a:rPr>
            </a:br>
            <a:endParaRPr lang="en-US" sz="2000" b="1" dirty="0">
              <a:solidFill>
                <a:srgbClr val="FFC000"/>
              </a:solidFill>
            </a:endParaRPr>
          </a:p>
        </p:txBody>
      </p:sp>
    </p:spTree>
    <p:extLst>
      <p:ext uri="{BB962C8B-B14F-4D97-AF65-F5344CB8AC3E}">
        <p14:creationId xmlns:p14="http://schemas.microsoft.com/office/powerpoint/2010/main" val="11779612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2635" y="349624"/>
            <a:ext cx="9144000" cy="6145306"/>
          </a:xfrm>
          <a:solidFill>
            <a:schemeClr val="tx1"/>
          </a:solidFill>
        </p:spPr>
        <p:txBody>
          <a:bodyPr>
            <a:normAutofit/>
          </a:bodyPr>
          <a:lstStyle/>
          <a:p>
            <a:pPr algn="l"/>
            <a:r>
              <a:rPr lang="en-US" sz="2800" b="1" dirty="0">
                <a:solidFill>
                  <a:srgbClr val="FFC000"/>
                </a:solidFill>
              </a:rPr>
              <a:t>			</a:t>
            </a:r>
            <a:r>
              <a:rPr lang="en-US" sz="2800" b="1" u="sng" dirty="0">
                <a:solidFill>
                  <a:srgbClr val="FFC000"/>
                </a:solidFill>
              </a:rPr>
              <a:t>HTTP Module</a:t>
            </a:r>
            <a:br>
              <a:rPr lang="en-US" sz="2800" b="1" u="sng" dirty="0">
                <a:solidFill>
                  <a:srgbClr val="FFC000"/>
                </a:solidFill>
              </a:rPr>
            </a:br>
            <a:r>
              <a:rPr lang="en-US" sz="2800" dirty="0" err="1">
                <a:solidFill>
                  <a:srgbClr val="FFC000"/>
                </a:solidFill>
              </a:rPr>
              <a:t>const</a:t>
            </a:r>
            <a:r>
              <a:rPr lang="en-US" sz="2800" dirty="0">
                <a:solidFill>
                  <a:srgbClr val="FFC000"/>
                </a:solidFill>
              </a:rPr>
              <a:t> http=require("http");</a:t>
            </a:r>
            <a:br>
              <a:rPr lang="en-US" sz="2800" dirty="0">
                <a:solidFill>
                  <a:srgbClr val="FFC000"/>
                </a:solidFill>
              </a:rPr>
            </a:br>
            <a:r>
              <a:rPr lang="en-US" sz="2800" dirty="0" err="1">
                <a:solidFill>
                  <a:srgbClr val="FFC000"/>
                </a:solidFill>
              </a:rPr>
              <a:t>const</a:t>
            </a:r>
            <a:r>
              <a:rPr lang="en-US" sz="2800" dirty="0">
                <a:solidFill>
                  <a:srgbClr val="FFC000"/>
                </a:solidFill>
              </a:rPr>
              <a:t> server=</a:t>
            </a:r>
            <a:r>
              <a:rPr lang="en-US" sz="2800" dirty="0" err="1">
                <a:solidFill>
                  <a:srgbClr val="FFC000"/>
                </a:solidFill>
              </a:rPr>
              <a:t>http.createServer</a:t>
            </a:r>
            <a:r>
              <a:rPr lang="en-US" sz="2800" dirty="0">
                <a:solidFill>
                  <a:srgbClr val="FFC000"/>
                </a:solidFill>
              </a:rPr>
              <a:t>((</a:t>
            </a:r>
            <a:r>
              <a:rPr lang="en-US" sz="2800" dirty="0" err="1">
                <a:solidFill>
                  <a:srgbClr val="FFC000"/>
                </a:solidFill>
              </a:rPr>
              <a:t>req,res</a:t>
            </a:r>
            <a:r>
              <a:rPr lang="en-US" sz="2800" dirty="0">
                <a:solidFill>
                  <a:srgbClr val="FFC000"/>
                </a:solidFill>
              </a:rPr>
              <a:t>)=&gt;{</a:t>
            </a:r>
            <a:br>
              <a:rPr lang="en-US" sz="2800" dirty="0">
                <a:solidFill>
                  <a:srgbClr val="FFC000"/>
                </a:solidFill>
              </a:rPr>
            </a:br>
            <a:r>
              <a:rPr lang="en-US" sz="2800" dirty="0">
                <a:solidFill>
                  <a:srgbClr val="FFC000"/>
                </a:solidFill>
              </a:rPr>
              <a:t>    </a:t>
            </a:r>
            <a:r>
              <a:rPr lang="en-US" sz="2800" dirty="0" err="1">
                <a:solidFill>
                  <a:srgbClr val="FFC000"/>
                </a:solidFill>
              </a:rPr>
              <a:t>res.end</a:t>
            </a:r>
            <a:r>
              <a:rPr lang="en-US" sz="2800" dirty="0">
                <a:solidFill>
                  <a:srgbClr val="FFC000"/>
                </a:solidFill>
              </a:rPr>
              <a:t>("hello from client ");</a:t>
            </a:r>
            <a:br>
              <a:rPr lang="en-US" sz="2800" dirty="0">
                <a:solidFill>
                  <a:srgbClr val="FFC000"/>
                </a:solidFill>
              </a:rPr>
            </a:br>
            <a:r>
              <a:rPr lang="en-US" sz="2800" dirty="0">
                <a:solidFill>
                  <a:srgbClr val="FFC000"/>
                </a:solidFill>
              </a:rPr>
              <a:t>});</a:t>
            </a:r>
            <a:br>
              <a:rPr lang="en-US" sz="2800" dirty="0">
                <a:solidFill>
                  <a:srgbClr val="FFC000"/>
                </a:solidFill>
              </a:rPr>
            </a:br>
            <a:r>
              <a:rPr lang="en-US" sz="2800" dirty="0" err="1">
                <a:solidFill>
                  <a:srgbClr val="FFC000"/>
                </a:solidFill>
              </a:rPr>
              <a:t>server.listen</a:t>
            </a:r>
            <a:r>
              <a:rPr lang="en-US" sz="2800" dirty="0">
                <a:solidFill>
                  <a:srgbClr val="FFC000"/>
                </a:solidFill>
              </a:rPr>
              <a:t>(8000,"127.0.0.1",()=&gt; { </a:t>
            </a:r>
            <a:br>
              <a:rPr lang="en-US" sz="2800" dirty="0">
                <a:solidFill>
                  <a:srgbClr val="FFC000"/>
                </a:solidFill>
              </a:rPr>
            </a:br>
            <a:r>
              <a:rPr lang="en-US" sz="2800" dirty="0">
                <a:solidFill>
                  <a:srgbClr val="FFC000"/>
                </a:solidFill>
              </a:rPr>
              <a:t>    console.log("from port 8000");</a:t>
            </a:r>
            <a:br>
              <a:rPr lang="en-US" sz="2800" dirty="0">
                <a:solidFill>
                  <a:srgbClr val="FFC000"/>
                </a:solidFill>
              </a:rPr>
            </a:br>
            <a:r>
              <a:rPr lang="en-US" sz="2800" dirty="0">
                <a:solidFill>
                  <a:srgbClr val="FFC000"/>
                </a:solidFill>
              </a:rPr>
              <a:t>});</a:t>
            </a:r>
            <a:br>
              <a:rPr lang="en-US" sz="2800" dirty="0">
                <a:solidFill>
                  <a:srgbClr val="FFC000"/>
                </a:solidFill>
              </a:rPr>
            </a:br>
            <a:br>
              <a:rPr lang="en-US" sz="2000" b="1" dirty="0">
                <a:solidFill>
                  <a:srgbClr val="FFC000"/>
                </a:solidFill>
              </a:rPr>
            </a:br>
            <a:br>
              <a:rPr lang="en-US" sz="2000" b="1" dirty="0">
                <a:solidFill>
                  <a:srgbClr val="FFC000"/>
                </a:solidFill>
              </a:rPr>
            </a:br>
            <a:endParaRPr lang="en-US" sz="2000" b="1" dirty="0">
              <a:solidFill>
                <a:srgbClr val="FFC000"/>
              </a:solidFill>
            </a:endParaRPr>
          </a:p>
        </p:txBody>
      </p:sp>
    </p:spTree>
    <p:extLst>
      <p:ext uri="{BB962C8B-B14F-4D97-AF65-F5344CB8AC3E}">
        <p14:creationId xmlns:p14="http://schemas.microsoft.com/office/powerpoint/2010/main" val="3380219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7823" y="215153"/>
            <a:ext cx="9144000" cy="6360458"/>
          </a:xfrm>
          <a:solidFill>
            <a:schemeClr val="tx1"/>
          </a:solidFill>
        </p:spPr>
        <p:txBody>
          <a:bodyPr>
            <a:normAutofit/>
          </a:bodyPr>
          <a:lstStyle/>
          <a:p>
            <a:pPr algn="l"/>
            <a:r>
              <a:rPr lang="en-US" sz="2000" b="1" dirty="0">
                <a:solidFill>
                  <a:srgbClr val="FFC000"/>
                </a:solidFill>
              </a:rPr>
              <a:t>-&gt;For previous overwriting problem we can refer to </a:t>
            </a:r>
            <a:r>
              <a:rPr lang="en-US" sz="2000" b="1" dirty="0" err="1">
                <a:solidFill>
                  <a:srgbClr val="FFC000"/>
                </a:solidFill>
              </a:rPr>
              <a:t>Js</a:t>
            </a:r>
            <a:r>
              <a:rPr lang="en-US" sz="2000" b="1" dirty="0">
                <a:solidFill>
                  <a:srgbClr val="FFC000"/>
                </a:solidFill>
              </a:rPr>
              <a:t> object to return multiple things</a:t>
            </a:r>
            <a:br>
              <a:rPr lang="en-US" sz="2000" b="1" dirty="0">
                <a:solidFill>
                  <a:srgbClr val="FFC000"/>
                </a:solidFill>
              </a:rPr>
            </a:br>
            <a:r>
              <a:rPr lang="en-US" sz="2000" b="1" dirty="0">
                <a:solidFill>
                  <a:srgbClr val="FFC000"/>
                </a:solidFill>
              </a:rPr>
              <a:t>we can refer it is </a:t>
            </a:r>
            <a:r>
              <a:rPr lang="en-US" sz="2000" b="1" u="sng" dirty="0">
                <a:solidFill>
                  <a:srgbClr val="FF0000"/>
                </a:solidFill>
              </a:rPr>
              <a:t>Default Export</a:t>
            </a:r>
            <a:br>
              <a:rPr lang="en-US" sz="2000" b="1" dirty="0">
                <a:solidFill>
                  <a:srgbClr val="FFC000"/>
                </a:solidFill>
              </a:rPr>
            </a:br>
            <a:r>
              <a:rPr lang="en-US" sz="2000" b="1" dirty="0">
                <a:solidFill>
                  <a:srgbClr val="FFC000"/>
                </a:solidFill>
              </a:rPr>
              <a:t>Math.js					result.js	</a:t>
            </a: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r>
              <a:rPr lang="en-US" sz="2000" b="1" dirty="0">
                <a:solidFill>
                  <a:srgbClr val="FFC000"/>
                </a:solidFill>
              </a:rPr>
              <a:t>output:- { add: [Function: add], sub: [Function: sub] }</a:t>
            </a:r>
            <a:br>
              <a:rPr lang="en-US" sz="2000" b="1" dirty="0">
                <a:solidFill>
                  <a:srgbClr val="FFC000"/>
                </a:solidFill>
              </a:rPr>
            </a:br>
            <a:br>
              <a:rPr lang="en-US" sz="2000" b="1" dirty="0">
                <a:solidFill>
                  <a:srgbClr val="FFC000"/>
                </a:solidFill>
              </a:rPr>
            </a:br>
            <a:r>
              <a:rPr lang="en-US" sz="2000" b="1" dirty="0">
                <a:solidFill>
                  <a:srgbClr val="FFC000"/>
                </a:solidFill>
              </a:rPr>
              <a:t>output2:-    5 -5</a:t>
            </a: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endParaRPr lang="en-US" sz="2000" b="1" dirty="0">
              <a:solidFill>
                <a:srgbClr val="FFC000"/>
              </a:solidFill>
            </a:endParaRPr>
          </a:p>
        </p:txBody>
      </p:sp>
      <p:sp>
        <p:nvSpPr>
          <p:cNvPr id="12" name="Rectangle 11"/>
          <p:cNvSpPr/>
          <p:nvPr/>
        </p:nvSpPr>
        <p:spPr>
          <a:xfrm>
            <a:off x="1524000" y="1358154"/>
            <a:ext cx="3550023" cy="262217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function add(</a:t>
            </a:r>
            <a:r>
              <a:rPr lang="en-US" b="1" dirty="0" err="1"/>
              <a:t>a,b</a:t>
            </a:r>
            <a:r>
              <a:rPr lang="en-US" b="1" dirty="0"/>
              <a:t>) {</a:t>
            </a:r>
          </a:p>
          <a:p>
            <a:r>
              <a:rPr lang="en-US" b="1" dirty="0"/>
              <a:t>    return </a:t>
            </a:r>
            <a:r>
              <a:rPr lang="en-US" b="1" dirty="0" err="1"/>
              <a:t>a+b</a:t>
            </a:r>
            <a:r>
              <a:rPr lang="en-US" b="1" dirty="0"/>
              <a:t>;</a:t>
            </a:r>
          </a:p>
          <a:p>
            <a:r>
              <a:rPr lang="en-US" b="1" dirty="0"/>
              <a:t>}</a:t>
            </a:r>
          </a:p>
          <a:p>
            <a:r>
              <a:rPr lang="en-US" b="1" dirty="0"/>
              <a:t>function sub(</a:t>
            </a:r>
            <a:r>
              <a:rPr lang="en-US" b="1" dirty="0" err="1"/>
              <a:t>a,b</a:t>
            </a:r>
            <a:r>
              <a:rPr lang="en-US" b="1" dirty="0"/>
              <a:t>) {</a:t>
            </a:r>
          </a:p>
          <a:p>
            <a:r>
              <a:rPr lang="en-US" b="1" dirty="0"/>
              <a:t>    return a-b;</a:t>
            </a:r>
          </a:p>
          <a:p>
            <a:r>
              <a:rPr lang="en-US" b="1" dirty="0"/>
              <a:t>}</a:t>
            </a:r>
          </a:p>
          <a:p>
            <a:r>
              <a:rPr lang="en-US" b="1" dirty="0" err="1"/>
              <a:t>module.exports</a:t>
            </a:r>
            <a:r>
              <a:rPr lang="en-US" b="1" dirty="0"/>
              <a:t>={</a:t>
            </a:r>
            <a:r>
              <a:rPr lang="en-US" b="1" dirty="0" err="1"/>
              <a:t>add,sub</a:t>
            </a:r>
            <a:r>
              <a:rPr lang="en-US" b="1" dirty="0"/>
              <a:t>};</a:t>
            </a:r>
          </a:p>
        </p:txBody>
      </p:sp>
      <p:sp>
        <p:nvSpPr>
          <p:cNvPr id="14" name="Rectangle 13"/>
          <p:cNvSpPr/>
          <p:nvPr/>
        </p:nvSpPr>
        <p:spPr>
          <a:xfrm>
            <a:off x="5481917" y="1358154"/>
            <a:ext cx="3550023" cy="262217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const</a:t>
            </a:r>
            <a:r>
              <a:rPr lang="en-US" dirty="0"/>
              <a:t> math=require("./math");</a:t>
            </a:r>
          </a:p>
          <a:p>
            <a:r>
              <a:rPr lang="en-US" dirty="0"/>
              <a:t>console.log(math);</a:t>
            </a:r>
          </a:p>
          <a:p>
            <a:endParaRPr lang="en-US" dirty="0"/>
          </a:p>
          <a:p>
            <a:r>
              <a:rPr lang="en-US" dirty="0"/>
              <a:t>console.log(</a:t>
            </a:r>
            <a:r>
              <a:rPr lang="en-US" dirty="0" err="1"/>
              <a:t>math.add</a:t>
            </a:r>
            <a:r>
              <a:rPr lang="en-US" dirty="0"/>
              <a:t>(2,3),</a:t>
            </a:r>
            <a:r>
              <a:rPr lang="en-US" dirty="0" err="1"/>
              <a:t>math.sub</a:t>
            </a:r>
            <a:r>
              <a:rPr lang="en-US" dirty="0"/>
              <a:t>(3,8));</a:t>
            </a:r>
          </a:p>
          <a:p>
            <a:endParaRPr lang="en-US" dirty="0"/>
          </a:p>
        </p:txBody>
      </p:sp>
    </p:spTree>
    <p:extLst>
      <p:ext uri="{BB962C8B-B14F-4D97-AF65-F5344CB8AC3E}">
        <p14:creationId xmlns:p14="http://schemas.microsoft.com/office/powerpoint/2010/main" val="169753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0342"/>
            <a:ext cx="9144000" cy="6360458"/>
          </a:xfrm>
          <a:solidFill>
            <a:schemeClr val="tx1"/>
          </a:solidFill>
        </p:spPr>
        <p:txBody>
          <a:bodyPr>
            <a:normAutofit/>
          </a:bodyPr>
          <a:lstStyle/>
          <a:p>
            <a:pPr algn="l"/>
            <a:r>
              <a:rPr lang="en-US" sz="2800" b="1" dirty="0">
                <a:solidFill>
                  <a:srgbClr val="FFC000"/>
                </a:solidFill>
              </a:rPr>
              <a:t>			</a:t>
            </a:r>
            <a:r>
              <a:rPr lang="en-US" sz="2800" b="1" u="sng" dirty="0">
                <a:solidFill>
                  <a:srgbClr val="FFC000"/>
                </a:solidFill>
              </a:rPr>
              <a:t>Array </a:t>
            </a:r>
            <a:r>
              <a:rPr lang="en-US" sz="2800" b="1" u="sng" dirty="0" err="1">
                <a:solidFill>
                  <a:srgbClr val="FFC000"/>
                </a:solidFill>
              </a:rPr>
              <a:t>destructuring</a:t>
            </a:r>
            <a:br>
              <a:rPr lang="en-US" sz="2000" b="1" dirty="0">
                <a:solidFill>
                  <a:srgbClr val="FFC000"/>
                </a:solidFill>
              </a:rPr>
            </a:br>
            <a:r>
              <a:rPr lang="en-US" sz="2000" b="1" dirty="0">
                <a:solidFill>
                  <a:srgbClr val="FFC000"/>
                </a:solidFill>
              </a:rPr>
              <a:t>Math.js					result.js	</a:t>
            </a: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r>
              <a:rPr lang="en-US" sz="2000" b="1" dirty="0">
                <a:solidFill>
                  <a:srgbClr val="FFC000"/>
                </a:solidFill>
              </a:rPr>
              <a:t>output :-    5 -5</a:t>
            </a: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endParaRPr lang="en-US" sz="2000" b="1" dirty="0">
              <a:solidFill>
                <a:srgbClr val="FFC000"/>
              </a:solidFill>
            </a:endParaRPr>
          </a:p>
        </p:txBody>
      </p:sp>
      <p:sp>
        <p:nvSpPr>
          <p:cNvPr id="12" name="Rectangle 11"/>
          <p:cNvSpPr/>
          <p:nvPr/>
        </p:nvSpPr>
        <p:spPr>
          <a:xfrm>
            <a:off x="1524000" y="1358154"/>
            <a:ext cx="3550023" cy="262217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function add(</a:t>
            </a:r>
            <a:r>
              <a:rPr lang="en-US" b="1" dirty="0" err="1"/>
              <a:t>a,b</a:t>
            </a:r>
            <a:r>
              <a:rPr lang="en-US" b="1" dirty="0"/>
              <a:t>) {</a:t>
            </a:r>
          </a:p>
          <a:p>
            <a:r>
              <a:rPr lang="en-US" b="1" dirty="0"/>
              <a:t>    return </a:t>
            </a:r>
            <a:r>
              <a:rPr lang="en-US" b="1" dirty="0" err="1"/>
              <a:t>a+b</a:t>
            </a:r>
            <a:r>
              <a:rPr lang="en-US" b="1" dirty="0"/>
              <a:t>;</a:t>
            </a:r>
          </a:p>
          <a:p>
            <a:r>
              <a:rPr lang="en-US" b="1" dirty="0"/>
              <a:t>}</a:t>
            </a:r>
          </a:p>
          <a:p>
            <a:r>
              <a:rPr lang="en-US" b="1" dirty="0"/>
              <a:t>function sub(</a:t>
            </a:r>
            <a:r>
              <a:rPr lang="en-US" b="1" dirty="0" err="1"/>
              <a:t>a,b</a:t>
            </a:r>
            <a:r>
              <a:rPr lang="en-US" b="1" dirty="0"/>
              <a:t>) {</a:t>
            </a:r>
          </a:p>
          <a:p>
            <a:r>
              <a:rPr lang="en-US" b="1" dirty="0"/>
              <a:t>    return a-b;</a:t>
            </a:r>
          </a:p>
          <a:p>
            <a:r>
              <a:rPr lang="en-US" b="1" dirty="0"/>
              <a:t>}</a:t>
            </a:r>
          </a:p>
          <a:p>
            <a:r>
              <a:rPr lang="en-US" b="1" dirty="0" err="1"/>
              <a:t>module.exports</a:t>
            </a:r>
            <a:r>
              <a:rPr lang="en-US" b="1" dirty="0"/>
              <a:t>={</a:t>
            </a:r>
            <a:r>
              <a:rPr lang="en-US" b="1" dirty="0" err="1"/>
              <a:t>add,sub</a:t>
            </a:r>
            <a:r>
              <a:rPr lang="en-US" b="1" dirty="0"/>
              <a:t>};</a:t>
            </a:r>
          </a:p>
        </p:txBody>
      </p:sp>
      <p:sp>
        <p:nvSpPr>
          <p:cNvPr id="14" name="Rectangle 13"/>
          <p:cNvSpPr/>
          <p:nvPr/>
        </p:nvSpPr>
        <p:spPr>
          <a:xfrm>
            <a:off x="5481917" y="1358154"/>
            <a:ext cx="3550023" cy="262217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const</a:t>
            </a:r>
            <a:r>
              <a:rPr lang="en-US" dirty="0"/>
              <a:t> </a:t>
            </a:r>
            <a:r>
              <a:rPr lang="en-US" dirty="0">
                <a:solidFill>
                  <a:srgbClr val="FF0000"/>
                </a:solidFill>
              </a:rPr>
              <a:t>{</a:t>
            </a:r>
            <a:r>
              <a:rPr lang="en-US" b="1" dirty="0" err="1">
                <a:solidFill>
                  <a:srgbClr val="FF0000"/>
                </a:solidFill>
              </a:rPr>
              <a:t>add,sub</a:t>
            </a:r>
            <a:r>
              <a:rPr lang="en-US" b="1" dirty="0">
                <a:solidFill>
                  <a:srgbClr val="FF0000"/>
                </a:solidFill>
              </a:rPr>
              <a:t>}</a:t>
            </a:r>
            <a:r>
              <a:rPr lang="en-US" b="1" dirty="0"/>
              <a:t>=</a:t>
            </a:r>
            <a:r>
              <a:rPr lang="en-US" dirty="0"/>
              <a:t>require("./math");</a:t>
            </a:r>
          </a:p>
          <a:p>
            <a:br>
              <a:rPr lang="en-US" dirty="0"/>
            </a:br>
            <a:r>
              <a:rPr lang="en-US" dirty="0"/>
              <a:t>console.log</a:t>
            </a:r>
            <a:r>
              <a:rPr lang="en-US" b="1" dirty="0">
                <a:solidFill>
                  <a:srgbClr val="FF0000"/>
                </a:solidFill>
              </a:rPr>
              <a:t>(add(2,3),sub(3,8));</a:t>
            </a:r>
          </a:p>
          <a:p>
            <a:endParaRPr lang="en-US" dirty="0"/>
          </a:p>
        </p:txBody>
      </p:sp>
    </p:spTree>
    <p:extLst>
      <p:ext uri="{BB962C8B-B14F-4D97-AF65-F5344CB8AC3E}">
        <p14:creationId xmlns:p14="http://schemas.microsoft.com/office/powerpoint/2010/main" val="3716684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2635" y="147919"/>
            <a:ext cx="9144000" cy="6360458"/>
          </a:xfrm>
          <a:solidFill>
            <a:schemeClr val="tx1"/>
          </a:solidFill>
        </p:spPr>
        <p:txBody>
          <a:bodyPr>
            <a:normAutofit/>
          </a:bodyPr>
          <a:lstStyle/>
          <a:p>
            <a:pPr algn="l"/>
            <a:r>
              <a:rPr lang="en-US" sz="2800" b="1" dirty="0">
                <a:solidFill>
                  <a:srgbClr val="FFC000"/>
                </a:solidFill>
              </a:rPr>
              <a:t>			</a:t>
            </a:r>
            <a:r>
              <a:rPr lang="en-US" sz="2800" b="1" u="sng" dirty="0">
                <a:solidFill>
                  <a:srgbClr val="FFC000"/>
                </a:solidFill>
              </a:rPr>
              <a:t>Using Multiple Export</a:t>
            </a:r>
            <a:br>
              <a:rPr lang="en-US" sz="2800" b="1" u="sng"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r>
              <a:rPr lang="en-US" sz="2000" b="1" dirty="0">
                <a:solidFill>
                  <a:srgbClr val="FFC000"/>
                </a:solidFill>
              </a:rPr>
              <a:t>output :-    5 -5</a:t>
            </a: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endParaRPr lang="en-US" sz="2000" b="1" dirty="0">
              <a:solidFill>
                <a:srgbClr val="FFC000"/>
              </a:solidFill>
            </a:endParaRPr>
          </a:p>
        </p:txBody>
      </p:sp>
      <p:sp>
        <p:nvSpPr>
          <p:cNvPr id="12" name="Rectangle 11"/>
          <p:cNvSpPr/>
          <p:nvPr/>
        </p:nvSpPr>
        <p:spPr>
          <a:xfrm>
            <a:off x="1647265" y="1358154"/>
            <a:ext cx="3550023" cy="262217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function add(</a:t>
            </a:r>
            <a:r>
              <a:rPr lang="en-US" b="1" dirty="0" err="1"/>
              <a:t>a,b</a:t>
            </a:r>
            <a:r>
              <a:rPr lang="en-US" b="1" dirty="0"/>
              <a:t>) {</a:t>
            </a:r>
          </a:p>
          <a:p>
            <a:r>
              <a:rPr lang="en-US" b="1" dirty="0"/>
              <a:t>    return </a:t>
            </a:r>
            <a:r>
              <a:rPr lang="en-US" b="1" dirty="0" err="1"/>
              <a:t>a+b</a:t>
            </a:r>
            <a:r>
              <a:rPr lang="en-US" b="1" dirty="0"/>
              <a:t>;</a:t>
            </a:r>
          </a:p>
          <a:p>
            <a:r>
              <a:rPr lang="en-US" b="1" dirty="0"/>
              <a:t>}</a:t>
            </a:r>
          </a:p>
          <a:p>
            <a:r>
              <a:rPr lang="en-US" b="1" dirty="0"/>
              <a:t>function sub(</a:t>
            </a:r>
            <a:r>
              <a:rPr lang="en-US" b="1" dirty="0" err="1"/>
              <a:t>a,b</a:t>
            </a:r>
            <a:r>
              <a:rPr lang="en-US" b="1" dirty="0"/>
              <a:t>) {</a:t>
            </a:r>
          </a:p>
          <a:p>
            <a:r>
              <a:rPr lang="en-US" b="1" dirty="0"/>
              <a:t>    return a-b;</a:t>
            </a:r>
          </a:p>
          <a:p>
            <a:r>
              <a:rPr lang="en-US" b="1" dirty="0"/>
              <a:t>}</a:t>
            </a:r>
          </a:p>
          <a:p>
            <a:r>
              <a:rPr lang="en-US" sz="2000" b="1" dirty="0" err="1">
                <a:solidFill>
                  <a:srgbClr val="FF0000"/>
                </a:solidFill>
              </a:rPr>
              <a:t>exports.add</a:t>
            </a:r>
            <a:r>
              <a:rPr lang="en-US" sz="2000" b="1" dirty="0">
                <a:solidFill>
                  <a:srgbClr val="FF0000"/>
                </a:solidFill>
              </a:rPr>
              <a:t> =(</a:t>
            </a:r>
            <a:r>
              <a:rPr lang="en-US" sz="2000" b="1" dirty="0" err="1">
                <a:solidFill>
                  <a:srgbClr val="FF0000"/>
                </a:solidFill>
              </a:rPr>
              <a:t>a,b</a:t>
            </a:r>
            <a:r>
              <a:rPr lang="en-US" sz="2000" b="1" dirty="0">
                <a:solidFill>
                  <a:srgbClr val="FF0000"/>
                </a:solidFill>
              </a:rPr>
              <a:t>) =&gt; </a:t>
            </a:r>
            <a:r>
              <a:rPr lang="en-US" sz="2000" b="1" dirty="0" err="1">
                <a:solidFill>
                  <a:srgbClr val="FF0000"/>
                </a:solidFill>
              </a:rPr>
              <a:t>a+b</a:t>
            </a:r>
            <a:r>
              <a:rPr lang="en-US" sz="2000" b="1" dirty="0">
                <a:solidFill>
                  <a:srgbClr val="FF0000"/>
                </a:solidFill>
              </a:rPr>
              <a:t>;</a:t>
            </a:r>
          </a:p>
          <a:p>
            <a:r>
              <a:rPr lang="en-US" sz="2000" b="1" dirty="0" err="1">
                <a:solidFill>
                  <a:srgbClr val="FF0000"/>
                </a:solidFill>
              </a:rPr>
              <a:t>exports.sub</a:t>
            </a:r>
            <a:r>
              <a:rPr lang="en-US" sz="2000" b="1" dirty="0">
                <a:solidFill>
                  <a:srgbClr val="FF0000"/>
                </a:solidFill>
              </a:rPr>
              <a:t> =(</a:t>
            </a:r>
            <a:r>
              <a:rPr lang="en-US" sz="2000" b="1" dirty="0" err="1">
                <a:solidFill>
                  <a:srgbClr val="FF0000"/>
                </a:solidFill>
              </a:rPr>
              <a:t>a,b</a:t>
            </a:r>
            <a:r>
              <a:rPr lang="en-US" sz="2000" b="1" dirty="0">
                <a:solidFill>
                  <a:srgbClr val="FF0000"/>
                </a:solidFill>
              </a:rPr>
              <a:t>) =&gt; a-b;</a:t>
            </a:r>
          </a:p>
        </p:txBody>
      </p:sp>
      <p:sp>
        <p:nvSpPr>
          <p:cNvPr id="14" name="Rectangle 13"/>
          <p:cNvSpPr/>
          <p:nvPr/>
        </p:nvSpPr>
        <p:spPr>
          <a:xfrm>
            <a:off x="5481917" y="1358154"/>
            <a:ext cx="3550023" cy="262217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bg2"/>
                </a:solidFill>
              </a:rPr>
              <a:t>const</a:t>
            </a:r>
            <a:r>
              <a:rPr lang="en-US" dirty="0">
                <a:solidFill>
                  <a:schemeClr val="bg2"/>
                </a:solidFill>
              </a:rPr>
              <a:t> {</a:t>
            </a:r>
            <a:r>
              <a:rPr lang="en-US" b="1" dirty="0" err="1">
                <a:solidFill>
                  <a:schemeClr val="bg2"/>
                </a:solidFill>
              </a:rPr>
              <a:t>add,sub</a:t>
            </a:r>
            <a:r>
              <a:rPr lang="en-US" b="1" dirty="0">
                <a:solidFill>
                  <a:schemeClr val="bg2"/>
                </a:solidFill>
              </a:rPr>
              <a:t>}=</a:t>
            </a:r>
            <a:r>
              <a:rPr lang="en-US" dirty="0">
                <a:solidFill>
                  <a:schemeClr val="bg2"/>
                </a:solidFill>
              </a:rPr>
              <a:t>require("./math");</a:t>
            </a:r>
          </a:p>
          <a:p>
            <a:br>
              <a:rPr lang="en-US" dirty="0">
                <a:solidFill>
                  <a:schemeClr val="bg2"/>
                </a:solidFill>
              </a:rPr>
            </a:br>
            <a:r>
              <a:rPr lang="en-US" dirty="0">
                <a:solidFill>
                  <a:schemeClr val="bg2"/>
                </a:solidFill>
              </a:rPr>
              <a:t>console.log</a:t>
            </a:r>
            <a:r>
              <a:rPr lang="en-US" b="1" dirty="0">
                <a:solidFill>
                  <a:schemeClr val="bg2"/>
                </a:solidFill>
              </a:rPr>
              <a:t>(add(2,3),sub(3,8));</a:t>
            </a:r>
          </a:p>
          <a:p>
            <a:endParaRPr lang="en-US" dirty="0"/>
          </a:p>
        </p:txBody>
      </p:sp>
    </p:spTree>
    <p:extLst>
      <p:ext uri="{BB962C8B-B14F-4D97-AF65-F5344CB8AC3E}">
        <p14:creationId xmlns:p14="http://schemas.microsoft.com/office/powerpoint/2010/main" val="483910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06388" y="13447"/>
            <a:ext cx="9144000" cy="6360458"/>
          </a:xfrm>
          <a:solidFill>
            <a:schemeClr val="tx1"/>
          </a:solidFill>
        </p:spPr>
        <p:txBody>
          <a:bodyPr>
            <a:normAutofit fontScale="90000"/>
          </a:bodyPr>
          <a:lstStyle/>
          <a:p>
            <a:pPr algn="l"/>
            <a:r>
              <a:rPr lang="en-US" sz="2800" b="1" dirty="0">
                <a:solidFill>
                  <a:srgbClr val="FFC000"/>
                </a:solidFill>
              </a:rPr>
              <a:t>			</a:t>
            </a:r>
            <a:br>
              <a:rPr lang="en-US" sz="2800" b="1" u="sng"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r>
              <a:rPr lang="en-US" sz="2000" b="1" dirty="0">
                <a:solidFill>
                  <a:srgbClr val="FFC000"/>
                </a:solidFill>
              </a:rPr>
              <a:t>		</a:t>
            </a:r>
            <a:r>
              <a:rPr lang="en-US" sz="3100" b="1" u="sng" dirty="0">
                <a:solidFill>
                  <a:srgbClr val="FFC000"/>
                </a:solidFill>
              </a:rPr>
              <a:t>Node JS Architecture</a:t>
            </a: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endParaRPr lang="en-US" sz="2000" b="1" dirty="0">
              <a:solidFill>
                <a:srgbClr val="FFC000"/>
              </a:solidFill>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24955" t="32755" r="24109" b="6342"/>
          <a:stretch/>
        </p:blipFill>
        <p:spPr>
          <a:xfrm>
            <a:off x="2891118" y="2339787"/>
            <a:ext cx="5123329" cy="2756647"/>
          </a:xfrm>
          <a:prstGeom prst="rect">
            <a:avLst/>
          </a:prstGeom>
        </p:spPr>
      </p:pic>
    </p:spTree>
    <p:extLst>
      <p:ext uri="{BB962C8B-B14F-4D97-AF65-F5344CB8AC3E}">
        <p14:creationId xmlns:p14="http://schemas.microsoft.com/office/powerpoint/2010/main" val="2006976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2635" y="121025"/>
            <a:ext cx="9144000" cy="6360458"/>
          </a:xfrm>
          <a:solidFill>
            <a:schemeClr val="tx1"/>
          </a:solidFill>
        </p:spPr>
        <p:txBody>
          <a:bodyPr>
            <a:normAutofit fontScale="90000"/>
          </a:bodyPr>
          <a:lstStyle/>
          <a:p>
            <a:pPr algn="l"/>
            <a:r>
              <a:rPr lang="en-US" sz="2800" b="1" dirty="0">
                <a:solidFill>
                  <a:srgbClr val="FFC000"/>
                </a:solidFill>
              </a:rPr>
              <a:t>			</a:t>
            </a:r>
            <a:br>
              <a:rPr lang="en-US" sz="2800" b="1" u="sng"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r>
              <a:rPr lang="en-US" sz="2000" b="1" dirty="0">
                <a:solidFill>
                  <a:srgbClr val="FFC000"/>
                </a:solidFill>
              </a:rPr>
              <a:t>		</a:t>
            </a:r>
            <a:r>
              <a:rPr lang="en-US" sz="3100" b="1" u="sng" dirty="0">
                <a:solidFill>
                  <a:srgbClr val="FFC000"/>
                </a:solidFill>
              </a:rPr>
              <a:t>Node JS Architecture</a:t>
            </a: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endParaRPr lang="en-US" sz="2000" b="1" dirty="0">
              <a:solidFill>
                <a:srgbClr val="FFC000"/>
              </a:solidFill>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1078" t="10473" r="25981" b="3372"/>
          <a:stretch/>
        </p:blipFill>
        <p:spPr>
          <a:xfrm>
            <a:off x="2299446" y="1748118"/>
            <a:ext cx="5325035" cy="3899648"/>
          </a:xfrm>
          <a:prstGeom prst="rect">
            <a:avLst/>
          </a:prstGeom>
        </p:spPr>
      </p:pic>
    </p:spTree>
    <p:extLst>
      <p:ext uri="{BB962C8B-B14F-4D97-AF65-F5344CB8AC3E}">
        <p14:creationId xmlns:p14="http://schemas.microsoft.com/office/powerpoint/2010/main" val="3608029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2635" y="121025"/>
            <a:ext cx="9144000" cy="6360458"/>
          </a:xfrm>
          <a:solidFill>
            <a:schemeClr val="tx1"/>
          </a:solidFill>
        </p:spPr>
        <p:txBody>
          <a:bodyPr>
            <a:normAutofit fontScale="90000"/>
          </a:bodyPr>
          <a:lstStyle/>
          <a:p>
            <a:pPr algn="l"/>
            <a:r>
              <a:rPr lang="en-US" sz="2800" b="1" dirty="0">
                <a:solidFill>
                  <a:srgbClr val="FFC000"/>
                </a:solidFill>
              </a:rPr>
              <a:t>			</a:t>
            </a:r>
            <a:br>
              <a:rPr lang="en-US" sz="2800" b="1" u="sng"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r>
              <a:rPr lang="en-US" sz="2000" b="1" dirty="0">
                <a:solidFill>
                  <a:srgbClr val="FFC000"/>
                </a:solidFill>
              </a:rPr>
              <a:t>		</a:t>
            </a:r>
            <a:r>
              <a:rPr lang="en-US" sz="3100" b="1" u="sng" dirty="0">
                <a:solidFill>
                  <a:srgbClr val="FFC000"/>
                </a:solidFill>
              </a:rPr>
              <a:t>Node JS Architecture</a:t>
            </a: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endParaRPr lang="en-US" sz="2000" b="1" dirty="0">
              <a:solidFill>
                <a:srgbClr val="FFC000"/>
              </a:solidFill>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23084" t="10175" r="26916" b="3966"/>
          <a:stretch/>
        </p:blipFill>
        <p:spPr>
          <a:xfrm>
            <a:off x="2891117" y="1842247"/>
            <a:ext cx="5029200" cy="3886200"/>
          </a:xfrm>
          <a:prstGeom prst="rect">
            <a:avLst/>
          </a:prstGeom>
        </p:spPr>
      </p:pic>
    </p:spTree>
    <p:extLst>
      <p:ext uri="{BB962C8B-B14F-4D97-AF65-F5344CB8AC3E}">
        <p14:creationId xmlns:p14="http://schemas.microsoft.com/office/powerpoint/2010/main" val="896729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2635" y="121025"/>
            <a:ext cx="9144000" cy="6360458"/>
          </a:xfrm>
          <a:solidFill>
            <a:schemeClr val="tx1"/>
          </a:solidFill>
        </p:spPr>
        <p:txBody>
          <a:bodyPr>
            <a:normAutofit fontScale="90000"/>
          </a:bodyPr>
          <a:lstStyle/>
          <a:p>
            <a:pPr algn="l"/>
            <a:r>
              <a:rPr lang="en-US" sz="2800" b="1" dirty="0">
                <a:solidFill>
                  <a:srgbClr val="FFC000"/>
                </a:solidFill>
              </a:rPr>
              <a:t>			</a:t>
            </a:r>
            <a:br>
              <a:rPr lang="en-US" sz="2800" b="1" u="sng"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r>
              <a:rPr lang="en-US" sz="2000" b="1" dirty="0">
                <a:solidFill>
                  <a:srgbClr val="FFC000"/>
                </a:solidFill>
              </a:rPr>
              <a:t>		</a:t>
            </a:r>
            <a:r>
              <a:rPr lang="en-US" sz="3100" b="1" u="sng" dirty="0">
                <a:solidFill>
                  <a:srgbClr val="FFC000"/>
                </a:solidFill>
              </a:rPr>
              <a:t>Node JS Architecture</a:t>
            </a: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br>
              <a:rPr lang="en-US" sz="2000" b="1" dirty="0">
                <a:solidFill>
                  <a:srgbClr val="FFC000"/>
                </a:solidFill>
              </a:rPr>
            </a:br>
            <a:endParaRPr lang="en-US" sz="2000" b="1" dirty="0">
              <a:solidFill>
                <a:srgbClr val="FFC000"/>
              </a:solidFill>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3886" t="10473" r="26114"/>
          <a:stretch/>
        </p:blipFill>
        <p:spPr>
          <a:xfrm>
            <a:off x="3186952" y="1828799"/>
            <a:ext cx="5029200" cy="4052271"/>
          </a:xfrm>
          <a:prstGeom prst="rect">
            <a:avLst/>
          </a:prstGeom>
        </p:spPr>
      </p:pic>
    </p:spTree>
    <p:extLst>
      <p:ext uri="{BB962C8B-B14F-4D97-AF65-F5344CB8AC3E}">
        <p14:creationId xmlns:p14="http://schemas.microsoft.com/office/powerpoint/2010/main" val="4556104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1768</TotalTime>
  <Words>2153</Words>
  <Application>Microsoft Office PowerPoint</Application>
  <PresentationFormat>Widescreen</PresentationFormat>
  <Paragraphs>126</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    Modules:- creating custom modules Math.js      result.js        result.js   </vt:lpstr>
      <vt:lpstr>    Modules:-  Math.js    result.js         output     Math.js    result.js    output      </vt:lpstr>
      <vt:lpstr>-&gt;For previous overwriting problem we can refer to Js object to return multiple things we can refer it is Default Export Math.js     result.js             output:- { add: [Function: add], sub: [Function: sub] }  output2:-    5 -5     </vt:lpstr>
      <vt:lpstr>   Array destructuring Math.js     result.js               output :-    5 -5     </vt:lpstr>
      <vt:lpstr>   Using Multiple Export               output :-    5 -5     </vt:lpstr>
      <vt:lpstr>                         Node JS Architecture                    </vt:lpstr>
      <vt:lpstr>                         Node JS Architecture                    </vt:lpstr>
      <vt:lpstr>                         Node JS Architecture                    </vt:lpstr>
      <vt:lpstr>                         Node JS Architecture                    </vt:lpstr>
      <vt:lpstr>                         Node JS Architecture                    </vt:lpstr>
      <vt:lpstr>                         Node JS Architecture                    </vt:lpstr>
      <vt:lpstr>                         Node JS Architecture                    </vt:lpstr>
      <vt:lpstr>   For Blocking/Sync process   testing.js         output:-  1 hey this is sync 2  </vt:lpstr>
      <vt:lpstr>   For Non- Blocking/ASync process   testing.js         output:-  1 2 hey this is sync  console.log(os.cpus().length);  </vt:lpstr>
      <vt:lpstr>   file System : FS module  write content Asynchronously. :- (writeFile) here in this function we need to pass a function as an argument i.e., callback function that gets called when that task completes. The callback has an argument that tells you whether the operation completed successfully. Writefile.js        output:-  File has been created null  </vt:lpstr>
      <vt:lpstr>   file System   Appending  content Asynchronously. :- (appendFile)  Writefile.js        output:-  content has been added  null  </vt:lpstr>
      <vt:lpstr>   file System   Read  content Asynchronously. :- (readFile) here the content from read.txt is going to be a part of data argument &amp; we can print the content by using data itself.  readfile.js        output:-  &lt;Buffer 68 65 6c 6c 6f 20 6e 65 77 20 64 61 74 61 20 69 73 20 67 6f 69 6e 67 20 74 6f 20 69 6e 73 65 72 74&gt;  </vt:lpstr>
      <vt:lpstr>   file System   Read  content Asynchronously. :- (readFile) here the content from read.txt is going to be a part of data argument &amp; we can print the content by using data itself.  readfile.js        output:-  hello new data is going to insert  </vt:lpstr>
      <vt:lpstr>   OS System  The os module provides operating system-related utility methods &amp; properties. It can be accessed using :                  </vt:lpstr>
      <vt:lpstr>   Path Module   The path module provides utilities for wrking with file &amp; directory ppaths. It can be accessed using                  </vt:lpstr>
      <vt:lpstr>   HTTP Module To access web pages of any web application,you need a web server. The web server will handle all the http requests for the web application  e.g . IIS is a web server for ASP.NET web applications and Apache is a web server for PHP or java web application. Node.js provides capabilities to create your own web server which will handle HTTP requests asynchronously. You can use IIS or Apache to run Node.js web applications but it is recommended to use Node.Js web server.  The HTTP.createServer() method includes request &amp; response parameters which is supplied. The Request object can be used to get information about the current HTTP  request ie., url,request header,&amp; data. The Response object can be used to send a response for a current HTTP request.   </vt:lpstr>
      <vt:lpstr>   HTTP Module const http=require("http"); const server=http.createServer((req,res)=&gt;{     res.end("hello from client "); }); server.listen(8000,"127.0.0.1",()=&gt; {      console.log("from port 8000");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DELL</dc:creator>
  <cp:lastModifiedBy>HP</cp:lastModifiedBy>
  <cp:revision>93</cp:revision>
  <dcterms:created xsi:type="dcterms:W3CDTF">2023-11-06T02:14:31Z</dcterms:created>
  <dcterms:modified xsi:type="dcterms:W3CDTF">2024-06-11T09:44:00Z</dcterms:modified>
</cp:coreProperties>
</file>