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6"/>
  </p:notesMasterIdLst>
  <p:handoutMasterIdLst>
    <p:handoutMasterId r:id="rId17"/>
  </p:handoutMasterIdLst>
  <p:sldIdLst>
    <p:sldId id="256" r:id="rId5"/>
    <p:sldId id="269" r:id="rId6"/>
    <p:sldId id="270" r:id="rId7"/>
    <p:sldId id="271" r:id="rId8"/>
    <p:sldId id="272" r:id="rId9"/>
    <p:sldId id="273" r:id="rId10"/>
    <p:sldId id="274" r:id="rId11"/>
    <p:sldId id="275" r:id="rId12"/>
    <p:sldId id="276" r:id="rId13"/>
    <p:sldId id="277" r:id="rId14"/>
    <p:sldId id="268" r:id="rId15"/>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8/5/2024</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03T06:27:49.032"/>
    </inkml:context>
    <inkml:brush xml:id="br0">
      <inkml:brushProperty name="width" value="0.05" units="cm"/>
      <inkml:brushProperty name="height" value="0.05" units="cm"/>
    </inkml:brush>
  </inkml:definitions>
  <inkml:trace contextRef="#ctx0" brushRef="#br0">1 0 6672 0 0,'0'0'5056'0'0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03T06:27:49.433"/>
    </inkml:context>
    <inkml:brush xml:id="br0">
      <inkml:brushProperty name="width" value="0.05" units="cm"/>
      <inkml:brushProperty name="height" value="0.05" units="cm"/>
    </inkml:brush>
  </inkml:definitions>
  <inkml:trace contextRef="#ctx0" brushRef="#br0">0 0 6040 0 0,'0'0'2456'0'0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03T06:27:52.488"/>
    </inkml:context>
    <inkml:brush xml:id="br0">
      <inkml:brushProperty name="width" value="0.035" units="cm"/>
      <inkml:brushProperty name="height" value="0.035" units="cm"/>
    </inkml:brush>
  </inkml:definitions>
  <inkml:trace contextRef="#ctx0" brushRef="#br0">1 1 7584 0 0,'0'0'6776'0'0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8/5/2024</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customXml" Target="../ink/ink3.xml"/><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1"/>
            <a:ext cx="9144000" cy="5377289"/>
          </a:xfrm>
          <a:prstGeom prst="rect">
            <a:avLst/>
          </a:prstGeom>
          <a:noFill/>
          <a:ln w="9360">
            <a:noFill/>
          </a:ln>
        </p:spPr>
        <p:txBody>
          <a:bodyPr>
            <a:noAutofit/>
          </a:bodyPr>
          <a:lstStyle/>
          <a:p>
            <a:pPr algn="ctr">
              <a:lnSpc>
                <a:spcPct val="100000"/>
              </a:lnSpc>
              <a:spcBef>
                <a:spcPts val="400"/>
              </a:spcBef>
            </a:pPr>
            <a:r>
              <a:rPr lang="en-IN" b="1" dirty="0">
                <a:latin typeface="Times New Roman" panose="02020603050405020304" pitchFamily="18" charset="0"/>
                <a:ea typeface="Calibri" panose="020F0502020204030204" pitchFamily="34" charset="0"/>
                <a:cs typeface="Times New Roman" panose="02020603050405020304" pitchFamily="18" charset="0"/>
              </a:rPr>
              <a:t>Project Presentation of Back End Engineering Project</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BEE</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22CS026</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4800" dirty="0">
                <a:latin typeface="Times New Roman" panose="02020603050405020304" pitchFamily="18" charset="0"/>
                <a:ea typeface="Calibri" panose="020F0502020204030204" pitchFamily="34" charset="0"/>
                <a:cs typeface="Times New Roman" panose="02020603050405020304" pitchFamily="18" charset="0"/>
              </a:rPr>
              <a:t>Campus Connect</a:t>
            </a:r>
            <a:endParaRPr lang="en-US" sz="2000" i="1" spc="-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b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br>
            <a:r>
              <a:rPr lang="en-US" sz="2000" strike="noStrike" spc="-1" dirty="0" err="1">
                <a:solidFill>
                  <a:srgbClr val="000000"/>
                </a:solidFill>
                <a:latin typeface="Times New Roman" panose="02020603050405020304" pitchFamily="18" charset="0"/>
                <a:ea typeface="MS PGothic"/>
                <a:cs typeface="Times New Roman" panose="02020603050405020304" pitchFamily="18" charset="0"/>
              </a:rPr>
              <a:t>Bhuvesh</a:t>
            </a:r>
            <a:r>
              <a:rPr lang="en-US" sz="2000" strike="noStrike" spc="-1" dirty="0">
                <a:solidFill>
                  <a:srgbClr val="000000"/>
                </a:solidFill>
                <a:latin typeface="Times New Roman" panose="02020603050405020304" pitchFamily="18" charset="0"/>
                <a:ea typeface="MS PGothic"/>
                <a:cs typeface="Times New Roman" panose="02020603050405020304" pitchFamily="18" charset="0"/>
              </a:rPr>
              <a:t> Mittal-2210991</a:t>
            </a:r>
            <a:r>
              <a:rPr lang="en-US" sz="2000" spc="-1" dirty="0">
                <a:solidFill>
                  <a:srgbClr val="000000"/>
                </a:solidFill>
                <a:latin typeface="Times New Roman" panose="02020603050405020304" pitchFamily="18" charset="0"/>
                <a:ea typeface="MS PGothic"/>
                <a:cs typeface="Times New Roman" panose="02020603050405020304" pitchFamily="18" charset="0"/>
              </a:rPr>
              <a:t>450</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Daanushi-2210991469</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Divya Arora-2210991531</a:t>
            </a: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a:t>
            </a:r>
          </a:p>
          <a:p>
            <a:pPr algn="ctr">
              <a:lnSpc>
                <a:spcPct val="100000"/>
              </a:lnSpc>
              <a:spcBef>
                <a:spcPts val="400"/>
              </a:spcBef>
            </a:pPr>
            <a:r>
              <a:rPr lang="en-US" sz="2000" b="0" strike="noStrike" spc="-1" dirty="0" err="1">
                <a:solidFill>
                  <a:srgbClr val="000000"/>
                </a:solidFill>
                <a:latin typeface="Times New Roman" panose="02020603050405020304" pitchFamily="18" charset="0"/>
                <a:ea typeface="MS PGothic"/>
                <a:cs typeface="Times New Roman" panose="02020603050405020304" pitchFamily="18" charset="0"/>
              </a:rPr>
              <a:t>Prernu</a:t>
            </a: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 </a:t>
            </a:r>
            <a:r>
              <a:rPr lang="en-US" sz="2000" b="0" strike="noStrike" spc="-1" dirty="0" err="1">
                <a:solidFill>
                  <a:srgbClr val="000000"/>
                </a:solidFill>
                <a:latin typeface="Times New Roman" panose="02020603050405020304" pitchFamily="18" charset="0"/>
                <a:ea typeface="MS PGothic"/>
                <a:cs typeface="Times New Roman" panose="02020603050405020304" pitchFamily="18" charset="0"/>
              </a:rPr>
              <a:t>Mittan</a:t>
            </a: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9C4C7-48B0-717E-B64D-9715D0EAF666}"/>
              </a:ext>
            </a:extLst>
          </p:cNvPr>
          <p:cNvSpPr>
            <a:spLocks noGrp="1"/>
          </p:cNvSpPr>
          <p:nvPr>
            <p:ph type="title"/>
          </p:nvPr>
        </p:nvSpPr>
        <p:spPr/>
        <p:txBody>
          <a:bodyPr/>
          <a:lstStyle/>
          <a:p>
            <a:r>
              <a:rPr lang="en-IN" dirty="0"/>
              <a:t>Blueprint</a:t>
            </a:r>
          </a:p>
        </p:txBody>
      </p:sp>
      <p:sp>
        <p:nvSpPr>
          <p:cNvPr id="3" name="Text Placeholder 2">
            <a:extLst>
              <a:ext uri="{FF2B5EF4-FFF2-40B4-BE49-F238E27FC236}">
                <a16:creationId xmlns:a16="http://schemas.microsoft.com/office/drawing/2014/main" id="{81C8F820-CF2A-7D44-4559-735B40B9D028}"/>
              </a:ext>
            </a:extLst>
          </p:cNvPr>
          <p:cNvSpPr>
            <a:spLocks noGrp="1"/>
          </p:cNvSpPr>
          <p:nvPr>
            <p:ph type="body"/>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03D8CBD9-4A71-AE51-E1BF-6D84876C5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14040"/>
            <a:ext cx="4498847" cy="5678784"/>
          </a:xfrm>
          <a:prstGeom prst="rect">
            <a:avLst/>
          </a:prstGeom>
        </p:spPr>
      </p:pic>
    </p:spTree>
    <p:extLst>
      <p:ext uri="{BB962C8B-B14F-4D97-AF65-F5344CB8AC3E}">
        <p14:creationId xmlns:p14="http://schemas.microsoft.com/office/powerpoint/2010/main" val="95047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11</a:t>
            </a:fld>
            <a:endParaRPr lang="en-GB" sz="1200" b="0" strike="noStrike" spc="-1">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929E-3DCD-A636-AB7A-10711B5B083C}"/>
              </a:ext>
            </a:extLst>
          </p:cNvPr>
          <p:cNvSpPr>
            <a:spLocks noGrp="1"/>
          </p:cNvSpPr>
          <p:nvPr>
            <p:ph type="title"/>
          </p:nvPr>
        </p:nvSpPr>
        <p:spPr>
          <a:xfrm>
            <a:off x="249742" y="0"/>
            <a:ext cx="5236298" cy="677462"/>
          </a:xfrm>
        </p:spPr>
        <p:txBody>
          <a:bodyPr/>
          <a:lstStyle/>
          <a:p>
            <a:pPr>
              <a:spcBef>
                <a:spcPts val="45"/>
              </a:spcBef>
            </a:pPr>
            <a:r>
              <a:rPr lang="en-US" sz="1800" b="0" u="none" strike="noStrike" dirty="0">
                <a:effectLst/>
                <a:uFill>
                  <a:solidFill>
                    <a:srgbClr val="000000"/>
                  </a:solidFill>
                </a:uFill>
                <a:latin typeface="Times New Roman" panose="02020603050405020304" pitchFamily="18" charset="0"/>
                <a:ea typeface="Times New Roman" panose="02020603050405020304" pitchFamily="18" charset="0"/>
              </a:rPr>
              <a:t> </a:t>
            </a:r>
            <a:br>
              <a:rPr lang="en-IN" sz="1800" b="1" u="sng" dirty="0">
                <a:effectLst/>
                <a:uFill>
                  <a:solidFill>
                    <a:srgbClr val="000000"/>
                  </a:solidFill>
                </a:uFill>
                <a:latin typeface="Times New Roman" panose="02020603050405020304" pitchFamily="18" charset="0"/>
                <a:ea typeface="Times New Roman" panose="02020603050405020304" pitchFamily="18" charset="0"/>
              </a:rPr>
            </a:br>
            <a:r>
              <a:rPr lang="en-US" sz="4000" b="1" dirty="0">
                <a:effectLst/>
                <a:latin typeface="Times New Roman" panose="02020603050405020304" pitchFamily="18" charset="0"/>
                <a:ea typeface="Times New Roman" panose="02020603050405020304" pitchFamily="18" charset="0"/>
              </a:rPr>
              <a:t>Project</a:t>
            </a:r>
            <a:r>
              <a:rPr lang="en-US" sz="4000" b="1" spc="45" dirty="0">
                <a:effectLst/>
                <a:latin typeface="Times New Roman" panose="02020603050405020304" pitchFamily="18" charset="0"/>
                <a:ea typeface="Times New Roman" panose="02020603050405020304" pitchFamily="18" charset="0"/>
              </a:rPr>
              <a:t> </a:t>
            </a:r>
            <a:r>
              <a:rPr lang="en-US" sz="4000" b="1" dirty="0">
                <a:effectLst/>
                <a:latin typeface="Times New Roman" panose="02020603050405020304" pitchFamily="18" charset="0"/>
                <a:ea typeface="Times New Roman" panose="02020603050405020304" pitchFamily="18" charset="0"/>
              </a:rPr>
              <a:t>Statement</a:t>
            </a:r>
            <a:endParaRPr lang="en-IN" sz="4000" dirty="0"/>
          </a:p>
        </p:txBody>
      </p:sp>
      <p:sp>
        <p:nvSpPr>
          <p:cNvPr id="3" name="Text Placeholder 2">
            <a:extLst>
              <a:ext uri="{FF2B5EF4-FFF2-40B4-BE49-F238E27FC236}">
                <a16:creationId xmlns:a16="http://schemas.microsoft.com/office/drawing/2014/main" id="{0561CCE4-5A85-4792-1E67-7E2A1AFDF0BB}"/>
              </a:ext>
            </a:extLst>
          </p:cNvPr>
          <p:cNvSpPr>
            <a:spLocks noGrp="1"/>
          </p:cNvSpPr>
          <p:nvPr>
            <p:ph type="body"/>
          </p:nvPr>
        </p:nvSpPr>
        <p:spPr>
          <a:xfrm>
            <a:off x="457200" y="1604520"/>
            <a:ext cx="8229240" cy="3235335"/>
          </a:xfrm>
        </p:spPr>
        <p:txBody>
          <a:bodyPr>
            <a:normAutofit/>
          </a:bodyPr>
          <a:lstStyle/>
          <a:p>
            <a:pPr marL="0" indent="0">
              <a:buNone/>
            </a:pPr>
            <a:r>
              <a:rPr lang="en-US" sz="2400" dirty="0">
                <a:effectLst/>
                <a:latin typeface="Times New Roman" panose="02020603050405020304" pitchFamily="18" charset="0"/>
                <a:ea typeface="Times New Roman" panose="02020603050405020304" pitchFamily="18" charset="0"/>
              </a:rPr>
              <a:t>In a university setting, students, faculty, and clubs often face challenges in communication, event management, and academic tracking. The lack of a unified platform leads to fragmented information, inefficient processes, and reduced engagement. The University Engagement and Management System (UEMS) aims to address these issues by providing an integrated platform that enhances interaction, event management, academic tracking, and real-time communication for all university stakeholders.</a:t>
            </a:r>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910B38D-95D9-3AB5-B83B-85BF3EDF069C}"/>
                  </a:ext>
                </a:extLst>
              </p14:cNvPr>
              <p14:cNvContentPartPr/>
              <p14:nvPr/>
            </p14:nvContentPartPr>
            <p14:xfrm>
              <a:off x="4170251" y="678182"/>
              <a:ext cx="360" cy="360"/>
            </p14:xfrm>
          </p:contentPart>
        </mc:Choice>
        <mc:Fallback xmlns="">
          <p:pic>
            <p:nvPicPr>
              <p:cNvPr id="4" name="Ink 3">
                <a:extLst>
                  <a:ext uri="{FF2B5EF4-FFF2-40B4-BE49-F238E27FC236}">
                    <a16:creationId xmlns:a16="http://schemas.microsoft.com/office/drawing/2014/main" id="{5910B38D-95D9-3AB5-B83B-85BF3EDF069C}"/>
                  </a:ext>
                </a:extLst>
              </p:cNvPr>
              <p:cNvPicPr/>
              <p:nvPr/>
            </p:nvPicPr>
            <p:blipFill>
              <a:blip r:embed="rId3"/>
              <a:stretch>
                <a:fillRect/>
              </a:stretch>
            </p:blipFill>
            <p:spPr>
              <a:xfrm>
                <a:off x="4161611" y="66918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4E2531C-938F-FED2-DC3B-632D3FA01E9D}"/>
                  </a:ext>
                </a:extLst>
              </p14:cNvPr>
              <p14:cNvContentPartPr/>
              <p14:nvPr/>
            </p14:nvContentPartPr>
            <p14:xfrm>
              <a:off x="4033091" y="583862"/>
              <a:ext cx="360" cy="360"/>
            </p14:xfrm>
          </p:contentPart>
        </mc:Choice>
        <mc:Fallback xmlns="">
          <p:pic>
            <p:nvPicPr>
              <p:cNvPr id="5" name="Ink 4">
                <a:extLst>
                  <a:ext uri="{FF2B5EF4-FFF2-40B4-BE49-F238E27FC236}">
                    <a16:creationId xmlns:a16="http://schemas.microsoft.com/office/drawing/2014/main" id="{14E2531C-938F-FED2-DC3B-632D3FA01E9D}"/>
                  </a:ext>
                </a:extLst>
              </p:cNvPr>
              <p:cNvPicPr/>
              <p:nvPr/>
            </p:nvPicPr>
            <p:blipFill>
              <a:blip r:embed="rId3"/>
              <a:stretch>
                <a:fillRect/>
              </a:stretch>
            </p:blipFill>
            <p:spPr>
              <a:xfrm>
                <a:off x="4024091" y="57486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14F5FE8-0CAE-F877-A744-4639B78881F8}"/>
                  </a:ext>
                </a:extLst>
              </p14:cNvPr>
              <p14:cNvContentPartPr/>
              <p14:nvPr/>
            </p14:nvContentPartPr>
            <p14:xfrm>
              <a:off x="-1122109" y="4629182"/>
              <a:ext cx="360" cy="360"/>
            </p14:xfrm>
          </p:contentPart>
        </mc:Choice>
        <mc:Fallback xmlns="">
          <p:pic>
            <p:nvPicPr>
              <p:cNvPr id="6" name="Ink 5">
                <a:extLst>
                  <a:ext uri="{FF2B5EF4-FFF2-40B4-BE49-F238E27FC236}">
                    <a16:creationId xmlns:a16="http://schemas.microsoft.com/office/drawing/2014/main" id="{614F5FE8-0CAE-F877-A744-4639B78881F8}"/>
                  </a:ext>
                </a:extLst>
              </p:cNvPr>
              <p:cNvPicPr/>
              <p:nvPr/>
            </p:nvPicPr>
            <p:blipFill>
              <a:blip r:embed="rId6"/>
              <a:stretch>
                <a:fillRect/>
              </a:stretch>
            </p:blipFill>
            <p:spPr>
              <a:xfrm>
                <a:off x="-1128229" y="4623062"/>
                <a:ext cx="12600" cy="12600"/>
              </a:xfrm>
              <a:prstGeom prst="rect">
                <a:avLst/>
              </a:prstGeom>
            </p:spPr>
          </p:pic>
        </mc:Fallback>
      </mc:AlternateContent>
    </p:spTree>
    <p:extLst>
      <p:ext uri="{BB962C8B-B14F-4D97-AF65-F5344CB8AC3E}">
        <p14:creationId xmlns:p14="http://schemas.microsoft.com/office/powerpoint/2010/main" val="274823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72EC-7935-93EF-79FF-78829B750D28}"/>
              </a:ext>
            </a:extLst>
          </p:cNvPr>
          <p:cNvSpPr>
            <a:spLocks noGrp="1"/>
          </p:cNvSpPr>
          <p:nvPr>
            <p:ph type="title"/>
          </p:nvPr>
        </p:nvSpPr>
        <p:spPr>
          <a:xfrm>
            <a:off x="314036" y="424872"/>
            <a:ext cx="5172004" cy="489167"/>
          </a:xfrm>
        </p:spPr>
        <p:txBody>
          <a:bodyPr/>
          <a:lstStyle/>
          <a:p>
            <a:r>
              <a:rPr lang="en-US" sz="2400" b="1" dirty="0">
                <a:effectLst/>
                <a:latin typeface="Times New Roman" panose="02020603050405020304" pitchFamily="18" charset="0"/>
                <a:ea typeface="Times New Roman" panose="02020603050405020304" pitchFamily="18" charset="0"/>
              </a:rPr>
              <a:t>Approximate</a:t>
            </a:r>
            <a:r>
              <a:rPr lang="en-US" sz="2400" b="1" spc="3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duration</a:t>
            </a:r>
            <a:r>
              <a:rPr lang="en-US" sz="2400" b="1" spc="3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(in</a:t>
            </a:r>
            <a:r>
              <a:rPr lang="en-US" sz="2400" b="1" spc="3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hours)</a:t>
            </a:r>
            <a:r>
              <a:rPr lang="en-US" sz="2400" b="1" spc="5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to</a:t>
            </a:r>
            <a:r>
              <a:rPr lang="en-US" sz="2400" b="1" spc="4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complete</a:t>
            </a:r>
            <a:r>
              <a:rPr lang="en-US" sz="2400" b="1" spc="4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the</a:t>
            </a:r>
            <a:r>
              <a:rPr lang="en-US" sz="2400" b="1" spc="5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project:</a:t>
            </a:r>
            <a:br>
              <a:rPr lang="en-IN" sz="1800" dirty="0">
                <a:effectLst/>
                <a:latin typeface="Times New Roman" panose="02020603050405020304" pitchFamily="18" charset="0"/>
                <a:ea typeface="Times New Roman" panose="02020603050405020304" pitchFamily="18" charset="0"/>
              </a:rPr>
            </a:br>
            <a:endParaRPr lang="en-IN" dirty="0"/>
          </a:p>
        </p:txBody>
      </p:sp>
      <p:graphicFrame>
        <p:nvGraphicFramePr>
          <p:cNvPr id="3" name="Table 2">
            <a:extLst>
              <a:ext uri="{FF2B5EF4-FFF2-40B4-BE49-F238E27FC236}">
                <a16:creationId xmlns:a16="http://schemas.microsoft.com/office/drawing/2014/main" id="{D37F836D-3E38-8F0C-A41D-6875D0FF84E7}"/>
              </a:ext>
            </a:extLst>
          </p:cNvPr>
          <p:cNvGraphicFramePr>
            <a:graphicFrameLocks noGrp="1"/>
          </p:cNvGraphicFramePr>
          <p:nvPr>
            <p:extLst>
              <p:ext uri="{D42A27DB-BD31-4B8C-83A1-F6EECF244321}">
                <p14:modId xmlns:p14="http://schemas.microsoft.com/office/powerpoint/2010/main" val="843475564"/>
              </p:ext>
            </p:extLst>
          </p:nvPr>
        </p:nvGraphicFramePr>
        <p:xfrm>
          <a:off x="775855" y="1542473"/>
          <a:ext cx="7656945" cy="4359564"/>
        </p:xfrm>
        <a:graphic>
          <a:graphicData uri="http://schemas.openxmlformats.org/drawingml/2006/table">
            <a:tbl>
              <a:tblPr firstRow="1" firstCol="1" bandRow="1">
                <a:tableStyleId>{5C22544A-7EE6-4342-B048-85BDC9FD1C3A}</a:tableStyleId>
              </a:tblPr>
              <a:tblGrid>
                <a:gridCol w="2552007">
                  <a:extLst>
                    <a:ext uri="{9D8B030D-6E8A-4147-A177-3AD203B41FA5}">
                      <a16:colId xmlns:a16="http://schemas.microsoft.com/office/drawing/2014/main" val="2459181103"/>
                    </a:ext>
                  </a:extLst>
                </a:gridCol>
                <a:gridCol w="2552007">
                  <a:extLst>
                    <a:ext uri="{9D8B030D-6E8A-4147-A177-3AD203B41FA5}">
                      <a16:colId xmlns:a16="http://schemas.microsoft.com/office/drawing/2014/main" val="972734416"/>
                    </a:ext>
                  </a:extLst>
                </a:gridCol>
                <a:gridCol w="2552931">
                  <a:extLst>
                    <a:ext uri="{9D8B030D-6E8A-4147-A177-3AD203B41FA5}">
                      <a16:colId xmlns:a16="http://schemas.microsoft.com/office/drawing/2014/main" val="2894362078"/>
                    </a:ext>
                  </a:extLst>
                </a:gridCol>
              </a:tblGrid>
              <a:tr h="484396">
                <a:tc>
                  <a:txBody>
                    <a:bodyPr/>
                    <a:lstStyle/>
                    <a:p>
                      <a:pPr marL="619760" indent="-223520">
                        <a:spcBef>
                          <a:spcPts val="210"/>
                        </a:spcBef>
                        <a:spcAft>
                          <a:spcPts val="0"/>
                        </a:spcAft>
                        <a:tabLst>
                          <a:tab pos="620395" algn="l"/>
                        </a:tabLst>
                      </a:pPr>
                      <a:r>
                        <a:rPr lang="en-US" sz="1050">
                          <a:effectLst/>
                        </a:rPr>
                        <a:t>Weeks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a:effectLst/>
                        </a:rPr>
                        <a:t>Time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a:effectLst/>
                        </a:rPr>
                        <a:t>Work to be Done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6319668"/>
                  </a:ext>
                </a:extLst>
              </a:tr>
              <a:tr h="484396">
                <a:tc>
                  <a:txBody>
                    <a:bodyPr/>
                    <a:lstStyle/>
                    <a:p>
                      <a:pPr marL="619760" indent="-223520">
                        <a:spcBef>
                          <a:spcPts val="210"/>
                        </a:spcBef>
                        <a:spcAft>
                          <a:spcPts val="0"/>
                        </a:spcAft>
                        <a:tabLst>
                          <a:tab pos="620395" algn="l"/>
                        </a:tabLst>
                      </a:pPr>
                      <a:r>
                        <a:rPr lang="en-US" sz="1050">
                          <a:effectLst/>
                        </a:rPr>
                        <a:t>Week 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a:effectLst/>
                        </a:rPr>
                        <a:t>4 hours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a:effectLst/>
                        </a:rPr>
                        <a:t>Project Discussion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1132879"/>
                  </a:ext>
                </a:extLst>
              </a:tr>
              <a:tr h="484396">
                <a:tc>
                  <a:txBody>
                    <a:bodyPr/>
                    <a:lstStyle/>
                    <a:p>
                      <a:pPr marL="619760" indent="-223520">
                        <a:spcBef>
                          <a:spcPts val="210"/>
                        </a:spcBef>
                        <a:spcAft>
                          <a:spcPts val="0"/>
                        </a:spcAft>
                        <a:tabLst>
                          <a:tab pos="620395" algn="l"/>
                        </a:tabLst>
                      </a:pPr>
                      <a:r>
                        <a:rPr lang="en-US" sz="1050">
                          <a:effectLst/>
                        </a:rPr>
                        <a:t>Week 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9746470"/>
                  </a:ext>
                </a:extLst>
              </a:tr>
              <a:tr h="484396">
                <a:tc>
                  <a:txBody>
                    <a:bodyPr/>
                    <a:lstStyle/>
                    <a:p>
                      <a:pPr marL="619760" indent="-223520">
                        <a:spcBef>
                          <a:spcPts val="210"/>
                        </a:spcBef>
                        <a:spcAft>
                          <a:spcPts val="0"/>
                        </a:spcAft>
                        <a:tabLst>
                          <a:tab pos="620395" algn="l"/>
                        </a:tabLst>
                      </a:pPr>
                      <a:r>
                        <a:rPr lang="en-US" sz="1050">
                          <a:effectLst/>
                        </a:rPr>
                        <a:t>Week 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4703738"/>
                  </a:ext>
                </a:extLst>
              </a:tr>
              <a:tr h="484396">
                <a:tc>
                  <a:txBody>
                    <a:bodyPr/>
                    <a:lstStyle/>
                    <a:p>
                      <a:pPr marL="619760" indent="-223520">
                        <a:spcBef>
                          <a:spcPts val="210"/>
                        </a:spcBef>
                        <a:spcAft>
                          <a:spcPts val="0"/>
                        </a:spcAft>
                        <a:tabLst>
                          <a:tab pos="620395" algn="l"/>
                        </a:tabLst>
                      </a:pPr>
                      <a:r>
                        <a:rPr lang="en-US" sz="1050">
                          <a:effectLst/>
                        </a:rPr>
                        <a:t>Week 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38387896"/>
                  </a:ext>
                </a:extLst>
              </a:tr>
              <a:tr h="484396">
                <a:tc>
                  <a:txBody>
                    <a:bodyPr/>
                    <a:lstStyle/>
                    <a:p>
                      <a:pPr marL="619760" indent="-223520">
                        <a:spcBef>
                          <a:spcPts val="210"/>
                        </a:spcBef>
                        <a:spcAft>
                          <a:spcPts val="0"/>
                        </a:spcAft>
                        <a:tabLst>
                          <a:tab pos="620395" algn="l"/>
                        </a:tabLst>
                      </a:pPr>
                      <a:r>
                        <a:rPr lang="en-US" sz="1050">
                          <a:effectLst/>
                        </a:rPr>
                        <a:t>Week 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5902516"/>
                  </a:ext>
                </a:extLst>
              </a:tr>
              <a:tr h="484396">
                <a:tc>
                  <a:txBody>
                    <a:bodyPr/>
                    <a:lstStyle/>
                    <a:p>
                      <a:pPr marL="619760" indent="-223520">
                        <a:spcBef>
                          <a:spcPts val="210"/>
                        </a:spcBef>
                        <a:spcAft>
                          <a:spcPts val="0"/>
                        </a:spcAft>
                        <a:tabLst>
                          <a:tab pos="620395" algn="l"/>
                        </a:tabLst>
                      </a:pPr>
                      <a:r>
                        <a:rPr lang="en-US" sz="1050">
                          <a:effectLst/>
                        </a:rPr>
                        <a:t>Week 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41544997"/>
                  </a:ext>
                </a:extLst>
              </a:tr>
              <a:tr h="484396">
                <a:tc>
                  <a:txBody>
                    <a:bodyPr/>
                    <a:lstStyle/>
                    <a:p>
                      <a:pPr marL="619760" indent="-223520">
                        <a:spcBef>
                          <a:spcPts val="210"/>
                        </a:spcBef>
                        <a:spcAft>
                          <a:spcPts val="0"/>
                        </a:spcAft>
                        <a:tabLst>
                          <a:tab pos="620395" algn="l"/>
                        </a:tabLst>
                      </a:pPr>
                      <a:r>
                        <a:rPr lang="en-US" sz="1050">
                          <a:effectLst/>
                        </a:rPr>
                        <a:t>Week 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45292179"/>
                  </a:ext>
                </a:extLst>
              </a:tr>
              <a:tr h="484396">
                <a:tc>
                  <a:txBody>
                    <a:bodyPr/>
                    <a:lstStyle/>
                    <a:p>
                      <a:pPr marL="619760" indent="-223520">
                        <a:spcBef>
                          <a:spcPts val="210"/>
                        </a:spcBef>
                        <a:spcAft>
                          <a:spcPts val="0"/>
                        </a:spcAft>
                        <a:tabLst>
                          <a:tab pos="620395" algn="l"/>
                        </a:tabLst>
                      </a:pPr>
                      <a:r>
                        <a:rPr lang="en-US" sz="1050">
                          <a:effectLst/>
                        </a:rPr>
                        <a:t>Week 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19760" indent="-223520">
                        <a:spcBef>
                          <a:spcPts val="210"/>
                        </a:spcBef>
                        <a:spcAft>
                          <a:spcPts val="0"/>
                        </a:spcAft>
                        <a:tabLst>
                          <a:tab pos="620395" algn="l"/>
                        </a:tabLst>
                      </a:pPr>
                      <a:r>
                        <a:rPr lang="en-US" sz="105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0555438"/>
                  </a:ext>
                </a:extLst>
              </a:tr>
            </a:tbl>
          </a:graphicData>
        </a:graphic>
      </p:graphicFrame>
      <p:sp>
        <p:nvSpPr>
          <p:cNvPr id="4" name="Rectangle 1">
            <a:extLst>
              <a:ext uri="{FF2B5EF4-FFF2-40B4-BE49-F238E27FC236}">
                <a16:creationId xmlns:a16="http://schemas.microsoft.com/office/drawing/2014/main" id="{9102F0E5-E5B2-5B1E-791D-CA3A1DB32366}"/>
              </a:ext>
            </a:extLst>
          </p:cNvPr>
          <p:cNvSpPr>
            <a:spLocks noChangeArrowheads="1"/>
          </p:cNvSpPr>
          <p:nvPr/>
        </p:nvSpPr>
        <p:spPr bwMode="auto">
          <a:xfrm>
            <a:off x="711199" y="2530764"/>
            <a:ext cx="13415097" cy="143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9089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D75E9F-8CE2-2078-9AFA-3CA6483EED8F}"/>
              </a:ext>
            </a:extLst>
          </p:cNvPr>
          <p:cNvSpPr>
            <a:spLocks noGrp="1"/>
          </p:cNvSpPr>
          <p:nvPr>
            <p:ph type="subTitle"/>
          </p:nvPr>
        </p:nvSpPr>
        <p:spPr>
          <a:xfrm>
            <a:off x="457200" y="914040"/>
            <a:ext cx="8229240" cy="4667760"/>
          </a:xfrm>
        </p:spPr>
        <p:txBody>
          <a:bodyPr/>
          <a:lstStyle/>
          <a:p>
            <a:pPr marL="0" indent="0">
              <a:buNone/>
            </a:pPr>
            <a:r>
              <a:rPr lang="en-US" sz="4000" b="1" dirty="0">
                <a:effectLst/>
                <a:latin typeface="Times New Roman" panose="02020603050405020304" pitchFamily="18" charset="0"/>
                <a:ea typeface="Times New Roman" panose="02020603050405020304" pitchFamily="18" charset="0"/>
              </a:rPr>
              <a:t>        Proposed</a:t>
            </a:r>
            <a:r>
              <a:rPr lang="en-US" sz="4000" b="1" spc="30" dirty="0">
                <a:effectLst/>
                <a:latin typeface="Times New Roman" panose="02020603050405020304" pitchFamily="18" charset="0"/>
                <a:ea typeface="Times New Roman" panose="02020603050405020304" pitchFamily="18" charset="0"/>
              </a:rPr>
              <a:t> </a:t>
            </a:r>
            <a:r>
              <a:rPr lang="en-US" sz="4000" b="1" dirty="0">
                <a:effectLst/>
                <a:latin typeface="Times New Roman" panose="02020603050405020304" pitchFamily="18" charset="0"/>
                <a:ea typeface="Times New Roman" panose="02020603050405020304" pitchFamily="18" charset="0"/>
              </a:rPr>
              <a:t>Project</a:t>
            </a:r>
            <a:r>
              <a:rPr lang="en-US" sz="4000" b="1" spc="45" dirty="0">
                <a:effectLst/>
                <a:latin typeface="Times New Roman" panose="02020603050405020304" pitchFamily="18" charset="0"/>
                <a:ea typeface="Times New Roman" panose="02020603050405020304" pitchFamily="18" charset="0"/>
              </a:rPr>
              <a:t> </a:t>
            </a:r>
            <a:r>
              <a:rPr lang="en-US" sz="4000" b="1" dirty="0">
                <a:effectLst/>
                <a:latin typeface="Times New Roman" panose="02020603050405020304" pitchFamily="18" charset="0"/>
                <a:ea typeface="Times New Roman" panose="02020603050405020304" pitchFamily="18" charset="0"/>
              </a:rPr>
              <a:t>In</a:t>
            </a:r>
            <a:r>
              <a:rPr lang="en-US" sz="4000" b="1" spc="30" dirty="0">
                <a:effectLst/>
                <a:latin typeface="Times New Roman" panose="02020603050405020304" pitchFamily="18" charset="0"/>
                <a:ea typeface="Times New Roman" panose="02020603050405020304" pitchFamily="18" charset="0"/>
              </a:rPr>
              <a:t> </a:t>
            </a:r>
            <a:r>
              <a:rPr lang="en-US" sz="4000" b="1" dirty="0">
                <a:effectLst/>
                <a:latin typeface="Times New Roman" panose="02020603050405020304" pitchFamily="18" charset="0"/>
                <a:ea typeface="Times New Roman" panose="02020603050405020304" pitchFamily="18" charset="0"/>
              </a:rPr>
              <a:t>charge</a:t>
            </a:r>
            <a:endParaRPr lang="en-IN" sz="4000" dirty="0">
              <a:effectLst/>
              <a:latin typeface="Times New Roman" panose="02020603050405020304" pitchFamily="18" charset="0"/>
              <a:ea typeface="Times New Roman" panose="02020603050405020304" pitchFamily="18" charset="0"/>
            </a:endParaRPr>
          </a:p>
          <a:p>
            <a:endParaRPr lang="en-IN" dirty="0"/>
          </a:p>
          <a:p>
            <a:endParaRPr lang="en-IN" dirty="0"/>
          </a:p>
          <a:p>
            <a:pPr marL="0" indent="0">
              <a:buNone/>
            </a:pPr>
            <a:r>
              <a:rPr lang="en-IN" dirty="0"/>
              <a:t>   </a:t>
            </a:r>
            <a:r>
              <a:rPr lang="en-US" sz="1800" dirty="0">
                <a:effectLst/>
                <a:latin typeface="Times New Roman" panose="02020603050405020304" pitchFamily="18" charset="0"/>
                <a:ea typeface="Times New Roman" panose="02020603050405020304" pitchFamily="18" charset="0"/>
              </a:rPr>
              <a:t>University Engagement and Management System (UEMS) -</a:t>
            </a:r>
            <a:r>
              <a:rPr lang="en-US" sz="1800" dirty="0" err="1">
                <a:effectLst/>
                <a:latin typeface="Times New Roman" panose="02020603050405020304" pitchFamily="18" charset="0"/>
                <a:ea typeface="Times New Roman" panose="02020603050405020304" pitchFamily="18" charset="0"/>
              </a:rPr>
              <a:t>CampusConnect</a:t>
            </a:r>
            <a:r>
              <a:rPr lang="en-US" sz="1800" dirty="0">
                <a:effectLst/>
                <a:latin typeface="Times New Roman" panose="02020603050405020304" pitchFamily="18" charset="0"/>
                <a:ea typeface="Times New Roman" panose="02020603050405020304" pitchFamily="18" charset="0"/>
              </a:rPr>
              <a:t>(CC)</a:t>
            </a:r>
            <a:endParaRPr lang="en-IN" sz="1800" dirty="0">
              <a:effectLst/>
              <a:latin typeface="Times New Roman" panose="02020603050405020304" pitchFamily="18" charset="0"/>
              <a:ea typeface="Times New Roman" panose="02020603050405020304" pitchFamily="18" charset="0"/>
            </a:endParaRPr>
          </a:p>
          <a:p>
            <a:endParaRPr lang="en-IN" dirty="0"/>
          </a:p>
          <a:p>
            <a:pPr marL="0" indent="0">
              <a:buNone/>
            </a:pPr>
            <a:endParaRPr lang="en-IN" dirty="0"/>
          </a:p>
        </p:txBody>
      </p:sp>
    </p:spTree>
    <p:extLst>
      <p:ext uri="{BB962C8B-B14F-4D97-AF65-F5344CB8AC3E}">
        <p14:creationId xmlns:p14="http://schemas.microsoft.com/office/powerpoint/2010/main" val="77413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10DD-F4AC-C940-C6C5-C00533E14B43}"/>
              </a:ext>
            </a:extLst>
          </p:cNvPr>
          <p:cNvSpPr>
            <a:spLocks noGrp="1"/>
          </p:cNvSpPr>
          <p:nvPr>
            <p:ph type="title"/>
          </p:nvPr>
        </p:nvSpPr>
        <p:spPr/>
        <p:txBody>
          <a:bodyPr/>
          <a:lstStyle/>
          <a:p>
            <a:r>
              <a:rPr lang="en-US" dirty="0"/>
              <a:t>  Check Points</a:t>
            </a:r>
            <a:endParaRPr lang="en-IN" dirty="0"/>
          </a:p>
        </p:txBody>
      </p:sp>
      <p:sp>
        <p:nvSpPr>
          <p:cNvPr id="3" name="Subtitle 2">
            <a:extLst>
              <a:ext uri="{FF2B5EF4-FFF2-40B4-BE49-F238E27FC236}">
                <a16:creationId xmlns:a16="http://schemas.microsoft.com/office/drawing/2014/main" id="{08C30CA9-34B4-410A-650A-63936353191F}"/>
              </a:ext>
            </a:extLst>
          </p:cNvPr>
          <p:cNvSpPr>
            <a:spLocks noGrp="1"/>
          </p:cNvSpPr>
          <p:nvPr>
            <p:ph type="subTitle"/>
          </p:nvPr>
        </p:nvSpPr>
        <p:spPr>
          <a:xfrm>
            <a:off x="457200" y="1071418"/>
            <a:ext cx="8229240" cy="5938982"/>
          </a:xfrm>
        </p:spPr>
        <p:txBody>
          <a:bodyPr/>
          <a:lstStyle/>
          <a:p>
            <a:pPr marL="742950" lvl="1" indent="-285750">
              <a:spcBef>
                <a:spcPts val="200"/>
              </a:spcBef>
              <a:spcAft>
                <a:spcPts val="0"/>
              </a:spcAft>
              <a:buSzPts val="1150"/>
              <a:buFont typeface="Times New Roman" panose="02020603050405020304" pitchFamily="18" charset="0"/>
              <a:buAutoNum type="alphaLcPeriod"/>
              <a:tabLst>
                <a:tab pos="897255" algn="l"/>
              </a:tabLst>
            </a:pPr>
            <a:r>
              <a:rPr lang="en-US" sz="1800" spc="-5" dirty="0">
                <a:effectLst/>
                <a:latin typeface="Times New Roman" panose="02020603050405020304" pitchFamily="18" charset="0"/>
                <a:ea typeface="Times New Roman" panose="02020603050405020304" pitchFamily="18" charset="0"/>
              </a:rPr>
              <a:t>Does</a:t>
            </a:r>
            <a:r>
              <a:rPr lang="en-US" sz="1800" spc="4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project</a:t>
            </a:r>
            <a:r>
              <a:rPr lang="en-US" sz="1800" spc="3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statement</a:t>
            </a:r>
            <a:r>
              <a:rPr lang="en-US" sz="1800" spc="3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result</a:t>
            </a:r>
            <a:r>
              <a:rPr lang="en-US" sz="1800" spc="3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in</a:t>
            </a:r>
            <a:r>
              <a:rPr lang="en-US" sz="1800" spc="3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a:t>
            </a:r>
            <a:r>
              <a:rPr lang="en-US" sz="1800" spc="3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product?</a:t>
            </a:r>
            <a:r>
              <a:rPr lang="en-US" sz="1800" spc="4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If</a:t>
            </a:r>
            <a:r>
              <a:rPr lang="en-US" sz="1800" spc="4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yes,</a:t>
            </a:r>
            <a:r>
              <a:rPr lang="en-US" sz="1800" spc="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what</a:t>
            </a:r>
            <a:r>
              <a:rPr lang="en-US" sz="1800" spc="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type</a:t>
            </a:r>
            <a:r>
              <a:rPr lang="en-US" sz="1800" spc="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product?</a:t>
            </a:r>
            <a:endParaRPr lang="en-IN" sz="1800" spc="-5" dirty="0">
              <a:effectLst/>
              <a:latin typeface="Times New Roman" panose="02020603050405020304" pitchFamily="18" charset="0"/>
              <a:ea typeface="Times New Roman" panose="02020603050405020304" pitchFamily="18" charset="0"/>
            </a:endParaRPr>
          </a:p>
          <a:p>
            <a:pPr marL="896620" indent="-223520">
              <a:spcBef>
                <a:spcPts val="200"/>
              </a:spcBef>
              <a:spcAft>
                <a:spcPts val="0"/>
              </a:spcAft>
              <a:tabLst>
                <a:tab pos="897255" algn="l"/>
              </a:tabLst>
            </a:pPr>
            <a:r>
              <a:rPr lang="en-US" sz="1800" b="1" dirty="0">
                <a:effectLst/>
                <a:latin typeface="Times New Roman" panose="02020603050405020304" pitchFamily="18" charset="0"/>
                <a:ea typeface="Times New Roman" panose="02020603050405020304" pitchFamily="18" charset="0"/>
              </a:rPr>
              <a:t>Ans:-</a:t>
            </a:r>
            <a:r>
              <a:rPr lang="en-US" sz="1800" dirty="0">
                <a:effectLst/>
                <a:latin typeface="Times New Roman" panose="02020603050405020304" pitchFamily="18" charset="0"/>
                <a:ea typeface="Times New Roman" panose="02020603050405020304" pitchFamily="18" charset="0"/>
              </a:rPr>
              <a:t>Yes, the project statement results in a product. It is a web-based university engagement and management platform. This product facilitates various functionalities for students, faculty, and clubs within a university setting.</a:t>
            </a:r>
            <a:endParaRPr lang="en-IN" sz="1800" dirty="0">
              <a:latin typeface="Times New Roman" panose="02020603050405020304" pitchFamily="18" charset="0"/>
              <a:ea typeface="Times New Roman" panose="02020603050405020304" pitchFamily="18" charset="0"/>
            </a:endParaRPr>
          </a:p>
          <a:p>
            <a:pPr marL="896620" indent="-223520">
              <a:spcBef>
                <a:spcPts val="200"/>
              </a:spcBef>
              <a:spcAft>
                <a:spcPts val="0"/>
              </a:spcAft>
              <a:tabLst>
                <a:tab pos="897255" algn="l"/>
              </a:tabLst>
            </a:pPr>
            <a:endParaRPr lang="en-IN" sz="1800" dirty="0">
              <a:effectLst/>
              <a:latin typeface="Times New Roman" panose="02020603050405020304" pitchFamily="18" charset="0"/>
              <a:ea typeface="Times New Roman" panose="02020603050405020304" pitchFamily="18" charset="0"/>
            </a:endParaRPr>
          </a:p>
          <a:p>
            <a:pPr marL="673100" indent="0">
              <a:spcBef>
                <a:spcPts val="200"/>
              </a:spcBef>
              <a:spcAft>
                <a:spcPts val="0"/>
              </a:spcAft>
              <a:buNone/>
              <a:tabLst>
                <a:tab pos="89725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marR="62230" lvl="1" indent="0">
              <a:lnSpc>
                <a:spcPct val="117000"/>
              </a:lnSpc>
              <a:spcBef>
                <a:spcPts val="215"/>
              </a:spcBef>
              <a:spcAft>
                <a:spcPts val="0"/>
              </a:spcAft>
              <a:buSzPts val="1150"/>
              <a:buNone/>
              <a:tabLst>
                <a:tab pos="897255" algn="l"/>
              </a:tabLst>
            </a:pPr>
            <a:r>
              <a:rPr lang="en-US" sz="1800" spc="-5" dirty="0">
                <a:effectLst/>
                <a:latin typeface="Times New Roman" panose="02020603050405020304" pitchFamily="18" charset="0"/>
                <a:ea typeface="Times New Roman" panose="02020603050405020304" pitchFamily="18" charset="0"/>
              </a:rPr>
              <a:t>b.     If</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it</a:t>
            </a:r>
            <a:r>
              <a:rPr lang="en-US" sz="1800" spc="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is</a:t>
            </a:r>
            <a:r>
              <a:rPr lang="en-US" sz="1800" spc="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a:t>
            </a:r>
            <a:r>
              <a:rPr lang="en-US" sz="1800" spc="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product,</a:t>
            </a:r>
            <a:r>
              <a:rPr lang="en-US" sz="1800" spc="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a:t>
            </a:r>
            <a:r>
              <a:rPr lang="en-US" sz="1800" spc="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prototype</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be</a:t>
            </a:r>
            <a:r>
              <a:rPr lang="en-US" sz="1800" spc="3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made,</a:t>
            </a:r>
            <a:r>
              <a:rPr lang="en-US" sz="1800" spc="4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if</a:t>
            </a:r>
            <a:r>
              <a:rPr lang="en-US" sz="1800" spc="3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not,</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what</a:t>
            </a:r>
            <a:r>
              <a:rPr lang="en-US" sz="1800" spc="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is</a:t>
            </a:r>
            <a:r>
              <a:rPr lang="en-US" sz="1800" spc="3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it,</a:t>
            </a:r>
            <a:r>
              <a:rPr lang="en-US" sz="1800" spc="4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which</a:t>
            </a:r>
            <a:r>
              <a:rPr lang="en-US" sz="1800" spc="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we</a:t>
            </a:r>
            <a:r>
              <a:rPr lang="en-US" sz="1800" spc="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can</a:t>
            </a:r>
            <a:r>
              <a:rPr lang="en-US" sz="1800" spc="4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produce</a:t>
            </a:r>
            <a:r>
              <a:rPr lang="en-US" sz="1800" spc="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our</a:t>
            </a:r>
            <a:r>
              <a:rPr lang="en-US" sz="1800" spc="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teachers</a:t>
            </a:r>
            <a:r>
              <a:rPr lang="en-US" sz="1800" spc="-27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can evaluate.</a:t>
            </a:r>
            <a:endParaRPr lang="en-IN" sz="1800" spc="-5" dirty="0">
              <a:effectLst/>
              <a:latin typeface="Times New Roman" panose="02020603050405020304" pitchFamily="18" charset="0"/>
              <a:ea typeface="Times New Roman" panose="02020603050405020304" pitchFamily="18" charset="0"/>
            </a:endParaRPr>
          </a:p>
          <a:p>
            <a:pPr marL="896620" marR="62230" indent="-223520">
              <a:lnSpc>
                <a:spcPct val="117000"/>
              </a:lnSpc>
              <a:spcBef>
                <a:spcPts val="215"/>
              </a:spcBef>
              <a:spcAft>
                <a:spcPts val="0"/>
              </a:spcAft>
              <a:tabLst>
                <a:tab pos="897255" algn="l"/>
              </a:tabLst>
            </a:pPr>
            <a:r>
              <a:rPr lang="en-US" sz="1800" b="1" dirty="0">
                <a:effectLst/>
                <a:latin typeface="Times New Roman" panose="02020603050405020304" pitchFamily="18" charset="0"/>
                <a:ea typeface="Times New Roman" panose="02020603050405020304" pitchFamily="18" charset="0"/>
              </a:rPr>
              <a:t>Ans:-</a:t>
            </a:r>
            <a:r>
              <a:rPr lang="en-US" sz="1800" dirty="0">
                <a:effectLst/>
                <a:latin typeface="Times New Roman" panose="02020603050405020304" pitchFamily="18" charset="0"/>
                <a:ea typeface="Times New Roman" panose="02020603050405020304" pitchFamily="18" charset="0"/>
              </a:rPr>
              <a:t> Yes, a prototype can be made. The prototype would be a working version of the web application demonstrating the key features such as: </a:t>
            </a:r>
            <a:endParaRPr lang="en-IN" sz="1800" dirty="0">
              <a:effectLst/>
              <a:latin typeface="Times New Roman" panose="02020603050405020304" pitchFamily="18" charset="0"/>
              <a:ea typeface="Times New Roman" panose="02020603050405020304" pitchFamily="18" charset="0"/>
            </a:endParaRPr>
          </a:p>
          <a:p>
            <a:pPr marL="1143000" marR="62230" lvl="2" indent="-228600">
              <a:lnSpc>
                <a:spcPct val="117000"/>
              </a:lnSpc>
              <a:spcBef>
                <a:spcPts val="215"/>
              </a:spcBef>
              <a:spcAft>
                <a:spcPts val="0"/>
              </a:spcAft>
              <a:buFont typeface="Wingdings" panose="05000000000000000000" pitchFamily="2" charset="2"/>
              <a:buChar char=""/>
              <a:tabLst>
                <a:tab pos="897255" algn="l"/>
              </a:tabLst>
            </a:pPr>
            <a:r>
              <a:rPr lang="en-US" sz="1800" dirty="0">
                <a:effectLst/>
                <a:latin typeface="Times New Roman" panose="02020603050405020304" pitchFamily="18" charset="0"/>
                <a:ea typeface="Times New Roman" panose="02020603050405020304" pitchFamily="18" charset="0"/>
              </a:rPr>
              <a:t>User authentication (students, faculty, clubs)</a:t>
            </a:r>
            <a:endParaRPr lang="en-IN" sz="1800" dirty="0">
              <a:effectLst/>
              <a:latin typeface="Times New Roman" panose="02020603050405020304" pitchFamily="18" charset="0"/>
              <a:ea typeface="Times New Roman" panose="02020603050405020304" pitchFamily="18" charset="0"/>
            </a:endParaRPr>
          </a:p>
          <a:p>
            <a:pPr marL="1143000" marR="62230" lvl="2" indent="-228600">
              <a:lnSpc>
                <a:spcPct val="117000"/>
              </a:lnSpc>
              <a:spcBef>
                <a:spcPts val="215"/>
              </a:spcBef>
              <a:spcAft>
                <a:spcPts val="0"/>
              </a:spcAft>
              <a:buFont typeface="Wingdings" panose="05000000000000000000" pitchFamily="2" charset="2"/>
              <a:buChar char=""/>
              <a:tabLst>
                <a:tab pos="897255" algn="l"/>
              </a:tabLst>
            </a:pPr>
            <a:r>
              <a:rPr lang="en-US" sz="1800" dirty="0">
                <a:effectLst/>
                <a:latin typeface="Times New Roman" panose="02020603050405020304" pitchFamily="18" charset="0"/>
                <a:ea typeface="Times New Roman" panose="02020603050405020304" pitchFamily="18" charset="0"/>
              </a:rPr>
              <a:t>Event management (creating, joining, viewing events)</a:t>
            </a:r>
            <a:endParaRPr lang="en-IN" sz="1800" dirty="0">
              <a:effectLst/>
              <a:latin typeface="Times New Roman" panose="02020603050405020304" pitchFamily="18" charset="0"/>
              <a:ea typeface="Times New Roman" panose="02020603050405020304" pitchFamily="18" charset="0"/>
            </a:endParaRPr>
          </a:p>
          <a:p>
            <a:pPr marL="1143000" marR="62230" lvl="2" indent="-228600">
              <a:lnSpc>
                <a:spcPct val="117000"/>
              </a:lnSpc>
              <a:spcBef>
                <a:spcPts val="215"/>
              </a:spcBef>
              <a:spcAft>
                <a:spcPts val="0"/>
              </a:spcAft>
              <a:buFont typeface="Wingdings" panose="05000000000000000000" pitchFamily="2" charset="2"/>
              <a:buChar char=""/>
              <a:tabLst>
                <a:tab pos="897255" algn="l"/>
              </a:tabLst>
            </a:pPr>
            <a:r>
              <a:rPr lang="en-US" sz="1800" dirty="0">
                <a:effectLst/>
                <a:latin typeface="Times New Roman" panose="02020603050405020304" pitchFamily="18" charset="0"/>
                <a:ea typeface="Times New Roman" panose="02020603050405020304" pitchFamily="18" charset="0"/>
              </a:rPr>
              <a:t>Quiz management (uploading, taking quizzes)</a:t>
            </a:r>
            <a:endParaRPr lang="en-IN" sz="1800" dirty="0">
              <a:effectLst/>
              <a:latin typeface="Times New Roman" panose="02020603050405020304" pitchFamily="18" charset="0"/>
              <a:ea typeface="Times New Roman" panose="02020603050405020304" pitchFamily="18" charset="0"/>
            </a:endParaRPr>
          </a:p>
          <a:p>
            <a:pPr marL="1143000" marR="62230" lvl="2" indent="-228600">
              <a:lnSpc>
                <a:spcPct val="117000"/>
              </a:lnSpc>
              <a:spcBef>
                <a:spcPts val="215"/>
              </a:spcBef>
              <a:spcAft>
                <a:spcPts val="0"/>
              </a:spcAft>
              <a:buFont typeface="Wingdings" panose="05000000000000000000" pitchFamily="2" charset="2"/>
              <a:buChar char=""/>
              <a:tabLst>
                <a:tab pos="897255" algn="l"/>
              </a:tabLst>
            </a:pPr>
            <a:r>
              <a:rPr lang="en-US" sz="1800" dirty="0">
                <a:effectLst/>
                <a:latin typeface="Times New Roman" panose="02020603050405020304" pitchFamily="18" charset="0"/>
                <a:ea typeface="Times New Roman" panose="02020603050405020304" pitchFamily="18" charset="0"/>
              </a:rPr>
              <a:t>Attendance tracking</a:t>
            </a:r>
            <a:endParaRPr lang="en-IN" sz="1800" dirty="0">
              <a:effectLst/>
              <a:latin typeface="Times New Roman" panose="02020603050405020304" pitchFamily="18" charset="0"/>
              <a:ea typeface="Times New Roman" panose="02020603050405020304" pitchFamily="18" charset="0"/>
            </a:endParaRPr>
          </a:p>
          <a:p>
            <a:pPr marL="1143000" marR="62230" lvl="2" indent="-228600">
              <a:lnSpc>
                <a:spcPct val="117000"/>
              </a:lnSpc>
              <a:spcBef>
                <a:spcPts val="215"/>
              </a:spcBef>
              <a:spcAft>
                <a:spcPts val="0"/>
              </a:spcAft>
              <a:buFont typeface="Wingdings" panose="05000000000000000000" pitchFamily="2" charset="2"/>
              <a:buChar char=""/>
              <a:tabLst>
                <a:tab pos="897255" algn="l"/>
              </a:tabLst>
            </a:pPr>
            <a:r>
              <a:rPr lang="en-US" sz="1800" dirty="0">
                <a:effectLst/>
                <a:latin typeface="Times New Roman" panose="02020603050405020304" pitchFamily="18" charset="0"/>
                <a:ea typeface="Times New Roman" panose="02020603050405020304" pitchFamily="18" charset="0"/>
              </a:rPr>
              <a:t>Real-time chat functionality</a:t>
            </a:r>
            <a:endParaRPr lang="en-IN" sz="1800" dirty="0">
              <a:effectLst/>
              <a:latin typeface="Times New Roman" panose="02020603050405020304" pitchFamily="18" charset="0"/>
              <a:ea typeface="Times New Roman" panose="02020603050405020304" pitchFamily="18" charset="0"/>
            </a:endParaRPr>
          </a:p>
          <a:p>
            <a:pPr marL="1143000" marR="62230" lvl="2" indent="-228600">
              <a:lnSpc>
                <a:spcPct val="117000"/>
              </a:lnSpc>
              <a:spcBef>
                <a:spcPts val="215"/>
              </a:spcBef>
              <a:spcAft>
                <a:spcPts val="0"/>
              </a:spcAft>
              <a:buFont typeface="Wingdings" panose="05000000000000000000" pitchFamily="2" charset="2"/>
              <a:buChar char=""/>
              <a:tabLst>
                <a:tab pos="897255" algn="l"/>
              </a:tabLst>
            </a:pPr>
            <a:r>
              <a:rPr lang="en-US" sz="1800" dirty="0">
                <a:effectLst/>
                <a:latin typeface="Times New Roman" panose="02020603050405020304" pitchFamily="18" charset="0"/>
                <a:ea typeface="Times New Roman" panose="02020603050405020304" pitchFamily="18" charset="0"/>
              </a:rPr>
              <a:t>Profile management</a:t>
            </a:r>
            <a:endParaRPr lang="en-IN" sz="1800" dirty="0">
              <a:effectLst/>
              <a:latin typeface="Times New Roman" panose="02020603050405020304" pitchFamily="18" charset="0"/>
              <a:ea typeface="Times New Roman" panose="02020603050405020304" pitchFamily="18" charset="0"/>
            </a:endParaRPr>
          </a:p>
          <a:p>
            <a:pPr marL="1143000" marR="62230" lvl="2" indent="-228600">
              <a:lnSpc>
                <a:spcPct val="117000"/>
              </a:lnSpc>
              <a:spcBef>
                <a:spcPts val="215"/>
              </a:spcBef>
              <a:spcAft>
                <a:spcPts val="0"/>
              </a:spcAft>
              <a:buFont typeface="Wingdings" panose="05000000000000000000" pitchFamily="2" charset="2"/>
              <a:buChar char=""/>
              <a:tabLst>
                <a:tab pos="897255" algn="l"/>
              </a:tabLst>
            </a:pPr>
            <a:r>
              <a:rPr lang="en-US" sz="1800" dirty="0">
                <a:effectLst/>
                <a:latin typeface="Times New Roman" panose="02020603050405020304" pitchFamily="18" charset="0"/>
                <a:ea typeface="Times New Roman" panose="02020603050405020304" pitchFamily="18" charset="0"/>
              </a:rPr>
              <a:t>Club activities and management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4264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A180EE-1F06-5882-FF24-A47C1F984C3C}"/>
              </a:ext>
            </a:extLst>
          </p:cNvPr>
          <p:cNvSpPr>
            <a:spLocks noGrp="1"/>
          </p:cNvSpPr>
          <p:nvPr>
            <p:ph type="subTitle"/>
          </p:nvPr>
        </p:nvSpPr>
        <p:spPr>
          <a:xfrm>
            <a:off x="457200" y="914041"/>
            <a:ext cx="8229240" cy="5828504"/>
          </a:xfrm>
        </p:spPr>
        <p:txBody>
          <a:bodyPr/>
          <a:lstStyle/>
          <a:p>
            <a:pPr marL="457200" lvl="1" indent="0">
              <a:lnSpc>
                <a:spcPts val="1295"/>
              </a:lnSpc>
              <a:buSzPts val="1150"/>
              <a:buNone/>
              <a:tabLst>
                <a:tab pos="879475" algn="l"/>
              </a:tabLst>
            </a:pPr>
            <a:r>
              <a:rPr lang="en-US" sz="1600" spc="-5" dirty="0">
                <a:effectLst/>
                <a:latin typeface="Times New Roman" panose="02020603050405020304" pitchFamily="18" charset="0"/>
                <a:ea typeface="Times New Roman" panose="02020603050405020304" pitchFamily="18" charset="0"/>
              </a:rPr>
              <a:t>c.         Does</a:t>
            </a:r>
            <a:r>
              <a:rPr lang="en-US" sz="1600" spc="4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the</a:t>
            </a:r>
            <a:r>
              <a:rPr lang="en-US" sz="1600" spc="4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project</a:t>
            </a:r>
            <a:r>
              <a:rPr lang="en-US" sz="1600" spc="5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statement</a:t>
            </a:r>
            <a:r>
              <a:rPr lang="en-US" sz="1600" spc="4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use</a:t>
            </a:r>
            <a:r>
              <a:rPr lang="en-US" sz="1600" spc="3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multiple</a:t>
            </a:r>
            <a:r>
              <a:rPr lang="en-US" sz="1600" spc="2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concepts</a:t>
            </a:r>
            <a:r>
              <a:rPr lang="en-US" sz="1600" spc="3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to</a:t>
            </a:r>
            <a:r>
              <a:rPr lang="en-US" sz="1600" spc="3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achieve</a:t>
            </a:r>
            <a:r>
              <a:rPr lang="en-US" sz="1600" spc="4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the</a:t>
            </a:r>
            <a:r>
              <a:rPr lang="en-US" sz="1600" spc="4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outcome?</a:t>
            </a:r>
            <a:r>
              <a:rPr lang="en-US" sz="1600" spc="5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(yes/no)</a:t>
            </a:r>
            <a:endParaRPr lang="en-IN" sz="1600" spc="-5" dirty="0">
              <a:effectLst/>
              <a:latin typeface="Times New Roman" panose="02020603050405020304" pitchFamily="18" charset="0"/>
              <a:ea typeface="Times New Roman" panose="02020603050405020304" pitchFamily="18" charset="0"/>
            </a:endParaRPr>
          </a:p>
          <a:p>
            <a:pPr marL="878840" indent="-223520">
              <a:lnSpc>
                <a:spcPts val="1295"/>
              </a:lnSpc>
              <a:tabLst>
                <a:tab pos="879475" algn="l"/>
              </a:tabLst>
            </a:pPr>
            <a:r>
              <a:rPr lang="en-US" sz="1600" b="1" dirty="0">
                <a:effectLst/>
                <a:latin typeface="Times New Roman" panose="02020603050405020304" pitchFamily="18" charset="0"/>
                <a:ea typeface="Times New Roman" panose="02020603050405020304" pitchFamily="18" charset="0"/>
              </a:rPr>
              <a:t>Ans:-</a:t>
            </a:r>
            <a:r>
              <a:rPr lang="en-US" sz="1600" dirty="0">
                <a:effectLst/>
                <a:latin typeface="Times New Roman" panose="02020603050405020304" pitchFamily="18" charset="0"/>
                <a:ea typeface="Times New Roman" panose="02020603050405020304" pitchFamily="18" charset="0"/>
              </a:rPr>
              <a:t> Yes, the project statement uses multiple concepts to achieve the outcome. These include:</a:t>
            </a:r>
            <a:endParaRPr lang="en-IN" sz="1600" dirty="0">
              <a:effectLst/>
              <a:latin typeface="Times New Roman" panose="02020603050405020304" pitchFamily="18" charset="0"/>
              <a:ea typeface="Times New Roman" panose="02020603050405020304" pitchFamily="18" charset="0"/>
            </a:endParaRPr>
          </a:p>
          <a:p>
            <a:pPr marL="1600200" lvl="3" indent="-228600">
              <a:lnSpc>
                <a:spcPts val="1295"/>
              </a:lnSpc>
              <a:buFont typeface="Wingdings" panose="05000000000000000000" pitchFamily="2" charset="2"/>
              <a:buChar char=""/>
              <a:tabLst>
                <a:tab pos="879475" algn="l"/>
              </a:tabLst>
            </a:pPr>
            <a:r>
              <a:rPr lang="en-US" sz="1600" dirty="0">
                <a:effectLst/>
                <a:latin typeface="Times New Roman" panose="02020603050405020304" pitchFamily="18" charset="0"/>
                <a:ea typeface="Times New Roman" panose="02020603050405020304" pitchFamily="18" charset="0"/>
              </a:rPr>
              <a:t>Web Development: Frontend (React.js) and Backend (Node.js, Express.js)</a:t>
            </a:r>
            <a:endParaRPr lang="en-IN" sz="1600" dirty="0">
              <a:effectLst/>
              <a:latin typeface="Times New Roman" panose="02020603050405020304" pitchFamily="18" charset="0"/>
              <a:ea typeface="Times New Roman" panose="02020603050405020304" pitchFamily="18" charset="0"/>
            </a:endParaRPr>
          </a:p>
          <a:p>
            <a:pPr marL="1600200" lvl="3" indent="-228600">
              <a:lnSpc>
                <a:spcPts val="1295"/>
              </a:lnSpc>
              <a:buFont typeface="Wingdings" panose="05000000000000000000" pitchFamily="2" charset="2"/>
              <a:buChar char=""/>
              <a:tabLst>
                <a:tab pos="879475" algn="l"/>
              </a:tabLst>
            </a:pPr>
            <a:r>
              <a:rPr lang="en-US" sz="1600" dirty="0">
                <a:effectLst/>
                <a:latin typeface="Times New Roman" panose="02020603050405020304" pitchFamily="18" charset="0"/>
                <a:ea typeface="Times New Roman" panose="02020603050405020304" pitchFamily="18" charset="0"/>
              </a:rPr>
              <a:t>Database Management: MongoDB</a:t>
            </a:r>
            <a:endParaRPr lang="en-IN" sz="1600" dirty="0">
              <a:effectLst/>
              <a:latin typeface="Times New Roman" panose="02020603050405020304" pitchFamily="18" charset="0"/>
              <a:ea typeface="Times New Roman" panose="02020603050405020304" pitchFamily="18" charset="0"/>
            </a:endParaRPr>
          </a:p>
          <a:p>
            <a:pPr marL="1600200" lvl="3" indent="-228600">
              <a:lnSpc>
                <a:spcPts val="1295"/>
              </a:lnSpc>
              <a:buFont typeface="Wingdings" panose="05000000000000000000" pitchFamily="2" charset="2"/>
              <a:buChar char=""/>
              <a:tabLst>
                <a:tab pos="879475" algn="l"/>
              </a:tabLst>
            </a:pPr>
            <a:r>
              <a:rPr lang="en-US" sz="1600" dirty="0">
                <a:effectLst/>
                <a:latin typeface="Times New Roman" panose="02020603050405020304" pitchFamily="18" charset="0"/>
                <a:ea typeface="Times New Roman" panose="02020603050405020304" pitchFamily="18" charset="0"/>
              </a:rPr>
              <a:t>Authentication and Authorization: Implementing secure login and role-based access control.</a:t>
            </a:r>
            <a:endParaRPr lang="en-IN" sz="1600" dirty="0">
              <a:effectLst/>
              <a:latin typeface="Times New Roman" panose="02020603050405020304" pitchFamily="18" charset="0"/>
              <a:ea typeface="Times New Roman" panose="02020603050405020304" pitchFamily="18" charset="0"/>
            </a:endParaRPr>
          </a:p>
          <a:p>
            <a:pPr marL="1600200" lvl="3" indent="-228600">
              <a:lnSpc>
                <a:spcPts val="1295"/>
              </a:lnSpc>
              <a:buFont typeface="Wingdings" panose="05000000000000000000" pitchFamily="2" charset="2"/>
              <a:buChar char=""/>
              <a:tabLst>
                <a:tab pos="879475" algn="l"/>
              </a:tabLst>
            </a:pPr>
            <a:r>
              <a:rPr lang="en-US" sz="1600" dirty="0">
                <a:effectLst/>
                <a:latin typeface="Times New Roman" panose="02020603050405020304" pitchFamily="18" charset="0"/>
                <a:ea typeface="Times New Roman" panose="02020603050405020304" pitchFamily="18" charset="0"/>
              </a:rPr>
              <a:t>Event Management: Creating and managing events.</a:t>
            </a:r>
            <a:endParaRPr lang="en-IN" sz="1600" dirty="0">
              <a:effectLst/>
              <a:latin typeface="Times New Roman" panose="02020603050405020304" pitchFamily="18" charset="0"/>
              <a:ea typeface="Times New Roman" panose="02020603050405020304" pitchFamily="18" charset="0"/>
            </a:endParaRPr>
          </a:p>
          <a:p>
            <a:pPr marL="1600200" lvl="3" indent="-228600">
              <a:lnSpc>
                <a:spcPts val="1295"/>
              </a:lnSpc>
              <a:buFont typeface="Wingdings" panose="05000000000000000000" pitchFamily="2" charset="2"/>
              <a:buChar char=""/>
              <a:tabLst>
                <a:tab pos="879475" algn="l"/>
              </a:tabLst>
            </a:pPr>
            <a:r>
              <a:rPr lang="en-US" sz="1600" dirty="0">
                <a:effectLst/>
                <a:latin typeface="Times New Roman" panose="02020603050405020304" pitchFamily="18" charset="0"/>
                <a:ea typeface="Times New Roman" panose="02020603050405020304" pitchFamily="18" charset="0"/>
              </a:rPr>
              <a:t>Quiz and Attendance Management: Uploading quizzes and tracking attendance.</a:t>
            </a:r>
            <a:endParaRPr lang="en-IN" sz="1600" dirty="0">
              <a:effectLst/>
              <a:latin typeface="Times New Roman" panose="02020603050405020304" pitchFamily="18" charset="0"/>
              <a:ea typeface="Times New Roman" panose="02020603050405020304" pitchFamily="18" charset="0"/>
            </a:endParaRPr>
          </a:p>
          <a:p>
            <a:pPr marL="1600200" lvl="3" indent="-228600">
              <a:lnSpc>
                <a:spcPts val="1295"/>
              </a:lnSpc>
              <a:buFont typeface="Wingdings" panose="05000000000000000000" pitchFamily="2" charset="2"/>
              <a:buChar char=""/>
              <a:tabLst>
                <a:tab pos="879475" algn="l"/>
              </a:tabLst>
            </a:pPr>
            <a:r>
              <a:rPr lang="en-US" sz="1600" dirty="0">
                <a:effectLst/>
                <a:latin typeface="Times New Roman" panose="02020603050405020304" pitchFamily="18" charset="0"/>
                <a:ea typeface="Times New Roman" panose="02020603050405020304" pitchFamily="18" charset="0"/>
              </a:rPr>
              <a:t>User Experience: Designing user interfaces and user experience flows.</a:t>
            </a:r>
            <a:endParaRPr lang="en-IN" sz="1600" dirty="0">
              <a:effectLst/>
              <a:latin typeface="Times New Roman" panose="02020603050405020304" pitchFamily="18" charset="0"/>
              <a:ea typeface="Times New Roman" panose="02020603050405020304" pitchFamily="18" charset="0"/>
            </a:endParaRPr>
          </a:p>
          <a:p>
            <a:pPr marL="457200" lvl="1" indent="0">
              <a:spcBef>
                <a:spcPts val="225"/>
              </a:spcBef>
              <a:spcAft>
                <a:spcPts val="0"/>
              </a:spcAft>
              <a:buSzPts val="1150"/>
              <a:buNone/>
              <a:tabLst>
                <a:tab pos="897255" algn="l"/>
              </a:tabLst>
            </a:pPr>
            <a:endParaRPr lang="en-US" sz="1600" dirty="0">
              <a:latin typeface="Times New Roman" panose="02020603050405020304" pitchFamily="18" charset="0"/>
              <a:ea typeface="Times New Roman" panose="02020603050405020304" pitchFamily="18" charset="0"/>
            </a:endParaRPr>
          </a:p>
          <a:p>
            <a:pPr marL="457200" lvl="1" indent="0">
              <a:spcBef>
                <a:spcPts val="225"/>
              </a:spcBef>
              <a:spcAft>
                <a:spcPts val="0"/>
              </a:spcAft>
              <a:buSzPts val="1150"/>
              <a:buNone/>
              <a:tabLst>
                <a:tab pos="897255" algn="l"/>
              </a:tabLst>
            </a:pPr>
            <a:r>
              <a:rPr lang="en-US" sz="1600" spc="-5" dirty="0">
                <a:effectLst/>
                <a:latin typeface="Times New Roman" panose="02020603050405020304" pitchFamily="18" charset="0"/>
                <a:ea typeface="Times New Roman" panose="02020603050405020304" pitchFamily="18" charset="0"/>
              </a:rPr>
              <a:t>d.         Does</a:t>
            </a:r>
            <a:r>
              <a:rPr lang="en-US" sz="1600" spc="3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it</a:t>
            </a:r>
            <a:r>
              <a:rPr lang="en-US" sz="1600" spc="3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have</a:t>
            </a:r>
            <a:r>
              <a:rPr lang="en-US" sz="1600" spc="2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enough</a:t>
            </a:r>
            <a:r>
              <a:rPr lang="en-US" sz="1600" spc="4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for</a:t>
            </a:r>
            <a:r>
              <a:rPr lang="en-US" sz="1600" spc="3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our</a:t>
            </a:r>
            <a:r>
              <a:rPr lang="en-US" sz="1600" spc="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team</a:t>
            </a:r>
            <a:r>
              <a:rPr lang="en-US" sz="1600" spc="2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members</a:t>
            </a:r>
            <a:r>
              <a:rPr lang="en-US" sz="1600" spc="2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to</a:t>
            </a:r>
            <a:r>
              <a:rPr lang="en-US" sz="1600" spc="2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do</a:t>
            </a:r>
            <a:r>
              <a:rPr lang="en-US" sz="1600" spc="4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sufficient</a:t>
            </a:r>
            <a:r>
              <a:rPr lang="en-US" sz="1600" spc="1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amount</a:t>
            </a:r>
            <a:r>
              <a:rPr lang="en-US" sz="1600" spc="3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of</a:t>
            </a:r>
            <a:r>
              <a:rPr lang="en-US" sz="1600" spc="3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work?</a:t>
            </a:r>
            <a:r>
              <a:rPr lang="en-US" sz="1600" spc="3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(yes</a:t>
            </a:r>
            <a:r>
              <a:rPr lang="en-US" sz="1600" spc="1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a:t>
            </a:r>
            <a:r>
              <a:rPr lang="en-US" sz="1600" spc="4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no)</a:t>
            </a:r>
            <a:endParaRPr lang="en-IN" sz="1600" spc="-5" dirty="0">
              <a:effectLst/>
              <a:latin typeface="Times New Roman" panose="02020603050405020304" pitchFamily="18" charset="0"/>
              <a:ea typeface="Times New Roman" panose="02020603050405020304" pitchFamily="18" charset="0"/>
            </a:endParaRPr>
          </a:p>
          <a:p>
            <a:pPr marL="896620" indent="-223520">
              <a:spcBef>
                <a:spcPts val="225"/>
              </a:spcBef>
              <a:spcAft>
                <a:spcPts val="0"/>
              </a:spcAft>
              <a:tabLst>
                <a:tab pos="897255" algn="l"/>
              </a:tabLst>
            </a:pPr>
            <a:r>
              <a:rPr lang="en-US" sz="1600" b="1" dirty="0">
                <a:effectLst/>
                <a:latin typeface="Times New Roman" panose="02020603050405020304" pitchFamily="18" charset="0"/>
                <a:ea typeface="Times New Roman" panose="02020603050405020304" pitchFamily="18" charset="0"/>
              </a:rPr>
              <a:t>Ans:-</a:t>
            </a:r>
            <a:r>
              <a:rPr lang="en-US" sz="1600" dirty="0">
                <a:effectLst/>
                <a:latin typeface="Times New Roman" panose="02020603050405020304" pitchFamily="18" charset="0"/>
                <a:ea typeface="Times New Roman" panose="02020603050405020304" pitchFamily="18" charset="0"/>
              </a:rPr>
              <a:t> Yes, the project has enough scope for team members to engage in a sufficient amount of work. The tasks can be divided into different modules such as:</a:t>
            </a:r>
            <a:endParaRPr lang="en-IN" sz="1600" dirty="0">
              <a:effectLst/>
              <a:latin typeface="Times New Roman" panose="02020603050405020304" pitchFamily="18" charset="0"/>
              <a:ea typeface="Times New Roman" panose="02020603050405020304" pitchFamily="18" charset="0"/>
            </a:endParaRPr>
          </a:p>
          <a:p>
            <a:pPr marL="673100" indent="0">
              <a:spcBef>
                <a:spcPts val="225"/>
              </a:spcBef>
              <a:spcAft>
                <a:spcPts val="0"/>
              </a:spcAft>
              <a:buNone/>
              <a:tabLst>
                <a:tab pos="897255" algn="l"/>
              </a:tabLst>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1143000" lvl="2" indent="-228600">
              <a:spcBef>
                <a:spcPts val="225"/>
              </a:spcBef>
              <a:spcAft>
                <a:spcPts val="0"/>
              </a:spcAft>
              <a:buFont typeface="Wingdings" panose="05000000000000000000" pitchFamily="2" charset="2"/>
              <a:buChar char=""/>
              <a:tabLst>
                <a:tab pos="897255" algn="l"/>
              </a:tabLst>
            </a:pPr>
            <a:r>
              <a:rPr lang="en-US" sz="1600" dirty="0">
                <a:effectLst/>
                <a:latin typeface="Times New Roman" panose="02020603050405020304" pitchFamily="18" charset="0"/>
                <a:ea typeface="Times New Roman" panose="02020603050405020304" pitchFamily="18" charset="0"/>
              </a:rPr>
              <a:t>Frontend Development: Designing and implementing the user interface.</a:t>
            </a:r>
            <a:endParaRPr lang="en-IN" sz="1600" dirty="0">
              <a:effectLst/>
              <a:latin typeface="Times New Roman" panose="02020603050405020304" pitchFamily="18" charset="0"/>
              <a:ea typeface="Times New Roman" panose="02020603050405020304" pitchFamily="18" charset="0"/>
            </a:endParaRPr>
          </a:p>
          <a:p>
            <a:pPr marL="1143000" lvl="2" indent="-228600">
              <a:spcBef>
                <a:spcPts val="225"/>
              </a:spcBef>
              <a:spcAft>
                <a:spcPts val="0"/>
              </a:spcAft>
              <a:buFont typeface="Wingdings" panose="05000000000000000000" pitchFamily="2" charset="2"/>
              <a:buChar char=""/>
              <a:tabLst>
                <a:tab pos="897255" algn="l"/>
              </a:tabLst>
            </a:pPr>
            <a:r>
              <a:rPr lang="en-US" sz="1600" dirty="0">
                <a:effectLst/>
                <a:latin typeface="Times New Roman" panose="02020603050405020304" pitchFamily="18" charset="0"/>
                <a:ea typeface="Times New Roman" panose="02020603050405020304" pitchFamily="18" charset="0"/>
              </a:rPr>
              <a:t>Backend Development: Setting up the server, database interactions, and API development.</a:t>
            </a:r>
            <a:endParaRPr lang="en-IN" sz="1600" dirty="0">
              <a:effectLst/>
              <a:latin typeface="Times New Roman" panose="02020603050405020304" pitchFamily="18" charset="0"/>
              <a:ea typeface="Times New Roman" panose="02020603050405020304" pitchFamily="18" charset="0"/>
            </a:endParaRPr>
          </a:p>
          <a:p>
            <a:pPr marL="1143000" lvl="2" indent="-228600">
              <a:spcBef>
                <a:spcPts val="225"/>
              </a:spcBef>
              <a:spcAft>
                <a:spcPts val="0"/>
              </a:spcAft>
              <a:buFont typeface="Wingdings" panose="05000000000000000000" pitchFamily="2" charset="2"/>
              <a:buChar char=""/>
              <a:tabLst>
                <a:tab pos="897255" algn="l"/>
              </a:tabLst>
            </a:pPr>
            <a:r>
              <a:rPr lang="en-US" sz="1600" dirty="0">
                <a:effectLst/>
                <a:latin typeface="Times New Roman" panose="02020603050405020304" pitchFamily="18" charset="0"/>
                <a:ea typeface="Times New Roman" panose="02020603050405020304" pitchFamily="18" charset="0"/>
              </a:rPr>
              <a:t>Authentication: Implementing secure login and role management.</a:t>
            </a:r>
            <a:endParaRPr lang="en-IN" sz="1600" dirty="0">
              <a:effectLst/>
              <a:latin typeface="Times New Roman" panose="02020603050405020304" pitchFamily="18" charset="0"/>
              <a:ea typeface="Times New Roman" panose="02020603050405020304" pitchFamily="18" charset="0"/>
            </a:endParaRPr>
          </a:p>
          <a:p>
            <a:pPr marL="1143000" lvl="2" indent="-228600">
              <a:spcBef>
                <a:spcPts val="225"/>
              </a:spcBef>
              <a:spcAft>
                <a:spcPts val="0"/>
              </a:spcAft>
              <a:buFont typeface="Wingdings" panose="05000000000000000000" pitchFamily="2" charset="2"/>
              <a:buChar char=""/>
              <a:tabLst>
                <a:tab pos="897255" algn="l"/>
              </a:tabLst>
            </a:pPr>
            <a:r>
              <a:rPr lang="en-US" sz="1600" dirty="0">
                <a:effectLst/>
                <a:latin typeface="Times New Roman" panose="02020603050405020304" pitchFamily="18" charset="0"/>
                <a:ea typeface="Times New Roman" panose="02020603050405020304" pitchFamily="18" charset="0"/>
              </a:rPr>
              <a:t>Real-Time Features: Developing the real-time chat functionality.</a:t>
            </a:r>
            <a:endParaRPr lang="en-IN" sz="1600" dirty="0">
              <a:effectLst/>
              <a:latin typeface="Times New Roman" panose="02020603050405020304" pitchFamily="18" charset="0"/>
              <a:ea typeface="Times New Roman" panose="02020603050405020304" pitchFamily="18" charset="0"/>
            </a:endParaRPr>
          </a:p>
          <a:p>
            <a:pPr marL="1143000" lvl="2" indent="-228600">
              <a:spcBef>
                <a:spcPts val="225"/>
              </a:spcBef>
              <a:spcAft>
                <a:spcPts val="0"/>
              </a:spcAft>
              <a:buFont typeface="Wingdings" panose="05000000000000000000" pitchFamily="2" charset="2"/>
              <a:buChar char=""/>
              <a:tabLst>
                <a:tab pos="897255" algn="l"/>
              </a:tabLst>
            </a:pPr>
            <a:r>
              <a:rPr lang="en-US" sz="1600" dirty="0">
                <a:effectLst/>
                <a:latin typeface="Times New Roman" panose="02020603050405020304" pitchFamily="18" charset="0"/>
                <a:ea typeface="Times New Roman" panose="02020603050405020304" pitchFamily="18" charset="0"/>
              </a:rPr>
              <a:t>Event and Quiz Management: Creating the logic for event creation, joining, and quiz management</a:t>
            </a:r>
            <a:endParaRPr lang="en-IN" sz="1600" dirty="0">
              <a:effectLst/>
              <a:latin typeface="Times New Roman" panose="02020603050405020304" pitchFamily="18" charset="0"/>
              <a:ea typeface="Times New Roman" panose="02020603050405020304" pitchFamily="18" charset="0"/>
            </a:endParaRPr>
          </a:p>
          <a:p>
            <a:pPr marL="1143000" lvl="2" indent="-228600">
              <a:spcBef>
                <a:spcPts val="225"/>
              </a:spcBef>
              <a:spcAft>
                <a:spcPts val="0"/>
              </a:spcAft>
              <a:buFont typeface="Wingdings" panose="05000000000000000000" pitchFamily="2" charset="2"/>
              <a:buChar char=""/>
              <a:tabLst>
                <a:tab pos="897255" algn="l"/>
              </a:tabLst>
            </a:pPr>
            <a:r>
              <a:rPr lang="en-US" sz="1600" dirty="0">
                <a:effectLst/>
                <a:latin typeface="Times New Roman" panose="02020603050405020304" pitchFamily="18" charset="0"/>
                <a:ea typeface="Times New Roman" panose="02020603050405020304" pitchFamily="18" charset="0"/>
              </a:rPr>
              <a:t>Database Design: Designing and managing the database schema.</a:t>
            </a:r>
            <a:endParaRPr lang="en-IN" sz="1600" dirty="0">
              <a:effectLst/>
              <a:latin typeface="Times New Roman" panose="02020603050405020304" pitchFamily="18" charset="0"/>
              <a:ea typeface="Times New Roman" panose="02020603050405020304" pitchFamily="18" charset="0"/>
            </a:endParaRPr>
          </a:p>
          <a:p>
            <a:pPr marL="457200" lvl="1" indent="0">
              <a:lnSpc>
                <a:spcPts val="1295"/>
              </a:lnSpc>
              <a:buSzPts val="1150"/>
              <a:buNone/>
              <a:tabLst>
                <a:tab pos="879475" algn="l"/>
              </a:tabLst>
            </a:pPr>
            <a:endParaRPr lang="en-US" sz="16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8410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3667-3E15-4FD9-46D2-007C9D05D6D5}"/>
              </a:ext>
            </a:extLst>
          </p:cNvPr>
          <p:cNvSpPr>
            <a:spLocks noGrp="1"/>
          </p:cNvSpPr>
          <p:nvPr>
            <p:ph type="title"/>
          </p:nvPr>
        </p:nvSpPr>
        <p:spPr/>
        <p:txBody>
          <a:bodyPr/>
          <a:lstStyle/>
          <a:p>
            <a:r>
              <a:rPr lang="en-US" dirty="0"/>
              <a:t>   Technical Nodes</a:t>
            </a:r>
            <a:endParaRPr lang="en-IN" dirty="0"/>
          </a:p>
        </p:txBody>
      </p:sp>
      <p:graphicFrame>
        <p:nvGraphicFramePr>
          <p:cNvPr id="3" name="Table 2">
            <a:extLst>
              <a:ext uri="{FF2B5EF4-FFF2-40B4-BE49-F238E27FC236}">
                <a16:creationId xmlns:a16="http://schemas.microsoft.com/office/drawing/2014/main" id="{2880AC7B-529E-34F4-54DE-1757A276ACF6}"/>
              </a:ext>
            </a:extLst>
          </p:cNvPr>
          <p:cNvGraphicFramePr>
            <a:graphicFrameLocks noGrp="1"/>
          </p:cNvGraphicFramePr>
          <p:nvPr>
            <p:extLst>
              <p:ext uri="{D42A27DB-BD31-4B8C-83A1-F6EECF244321}">
                <p14:modId xmlns:p14="http://schemas.microsoft.com/office/powerpoint/2010/main" val="3553157040"/>
              </p:ext>
            </p:extLst>
          </p:nvPr>
        </p:nvGraphicFramePr>
        <p:xfrm>
          <a:off x="877456" y="1838037"/>
          <a:ext cx="6816436" cy="3435926"/>
        </p:xfrm>
        <a:graphic>
          <a:graphicData uri="http://schemas.openxmlformats.org/drawingml/2006/table">
            <a:tbl>
              <a:tblPr firstRow="1" firstCol="1" lastRow="1" lastCol="1" bandRow="1" bandCol="1"/>
              <a:tblGrid>
                <a:gridCol w="3398523">
                  <a:extLst>
                    <a:ext uri="{9D8B030D-6E8A-4147-A177-3AD203B41FA5}">
                      <a16:colId xmlns:a16="http://schemas.microsoft.com/office/drawing/2014/main" val="3394916736"/>
                    </a:ext>
                  </a:extLst>
                </a:gridCol>
                <a:gridCol w="3417913">
                  <a:extLst>
                    <a:ext uri="{9D8B030D-6E8A-4147-A177-3AD203B41FA5}">
                      <a16:colId xmlns:a16="http://schemas.microsoft.com/office/drawing/2014/main" val="2023065952"/>
                    </a:ext>
                  </a:extLst>
                </a:gridCol>
              </a:tblGrid>
              <a:tr h="641970">
                <a:tc>
                  <a:txBody>
                    <a:bodyPr/>
                    <a:lstStyle/>
                    <a:p>
                      <a:pPr marL="66675">
                        <a:lnSpc>
                          <a:spcPts val="1310"/>
                        </a:lnSpc>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Subject</a:t>
                      </a:r>
                      <a:r>
                        <a:rPr lang="en-US" sz="1400" b="1" spc="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b="1" spc="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Area</a:t>
                      </a:r>
                      <a:r>
                        <a:rPr lang="en-US" sz="1400" b="1" spc="2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b="1" spc="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Topic</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pPr marL="66675">
                        <a:lnSpc>
                          <a:spcPts val="1310"/>
                        </a:lnSpc>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Technical</a:t>
                      </a:r>
                      <a:r>
                        <a:rPr lang="en-US" sz="1400" b="1"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Nodes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2234785327"/>
                  </a:ext>
                </a:extLst>
              </a:tr>
              <a:tr h="703627">
                <a:tc>
                  <a:txBody>
                    <a:bodyPr/>
                    <a:lstStyle/>
                    <a:p>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Frontend Development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React.js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288597918"/>
                  </a:ext>
                </a:extLst>
              </a:tr>
              <a:tr h="703627">
                <a:tc>
                  <a:txBody>
                    <a:bodyPr/>
                    <a:lstStyle/>
                    <a:p>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Backend Development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Node.js, Express.js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563442634"/>
                  </a:ext>
                </a:extLst>
              </a:tr>
              <a:tr h="703627">
                <a:tc>
                  <a:txBody>
                    <a:bodyPr/>
                    <a:lstStyle/>
                    <a:p>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Database Management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MongoDB</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1783584195"/>
                  </a:ext>
                </a:extLst>
              </a:tr>
              <a:tr h="683075">
                <a:tc>
                  <a:txBody>
                    <a:bodyPr/>
                    <a:lstStyle/>
                    <a:p>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Authentication and Authorization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JWT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3015420626"/>
                  </a:ext>
                </a:extLst>
              </a:tr>
            </a:tbl>
          </a:graphicData>
        </a:graphic>
      </p:graphicFrame>
      <p:sp>
        <p:nvSpPr>
          <p:cNvPr id="4" name="Rectangle 1">
            <a:extLst>
              <a:ext uri="{FF2B5EF4-FFF2-40B4-BE49-F238E27FC236}">
                <a16:creationId xmlns:a16="http://schemas.microsoft.com/office/drawing/2014/main" id="{CD335E5C-B44A-B00C-CF14-13F90B219466}"/>
              </a:ext>
            </a:extLst>
          </p:cNvPr>
          <p:cNvSpPr>
            <a:spLocks noChangeArrowheads="1"/>
          </p:cNvSpPr>
          <p:nvPr/>
        </p:nvSpPr>
        <p:spPr bwMode="auto">
          <a:xfrm>
            <a:off x="421323" y="2505547"/>
            <a:ext cx="10972071" cy="94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02497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024C-86E5-39DB-A175-27A378DEA2E5}"/>
              </a:ext>
            </a:extLst>
          </p:cNvPr>
          <p:cNvSpPr>
            <a:spLocks noGrp="1"/>
          </p:cNvSpPr>
          <p:nvPr>
            <p:ph type="title"/>
          </p:nvPr>
        </p:nvSpPr>
        <p:spPr>
          <a:xfrm>
            <a:off x="0" y="0"/>
            <a:ext cx="6299200" cy="914040"/>
          </a:xfrm>
        </p:spPr>
        <p:txBody>
          <a:bodyPr/>
          <a:lstStyle/>
          <a:p>
            <a:r>
              <a:rPr lang="en-US" sz="3200" dirty="0" err="1"/>
              <a:t>Prerequisties</a:t>
            </a:r>
            <a:r>
              <a:rPr lang="en-US" sz="3200" dirty="0"/>
              <a:t> for doing the project</a:t>
            </a:r>
            <a:endParaRPr lang="en-IN" sz="3200" dirty="0"/>
          </a:p>
        </p:txBody>
      </p:sp>
      <p:sp>
        <p:nvSpPr>
          <p:cNvPr id="3" name="Text Placeholder 2">
            <a:extLst>
              <a:ext uri="{FF2B5EF4-FFF2-40B4-BE49-F238E27FC236}">
                <a16:creationId xmlns:a16="http://schemas.microsoft.com/office/drawing/2014/main" id="{1597D156-E922-E8CF-CACA-3FB53AE4D797}"/>
              </a:ext>
            </a:extLst>
          </p:cNvPr>
          <p:cNvSpPr>
            <a:spLocks noGrp="1"/>
          </p:cNvSpPr>
          <p:nvPr>
            <p:ph type="body"/>
          </p:nvPr>
        </p:nvSpPr>
        <p:spPr>
          <a:xfrm>
            <a:off x="237744" y="914041"/>
            <a:ext cx="8448696" cy="5578200"/>
          </a:xfrm>
        </p:spPr>
        <p:txBody>
          <a:bodyPr>
            <a:noAutofit/>
          </a:bodyPr>
          <a:lstStyle/>
          <a:p>
            <a:pPr marL="0" indent="0">
              <a:buNone/>
              <a:tabLst>
                <a:tab pos="620395" algn="l"/>
              </a:tabLst>
            </a:pPr>
            <a:r>
              <a:rPr lang="en-US" sz="1400" dirty="0">
                <a:effectLst/>
                <a:latin typeface="Times New Roman" panose="02020603050405020304" pitchFamily="18" charset="0"/>
                <a:ea typeface="Times New Roman" panose="02020603050405020304" pitchFamily="18" charset="0"/>
              </a:rPr>
              <a:t>Knowledge:</a:t>
            </a:r>
            <a:endParaRPr lang="en-IN" sz="1400" dirty="0">
              <a:effectLst/>
              <a:latin typeface="Times New Roman" panose="02020603050405020304" pitchFamily="18" charset="0"/>
              <a:ea typeface="Times New Roman" panose="02020603050405020304" pitchFamily="18" charset="0"/>
            </a:endParaRPr>
          </a:p>
          <a:p>
            <a:pPr marL="1143000" lvl="2" indent="-228600">
              <a:buFont typeface="Wingdings" panose="05000000000000000000" pitchFamily="2" charset="2"/>
              <a:buChar char=""/>
              <a:tabLst>
                <a:tab pos="620395" algn="l"/>
              </a:tabLst>
            </a:pPr>
            <a:r>
              <a:rPr lang="en-US" sz="1400" dirty="0">
                <a:effectLst/>
                <a:latin typeface="Times New Roman" panose="02020603050405020304" pitchFamily="18" charset="0"/>
                <a:ea typeface="Times New Roman" panose="02020603050405020304" pitchFamily="18" charset="0"/>
              </a:rPr>
              <a:t>Basic understanding of web development (HTML, CSS, JavaScript)</a:t>
            </a:r>
            <a:endParaRPr lang="en-IN" sz="1400" dirty="0">
              <a:effectLst/>
              <a:latin typeface="Times New Roman" panose="02020603050405020304" pitchFamily="18" charset="0"/>
              <a:ea typeface="Times New Roman" panose="02020603050405020304" pitchFamily="18" charset="0"/>
            </a:endParaRPr>
          </a:p>
          <a:p>
            <a:pPr marL="1143000" lvl="2" indent="-228600">
              <a:buFont typeface="Wingdings" panose="05000000000000000000" pitchFamily="2" charset="2"/>
              <a:buChar char=""/>
              <a:tabLst>
                <a:tab pos="620395" algn="l"/>
              </a:tabLst>
            </a:pPr>
            <a:r>
              <a:rPr lang="en-US" sz="1400" dirty="0">
                <a:effectLst/>
                <a:latin typeface="Times New Roman" panose="02020603050405020304" pitchFamily="18" charset="0"/>
                <a:ea typeface="Times New Roman" panose="02020603050405020304" pitchFamily="18" charset="0"/>
              </a:rPr>
              <a:t>Familiarity with frontend frameworks (React.js)</a:t>
            </a:r>
            <a:endParaRPr lang="en-IN" sz="1400" dirty="0">
              <a:effectLst/>
              <a:latin typeface="Times New Roman" panose="02020603050405020304" pitchFamily="18" charset="0"/>
              <a:ea typeface="Times New Roman" panose="02020603050405020304" pitchFamily="18" charset="0"/>
            </a:endParaRPr>
          </a:p>
          <a:p>
            <a:pPr marL="1143000" lvl="2" indent="-228600">
              <a:buFont typeface="Wingdings" panose="05000000000000000000" pitchFamily="2" charset="2"/>
              <a:buChar char=""/>
              <a:tabLst>
                <a:tab pos="620395" algn="l"/>
              </a:tabLst>
            </a:pPr>
            <a:r>
              <a:rPr lang="en-US" sz="1400" dirty="0">
                <a:effectLst/>
                <a:latin typeface="Times New Roman" panose="02020603050405020304" pitchFamily="18" charset="0"/>
                <a:ea typeface="Times New Roman" panose="02020603050405020304" pitchFamily="18" charset="0"/>
              </a:rPr>
              <a:t>Knowledge of backend development (Node.js, Express.js)</a:t>
            </a:r>
            <a:endParaRPr lang="en-IN" sz="1400" dirty="0">
              <a:effectLst/>
              <a:latin typeface="Times New Roman" panose="02020603050405020304" pitchFamily="18" charset="0"/>
              <a:ea typeface="Times New Roman" panose="02020603050405020304" pitchFamily="18" charset="0"/>
            </a:endParaRPr>
          </a:p>
          <a:p>
            <a:pPr marL="1143000" lvl="2" indent="-228600">
              <a:buFont typeface="Wingdings" panose="05000000000000000000" pitchFamily="2" charset="2"/>
              <a:buChar char=""/>
              <a:tabLst>
                <a:tab pos="620395" algn="l"/>
              </a:tabLst>
            </a:pPr>
            <a:r>
              <a:rPr lang="en-US" sz="1400" dirty="0">
                <a:effectLst/>
                <a:latin typeface="Times New Roman" panose="02020603050405020304" pitchFamily="18" charset="0"/>
                <a:ea typeface="Times New Roman" panose="02020603050405020304" pitchFamily="18" charset="0"/>
              </a:rPr>
              <a:t>Understanding of relational and non-relational databases (PostgreSQL, MongoDB)</a:t>
            </a:r>
            <a:endParaRPr lang="en-IN" sz="1400" dirty="0">
              <a:effectLst/>
              <a:latin typeface="Times New Roman" panose="02020603050405020304" pitchFamily="18" charset="0"/>
              <a:ea typeface="Times New Roman" panose="02020603050405020304" pitchFamily="18" charset="0"/>
            </a:endParaRPr>
          </a:p>
          <a:p>
            <a:pPr marL="1143000" lvl="2" indent="-228600">
              <a:buFont typeface="Wingdings" panose="05000000000000000000" pitchFamily="2" charset="2"/>
              <a:buChar char=""/>
              <a:tabLst>
                <a:tab pos="620395" algn="l"/>
              </a:tabLst>
            </a:pPr>
            <a:r>
              <a:rPr lang="en-US" sz="1400" dirty="0">
                <a:effectLst/>
                <a:latin typeface="Times New Roman" panose="02020603050405020304" pitchFamily="18" charset="0"/>
                <a:ea typeface="Times New Roman" panose="02020603050405020304" pitchFamily="18" charset="0"/>
              </a:rPr>
              <a:t>Basic concepts of authentication and authorization</a:t>
            </a:r>
            <a:endParaRPr lang="en-IN" sz="1400" dirty="0">
              <a:effectLst/>
              <a:latin typeface="Times New Roman" panose="02020603050405020304" pitchFamily="18" charset="0"/>
              <a:ea typeface="Times New Roman" panose="02020603050405020304" pitchFamily="18" charset="0"/>
            </a:endParaRPr>
          </a:p>
          <a:p>
            <a:pPr marL="1143000" lvl="2" indent="-228600">
              <a:buFont typeface="Wingdings" panose="05000000000000000000" pitchFamily="2" charset="2"/>
              <a:buChar char=""/>
              <a:tabLst>
                <a:tab pos="620395" algn="l"/>
              </a:tabLst>
            </a:pPr>
            <a:r>
              <a:rPr lang="en-US" sz="1400" dirty="0">
                <a:effectLst/>
                <a:latin typeface="Times New Roman" panose="02020603050405020304" pitchFamily="18" charset="0"/>
                <a:ea typeface="Times New Roman" panose="02020603050405020304" pitchFamily="18" charset="0"/>
              </a:rPr>
              <a:t>Familiarity with RESTful API design       </a:t>
            </a:r>
            <a:endParaRPr lang="en-IN" sz="1400" dirty="0">
              <a:effectLst/>
              <a:latin typeface="Times New Roman" panose="02020603050405020304" pitchFamily="18" charset="0"/>
              <a:ea typeface="Times New Roman" panose="02020603050405020304" pitchFamily="18" charset="0"/>
            </a:endParaRPr>
          </a:p>
          <a:p>
            <a:pPr marL="0" indent="0">
              <a:buNone/>
              <a:tabLst>
                <a:tab pos="620395" algn="l"/>
              </a:tabLst>
            </a:pPr>
            <a:r>
              <a:rPr lang="en-US" sz="1400" dirty="0">
                <a:effectLst/>
                <a:latin typeface="Times New Roman" panose="02020603050405020304" pitchFamily="18" charset="0"/>
                <a:ea typeface="Times New Roman" panose="02020603050405020304" pitchFamily="18" charset="0"/>
              </a:rPr>
              <a:t>Concepts:</a:t>
            </a:r>
            <a:endParaRPr lang="en-IN" sz="1400" dirty="0">
              <a:effectLst/>
              <a:latin typeface="Times New Roman" panose="02020603050405020304" pitchFamily="18" charset="0"/>
              <a:ea typeface="Times New Roman" panose="02020603050405020304" pitchFamily="18" charset="0"/>
            </a:endParaRPr>
          </a:p>
          <a:p>
            <a:pPr marL="1143000" lvl="2" indent="-228600">
              <a:buFont typeface="Wingdings" panose="05000000000000000000" pitchFamily="2" charset="2"/>
              <a:buChar char=""/>
              <a:tabLst>
                <a:tab pos="620395" algn="l"/>
              </a:tabLst>
            </a:pPr>
            <a:r>
              <a:rPr lang="en-US" sz="1400" dirty="0">
                <a:effectLst/>
                <a:latin typeface="Times New Roman" panose="02020603050405020304" pitchFamily="18" charset="0"/>
                <a:ea typeface="Times New Roman" panose="02020603050405020304" pitchFamily="18" charset="0"/>
              </a:rPr>
              <a:t>MVC (Model-View-Controller) architecture</a:t>
            </a:r>
            <a:endParaRPr lang="en-IN" sz="1400" dirty="0">
              <a:effectLst/>
              <a:latin typeface="Times New Roman" panose="02020603050405020304" pitchFamily="18" charset="0"/>
              <a:ea typeface="Times New Roman" panose="02020603050405020304" pitchFamily="18" charset="0"/>
            </a:endParaRPr>
          </a:p>
          <a:p>
            <a:pPr marL="1143000" lvl="2" indent="-228600">
              <a:buFont typeface="Wingdings" panose="05000000000000000000" pitchFamily="2" charset="2"/>
              <a:buChar char=""/>
              <a:tabLst>
                <a:tab pos="620395" algn="l"/>
              </a:tabLst>
            </a:pPr>
            <a:r>
              <a:rPr lang="en-US" sz="1400" dirty="0">
                <a:effectLst/>
                <a:latin typeface="Times New Roman" panose="02020603050405020304" pitchFamily="18" charset="0"/>
                <a:ea typeface="Times New Roman" panose="02020603050405020304" pitchFamily="18" charset="0"/>
              </a:rPr>
              <a:t>RESTful APIs</a:t>
            </a:r>
            <a:endParaRPr lang="en-IN" sz="1400" dirty="0">
              <a:effectLst/>
              <a:latin typeface="Times New Roman" panose="02020603050405020304" pitchFamily="18" charset="0"/>
              <a:ea typeface="Times New Roman" panose="02020603050405020304" pitchFamily="18" charset="0"/>
            </a:endParaRPr>
          </a:p>
          <a:p>
            <a:pPr marL="1143000" lvl="2" indent="-228600">
              <a:buFont typeface="Wingdings" panose="05000000000000000000" pitchFamily="2" charset="2"/>
              <a:buChar char=""/>
              <a:tabLst>
                <a:tab pos="620395" algn="l"/>
              </a:tabLst>
            </a:pPr>
            <a:r>
              <a:rPr lang="en-US" sz="1400" dirty="0">
                <a:effectLst/>
                <a:latin typeface="Times New Roman" panose="02020603050405020304" pitchFamily="18" charset="0"/>
                <a:ea typeface="Times New Roman" panose="02020603050405020304" pitchFamily="18" charset="0"/>
              </a:rPr>
              <a:t>CRUD operations</a:t>
            </a:r>
            <a:endParaRPr lang="en-IN" sz="1400" dirty="0">
              <a:effectLst/>
              <a:latin typeface="Times New Roman" panose="02020603050405020304" pitchFamily="18" charset="0"/>
              <a:ea typeface="Times New Roman" panose="02020603050405020304" pitchFamily="18" charset="0"/>
            </a:endParaRPr>
          </a:p>
          <a:p>
            <a:pPr marL="1143000" lvl="2" indent="-228600">
              <a:buFont typeface="Wingdings" panose="05000000000000000000" pitchFamily="2" charset="2"/>
              <a:buChar char=""/>
              <a:tabLst>
                <a:tab pos="620395" algn="l"/>
              </a:tabLst>
            </a:pPr>
            <a:r>
              <a:rPr lang="en-US" sz="1400" dirty="0">
                <a:effectLst/>
                <a:latin typeface="Times New Roman" panose="02020603050405020304" pitchFamily="18" charset="0"/>
                <a:ea typeface="Times New Roman" panose="02020603050405020304" pitchFamily="18" charset="0"/>
              </a:rPr>
              <a:t>Asynchronous programming and Promises</a:t>
            </a:r>
            <a:endParaRPr lang="en-IN" sz="1400" dirty="0">
              <a:effectLst/>
              <a:latin typeface="Times New Roman" panose="02020603050405020304" pitchFamily="18" charset="0"/>
              <a:ea typeface="Times New Roman" panose="02020603050405020304" pitchFamily="18" charset="0"/>
            </a:endParaRPr>
          </a:p>
          <a:p>
            <a:pPr marL="1143000" lvl="2" indent="-228600">
              <a:buFont typeface="Wingdings" panose="05000000000000000000" pitchFamily="2" charset="2"/>
              <a:buChar char=""/>
              <a:tabLst>
                <a:tab pos="620395" algn="l"/>
              </a:tabLst>
            </a:pPr>
            <a:r>
              <a:rPr lang="en-US" sz="1400" dirty="0">
                <a:effectLst/>
                <a:latin typeface="Times New Roman" panose="02020603050405020304" pitchFamily="18" charset="0"/>
                <a:ea typeface="Times New Roman" panose="02020603050405020304" pitchFamily="18" charset="0"/>
              </a:rPr>
              <a:t>State management in frontend frameworks</a:t>
            </a:r>
            <a:endParaRPr lang="en-IN" sz="1400" dirty="0">
              <a:effectLst/>
              <a:latin typeface="Times New Roman" panose="02020603050405020304" pitchFamily="18" charset="0"/>
              <a:ea typeface="Times New Roman" panose="02020603050405020304" pitchFamily="18" charset="0"/>
            </a:endParaRPr>
          </a:p>
          <a:p>
            <a:pPr marL="1143000" lvl="2" indent="-228600">
              <a:buFont typeface="Wingdings" panose="05000000000000000000" pitchFamily="2" charset="2"/>
              <a:buChar char=""/>
              <a:tabLst>
                <a:tab pos="620395" algn="l"/>
              </a:tabLst>
            </a:pPr>
            <a:r>
              <a:rPr lang="en-US" sz="1400" dirty="0">
                <a:effectLst/>
                <a:latin typeface="Times New Roman" panose="02020603050405020304" pitchFamily="18" charset="0"/>
                <a:ea typeface="Times New Roman" panose="02020603050405020304" pitchFamily="18" charset="0"/>
              </a:rPr>
              <a:t>Responsive design principles</a:t>
            </a:r>
            <a:endParaRPr lang="en-IN" sz="1400" dirty="0">
              <a:effectLst/>
              <a:latin typeface="Times New Roman" panose="02020603050405020304" pitchFamily="18" charset="0"/>
              <a:ea typeface="Times New Roman" panose="02020603050405020304" pitchFamily="18" charset="0"/>
            </a:endParaRPr>
          </a:p>
          <a:p>
            <a:pPr marL="1143000" lvl="2" indent="-228600">
              <a:buFont typeface="Wingdings" panose="05000000000000000000" pitchFamily="2" charset="2"/>
              <a:buChar char=""/>
              <a:tabLst>
                <a:tab pos="620395" algn="l"/>
              </a:tabLst>
            </a:pPr>
            <a:r>
              <a:rPr lang="en-US" sz="1400" dirty="0">
                <a:effectLst/>
                <a:latin typeface="Times New Roman" panose="02020603050405020304" pitchFamily="18" charset="0"/>
                <a:ea typeface="Times New Roman" panose="02020603050405020304" pitchFamily="18" charset="0"/>
              </a:rPr>
              <a:t>Security best practices for web applications</a:t>
            </a:r>
            <a:endParaRPr lang="en-IN" sz="1400" dirty="0">
              <a:latin typeface="Times New Roman" panose="02020603050405020304" pitchFamily="18" charset="0"/>
              <a:ea typeface="Times New Roman" panose="02020603050405020304" pitchFamily="18" charset="0"/>
            </a:endParaRPr>
          </a:p>
          <a:p>
            <a:pPr marL="0" indent="0">
              <a:buNone/>
              <a:tabLst>
                <a:tab pos="620395" algn="l"/>
              </a:tabLst>
            </a:pPr>
            <a:r>
              <a:rPr lang="en-US" sz="1400" dirty="0">
                <a:effectLst/>
                <a:latin typeface="Times New Roman" panose="02020603050405020304" pitchFamily="18" charset="0"/>
                <a:ea typeface="Times New Roman" panose="02020603050405020304" pitchFamily="18" charset="0"/>
              </a:rPr>
              <a:t> Materials:</a:t>
            </a:r>
          </a:p>
          <a:p>
            <a:pPr marL="0" indent="0">
              <a:buNone/>
              <a:tabLst>
                <a:tab pos="620395" algn="l"/>
              </a:tabLst>
            </a:pPr>
            <a:endParaRPr lang="en-IN" sz="1400" dirty="0">
              <a:latin typeface="Times New Roman" panose="02020603050405020304" pitchFamily="18" charset="0"/>
              <a:ea typeface="Times New Roman" panose="02020603050405020304" pitchFamily="18" charset="0"/>
            </a:endParaRPr>
          </a:p>
          <a:p>
            <a:pPr lvl="1" algn="l">
              <a:buFont typeface="Wingdings" panose="05000000000000000000" pitchFamily="2" charset="2"/>
              <a:buChar char=""/>
              <a:tabLst>
                <a:tab pos="620395" algn="l"/>
              </a:tabLst>
            </a:pPr>
            <a:r>
              <a:rPr lang="en-US" sz="1400" dirty="0">
                <a:effectLst/>
                <a:latin typeface="Times New Roman" panose="02020603050405020304" pitchFamily="18" charset="0"/>
                <a:ea typeface="Times New Roman" panose="02020603050405020304" pitchFamily="18" charset="0"/>
              </a:rPr>
              <a:t>Tutorials and documentation for React.js, Node.js, Express.js, PostgreSQL, and MongoDB</a:t>
            </a:r>
            <a:endParaRPr lang="en-IN" sz="1400" dirty="0">
              <a:effectLst/>
              <a:latin typeface="Times New Roman" panose="02020603050405020304" pitchFamily="18" charset="0"/>
              <a:ea typeface="Times New Roman" panose="02020603050405020304" pitchFamily="18" charset="0"/>
            </a:endParaRPr>
          </a:p>
          <a:p>
            <a:pPr lvl="1" algn="l">
              <a:buFont typeface="Wingdings" panose="05000000000000000000" pitchFamily="2" charset="2"/>
              <a:buChar char=""/>
              <a:tabLst>
                <a:tab pos="620395" algn="l"/>
              </a:tabLst>
            </a:pPr>
            <a:r>
              <a:rPr lang="en-US" sz="1400" dirty="0">
                <a:effectLst/>
                <a:latin typeface="Times New Roman" panose="02020603050405020304" pitchFamily="18" charset="0"/>
                <a:ea typeface="Times New Roman" panose="02020603050405020304" pitchFamily="18" charset="0"/>
              </a:rPr>
              <a:t>Example projects and source code for similar applications</a:t>
            </a:r>
          </a:p>
          <a:p>
            <a:pPr lvl="1" algn="l">
              <a:buFont typeface="Wingdings" panose="05000000000000000000" pitchFamily="2" charset="2"/>
              <a:buChar char=""/>
              <a:tabLst>
                <a:tab pos="620395" algn="l"/>
              </a:tabLst>
            </a:pPr>
            <a:r>
              <a:rPr lang="en-US" sz="1400" dirty="0">
                <a:effectLst/>
                <a:latin typeface="Times New Roman" panose="02020603050405020304" pitchFamily="18" charset="0"/>
                <a:ea typeface="Times New Roman" panose="02020603050405020304" pitchFamily="18" charset="0"/>
              </a:rPr>
              <a:t>Books and online courses on full-stack web development</a:t>
            </a:r>
            <a:endParaRPr lang="en-IN" sz="1400" dirty="0">
              <a:effectLst/>
              <a:latin typeface="Times New Roman" panose="02020603050405020304" pitchFamily="18" charset="0"/>
              <a:ea typeface="Times New Roman" panose="02020603050405020304" pitchFamily="18" charset="0"/>
            </a:endParaRPr>
          </a:p>
          <a:p>
            <a:pPr lvl="2" algn="l">
              <a:buFont typeface="Wingdings" panose="05000000000000000000" pitchFamily="2" charset="2"/>
              <a:buChar char=""/>
              <a:tabLst>
                <a:tab pos="620395" algn="l"/>
              </a:tabLst>
            </a:pPr>
            <a:r>
              <a:rPr lang="en-US" sz="1400" dirty="0">
                <a:effectLst/>
                <a:latin typeface="Times New Roman" panose="02020603050405020304" pitchFamily="18" charset="0"/>
                <a:ea typeface="Times New Roman" panose="02020603050405020304" pitchFamily="18" charset="0"/>
              </a:rPr>
              <a:t>Design resources for creating user interfaces (wireframes, mockups)</a:t>
            </a:r>
            <a:endParaRPr lang="en-IN" sz="1400" dirty="0">
              <a:effectLst/>
              <a:latin typeface="Times New Roman" panose="02020603050405020304" pitchFamily="18" charset="0"/>
              <a:ea typeface="Times New Roman" panose="02020603050405020304" pitchFamily="18" charset="0"/>
            </a:endParaRPr>
          </a:p>
          <a:p>
            <a:pPr lvl="2">
              <a:buFont typeface="Wingdings" panose="05000000000000000000" pitchFamily="2" charset="2"/>
              <a:buChar char=""/>
              <a:tabLst>
                <a:tab pos="620395" algn="l"/>
              </a:tabLst>
            </a:pP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21406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E729-5C09-F886-2B8F-954D04D8A552}"/>
              </a:ext>
            </a:extLst>
          </p:cNvPr>
          <p:cNvSpPr>
            <a:spLocks noGrp="1"/>
          </p:cNvSpPr>
          <p:nvPr>
            <p:ph type="title"/>
          </p:nvPr>
        </p:nvSpPr>
        <p:spPr/>
        <p:txBody>
          <a:bodyPr/>
          <a:lstStyle/>
          <a:p>
            <a:r>
              <a:rPr lang="en-US" dirty="0"/>
              <a:t>  Materials Required</a:t>
            </a:r>
            <a:endParaRPr lang="en-IN" dirty="0"/>
          </a:p>
        </p:txBody>
      </p:sp>
      <p:sp>
        <p:nvSpPr>
          <p:cNvPr id="3" name="Text Placeholder 2">
            <a:extLst>
              <a:ext uri="{FF2B5EF4-FFF2-40B4-BE49-F238E27FC236}">
                <a16:creationId xmlns:a16="http://schemas.microsoft.com/office/drawing/2014/main" id="{8E0929D0-C176-E878-E6F2-D66C22F3DD80}"/>
              </a:ext>
            </a:extLst>
          </p:cNvPr>
          <p:cNvSpPr>
            <a:spLocks noGrp="1"/>
          </p:cNvSpPr>
          <p:nvPr>
            <p:ph type="body"/>
          </p:nvPr>
        </p:nvSpPr>
        <p:spPr>
          <a:xfrm>
            <a:off x="0" y="1152144"/>
            <a:ext cx="8686620" cy="5525747"/>
          </a:xfrm>
        </p:spPr>
        <p:txBody>
          <a:bodyPr>
            <a:normAutofit fontScale="92500" lnSpcReduction="20000"/>
          </a:bodyPr>
          <a:lstStyle/>
          <a:p>
            <a:pPr marL="914400" lvl="2">
              <a:spcBef>
                <a:spcPts val="465"/>
              </a:spcBef>
              <a:tabLst>
                <a:tab pos="620395" algn="l"/>
              </a:tabLst>
            </a:pP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rPr>
              <a:t>Development tools- </a:t>
            </a:r>
          </a:p>
          <a:p>
            <a:pPr marL="1143000" lvl="2" indent="-228600">
              <a:spcBef>
                <a:spcPts val="465"/>
              </a:spcBef>
              <a:spcAft>
                <a:spcPts val="0"/>
              </a:spcAft>
              <a:buFont typeface="Wingdings" panose="05000000000000000000" pitchFamily="2" charset="2"/>
              <a:buChar char=""/>
              <a:tabLst>
                <a:tab pos="620395" algn="l"/>
              </a:tabLst>
            </a:pPr>
            <a:endParaRPr lang="en-US" sz="1800" dirty="0">
              <a:effectLst/>
              <a:latin typeface="Times New Roman" panose="02020603050405020304" pitchFamily="18" charset="0"/>
              <a:ea typeface="Times New Roman" panose="02020603050405020304" pitchFamily="18" charset="0"/>
            </a:endParaRPr>
          </a:p>
          <a:p>
            <a:pPr marL="1143000" lvl="2" indent="-228600">
              <a:spcBef>
                <a:spcPts val="465"/>
              </a:spcBef>
              <a:spcAft>
                <a:spcPts val="0"/>
              </a:spcAft>
              <a:buFont typeface="Wingdings" panose="05000000000000000000" pitchFamily="2" charset="2"/>
              <a:buChar char=""/>
              <a:tabLst>
                <a:tab pos="620395" algn="l"/>
              </a:tabLst>
            </a:pPr>
            <a:r>
              <a:rPr lang="en-US" sz="1800" dirty="0">
                <a:effectLst/>
                <a:latin typeface="Times New Roman" panose="02020603050405020304" pitchFamily="18" charset="0"/>
                <a:ea typeface="Times New Roman" panose="02020603050405020304" pitchFamily="18" charset="0"/>
              </a:rPr>
              <a:t>IDE/Text Editor: Visual Studio Code, Sublime Text (available for download from their official websites)</a:t>
            </a:r>
            <a:endParaRPr lang="en-IN" sz="1800" dirty="0">
              <a:latin typeface="Times New Roman" panose="02020603050405020304" pitchFamily="18" charset="0"/>
              <a:ea typeface="Times New Roman" panose="02020603050405020304" pitchFamily="18" charset="0"/>
            </a:endParaRPr>
          </a:p>
          <a:p>
            <a:pPr marL="1143000" lvl="2" indent="-228600">
              <a:spcBef>
                <a:spcPts val="465"/>
              </a:spcBef>
              <a:spcAft>
                <a:spcPts val="0"/>
              </a:spcAft>
              <a:buFont typeface="Wingdings" panose="05000000000000000000" pitchFamily="2" charset="2"/>
              <a:buChar char=""/>
              <a:tabLst>
                <a:tab pos="620395" algn="l"/>
              </a:tabLst>
            </a:pPr>
            <a:r>
              <a:rPr lang="en-US" sz="1800" dirty="0">
                <a:effectLst/>
                <a:latin typeface="Times New Roman" panose="02020603050405020304" pitchFamily="18" charset="0"/>
                <a:ea typeface="Times New Roman" panose="02020603050405020304" pitchFamily="18" charset="0"/>
              </a:rPr>
              <a:t>Version Control: Git, GitHub (available at Git and GitHub)</a:t>
            </a:r>
            <a:endParaRPr lang="en-IN" sz="1800" dirty="0">
              <a:effectLst/>
              <a:latin typeface="Times New Roman" panose="02020603050405020304" pitchFamily="18" charset="0"/>
              <a:ea typeface="Times New Roman" panose="02020603050405020304" pitchFamily="18" charset="0"/>
            </a:endParaRPr>
          </a:p>
          <a:p>
            <a:pPr marL="1143000" lvl="2" indent="-228600">
              <a:spcBef>
                <a:spcPts val="465"/>
              </a:spcBef>
              <a:spcAft>
                <a:spcPts val="0"/>
              </a:spcAft>
              <a:buFont typeface="Wingdings" panose="05000000000000000000" pitchFamily="2" charset="2"/>
              <a:buChar char=""/>
              <a:tabLst>
                <a:tab pos="620395" algn="l"/>
              </a:tabLst>
            </a:pPr>
            <a:r>
              <a:rPr lang="en-US" sz="1800" dirty="0">
                <a:effectLst/>
                <a:latin typeface="Times New Roman" panose="02020603050405020304" pitchFamily="18" charset="0"/>
                <a:ea typeface="Times New Roman" panose="02020603050405020304" pitchFamily="18" charset="0"/>
              </a:rPr>
              <a:t>Package Manager: </a:t>
            </a:r>
            <a:r>
              <a:rPr lang="en-US" sz="1800" dirty="0" err="1">
                <a:effectLst/>
                <a:latin typeface="Times New Roman" panose="02020603050405020304" pitchFamily="18" charset="0"/>
                <a:ea typeface="Times New Roman" panose="02020603050405020304" pitchFamily="18" charset="0"/>
              </a:rPr>
              <a:t>npm</a:t>
            </a:r>
            <a:r>
              <a:rPr lang="en-US" sz="1800" dirty="0">
                <a:effectLst/>
                <a:latin typeface="Times New Roman" panose="02020603050405020304" pitchFamily="18" charset="0"/>
                <a:ea typeface="Times New Roman" panose="02020603050405020304" pitchFamily="18" charset="0"/>
              </a:rPr>
              <a:t> (included with Node.js installation from Node.js)</a:t>
            </a:r>
          </a:p>
          <a:p>
            <a:pPr marL="1143000" lvl="2" indent="-228600">
              <a:spcBef>
                <a:spcPts val="465"/>
              </a:spcBef>
              <a:spcAft>
                <a:spcPts val="0"/>
              </a:spcAft>
              <a:buFont typeface="Wingdings" panose="05000000000000000000" pitchFamily="2" charset="2"/>
              <a:buChar char=""/>
              <a:tabLst>
                <a:tab pos="620395" algn="l"/>
              </a:tabLst>
            </a:pPr>
            <a:endParaRPr lang="en-US" sz="1800" dirty="0">
              <a:latin typeface="Times New Roman" panose="02020603050405020304" pitchFamily="18" charset="0"/>
              <a:ea typeface="Times New Roman" panose="02020603050405020304" pitchFamily="18" charset="0"/>
            </a:endParaRPr>
          </a:p>
          <a:p>
            <a:pPr marL="914400" lvl="2">
              <a:spcBef>
                <a:spcPts val="465"/>
              </a:spcBef>
              <a:spcAft>
                <a:spcPts val="0"/>
              </a:spcAft>
              <a:tabLst>
                <a:tab pos="620395" algn="l"/>
              </a:tabLst>
            </a:pPr>
            <a:r>
              <a:rPr lang="en-US" sz="1800" b="1" dirty="0">
                <a:effectLst/>
                <a:latin typeface="Times New Roman" panose="02020603050405020304" pitchFamily="18" charset="0"/>
                <a:ea typeface="Times New Roman" panose="02020603050405020304" pitchFamily="18" charset="0"/>
              </a:rPr>
              <a:t>Frontend-</a:t>
            </a:r>
          </a:p>
          <a:p>
            <a:pPr marL="1200150" lvl="2" indent="-285750">
              <a:spcBef>
                <a:spcPts val="465"/>
              </a:spcBef>
              <a:spcAft>
                <a:spcPts val="0"/>
              </a:spcAft>
              <a:buFont typeface="Wingdings" panose="05000000000000000000" pitchFamily="2" charset="2"/>
              <a:buChar char="§"/>
              <a:tabLst>
                <a:tab pos="620395" algn="l"/>
              </a:tabLst>
            </a:pPr>
            <a:r>
              <a:rPr lang="en-US" sz="1800" dirty="0">
                <a:effectLst/>
                <a:latin typeface="Times New Roman" panose="02020603050405020304" pitchFamily="18" charset="0"/>
                <a:ea typeface="Times New Roman" panose="02020603050405020304" pitchFamily="18" charset="0"/>
              </a:rPr>
              <a:t>React.js: React.js</a:t>
            </a:r>
            <a:endParaRPr lang="en-US" dirty="0">
              <a:effectLst/>
              <a:latin typeface="Times New Roman" panose="02020603050405020304" pitchFamily="18" charset="0"/>
              <a:ea typeface="Times New Roman" panose="02020603050405020304" pitchFamily="18" charset="0"/>
            </a:endParaRPr>
          </a:p>
          <a:p>
            <a:pPr lvl="2">
              <a:spcBef>
                <a:spcPts val="465"/>
              </a:spcBef>
              <a:buFont typeface="Wingdings" panose="05000000000000000000" pitchFamily="2" charset="2"/>
              <a:buChar char="§"/>
              <a:tabLst>
                <a:tab pos="620395" algn="l"/>
              </a:tabLst>
            </a:pPr>
            <a:endParaRPr lang="en-US" sz="1800" dirty="0">
              <a:latin typeface="Times New Roman" panose="02020603050405020304" pitchFamily="18" charset="0"/>
              <a:ea typeface="Times New Roman" panose="02020603050405020304" pitchFamily="18" charset="0"/>
            </a:endParaRPr>
          </a:p>
          <a:p>
            <a:pPr marL="0" indent="0">
              <a:spcBef>
                <a:spcPts val="465"/>
              </a:spcBef>
              <a:buNone/>
              <a:tabLst>
                <a:tab pos="620395" algn="l"/>
              </a:tabLst>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Backend:</a:t>
            </a:r>
            <a:endParaRPr lang="en-IN" sz="1800" b="1" dirty="0">
              <a:effectLst/>
              <a:latin typeface="Times New Roman" panose="02020603050405020304" pitchFamily="18" charset="0"/>
              <a:ea typeface="Times New Roman" panose="02020603050405020304" pitchFamily="18" charset="0"/>
            </a:endParaRPr>
          </a:p>
          <a:p>
            <a:pPr marL="0" indent="0">
              <a:spcBef>
                <a:spcPts val="465"/>
              </a:spcBef>
              <a:buNone/>
              <a:tabLst>
                <a:tab pos="620395" algn="l"/>
              </a:tabLst>
            </a:pPr>
            <a:r>
              <a:rPr lang="en-US" sz="115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marL="1143000" lvl="2" indent="-228600">
              <a:spcBef>
                <a:spcPts val="465"/>
              </a:spcBef>
              <a:spcAft>
                <a:spcPts val="0"/>
              </a:spcAft>
              <a:buFont typeface="Wingdings" panose="05000000000000000000" pitchFamily="2" charset="2"/>
              <a:buChar char=""/>
              <a:tabLst>
                <a:tab pos="620395" algn="l"/>
              </a:tabLst>
            </a:pPr>
            <a:r>
              <a:rPr lang="en-US" sz="1800" dirty="0">
                <a:effectLst/>
                <a:latin typeface="Times New Roman" panose="02020603050405020304" pitchFamily="18" charset="0"/>
                <a:ea typeface="Times New Roman" panose="02020603050405020304" pitchFamily="18" charset="0"/>
              </a:rPr>
              <a:t>Node.js and Express.js: Node.js, Express.js</a:t>
            </a:r>
            <a:endParaRPr lang="en-IN" sz="1800" dirty="0">
              <a:effectLst/>
              <a:latin typeface="Times New Roman" panose="02020603050405020304" pitchFamily="18" charset="0"/>
              <a:ea typeface="Times New Roman" panose="02020603050405020304" pitchFamily="18" charset="0"/>
            </a:endParaRPr>
          </a:p>
          <a:p>
            <a:pPr marL="1143000" lvl="2" indent="-228600">
              <a:spcBef>
                <a:spcPts val="465"/>
              </a:spcBef>
              <a:spcAft>
                <a:spcPts val="0"/>
              </a:spcAft>
              <a:buFont typeface="Wingdings" panose="05000000000000000000" pitchFamily="2" charset="2"/>
              <a:buChar char=""/>
              <a:tabLst>
                <a:tab pos="620395" algn="l"/>
              </a:tabLst>
            </a:pPr>
            <a:r>
              <a:rPr lang="en-US" sz="1800" dirty="0">
                <a:effectLst/>
                <a:latin typeface="Times New Roman" panose="02020603050405020304" pitchFamily="18" charset="0"/>
                <a:ea typeface="Times New Roman" panose="02020603050405020304" pitchFamily="18" charset="0"/>
              </a:rPr>
              <a:t>JWT (</a:t>
            </a:r>
            <a:r>
              <a:rPr lang="en-US" sz="1800" dirty="0" err="1">
                <a:effectLst/>
                <a:latin typeface="Times New Roman" panose="02020603050405020304" pitchFamily="18" charset="0"/>
                <a:ea typeface="Times New Roman" panose="02020603050405020304" pitchFamily="18" charset="0"/>
              </a:rPr>
              <a:t>jsonwebtoken</a:t>
            </a:r>
            <a:r>
              <a:rPr lang="en-US" sz="1800" dirty="0">
                <a:effectLst/>
                <a:latin typeface="Times New Roman" panose="02020603050405020304" pitchFamily="18" charset="0"/>
                <a:ea typeface="Times New Roman" panose="02020603050405020304" pitchFamily="18" charset="0"/>
              </a:rPr>
              <a:t>): JWT</a:t>
            </a:r>
            <a:endParaRPr lang="en-IN" sz="1800" dirty="0">
              <a:effectLst/>
              <a:latin typeface="Times New Roman" panose="02020603050405020304" pitchFamily="18" charset="0"/>
              <a:ea typeface="Times New Roman" panose="02020603050405020304" pitchFamily="18" charset="0"/>
            </a:endParaRPr>
          </a:p>
          <a:p>
            <a:pPr marL="914400" lvl="2" indent="0">
              <a:spcBef>
                <a:spcPts val="465"/>
              </a:spcBef>
              <a:spcAft>
                <a:spcPts val="0"/>
              </a:spcAft>
              <a:buNone/>
              <a:tabLst>
                <a:tab pos="620395" algn="l"/>
              </a:tabLst>
            </a:pPr>
            <a:endParaRPr lang="en-IN" sz="1800" dirty="0">
              <a:effectLst/>
              <a:latin typeface="Times New Roman" panose="02020603050405020304" pitchFamily="18" charset="0"/>
              <a:ea typeface="Times New Roman" panose="02020603050405020304" pitchFamily="18" charset="0"/>
            </a:endParaRPr>
          </a:p>
          <a:p>
            <a:pPr marL="0" indent="0">
              <a:spcBef>
                <a:spcPts val="465"/>
              </a:spcBef>
              <a:buNone/>
              <a:tabLst>
                <a:tab pos="620395" algn="l"/>
              </a:tabLst>
            </a:pPr>
            <a:r>
              <a:rPr lang="en-US" sz="1800" b="1" dirty="0">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Database:</a:t>
            </a:r>
            <a:endParaRPr lang="en-IN" sz="1800" b="1" dirty="0">
              <a:latin typeface="Times New Roman" panose="02020603050405020304" pitchFamily="18" charset="0"/>
              <a:ea typeface="Times New Roman" panose="02020603050405020304" pitchFamily="18" charset="0"/>
            </a:endParaRPr>
          </a:p>
          <a:p>
            <a:pPr marL="0" indent="0">
              <a:spcBef>
                <a:spcPts val="465"/>
              </a:spcBef>
              <a:buNone/>
              <a:tabLst>
                <a:tab pos="620395" algn="l"/>
              </a:tabLst>
            </a:pPr>
            <a:r>
              <a:rPr lang="en-US" sz="1150" dirty="0">
                <a:effectLst/>
                <a:latin typeface="Times New Roman" panose="02020603050405020304" pitchFamily="18" charset="0"/>
                <a:ea typeface="Times New Roman" panose="02020603050405020304" pitchFamily="18" charset="0"/>
              </a:rPr>
              <a:t>                        </a:t>
            </a:r>
            <a:r>
              <a:rPr lang="en-IN" sz="11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MongoDB: MongoDB</a:t>
            </a:r>
            <a:endParaRPr lang="en-IN" sz="1800" dirty="0">
              <a:effectLst/>
              <a:latin typeface="Times New Roman" panose="02020603050405020304" pitchFamily="18" charset="0"/>
              <a:ea typeface="Times New Roman" panose="02020603050405020304" pitchFamily="18" charset="0"/>
            </a:endParaRPr>
          </a:p>
          <a:p>
            <a:pPr marL="0" indent="0">
              <a:spcBef>
                <a:spcPts val="465"/>
              </a:spcBef>
              <a:buNone/>
              <a:tabLst>
                <a:tab pos="620395" algn="l"/>
              </a:tabLst>
            </a:pPr>
            <a:endParaRPr lang="en-IN" sz="1100" dirty="0">
              <a:latin typeface="Times New Roman" panose="02020603050405020304" pitchFamily="18" charset="0"/>
              <a:ea typeface="Times New Roman" panose="02020603050405020304" pitchFamily="18" charset="0"/>
            </a:endParaRPr>
          </a:p>
          <a:p>
            <a:pPr marL="0" indent="0">
              <a:spcBef>
                <a:spcPts val="465"/>
              </a:spcBef>
              <a:buNone/>
              <a:tabLst>
                <a:tab pos="620395" algn="l"/>
              </a:tabLst>
            </a:pPr>
            <a:r>
              <a:rPr lang="en-IN" sz="1100" dirty="0">
                <a:effectLst/>
                <a:latin typeface="Times New Roman" panose="02020603050405020304" pitchFamily="18" charset="0"/>
                <a:ea typeface="Times New Roman" panose="02020603050405020304" pitchFamily="18" charset="0"/>
              </a:rPr>
              <a:t>                    </a:t>
            </a:r>
            <a:r>
              <a:rPr lang="en-US" sz="115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Design and Prototyping Tools:</a:t>
            </a:r>
            <a:endParaRPr lang="en-IN" sz="1800" b="1" dirty="0">
              <a:effectLst/>
              <a:latin typeface="Times New Roman" panose="02020603050405020304" pitchFamily="18" charset="0"/>
              <a:ea typeface="Times New Roman" panose="02020603050405020304" pitchFamily="18" charset="0"/>
            </a:endParaRPr>
          </a:p>
          <a:p>
            <a:pPr marL="0" indent="0">
              <a:spcBef>
                <a:spcPts val="465"/>
              </a:spcBef>
              <a:buNone/>
              <a:tabLst>
                <a:tab pos="620395" algn="l"/>
              </a:tabLst>
            </a:pPr>
            <a:endParaRPr lang="en-IN" sz="1800" dirty="0">
              <a:effectLst/>
              <a:latin typeface="Times New Roman" panose="02020603050405020304" pitchFamily="18" charset="0"/>
              <a:ea typeface="Times New Roman" panose="02020603050405020304" pitchFamily="18" charset="0"/>
            </a:endParaRPr>
          </a:p>
          <a:p>
            <a:pPr marL="1143000" lvl="2" indent="-228600">
              <a:spcBef>
                <a:spcPts val="465"/>
              </a:spcBef>
              <a:spcAft>
                <a:spcPts val="0"/>
              </a:spcAft>
              <a:buFont typeface="Wingdings" panose="05000000000000000000" pitchFamily="2" charset="2"/>
              <a:buChar char=""/>
              <a:tabLst>
                <a:tab pos="620395" algn="l"/>
              </a:tabLst>
            </a:pPr>
            <a:r>
              <a:rPr lang="en-US" sz="1800" dirty="0">
                <a:effectLst/>
                <a:latin typeface="Times New Roman" panose="02020603050405020304" pitchFamily="18" charset="0"/>
                <a:ea typeface="Times New Roman" panose="02020603050405020304" pitchFamily="18" charset="0"/>
              </a:rPr>
              <a:t>Figma: Figma</a:t>
            </a:r>
            <a:endParaRPr lang="en-IN" sz="1800" dirty="0">
              <a:effectLst/>
              <a:latin typeface="Times New Roman" panose="02020603050405020304" pitchFamily="18" charset="0"/>
              <a:ea typeface="Times New Roman" panose="02020603050405020304" pitchFamily="18" charset="0"/>
            </a:endParaRPr>
          </a:p>
          <a:p>
            <a:pPr marL="1143000" lvl="2" indent="-228600">
              <a:spcBef>
                <a:spcPts val="465"/>
              </a:spcBef>
              <a:spcAft>
                <a:spcPts val="0"/>
              </a:spcAft>
              <a:buFont typeface="Wingdings" panose="05000000000000000000" pitchFamily="2" charset="2"/>
              <a:buChar char=""/>
              <a:tabLst>
                <a:tab pos="620395" algn="l"/>
              </a:tabLst>
            </a:pPr>
            <a:r>
              <a:rPr lang="en-US" sz="1800" dirty="0">
                <a:effectLst/>
                <a:latin typeface="Times New Roman" panose="02020603050405020304" pitchFamily="18" charset="0"/>
                <a:ea typeface="Times New Roman" panose="02020603050405020304" pitchFamily="18" charset="0"/>
              </a:rPr>
              <a:t>Adobe XD: Adobe XD</a:t>
            </a:r>
            <a:endParaRPr lang="en-IN" sz="1800" dirty="0">
              <a:effectLst/>
              <a:latin typeface="Times New Roman" panose="02020603050405020304" pitchFamily="18" charset="0"/>
              <a:ea typeface="Times New Roman" panose="02020603050405020304" pitchFamily="18" charset="0"/>
            </a:endParaRPr>
          </a:p>
          <a:p>
            <a:pPr marL="914400" lvl="2" indent="0">
              <a:spcBef>
                <a:spcPts val="465"/>
              </a:spcBef>
              <a:spcAft>
                <a:spcPts val="0"/>
              </a:spcAft>
              <a:buNone/>
              <a:tabLst>
                <a:tab pos="620395" algn="l"/>
              </a:tabLst>
            </a:pPr>
            <a:endParaRPr lang="en-IN" sz="1800" dirty="0">
              <a:effectLst/>
              <a:latin typeface="Times New Roman" panose="02020603050405020304" pitchFamily="18" charset="0"/>
              <a:ea typeface="Times New Roman" panose="02020603050405020304" pitchFamily="18" charset="0"/>
            </a:endParaRPr>
          </a:p>
          <a:p>
            <a:pPr>
              <a:spcBef>
                <a:spcPts val="40"/>
              </a:spcBef>
            </a:pPr>
            <a:endParaRPr lang="en-IN" sz="1800" dirty="0"/>
          </a:p>
        </p:txBody>
      </p:sp>
    </p:spTree>
    <p:extLst>
      <p:ext uri="{BB962C8B-B14F-4D97-AF65-F5344CB8AC3E}">
        <p14:creationId xmlns:p14="http://schemas.microsoft.com/office/powerpoint/2010/main" val="3292698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A62A602-78C1-468C-BB25-57CD481DB741}">
  <ds:schemaRefs>
    <ds:schemaRef ds:uri="http://www.w3.org/XML/1998/namespace"/>
    <ds:schemaRef ds:uri="http://schemas.openxmlformats.org/package/2006/metadata/core-properties"/>
    <ds:schemaRef ds:uri="http://schemas.microsoft.com/office/2006/metadata/properties"/>
    <ds:schemaRef ds:uri="http://purl.org/dc/elements/1.1/"/>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737ED6F0-5E4C-4CD0-9B68-9C53F925A6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34724</TotalTime>
  <Words>876</Words>
  <Application>Microsoft Office PowerPoint</Application>
  <PresentationFormat>On-screen Show (4:3)</PresentationFormat>
  <Paragraphs>141</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PowerPoint Presentation</vt:lpstr>
      <vt:lpstr>  Project Statement</vt:lpstr>
      <vt:lpstr>Approximate duration (in hours) to complete the project: </vt:lpstr>
      <vt:lpstr>PowerPoint Presentation</vt:lpstr>
      <vt:lpstr>  Check Points</vt:lpstr>
      <vt:lpstr>PowerPoint Presentation</vt:lpstr>
      <vt:lpstr>   Technical Nodes</vt:lpstr>
      <vt:lpstr>Prerequisties for doing the project</vt:lpstr>
      <vt:lpstr>  Materials Required</vt:lpstr>
      <vt:lpstr>Blueprint</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Bhuvesh Mittal</cp:lastModifiedBy>
  <cp:revision>2298</cp:revision>
  <dcterms:created xsi:type="dcterms:W3CDTF">2010-04-09T07:36:15Z</dcterms:created>
  <dcterms:modified xsi:type="dcterms:W3CDTF">2024-08-05T07:39:00Z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