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1"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embeddedFontLst>
    <p:embeddedFont>
      <p:font typeface="Stardos Stencil"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 name="Google Shape;4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1" name="Google Shape;12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1ad16383ac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1ad16383ac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0" name="Google Shape;130;g31ad16383ac_0_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1ad16383ac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1ad16383ac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9" name="Google Shape;139;g31ad16383ac_0_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7" name="Google Shape;14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1ad16383ac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1ad16383ac_0_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6" name="Google Shape;156;g31ad16383ac_0_4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1ad16383ac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1ad16383ac_0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5" name="Google Shape;165;g31ad16383ac_0_1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3" name="Google Shape;17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1" name="Google Shape;18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9" name="Google Shape;18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None/>
            </a:pPr>
            <a:endParaRPr sz="300"/>
          </a:p>
        </p:txBody>
      </p:sp>
      <p:sp>
        <p:nvSpPr>
          <p:cNvPr id="197" name="Google Shape;19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4" name="Google Shape;5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None/>
            </a:pPr>
            <a:endParaRPr sz="300"/>
          </a:p>
        </p:txBody>
      </p:sp>
      <p:sp>
        <p:nvSpPr>
          <p:cNvPr id="203" name="Google Shape;20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1" name="Google Shape;6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8" name="Google Shape;6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5" name="Google Shape;7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3" name="Google Shape;8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0" name="Google Shape;9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0" name="Google Shape;10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 name="Google Shape;11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2"/>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b="1">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7" name="Google Shape;27;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1">
                <a:solidFill>
                  <a:srgbClr val="0070C0"/>
                </a:solidFill>
                <a:latin typeface="Times New Roman"/>
                <a:ea typeface="Times New Roman"/>
                <a:cs typeface="Times New Roman"/>
                <a:sym typeface="Times New Roman"/>
              </a:defRPr>
            </a:lvl1pPr>
            <a:lvl2pPr marL="0" lvl="1" indent="0" algn="r">
              <a:spcBef>
                <a:spcPts val="0"/>
              </a:spcBef>
              <a:spcAft>
                <a:spcPts val="0"/>
              </a:spcAft>
              <a:buNone/>
              <a:defRPr sz="1200" b="1">
                <a:solidFill>
                  <a:srgbClr val="0070C0"/>
                </a:solidFill>
                <a:latin typeface="Times New Roman"/>
                <a:ea typeface="Times New Roman"/>
                <a:cs typeface="Times New Roman"/>
                <a:sym typeface="Times New Roman"/>
              </a:defRPr>
            </a:lvl2pPr>
            <a:lvl3pPr marL="0" lvl="2" indent="0" algn="r">
              <a:spcBef>
                <a:spcPts val="0"/>
              </a:spcBef>
              <a:spcAft>
                <a:spcPts val="0"/>
              </a:spcAft>
              <a:buNone/>
              <a:defRPr sz="1200" b="1">
                <a:solidFill>
                  <a:srgbClr val="0070C0"/>
                </a:solidFill>
                <a:latin typeface="Times New Roman"/>
                <a:ea typeface="Times New Roman"/>
                <a:cs typeface="Times New Roman"/>
                <a:sym typeface="Times New Roman"/>
              </a:defRPr>
            </a:lvl3pPr>
            <a:lvl4pPr marL="0" lvl="3" indent="0" algn="r">
              <a:spcBef>
                <a:spcPts val="0"/>
              </a:spcBef>
              <a:spcAft>
                <a:spcPts val="0"/>
              </a:spcAft>
              <a:buNone/>
              <a:defRPr sz="1200" b="1">
                <a:solidFill>
                  <a:srgbClr val="0070C0"/>
                </a:solidFill>
                <a:latin typeface="Times New Roman"/>
                <a:ea typeface="Times New Roman"/>
                <a:cs typeface="Times New Roman"/>
                <a:sym typeface="Times New Roman"/>
              </a:defRPr>
            </a:lvl4pPr>
            <a:lvl5pPr marL="0" lvl="4" indent="0" algn="r">
              <a:spcBef>
                <a:spcPts val="0"/>
              </a:spcBef>
              <a:spcAft>
                <a:spcPts val="0"/>
              </a:spcAft>
              <a:buNone/>
              <a:defRPr sz="1200" b="1">
                <a:solidFill>
                  <a:srgbClr val="0070C0"/>
                </a:solidFill>
                <a:latin typeface="Times New Roman"/>
                <a:ea typeface="Times New Roman"/>
                <a:cs typeface="Times New Roman"/>
                <a:sym typeface="Times New Roman"/>
              </a:defRPr>
            </a:lvl5pPr>
            <a:lvl6pPr marL="0" lvl="5" indent="0" algn="r">
              <a:spcBef>
                <a:spcPts val="0"/>
              </a:spcBef>
              <a:spcAft>
                <a:spcPts val="0"/>
              </a:spcAft>
              <a:buNone/>
              <a:defRPr sz="1200" b="1">
                <a:solidFill>
                  <a:srgbClr val="0070C0"/>
                </a:solidFill>
                <a:latin typeface="Times New Roman"/>
                <a:ea typeface="Times New Roman"/>
                <a:cs typeface="Times New Roman"/>
                <a:sym typeface="Times New Roman"/>
              </a:defRPr>
            </a:lvl6pPr>
            <a:lvl7pPr marL="0" lvl="6" indent="0" algn="r">
              <a:spcBef>
                <a:spcPts val="0"/>
              </a:spcBef>
              <a:spcAft>
                <a:spcPts val="0"/>
              </a:spcAft>
              <a:buNone/>
              <a:defRPr sz="1200" b="1">
                <a:solidFill>
                  <a:srgbClr val="0070C0"/>
                </a:solidFill>
                <a:latin typeface="Times New Roman"/>
                <a:ea typeface="Times New Roman"/>
                <a:cs typeface="Times New Roman"/>
                <a:sym typeface="Times New Roman"/>
              </a:defRPr>
            </a:lvl7pPr>
            <a:lvl8pPr marL="0" lvl="7" indent="0" algn="r">
              <a:spcBef>
                <a:spcPts val="0"/>
              </a:spcBef>
              <a:spcAft>
                <a:spcPts val="0"/>
              </a:spcAft>
              <a:buNone/>
              <a:defRPr sz="1200" b="1">
                <a:solidFill>
                  <a:srgbClr val="0070C0"/>
                </a:solidFill>
                <a:latin typeface="Times New Roman"/>
                <a:ea typeface="Times New Roman"/>
                <a:cs typeface="Times New Roman"/>
                <a:sym typeface="Times New Roman"/>
              </a:defRPr>
            </a:lvl8pPr>
            <a:lvl9pPr marL="0" lvl="8" indent="0" algn="r">
              <a:spcBef>
                <a:spcPts val="0"/>
              </a:spcBef>
              <a:spcAft>
                <a:spcPts val="0"/>
              </a:spcAft>
              <a:buNone/>
              <a:defRPr sz="1200" b="1">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pic>
        <p:nvPicPr>
          <p:cNvPr id="31" name="Google Shape;31;p3"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32" name="Google Shape;32;p3"/>
          <p:cNvGrpSpPr/>
          <p:nvPr/>
        </p:nvGrpSpPr>
        <p:grpSpPr>
          <a:xfrm>
            <a:off x="6146800" y="0"/>
            <a:ext cx="2997200" cy="876300"/>
            <a:chOff x="6096000" y="3924300"/>
            <a:chExt cx="2997200" cy="876300"/>
          </a:xfrm>
        </p:grpSpPr>
        <p:sp>
          <p:nvSpPr>
            <p:cNvPr id="33" name="Google Shape;33;p3"/>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4" name="Google Shape;34;p3"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35" name="Google Shape;35;p3"/>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36" name="Google Shape;36;p3"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7" name="Google Shape;37;p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3"/>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marL="914400" lvl="1"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marL="1371600" lvl="2"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marL="1828800" lvl="3"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marL="2286000" lvl="4"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1">
                <a:solidFill>
                  <a:srgbClr val="0070C0"/>
                </a:solidFill>
                <a:latin typeface="Times New Roman"/>
                <a:ea typeface="Times New Roman"/>
                <a:cs typeface="Times New Roman"/>
                <a:sym typeface="Times New Roman"/>
              </a:defRPr>
            </a:lvl1pPr>
            <a:lvl2pPr marL="0" lvl="1" indent="0" algn="r">
              <a:spcBef>
                <a:spcPts val="0"/>
              </a:spcBef>
              <a:spcAft>
                <a:spcPts val="0"/>
              </a:spcAft>
              <a:buNone/>
              <a:defRPr sz="1200" b="1">
                <a:solidFill>
                  <a:srgbClr val="0070C0"/>
                </a:solidFill>
                <a:latin typeface="Times New Roman"/>
                <a:ea typeface="Times New Roman"/>
                <a:cs typeface="Times New Roman"/>
                <a:sym typeface="Times New Roman"/>
              </a:defRPr>
            </a:lvl2pPr>
            <a:lvl3pPr marL="0" lvl="2" indent="0" algn="r">
              <a:spcBef>
                <a:spcPts val="0"/>
              </a:spcBef>
              <a:spcAft>
                <a:spcPts val="0"/>
              </a:spcAft>
              <a:buNone/>
              <a:defRPr sz="1200" b="1">
                <a:solidFill>
                  <a:srgbClr val="0070C0"/>
                </a:solidFill>
                <a:latin typeface="Times New Roman"/>
                <a:ea typeface="Times New Roman"/>
                <a:cs typeface="Times New Roman"/>
                <a:sym typeface="Times New Roman"/>
              </a:defRPr>
            </a:lvl3pPr>
            <a:lvl4pPr marL="0" lvl="3" indent="0" algn="r">
              <a:spcBef>
                <a:spcPts val="0"/>
              </a:spcBef>
              <a:spcAft>
                <a:spcPts val="0"/>
              </a:spcAft>
              <a:buNone/>
              <a:defRPr sz="1200" b="1">
                <a:solidFill>
                  <a:srgbClr val="0070C0"/>
                </a:solidFill>
                <a:latin typeface="Times New Roman"/>
                <a:ea typeface="Times New Roman"/>
                <a:cs typeface="Times New Roman"/>
                <a:sym typeface="Times New Roman"/>
              </a:defRPr>
            </a:lvl4pPr>
            <a:lvl5pPr marL="0" lvl="4" indent="0" algn="r">
              <a:spcBef>
                <a:spcPts val="0"/>
              </a:spcBef>
              <a:spcAft>
                <a:spcPts val="0"/>
              </a:spcAft>
              <a:buNone/>
              <a:defRPr sz="1200" b="1">
                <a:solidFill>
                  <a:srgbClr val="0070C0"/>
                </a:solidFill>
                <a:latin typeface="Times New Roman"/>
                <a:ea typeface="Times New Roman"/>
                <a:cs typeface="Times New Roman"/>
                <a:sym typeface="Times New Roman"/>
              </a:defRPr>
            </a:lvl5pPr>
            <a:lvl6pPr marL="0" lvl="5" indent="0" algn="r">
              <a:spcBef>
                <a:spcPts val="0"/>
              </a:spcBef>
              <a:spcAft>
                <a:spcPts val="0"/>
              </a:spcAft>
              <a:buNone/>
              <a:defRPr sz="1200" b="1">
                <a:solidFill>
                  <a:srgbClr val="0070C0"/>
                </a:solidFill>
                <a:latin typeface="Times New Roman"/>
                <a:ea typeface="Times New Roman"/>
                <a:cs typeface="Times New Roman"/>
                <a:sym typeface="Times New Roman"/>
              </a:defRPr>
            </a:lvl6pPr>
            <a:lvl7pPr marL="0" lvl="6" indent="0" algn="r">
              <a:spcBef>
                <a:spcPts val="0"/>
              </a:spcBef>
              <a:spcAft>
                <a:spcPts val="0"/>
              </a:spcAft>
              <a:buNone/>
              <a:defRPr sz="1200" b="1">
                <a:solidFill>
                  <a:srgbClr val="0070C0"/>
                </a:solidFill>
                <a:latin typeface="Times New Roman"/>
                <a:ea typeface="Times New Roman"/>
                <a:cs typeface="Times New Roman"/>
                <a:sym typeface="Times New Roman"/>
              </a:defRPr>
            </a:lvl7pPr>
            <a:lvl8pPr marL="0" lvl="7" indent="0" algn="r">
              <a:spcBef>
                <a:spcPts val="0"/>
              </a:spcBef>
              <a:spcAft>
                <a:spcPts val="0"/>
              </a:spcAft>
              <a:buNone/>
              <a:defRPr sz="1200" b="1">
                <a:solidFill>
                  <a:srgbClr val="0070C0"/>
                </a:solidFill>
                <a:latin typeface="Times New Roman"/>
                <a:ea typeface="Times New Roman"/>
                <a:cs typeface="Times New Roman"/>
                <a:sym typeface="Times New Roman"/>
              </a:defRPr>
            </a:lvl8pPr>
            <a:lvl9pPr marL="0" lvl="8" indent="0" algn="r">
              <a:spcBef>
                <a:spcPts val="0"/>
              </a:spcBef>
              <a:spcAft>
                <a:spcPts val="0"/>
              </a:spcAft>
              <a:buNone/>
              <a:defRPr sz="1200" b="1">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2"/>
        <p:cNvGrpSpPr/>
        <p:nvPr/>
      </p:nvGrpSpPr>
      <p:grpSpPr>
        <a:xfrm>
          <a:off x="0" y="0"/>
          <a:ext cx="0" cy="0"/>
          <a:chOff x="0" y="0"/>
          <a:chExt cx="0" cy="0"/>
        </a:xfrm>
      </p:grpSpPr>
      <p:sp>
        <p:nvSpPr>
          <p:cNvPr id="43" name="Google Shape;43;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1">
                <a:solidFill>
                  <a:srgbClr val="0070C0"/>
                </a:solidFill>
                <a:latin typeface="Times New Roman"/>
                <a:ea typeface="Times New Roman"/>
                <a:cs typeface="Times New Roman"/>
                <a:sym typeface="Times New Roman"/>
              </a:defRPr>
            </a:lvl1pPr>
            <a:lvl2pPr marL="0" marR="0" lvl="1" indent="0" algn="r">
              <a:spcBef>
                <a:spcPts val="0"/>
              </a:spcBef>
              <a:spcAft>
                <a:spcPts val="0"/>
              </a:spcAft>
              <a:buNone/>
              <a:defRPr sz="1200" b="1">
                <a:solidFill>
                  <a:srgbClr val="0070C0"/>
                </a:solidFill>
                <a:latin typeface="Times New Roman"/>
                <a:ea typeface="Times New Roman"/>
                <a:cs typeface="Times New Roman"/>
                <a:sym typeface="Times New Roman"/>
              </a:defRPr>
            </a:lvl2pPr>
            <a:lvl3pPr marL="0" marR="0" lvl="2" indent="0" algn="r">
              <a:spcBef>
                <a:spcPts val="0"/>
              </a:spcBef>
              <a:spcAft>
                <a:spcPts val="0"/>
              </a:spcAft>
              <a:buNone/>
              <a:defRPr sz="1200" b="1">
                <a:solidFill>
                  <a:srgbClr val="0070C0"/>
                </a:solidFill>
                <a:latin typeface="Times New Roman"/>
                <a:ea typeface="Times New Roman"/>
                <a:cs typeface="Times New Roman"/>
                <a:sym typeface="Times New Roman"/>
              </a:defRPr>
            </a:lvl3pPr>
            <a:lvl4pPr marL="0" marR="0" lvl="3" indent="0" algn="r">
              <a:spcBef>
                <a:spcPts val="0"/>
              </a:spcBef>
              <a:spcAft>
                <a:spcPts val="0"/>
              </a:spcAft>
              <a:buNone/>
              <a:defRPr sz="1200" b="1">
                <a:solidFill>
                  <a:srgbClr val="0070C0"/>
                </a:solidFill>
                <a:latin typeface="Times New Roman"/>
                <a:ea typeface="Times New Roman"/>
                <a:cs typeface="Times New Roman"/>
                <a:sym typeface="Times New Roman"/>
              </a:defRPr>
            </a:lvl4pPr>
            <a:lvl5pPr marL="0" marR="0" lvl="4" indent="0" algn="r">
              <a:spcBef>
                <a:spcPts val="0"/>
              </a:spcBef>
              <a:spcAft>
                <a:spcPts val="0"/>
              </a:spcAft>
              <a:buNone/>
              <a:defRPr sz="1200" b="1">
                <a:solidFill>
                  <a:srgbClr val="0070C0"/>
                </a:solidFill>
                <a:latin typeface="Times New Roman"/>
                <a:ea typeface="Times New Roman"/>
                <a:cs typeface="Times New Roman"/>
                <a:sym typeface="Times New Roman"/>
              </a:defRPr>
            </a:lvl5pPr>
            <a:lvl6pPr marL="0" marR="0" lvl="5" indent="0" algn="r">
              <a:spcBef>
                <a:spcPts val="0"/>
              </a:spcBef>
              <a:spcAft>
                <a:spcPts val="0"/>
              </a:spcAft>
              <a:buNone/>
              <a:defRPr sz="1200" b="1">
                <a:solidFill>
                  <a:srgbClr val="0070C0"/>
                </a:solidFill>
                <a:latin typeface="Times New Roman"/>
                <a:ea typeface="Times New Roman"/>
                <a:cs typeface="Times New Roman"/>
                <a:sym typeface="Times New Roman"/>
              </a:defRPr>
            </a:lvl6pPr>
            <a:lvl7pPr marL="0" marR="0" lvl="6" indent="0" algn="r">
              <a:spcBef>
                <a:spcPts val="0"/>
              </a:spcBef>
              <a:spcAft>
                <a:spcPts val="0"/>
              </a:spcAft>
              <a:buNone/>
              <a:defRPr sz="1200" b="1">
                <a:solidFill>
                  <a:srgbClr val="0070C0"/>
                </a:solidFill>
                <a:latin typeface="Times New Roman"/>
                <a:ea typeface="Times New Roman"/>
                <a:cs typeface="Times New Roman"/>
                <a:sym typeface="Times New Roman"/>
              </a:defRPr>
            </a:lvl7pPr>
            <a:lvl8pPr marL="0" marR="0" lvl="7" indent="0" algn="r">
              <a:spcBef>
                <a:spcPts val="0"/>
              </a:spcBef>
              <a:spcAft>
                <a:spcPts val="0"/>
              </a:spcAft>
              <a:buNone/>
              <a:defRPr sz="1200" b="1">
                <a:solidFill>
                  <a:srgbClr val="0070C0"/>
                </a:solidFill>
                <a:latin typeface="Times New Roman"/>
                <a:ea typeface="Times New Roman"/>
                <a:cs typeface="Times New Roman"/>
                <a:sym typeface="Times New Roman"/>
              </a:defRPr>
            </a:lvl8pPr>
            <a:lvl9pPr marL="0" marR="0" lvl="8" indent="0" algn="r">
              <a:spcBef>
                <a:spcPts val="0"/>
              </a:spcBef>
              <a:spcAft>
                <a:spcPts val="0"/>
              </a:spcAft>
              <a:buNone/>
              <a:defRPr sz="1200" b="1">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0070C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0070C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1pPr>
            <a:lvl2pPr marL="0" marR="0" lvl="1"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2pPr>
            <a:lvl3pPr marL="0" marR="0" lvl="2"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3pPr>
            <a:lvl4pPr marL="0" marR="0" lvl="3"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4pPr>
            <a:lvl5pPr marL="0" marR="0" lvl="4"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5pPr>
            <a:lvl6pPr marL="0" marR="0" lvl="5"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6pPr>
            <a:lvl7pPr marL="0" marR="0" lvl="6"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7pPr>
            <a:lvl8pPr marL="0" marR="0" lvl="7"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8pPr>
            <a:lvl9pPr marL="0" marR="0" lvl="8"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 name="Google Shape;17;p1" descr="LOGO.gif"/>
          <p:cNvPicPr preferRelativeResize="0"/>
          <p:nvPr/>
        </p:nvPicPr>
        <p:blipFill rotWithShape="1">
          <a:blip r:embed="rId5">
            <a:alphaModFix/>
          </a:blip>
          <a:srcRect b="10713"/>
          <a:stretch/>
        </p:blipFill>
        <p:spPr>
          <a:xfrm>
            <a:off x="6553200" y="228600"/>
            <a:ext cx="2057400" cy="635000"/>
          </a:xfrm>
          <a:prstGeom prst="rect">
            <a:avLst/>
          </a:prstGeom>
          <a:noFill/>
          <a:ln>
            <a:noFill/>
          </a:ln>
        </p:spPr>
      </p:pic>
      <p:pic>
        <p:nvPicPr>
          <p:cNvPr id="18" name="Google Shape;18;p1" descr="LOGO.gif"/>
          <p:cNvPicPr preferRelativeResize="0"/>
          <p:nvPr/>
        </p:nvPicPr>
        <p:blipFill rotWithShape="1">
          <a:blip r:embed="rId5">
            <a:alphaModFix/>
          </a:blip>
          <a:srcRect b="10713"/>
          <a:stretch/>
        </p:blipFill>
        <p:spPr>
          <a:xfrm>
            <a:off x="6553200" y="228600"/>
            <a:ext cx="2057400" cy="635000"/>
          </a:xfrm>
          <a:prstGeom prst="rect">
            <a:avLst/>
          </a:prstGeom>
          <a:noFill/>
          <a:ln>
            <a:noFill/>
          </a:ln>
        </p:spPr>
      </p:pic>
      <p:grpSp>
        <p:nvGrpSpPr>
          <p:cNvPr id="19" name="Google Shape;19;p1"/>
          <p:cNvGrpSpPr/>
          <p:nvPr/>
        </p:nvGrpSpPr>
        <p:grpSpPr>
          <a:xfrm>
            <a:off x="6146800" y="0"/>
            <a:ext cx="2997200" cy="876300"/>
            <a:chOff x="6096000" y="3924300"/>
            <a:chExt cx="2997200" cy="876300"/>
          </a:xfrm>
        </p:grpSpPr>
        <p:sp>
          <p:nvSpPr>
            <p:cNvPr id="20" name="Google Shape;20;p1"/>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1" name="Google Shape;21;p1" descr="LOGO.gif"/>
            <p:cNvPicPr preferRelativeResize="0"/>
            <p:nvPr/>
          </p:nvPicPr>
          <p:blipFill rotWithShape="1">
            <a:blip r:embed="rId5">
              <a:alphaModFix/>
            </a:blip>
            <a:srcRect b="10713"/>
            <a:stretch/>
          </p:blipFill>
          <p:spPr>
            <a:xfrm>
              <a:off x="6502400" y="4152900"/>
              <a:ext cx="2057400" cy="635000"/>
            </a:xfrm>
            <a:prstGeom prst="rect">
              <a:avLst/>
            </a:prstGeom>
            <a:noFill/>
            <a:ln>
              <a:noFill/>
            </a:ln>
          </p:spPr>
        </p:pic>
        <p:sp>
          <p:nvSpPr>
            <p:cNvPr id="22" name="Google Shape;22;p1"/>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23" name="Google Shape;23;p1" descr="logo.jpg"/>
          <p:cNvPicPr preferRelativeResize="0"/>
          <p:nvPr/>
        </p:nvPicPr>
        <p:blipFill rotWithShape="1">
          <a:blip r:embed="rId6">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coursera.org/"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hyperlink" Target="https://github.com/" TargetMode="External"/><Relationship Id="rId5" Type="http://schemas.openxmlformats.org/officeDocument/2006/relationships/hyperlink" Target="https://youtube.com/" TargetMode="External"/><Relationship Id="rId4" Type="http://schemas.openxmlformats.org/officeDocument/2006/relationships/hyperlink" Target="https://google.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5"/>
          <p:cNvSpPr txBox="1">
            <a:spLocks noGrp="1"/>
          </p:cNvSpPr>
          <p:nvPr>
            <p:ph type="subTitle" idx="1"/>
          </p:nvPr>
        </p:nvSpPr>
        <p:spPr>
          <a:xfrm>
            <a:off x="467544" y="1052864"/>
            <a:ext cx="8153400" cy="5544487"/>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dk1"/>
              </a:buClr>
              <a:buSzPts val="3600"/>
              <a:buNone/>
            </a:pPr>
            <a:r>
              <a:rPr lang="en-US" sz="3600" b="1">
                <a:solidFill>
                  <a:schemeClr val="dk1"/>
                </a:solidFill>
              </a:rPr>
              <a:t>                             22CS026</a:t>
            </a:r>
            <a:endParaRPr/>
          </a:p>
          <a:p>
            <a:pPr marL="0" lvl="0" indent="0" algn="l" rtl="0">
              <a:lnSpc>
                <a:spcPct val="120000"/>
              </a:lnSpc>
              <a:spcBef>
                <a:spcPts val="560"/>
              </a:spcBef>
              <a:spcAft>
                <a:spcPts val="0"/>
              </a:spcAft>
              <a:buClr>
                <a:schemeClr val="dk1"/>
              </a:buClr>
              <a:buSzPts val="2800"/>
              <a:buNone/>
            </a:pPr>
            <a:r>
              <a:rPr lang="en-US" sz="1800" b="1">
                <a:solidFill>
                  <a:schemeClr val="dk1"/>
                </a:solidFill>
              </a:rPr>
              <a:t>                                                           </a:t>
            </a:r>
            <a:r>
              <a:rPr lang="en-US" sz="2800" b="1">
                <a:solidFill>
                  <a:schemeClr val="dk1"/>
                </a:solidFill>
                <a:latin typeface="Arial"/>
                <a:ea typeface="Arial"/>
                <a:cs typeface="Arial"/>
                <a:sym typeface="Arial"/>
              </a:rPr>
              <a:t>DocEase </a:t>
            </a:r>
            <a:endParaRPr/>
          </a:p>
          <a:p>
            <a:pPr marL="0" lvl="0" indent="0" algn="ctr" rtl="0">
              <a:lnSpc>
                <a:spcPct val="120000"/>
              </a:lnSpc>
              <a:spcBef>
                <a:spcPts val="480"/>
              </a:spcBef>
              <a:spcAft>
                <a:spcPts val="0"/>
              </a:spcAft>
              <a:buClr>
                <a:schemeClr val="dk1"/>
              </a:buClr>
              <a:buSzPts val="2400"/>
              <a:buNone/>
            </a:pPr>
            <a:r>
              <a:rPr lang="en-US" sz="2400" b="1">
                <a:solidFill>
                  <a:schemeClr val="dk1"/>
                </a:solidFill>
                <a:latin typeface="Arial"/>
                <a:ea typeface="Arial"/>
                <a:cs typeface="Arial"/>
                <a:sym typeface="Arial"/>
              </a:rPr>
              <a:t> Doctor Appointment App</a:t>
            </a:r>
            <a:endParaRPr/>
          </a:p>
          <a:p>
            <a:pPr marL="0" lvl="0" indent="0" algn="ctr" rtl="0">
              <a:lnSpc>
                <a:spcPct val="120000"/>
              </a:lnSpc>
              <a:spcBef>
                <a:spcPts val="560"/>
              </a:spcBef>
              <a:spcAft>
                <a:spcPts val="0"/>
              </a:spcAft>
              <a:buClr>
                <a:schemeClr val="dk1"/>
              </a:buClr>
              <a:buSzPts val="2800"/>
              <a:buNone/>
            </a:pPr>
            <a:r>
              <a:rPr lang="en-US" sz="2800" b="1">
                <a:solidFill>
                  <a:schemeClr val="dk1"/>
                </a:solidFill>
                <a:latin typeface="Times New Roman"/>
                <a:ea typeface="Times New Roman"/>
                <a:cs typeface="Times New Roman"/>
                <a:sym typeface="Times New Roman"/>
              </a:rPr>
              <a:t>Team Members:</a:t>
            </a:r>
            <a:endParaRPr sz="2800" b="1">
              <a:solidFill>
                <a:schemeClr val="dk1"/>
              </a:solidFill>
            </a:endParaRPr>
          </a:p>
          <a:p>
            <a:pPr marL="0" lvl="0" indent="0" algn="ctr" rtl="0">
              <a:lnSpc>
                <a:spcPct val="120000"/>
              </a:lnSpc>
              <a:spcBef>
                <a:spcPts val="0"/>
              </a:spcBef>
              <a:spcAft>
                <a:spcPts val="0"/>
              </a:spcAft>
              <a:buClr>
                <a:schemeClr val="dk1"/>
              </a:buClr>
              <a:buSzPts val="2000"/>
              <a:buNone/>
            </a:pPr>
            <a:r>
              <a:rPr lang="en-US" sz="2000" b="1">
                <a:solidFill>
                  <a:schemeClr val="dk1"/>
                </a:solidFill>
              </a:rPr>
              <a:t>Bhuvesh Mittal(2210991450)</a:t>
            </a:r>
            <a:endParaRPr/>
          </a:p>
          <a:p>
            <a:pPr marL="0" lvl="0" indent="0" algn="ctr" rtl="0">
              <a:lnSpc>
                <a:spcPct val="120000"/>
              </a:lnSpc>
              <a:spcBef>
                <a:spcPts val="0"/>
              </a:spcBef>
              <a:spcAft>
                <a:spcPts val="0"/>
              </a:spcAft>
              <a:buClr>
                <a:schemeClr val="dk1"/>
              </a:buClr>
              <a:buSzPts val="2000"/>
              <a:buNone/>
            </a:pPr>
            <a:r>
              <a:rPr lang="en-US" sz="2000" b="1">
                <a:solidFill>
                  <a:schemeClr val="dk1"/>
                </a:solidFill>
              </a:rPr>
              <a:t>Daanushi Sharma(2210991469)</a:t>
            </a:r>
            <a:endParaRPr/>
          </a:p>
          <a:p>
            <a:pPr marL="0" lvl="0" indent="0" algn="ctr" rtl="0">
              <a:lnSpc>
                <a:spcPct val="120000"/>
              </a:lnSpc>
              <a:spcBef>
                <a:spcPts val="0"/>
              </a:spcBef>
              <a:spcAft>
                <a:spcPts val="0"/>
              </a:spcAft>
              <a:buClr>
                <a:srgbClr val="888888"/>
              </a:buClr>
              <a:buSzPts val="2000"/>
              <a:buNone/>
            </a:pPr>
            <a:endParaRPr sz="2000" b="1">
              <a:solidFill>
                <a:schemeClr val="dk1"/>
              </a:solidFill>
            </a:endParaRPr>
          </a:p>
          <a:p>
            <a:pPr marL="0" lvl="0" indent="0" algn="ctr" rtl="0">
              <a:lnSpc>
                <a:spcPct val="120000"/>
              </a:lnSpc>
              <a:spcBef>
                <a:spcPts val="0"/>
              </a:spcBef>
              <a:spcAft>
                <a:spcPts val="0"/>
              </a:spcAft>
              <a:buClr>
                <a:schemeClr val="dk1"/>
              </a:buClr>
              <a:buSzPts val="2400"/>
              <a:buNone/>
            </a:pPr>
            <a:r>
              <a:rPr lang="en-US" sz="2400" b="1">
                <a:solidFill>
                  <a:schemeClr val="dk1"/>
                </a:solidFill>
              </a:rPr>
              <a:t>Supervised By: Ms. Preenu Mittan</a:t>
            </a:r>
            <a:endParaRPr sz="2400" b="1">
              <a:solidFill>
                <a:schemeClr val="dk1"/>
              </a:solidFill>
            </a:endParaRPr>
          </a:p>
        </p:txBody>
      </p:sp>
      <p:sp>
        <p:nvSpPr>
          <p:cNvPr id="51" name="Google Shape;51;p5"/>
          <p:cNvSpPr txBox="1"/>
          <p:nvPr/>
        </p:nvSpPr>
        <p:spPr>
          <a:xfrm>
            <a:off x="1485900" y="5890071"/>
            <a:ext cx="61722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FF0000"/>
                </a:solidFill>
                <a:latin typeface="Times New Roman"/>
                <a:ea typeface="Times New Roman"/>
                <a:cs typeface="Times New Roman"/>
                <a:sym typeface="Times New Roman"/>
              </a:rPr>
              <a:t>Department of Computer Science and Engineering</a:t>
            </a:r>
            <a:endParaRPr/>
          </a:p>
          <a:p>
            <a:pPr marL="0" marR="0" lvl="0" indent="0" algn="ctr" rtl="0">
              <a:spcBef>
                <a:spcPts val="0"/>
              </a:spcBef>
              <a:spcAft>
                <a:spcPts val="0"/>
              </a:spcAft>
              <a:buNone/>
            </a:pPr>
            <a:r>
              <a:rPr lang="en-US" sz="1800">
                <a:solidFill>
                  <a:srgbClr val="FF0000"/>
                </a:solidFill>
                <a:latin typeface="Times New Roman"/>
                <a:ea typeface="Times New Roman"/>
                <a:cs typeface="Times New Roman"/>
                <a:sym typeface="Times New Roman"/>
              </a:rPr>
              <a:t>Chitkara University, Punjab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title"/>
          </p:nvPr>
        </p:nvSpPr>
        <p:spPr>
          <a:xfrm>
            <a:off x="0" y="0"/>
            <a:ext cx="6516216"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latin typeface="Times New Roman"/>
                <a:ea typeface="Times New Roman"/>
                <a:cs typeface="Times New Roman"/>
                <a:sym typeface="Times New Roman"/>
              </a:rPr>
              <a:t>SNAPSHOTS</a:t>
            </a:r>
            <a:endParaRPr>
              <a:latin typeface="Stardos Stencil"/>
              <a:ea typeface="Stardos Stencil"/>
              <a:cs typeface="Stardos Stencil"/>
              <a:sym typeface="Stardos Stencil"/>
            </a:endParaRPr>
          </a:p>
        </p:txBody>
      </p:sp>
      <p:sp>
        <p:nvSpPr>
          <p:cNvPr id="124" name="Google Shape;12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25" name="Google Shape;125;p14"/>
          <p:cNvSpPr txBox="1"/>
          <p:nvPr/>
        </p:nvSpPr>
        <p:spPr>
          <a:xfrm>
            <a:off x="251520" y="1109072"/>
            <a:ext cx="25922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HOME PAGE :</a:t>
            </a:r>
            <a:endParaRPr/>
          </a:p>
        </p:txBody>
      </p:sp>
      <p:pic>
        <p:nvPicPr>
          <p:cNvPr id="126" name="Google Shape;126;p14"/>
          <p:cNvPicPr preferRelativeResize="0"/>
          <p:nvPr/>
        </p:nvPicPr>
        <p:blipFill>
          <a:blip r:embed="rId3">
            <a:alphaModFix/>
          </a:blip>
          <a:stretch>
            <a:fillRect/>
          </a:stretch>
        </p:blipFill>
        <p:spPr>
          <a:xfrm>
            <a:off x="152400" y="1630800"/>
            <a:ext cx="8644704" cy="4562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5"/>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b="1"/>
              <a:t>SNAPSHOTS</a:t>
            </a:r>
            <a:endParaRPr/>
          </a:p>
        </p:txBody>
      </p:sp>
      <p:sp>
        <p:nvSpPr>
          <p:cNvPr id="133" name="Google Shape;133;p15"/>
          <p:cNvSpPr txBox="1">
            <a:spLocks noGrp="1"/>
          </p:cNvSpPr>
          <p:nvPr>
            <p:ph type="body" idx="1"/>
          </p:nvPr>
        </p:nvSpPr>
        <p:spPr>
          <a:xfrm>
            <a:off x="457200" y="1371600"/>
            <a:ext cx="8229600" cy="45261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endParaRPr/>
          </a:p>
        </p:txBody>
      </p:sp>
      <p:sp>
        <p:nvSpPr>
          <p:cNvPr id="134" name="Google Shape;134;p15"/>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pic>
        <p:nvPicPr>
          <p:cNvPr id="135" name="Google Shape;135;p15"/>
          <p:cNvPicPr preferRelativeResize="0"/>
          <p:nvPr/>
        </p:nvPicPr>
        <p:blipFill>
          <a:blip r:embed="rId3">
            <a:alphaModFix/>
          </a:blip>
          <a:stretch>
            <a:fillRect/>
          </a:stretch>
        </p:blipFill>
        <p:spPr>
          <a:xfrm>
            <a:off x="0" y="801278"/>
            <a:ext cx="9144000" cy="525544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6"/>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b="1"/>
              <a:t>SNAPSHOTS</a:t>
            </a:r>
            <a:endParaRPr/>
          </a:p>
        </p:txBody>
      </p:sp>
      <p:sp>
        <p:nvSpPr>
          <p:cNvPr id="142" name="Google Shape;142;p16"/>
          <p:cNvSpPr txBox="1">
            <a:spLocks noGrp="1"/>
          </p:cNvSpPr>
          <p:nvPr>
            <p:ph type="body" idx="1"/>
          </p:nvPr>
        </p:nvSpPr>
        <p:spPr>
          <a:xfrm>
            <a:off x="292875" y="991725"/>
            <a:ext cx="8394000" cy="49059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r>
              <a:rPr lang="en-US"/>
              <a:t>My Profile</a:t>
            </a:r>
            <a:endParaRPr/>
          </a:p>
          <a:p>
            <a:pPr marL="0" lvl="0" indent="0" algn="l" rtl="0">
              <a:spcBef>
                <a:spcPts val="440"/>
              </a:spcBef>
              <a:spcAft>
                <a:spcPts val="0"/>
              </a:spcAft>
              <a:buNone/>
            </a:pPr>
            <a:endParaRPr/>
          </a:p>
          <a:p>
            <a:pPr marL="0" lvl="0" indent="0" algn="l" rtl="0">
              <a:spcBef>
                <a:spcPts val="440"/>
              </a:spcBef>
              <a:spcAft>
                <a:spcPts val="0"/>
              </a:spcAft>
              <a:buNone/>
            </a:pPr>
            <a:endParaRPr/>
          </a:p>
          <a:p>
            <a:pPr marL="0" lvl="0" indent="0" algn="l" rtl="0">
              <a:spcBef>
                <a:spcPts val="440"/>
              </a:spcBef>
              <a:spcAft>
                <a:spcPts val="0"/>
              </a:spcAft>
              <a:buNone/>
            </a:pPr>
            <a:endParaRPr/>
          </a:p>
        </p:txBody>
      </p:sp>
      <p:sp>
        <p:nvSpPr>
          <p:cNvPr id="143" name="Google Shape;143;p1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pic>
        <p:nvPicPr>
          <p:cNvPr id="144" name="Google Shape;144;p16"/>
          <p:cNvPicPr preferRelativeResize="0"/>
          <p:nvPr/>
        </p:nvPicPr>
        <p:blipFill>
          <a:blip r:embed="rId3">
            <a:alphaModFix/>
          </a:blip>
          <a:stretch>
            <a:fillRect/>
          </a:stretch>
        </p:blipFill>
        <p:spPr>
          <a:xfrm>
            <a:off x="2323838" y="1392300"/>
            <a:ext cx="4496326" cy="504790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7"/>
          <p:cNvSpPr txBox="1">
            <a:spLocks noGrp="1"/>
          </p:cNvSpPr>
          <p:nvPr>
            <p:ph type="title"/>
          </p:nvPr>
        </p:nvSpPr>
        <p:spPr>
          <a:xfrm>
            <a:off x="0" y="-72500"/>
            <a:ext cx="65163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latin typeface="Times New Roman"/>
                <a:ea typeface="Times New Roman"/>
                <a:cs typeface="Times New Roman"/>
                <a:sym typeface="Times New Roman"/>
              </a:rPr>
              <a:t>SNAPSHOTS</a:t>
            </a:r>
            <a:endParaRPr>
              <a:latin typeface="Stardos Stencil"/>
              <a:ea typeface="Stardos Stencil"/>
              <a:cs typeface="Stardos Stencil"/>
              <a:sym typeface="Stardos Stencil"/>
            </a:endParaRPr>
          </a:p>
        </p:txBody>
      </p:sp>
      <p:sp>
        <p:nvSpPr>
          <p:cNvPr id="150" name="Google Shape;15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151" name="Google Shape;151;p17"/>
          <p:cNvSpPr txBox="1"/>
          <p:nvPr/>
        </p:nvSpPr>
        <p:spPr>
          <a:xfrm>
            <a:off x="251520" y="1229080"/>
            <a:ext cx="25922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About-us :</a:t>
            </a:r>
            <a:endParaRPr/>
          </a:p>
        </p:txBody>
      </p:sp>
      <p:pic>
        <p:nvPicPr>
          <p:cNvPr id="152" name="Google Shape;152;p17"/>
          <p:cNvPicPr preferRelativeResize="0"/>
          <p:nvPr/>
        </p:nvPicPr>
        <p:blipFill>
          <a:blip r:embed="rId3">
            <a:alphaModFix/>
          </a:blip>
          <a:stretch>
            <a:fillRect/>
          </a:stretch>
        </p:blipFill>
        <p:spPr>
          <a:xfrm>
            <a:off x="652938" y="1750812"/>
            <a:ext cx="7838125" cy="44531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b="1"/>
              <a:t>SNAPSHOTS</a:t>
            </a:r>
            <a:endParaRPr/>
          </a:p>
        </p:txBody>
      </p:sp>
      <p:sp>
        <p:nvSpPr>
          <p:cNvPr id="159" name="Google Shape;159;p18"/>
          <p:cNvSpPr txBox="1">
            <a:spLocks noGrp="1"/>
          </p:cNvSpPr>
          <p:nvPr>
            <p:ph type="body" idx="1"/>
          </p:nvPr>
        </p:nvSpPr>
        <p:spPr>
          <a:xfrm>
            <a:off x="312200" y="1052625"/>
            <a:ext cx="8229600" cy="45261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r>
              <a:rPr lang="en-US" b="1"/>
              <a:t>Admin Login:</a:t>
            </a:r>
            <a:endParaRPr b="1"/>
          </a:p>
        </p:txBody>
      </p:sp>
      <p:sp>
        <p:nvSpPr>
          <p:cNvPr id="160" name="Google Shape;160;p18"/>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pic>
        <p:nvPicPr>
          <p:cNvPr id="161" name="Google Shape;161;p18"/>
          <p:cNvPicPr preferRelativeResize="0"/>
          <p:nvPr/>
        </p:nvPicPr>
        <p:blipFill>
          <a:blip r:embed="rId3">
            <a:alphaModFix/>
          </a:blip>
          <a:stretch>
            <a:fillRect/>
          </a:stretch>
        </p:blipFill>
        <p:spPr>
          <a:xfrm>
            <a:off x="1652588" y="1471300"/>
            <a:ext cx="5838825" cy="4972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a:spLocks noGrp="1"/>
          </p:cNvSpPr>
          <p:nvPr>
            <p:ph type="title"/>
          </p:nvPr>
        </p:nvSpPr>
        <p:spPr>
          <a:xfrm>
            <a:off x="0" y="0"/>
            <a:ext cx="6477000" cy="838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US" b="1"/>
              <a:t>SNAPSHOTS</a:t>
            </a:r>
            <a:endParaRPr/>
          </a:p>
        </p:txBody>
      </p:sp>
      <p:sp>
        <p:nvSpPr>
          <p:cNvPr id="168" name="Google Shape;168;p19"/>
          <p:cNvSpPr txBox="1">
            <a:spLocks noGrp="1"/>
          </p:cNvSpPr>
          <p:nvPr>
            <p:ph type="body" idx="1"/>
          </p:nvPr>
        </p:nvSpPr>
        <p:spPr>
          <a:xfrm>
            <a:off x="254225" y="965625"/>
            <a:ext cx="8229600" cy="45261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r>
              <a:rPr lang="en-US"/>
              <a:t>Add doctors by admin</a:t>
            </a:r>
            <a:endParaRPr/>
          </a:p>
        </p:txBody>
      </p:sp>
      <p:sp>
        <p:nvSpPr>
          <p:cNvPr id="169" name="Google Shape;169;p19"/>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pic>
        <p:nvPicPr>
          <p:cNvPr id="170" name="Google Shape;170;p19"/>
          <p:cNvPicPr preferRelativeResize="0"/>
          <p:nvPr/>
        </p:nvPicPr>
        <p:blipFill>
          <a:blip r:embed="rId3">
            <a:alphaModFix/>
          </a:blip>
          <a:stretch>
            <a:fillRect/>
          </a:stretch>
        </p:blipFill>
        <p:spPr>
          <a:xfrm>
            <a:off x="1674175" y="1513675"/>
            <a:ext cx="6152725" cy="4778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0" y="0"/>
            <a:ext cx="6516216"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latin typeface="Times New Roman"/>
                <a:ea typeface="Times New Roman"/>
                <a:cs typeface="Times New Roman"/>
                <a:sym typeface="Times New Roman"/>
              </a:rPr>
              <a:t>SNAPSHOTS</a:t>
            </a:r>
            <a:endParaRPr>
              <a:latin typeface="Stardos Stencil"/>
              <a:ea typeface="Stardos Stencil"/>
              <a:cs typeface="Stardos Stencil"/>
              <a:sym typeface="Stardos Stencil"/>
            </a:endParaRPr>
          </a:p>
        </p:txBody>
      </p:sp>
      <p:sp>
        <p:nvSpPr>
          <p:cNvPr id="176" name="Google Shape;176;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177" name="Google Shape;177;p20"/>
          <p:cNvSpPr txBox="1"/>
          <p:nvPr/>
        </p:nvSpPr>
        <p:spPr>
          <a:xfrm>
            <a:off x="251520" y="1109072"/>
            <a:ext cx="2808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rPr>
              <a:t>Doctors List:</a:t>
            </a:r>
            <a:endParaRPr/>
          </a:p>
        </p:txBody>
      </p:sp>
      <p:pic>
        <p:nvPicPr>
          <p:cNvPr id="178" name="Google Shape;178;p20"/>
          <p:cNvPicPr preferRelativeResize="0"/>
          <p:nvPr/>
        </p:nvPicPr>
        <p:blipFill>
          <a:blip r:embed="rId3">
            <a:alphaModFix/>
          </a:blip>
          <a:stretch>
            <a:fillRect/>
          </a:stretch>
        </p:blipFill>
        <p:spPr>
          <a:xfrm>
            <a:off x="152400" y="1630804"/>
            <a:ext cx="8839201" cy="400070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0" y="0"/>
            <a:ext cx="6516216"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latin typeface="Times New Roman"/>
                <a:ea typeface="Times New Roman"/>
                <a:cs typeface="Times New Roman"/>
                <a:sym typeface="Times New Roman"/>
              </a:rPr>
              <a:t>FUTURE SCOPE</a:t>
            </a:r>
            <a:endParaRPr>
              <a:latin typeface="Stardos Stencil"/>
              <a:ea typeface="Stardos Stencil"/>
              <a:cs typeface="Stardos Stencil"/>
              <a:sym typeface="Stardos Stencil"/>
            </a:endParaRPr>
          </a:p>
        </p:txBody>
      </p:sp>
      <p:sp>
        <p:nvSpPr>
          <p:cNvPr id="184" name="Google Shape;184;p21"/>
          <p:cNvSpPr txBox="1">
            <a:spLocks noGrp="1"/>
          </p:cNvSpPr>
          <p:nvPr>
            <p:ph type="body" idx="1"/>
          </p:nvPr>
        </p:nvSpPr>
        <p:spPr>
          <a:xfrm>
            <a:off x="323528" y="1124744"/>
            <a:ext cx="8229600" cy="4984750"/>
          </a:xfrm>
          <a:prstGeom prst="rect">
            <a:avLst/>
          </a:prstGeom>
          <a:noFill/>
          <a:ln>
            <a:noFill/>
          </a:ln>
        </p:spPr>
        <p:txBody>
          <a:bodyPr spcFirstLastPara="1" wrap="square" lIns="91425" tIns="45700" rIns="91425" bIns="45700" anchor="t" anchorCtr="0">
            <a:noAutofit/>
          </a:bodyPr>
          <a:lstStyle/>
          <a:p>
            <a:pPr marL="342900" lvl="0" indent="-342900" algn="just" rtl="0">
              <a:lnSpc>
                <a:spcPct val="200000"/>
              </a:lnSpc>
              <a:spcBef>
                <a:spcPts val="320"/>
              </a:spcBef>
              <a:spcAft>
                <a:spcPts val="0"/>
              </a:spcAft>
              <a:buClr>
                <a:schemeClr val="dk1"/>
              </a:buClr>
              <a:buSzPts val="1600"/>
              <a:buFont typeface="Calibri"/>
              <a:buAutoNum type="arabicPeriod"/>
            </a:pPr>
            <a:r>
              <a:rPr lang="en-US" sz="1600" b="1" dirty="0"/>
              <a:t>Advanced Analytics and Reporting</a:t>
            </a:r>
            <a:r>
              <a:rPr lang="en-US" sz="1600" b="1" dirty="0">
                <a:solidFill>
                  <a:srgbClr val="0D0D0D"/>
                </a:solidFill>
                <a:highlight>
                  <a:srgbClr val="FFFFFF"/>
                </a:highlight>
              </a:rPr>
              <a:t>:</a:t>
            </a:r>
            <a:r>
              <a:rPr lang="en-US" sz="1600" dirty="0">
                <a:solidFill>
                  <a:srgbClr val="0D0D0D"/>
                </a:solidFill>
                <a:highlight>
                  <a:srgbClr val="FFFFFF"/>
                </a:highlight>
                <a:latin typeface="Arial"/>
                <a:ea typeface="Arial"/>
                <a:cs typeface="Arial"/>
                <a:sym typeface="Arial"/>
              </a:rPr>
              <a:t> </a:t>
            </a:r>
            <a:r>
              <a:rPr lang="en-US" sz="1400" dirty="0"/>
              <a:t>Admins will gain the ability to generate detailed reports on doctor availability and appointment trends, supported by data visualization tools for better insights.</a:t>
            </a:r>
            <a:endParaRPr sz="1400" dirty="0">
              <a:solidFill>
                <a:srgbClr val="0D0D0D"/>
              </a:solidFill>
              <a:highlight>
                <a:srgbClr val="FFFFFF"/>
              </a:highlight>
              <a:latin typeface="Arial"/>
              <a:ea typeface="Arial"/>
              <a:cs typeface="Arial"/>
              <a:sym typeface="Arial"/>
            </a:endParaRPr>
          </a:p>
          <a:p>
            <a:pPr marL="342900" lvl="0" indent="-342900" algn="just" rtl="0">
              <a:lnSpc>
                <a:spcPct val="200000"/>
              </a:lnSpc>
              <a:spcBef>
                <a:spcPts val="320"/>
              </a:spcBef>
              <a:spcAft>
                <a:spcPts val="0"/>
              </a:spcAft>
              <a:buClr>
                <a:schemeClr val="dk1"/>
              </a:buClr>
              <a:buSzPts val="1600"/>
              <a:buFont typeface="Calibri"/>
              <a:buAutoNum type="arabicPeriod"/>
            </a:pPr>
            <a:r>
              <a:rPr lang="en-US" sz="1600" b="1" dirty="0">
                <a:latin typeface="Times New Roman"/>
                <a:ea typeface="Times New Roman"/>
                <a:cs typeface="Times New Roman"/>
                <a:sym typeface="Times New Roman"/>
              </a:rPr>
              <a:t>Enhanced Security Measures: </a:t>
            </a:r>
            <a:r>
              <a:rPr lang="en-US" sz="1400" dirty="0"/>
              <a:t>Future updates will include multi-factor authentication, data encryption, and role-based access to protect sensitive information, along with regular security audits.</a:t>
            </a:r>
            <a:endParaRPr sz="1400" dirty="0">
              <a:solidFill>
                <a:srgbClr val="0D0D0D"/>
              </a:solidFill>
              <a:highlight>
                <a:srgbClr val="FFFFFF"/>
              </a:highlight>
              <a:latin typeface="Arial"/>
              <a:ea typeface="Arial"/>
              <a:cs typeface="Arial"/>
              <a:sym typeface="Arial"/>
            </a:endParaRPr>
          </a:p>
          <a:p>
            <a:pPr marL="342900" lvl="0" indent="-342900" algn="just" rtl="0">
              <a:lnSpc>
                <a:spcPct val="200000"/>
              </a:lnSpc>
              <a:spcBef>
                <a:spcPts val="320"/>
              </a:spcBef>
              <a:spcAft>
                <a:spcPts val="0"/>
              </a:spcAft>
              <a:buClr>
                <a:schemeClr val="dk1"/>
              </a:buClr>
              <a:buSzPts val="1600"/>
              <a:buFont typeface="Calibri"/>
              <a:buAutoNum type="arabicPeriod"/>
            </a:pPr>
            <a:r>
              <a:rPr lang="en-US" sz="1600" b="1" dirty="0">
                <a:latin typeface="Times New Roman"/>
                <a:ea typeface="Times New Roman"/>
                <a:cs typeface="Times New Roman"/>
                <a:sym typeface="Times New Roman"/>
              </a:rPr>
              <a:t>Mobile Application Development:</a:t>
            </a:r>
            <a:r>
              <a:rPr lang="en-US" sz="1600" dirty="0">
                <a:solidFill>
                  <a:srgbClr val="0D0D0D"/>
                </a:solidFill>
                <a:highlight>
                  <a:srgbClr val="FFFFFF"/>
                </a:highlight>
                <a:latin typeface="Arial"/>
                <a:ea typeface="Arial"/>
                <a:cs typeface="Arial"/>
                <a:sym typeface="Arial"/>
              </a:rPr>
              <a:t> </a:t>
            </a:r>
            <a:r>
              <a:rPr lang="en-US" sz="1400" dirty="0"/>
              <a:t>A mobile app for doctors, patients, and admins will provide access to features on-the-go, with push notifications for appointment reminders and updates.</a:t>
            </a:r>
            <a:endParaRPr sz="1400" dirty="0">
              <a:solidFill>
                <a:srgbClr val="0D0D0D"/>
              </a:solidFill>
              <a:highlight>
                <a:srgbClr val="FFFFFF"/>
              </a:highlight>
              <a:latin typeface="Arial"/>
              <a:ea typeface="Arial"/>
              <a:cs typeface="Arial"/>
              <a:sym typeface="Arial"/>
            </a:endParaRPr>
          </a:p>
          <a:p>
            <a:pPr marL="342900" lvl="0" indent="-342900" algn="just" rtl="0">
              <a:lnSpc>
                <a:spcPct val="200000"/>
              </a:lnSpc>
              <a:spcBef>
                <a:spcPts val="320"/>
              </a:spcBef>
              <a:spcAft>
                <a:spcPts val="0"/>
              </a:spcAft>
              <a:buClr>
                <a:schemeClr val="dk1"/>
              </a:buClr>
              <a:buSzPts val="1600"/>
              <a:buFont typeface="Calibri"/>
              <a:buAutoNum type="arabicPeriod"/>
            </a:pPr>
            <a:r>
              <a:rPr lang="en-US" sz="1600" b="1" dirty="0">
                <a:latin typeface="Times New Roman"/>
                <a:ea typeface="Times New Roman"/>
                <a:cs typeface="Times New Roman"/>
                <a:sym typeface="Times New Roman"/>
              </a:rPr>
              <a:t>Integration with External Systems:</a:t>
            </a:r>
            <a:r>
              <a:rPr lang="en-US" sz="1400" b="1" dirty="0">
                <a:latin typeface="Times New Roman"/>
                <a:ea typeface="Times New Roman"/>
                <a:cs typeface="Times New Roman"/>
                <a:sym typeface="Times New Roman"/>
              </a:rPr>
              <a:t> </a:t>
            </a:r>
            <a:r>
              <a:rPr lang="en-US" sz="1400" dirty="0" err="1"/>
              <a:t>DocEase</a:t>
            </a:r>
            <a:r>
              <a:rPr lang="en-US" sz="1400" dirty="0"/>
              <a:t> will integrate with third-party platforms like payment gateways and telemedicine tools, along with syncing schedules with Google Calendar.</a:t>
            </a:r>
            <a:endParaRPr sz="1400" dirty="0">
              <a:solidFill>
                <a:srgbClr val="0D0D0D"/>
              </a:solidFill>
              <a:highlight>
                <a:srgbClr val="FFFFFF"/>
              </a:highlight>
              <a:latin typeface="Arial"/>
              <a:ea typeface="Arial"/>
              <a:cs typeface="Arial"/>
              <a:sym typeface="Arial"/>
            </a:endParaRPr>
          </a:p>
        </p:txBody>
      </p:sp>
      <p:sp>
        <p:nvSpPr>
          <p:cNvPr id="185" name="Google Shape;185;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pic>
        <p:nvPicPr>
          <p:cNvPr id="186" name="Google Shape;186;p21"/>
          <p:cNvPicPr preferRelativeResize="0"/>
          <p:nvPr/>
        </p:nvPicPr>
        <p:blipFill rotWithShape="1">
          <a:blip r:embed="rId3">
            <a:alphaModFix amt="20000"/>
          </a:blip>
          <a:srcRect/>
          <a:stretch/>
        </p:blipFill>
        <p:spPr>
          <a:xfrm>
            <a:off x="1808355" y="1011623"/>
            <a:ext cx="5527289" cy="552728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0" y="0"/>
            <a:ext cx="6516216"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latin typeface="Times New Roman"/>
                <a:ea typeface="Times New Roman"/>
                <a:cs typeface="Times New Roman"/>
                <a:sym typeface="Times New Roman"/>
              </a:rPr>
              <a:t>CONCLUSION</a:t>
            </a:r>
            <a:endParaRPr>
              <a:latin typeface="Stardos Stencil"/>
              <a:ea typeface="Stardos Stencil"/>
              <a:cs typeface="Stardos Stencil"/>
              <a:sym typeface="Stardos Stencil"/>
            </a:endParaRPr>
          </a:p>
        </p:txBody>
      </p:sp>
      <p:sp>
        <p:nvSpPr>
          <p:cNvPr id="192" name="Google Shape;192;p22"/>
          <p:cNvSpPr txBox="1">
            <a:spLocks noGrp="1"/>
          </p:cNvSpPr>
          <p:nvPr>
            <p:ph type="body" idx="1"/>
          </p:nvPr>
        </p:nvSpPr>
        <p:spPr>
          <a:xfrm>
            <a:off x="457200" y="1196752"/>
            <a:ext cx="8229600" cy="3816424"/>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1600"/>
              <a:buChar char="•"/>
            </a:pPr>
            <a:r>
              <a:rPr lang="en-US" sz="1600"/>
              <a:t>The development of the </a:t>
            </a:r>
            <a:r>
              <a:rPr lang="en-US" sz="1600" b="1"/>
              <a:t>DocEase</a:t>
            </a:r>
            <a:r>
              <a:rPr lang="en-US" sz="1600"/>
              <a:t> platform is a significant advancement in simplifying the doctor appointment process. Using technologies like </a:t>
            </a:r>
            <a:r>
              <a:rPr lang="en-US" sz="1600" b="1"/>
              <a:t>Node.js</a:t>
            </a:r>
            <a:r>
              <a:rPr lang="en-US" sz="1600"/>
              <a:t>, </a:t>
            </a:r>
            <a:r>
              <a:rPr lang="en-US" sz="1600" b="1"/>
              <a:t>Express.js</a:t>
            </a:r>
            <a:r>
              <a:rPr lang="en-US" sz="1600"/>
              <a:t>, </a:t>
            </a:r>
            <a:r>
              <a:rPr lang="en-US" sz="1600" b="1"/>
              <a:t>React</a:t>
            </a:r>
            <a:r>
              <a:rPr lang="en-US" sz="1600"/>
              <a:t>, </a:t>
            </a:r>
            <a:r>
              <a:rPr lang="en-US" sz="1600" b="1"/>
              <a:t>MongoDB</a:t>
            </a:r>
            <a:r>
              <a:rPr lang="en-US" sz="1600"/>
              <a:t>, and </a:t>
            </a:r>
            <a:r>
              <a:rPr lang="en-US" sz="1600" b="1"/>
              <a:t>Tailwind CSS</a:t>
            </a:r>
            <a:r>
              <a:rPr lang="en-US" sz="1600"/>
              <a:t>, the system integrates essential features such as user-friendly appointment booking, doctor management, and role-based dashboards for admin, doctors, and patients.</a:t>
            </a:r>
            <a:endParaRPr/>
          </a:p>
          <a:p>
            <a:pPr marL="342900" lvl="0" indent="-342900" algn="just" rtl="0">
              <a:spcBef>
                <a:spcPts val="320"/>
              </a:spcBef>
              <a:spcAft>
                <a:spcPts val="0"/>
              </a:spcAft>
              <a:buClr>
                <a:schemeClr val="dk1"/>
              </a:buClr>
              <a:buSzPts val="1600"/>
              <a:buChar char="•"/>
            </a:pPr>
            <a:r>
              <a:rPr lang="en-US" sz="1600"/>
              <a:t>The system offers seamless appointment scheduling, doctor availability management, and real-time updates. The platform is designed to be scalable, with plans for future enhancements like </a:t>
            </a:r>
            <a:r>
              <a:rPr lang="en-US" sz="1600" b="1"/>
              <a:t>advanced reporting</a:t>
            </a:r>
            <a:r>
              <a:rPr lang="en-US" sz="1600"/>
              <a:t>, </a:t>
            </a:r>
            <a:r>
              <a:rPr lang="en-US" sz="1600" b="1"/>
              <a:t>mobile application development</a:t>
            </a:r>
            <a:r>
              <a:rPr lang="en-US" sz="1600"/>
              <a:t>, and </a:t>
            </a:r>
            <a:r>
              <a:rPr lang="en-US" sz="1600" b="1"/>
              <a:t>improved security measures</a:t>
            </a:r>
            <a:r>
              <a:rPr lang="en-US" sz="1600"/>
              <a:t> such as </a:t>
            </a:r>
            <a:r>
              <a:rPr lang="en-US" sz="1600" b="1"/>
              <a:t>multi-factor authentication</a:t>
            </a:r>
            <a:r>
              <a:rPr lang="en-US" sz="1600"/>
              <a:t>.</a:t>
            </a:r>
            <a:endParaRPr/>
          </a:p>
          <a:p>
            <a:pPr marL="342900" lvl="0" indent="-342900" algn="just" rtl="0">
              <a:spcBef>
                <a:spcPts val="320"/>
              </a:spcBef>
              <a:spcAft>
                <a:spcPts val="0"/>
              </a:spcAft>
              <a:buClr>
                <a:schemeClr val="dk1"/>
              </a:buClr>
              <a:buSzPts val="1600"/>
              <a:buChar char="•"/>
            </a:pPr>
            <a:r>
              <a:rPr lang="en-US" sz="1600"/>
              <a:t>With its intuitive interface and responsive design, </a:t>
            </a:r>
            <a:r>
              <a:rPr lang="en-US" sz="1600" b="1"/>
              <a:t>DocEase</a:t>
            </a:r>
            <a:r>
              <a:rPr lang="en-US" sz="1600"/>
              <a:t> ensures easy accessibility across devices, making healthcare management more efficient. As the platform evolves, it will continue to address user needs and expand its capabilities to offer a comprehensive healthcare solution.</a:t>
            </a:r>
            <a:endParaRPr/>
          </a:p>
        </p:txBody>
      </p:sp>
      <p:sp>
        <p:nvSpPr>
          <p:cNvPr id="193" name="Google Shape;19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pic>
        <p:nvPicPr>
          <p:cNvPr id="194" name="Google Shape;194;p22"/>
          <p:cNvPicPr preferRelativeResize="0"/>
          <p:nvPr/>
        </p:nvPicPr>
        <p:blipFill rotWithShape="1">
          <a:blip r:embed="rId3">
            <a:alphaModFix amt="70000"/>
          </a:blip>
          <a:srcRect l="-6934" t="23555" r="-6933" b="30115"/>
          <a:stretch/>
        </p:blipFill>
        <p:spPr>
          <a:xfrm>
            <a:off x="460560" y="4982208"/>
            <a:ext cx="8229600" cy="15841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a:hlinkClick r:id="rId3"/>
          </p:cNvPr>
          <p:cNvSpPr txBox="1"/>
          <p:nvPr/>
        </p:nvSpPr>
        <p:spPr>
          <a:xfrm>
            <a:off x="457200" y="1104994"/>
            <a:ext cx="7947025" cy="4124206"/>
          </a:xfrm>
          <a:prstGeom prst="rect">
            <a:avLst/>
          </a:prstGeom>
          <a:noFill/>
          <a:ln>
            <a:noFill/>
          </a:ln>
        </p:spPr>
        <p:txBody>
          <a:bodyPr spcFirstLastPara="1" wrap="square" lIns="0" tIns="0" rIns="0" bIns="0" anchor="t" anchorCtr="0">
            <a:spAutoFit/>
          </a:bodyPr>
          <a:lstStyle/>
          <a:p>
            <a:pPr marL="11113" marR="0" lvl="0" indent="0" algn="l" rtl="0">
              <a:spcBef>
                <a:spcPts val="0"/>
              </a:spcBef>
              <a:spcAft>
                <a:spcPts val="0"/>
              </a:spcAft>
              <a:buNone/>
            </a:pPr>
            <a:r>
              <a:rPr lang="en-US" sz="2400" u="sng">
                <a:solidFill>
                  <a:schemeClr val="hlink"/>
                </a:solidFill>
                <a:latin typeface="Times New Roman"/>
                <a:ea typeface="Times New Roman"/>
                <a:cs typeface="Times New Roman"/>
                <a:sym typeface="Times New Roman"/>
                <a:hlinkClick r:id="rId4"/>
              </a:rPr>
              <a:t>https://google.com/</a:t>
            </a:r>
            <a:endParaRPr sz="2400" u="sng">
              <a:solidFill>
                <a:srgbClr val="0462C1"/>
              </a:solidFill>
              <a:latin typeface="Times New Roman"/>
              <a:ea typeface="Times New Roman"/>
              <a:cs typeface="Times New Roman"/>
              <a:sym typeface="Times New Roman"/>
            </a:endParaRPr>
          </a:p>
          <a:p>
            <a:pPr marL="11113"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11113" marR="0" lvl="0" indent="0" algn="l" rtl="0">
              <a:spcBef>
                <a:spcPts val="0"/>
              </a:spcBef>
              <a:spcAft>
                <a:spcPts val="0"/>
              </a:spcAft>
              <a:buNone/>
            </a:pPr>
            <a:r>
              <a:rPr lang="en-US" sz="2400" u="sng">
                <a:solidFill>
                  <a:schemeClr val="hlink"/>
                </a:solidFill>
                <a:latin typeface="Times New Roman"/>
                <a:ea typeface="Times New Roman"/>
                <a:cs typeface="Times New Roman"/>
                <a:sym typeface="Times New Roman"/>
                <a:hlinkClick r:id="rId5"/>
              </a:rPr>
              <a:t>https://youtube.com/</a:t>
            </a:r>
            <a:endParaRPr sz="2400" u="sng">
              <a:solidFill>
                <a:srgbClr val="0462C1"/>
              </a:solidFill>
              <a:latin typeface="Times New Roman"/>
              <a:ea typeface="Times New Roman"/>
              <a:cs typeface="Times New Roman"/>
              <a:sym typeface="Times New Roman"/>
            </a:endParaRPr>
          </a:p>
          <a:p>
            <a:pPr marL="11113" marR="0" lvl="0" indent="0" algn="l" rtl="0">
              <a:spcBef>
                <a:spcPts val="0"/>
              </a:spcBef>
              <a:spcAft>
                <a:spcPts val="0"/>
              </a:spcAft>
              <a:buNone/>
            </a:pPr>
            <a:endParaRPr sz="2400" u="sng">
              <a:solidFill>
                <a:srgbClr val="0462C1"/>
              </a:solidFill>
              <a:latin typeface="Times New Roman"/>
              <a:ea typeface="Times New Roman"/>
              <a:cs typeface="Times New Roman"/>
              <a:sym typeface="Times New Roman"/>
            </a:endParaRPr>
          </a:p>
          <a:p>
            <a:pPr marL="11113" marR="0" lvl="0" indent="0" algn="l" rtl="0">
              <a:spcBef>
                <a:spcPts val="0"/>
              </a:spcBef>
              <a:spcAft>
                <a:spcPts val="0"/>
              </a:spcAft>
              <a:buNone/>
            </a:pPr>
            <a:r>
              <a:rPr lang="en-US" sz="2400" u="sng">
                <a:solidFill>
                  <a:schemeClr val="hlink"/>
                </a:solidFill>
                <a:latin typeface="Times New Roman"/>
                <a:ea typeface="Times New Roman"/>
                <a:cs typeface="Times New Roman"/>
                <a:sym typeface="Times New Roman"/>
                <a:hlinkClick r:id="rId6"/>
              </a:rPr>
              <a:t>https://github.com/</a:t>
            </a:r>
            <a:endParaRPr sz="2400" u="sng">
              <a:solidFill>
                <a:srgbClr val="0462C1"/>
              </a:solidFill>
              <a:latin typeface="Times New Roman"/>
              <a:ea typeface="Times New Roman"/>
              <a:cs typeface="Times New Roman"/>
              <a:sym typeface="Times New Roman"/>
            </a:endParaRPr>
          </a:p>
          <a:p>
            <a:pPr marL="11113" marR="0" lvl="0" indent="0" algn="l" rtl="0">
              <a:spcBef>
                <a:spcPts val="0"/>
              </a:spcBef>
              <a:spcAft>
                <a:spcPts val="0"/>
              </a:spcAft>
              <a:buNone/>
            </a:pPr>
            <a:endParaRPr sz="2400" u="sng">
              <a:solidFill>
                <a:srgbClr val="0462C1"/>
              </a:solidFill>
              <a:latin typeface="Times New Roman"/>
              <a:ea typeface="Times New Roman"/>
              <a:cs typeface="Times New Roman"/>
              <a:sym typeface="Times New Roman"/>
            </a:endParaRPr>
          </a:p>
          <a:p>
            <a:pPr marL="11113" marR="0" lvl="0" indent="0" algn="l" rtl="0">
              <a:spcBef>
                <a:spcPts val="0"/>
              </a:spcBef>
              <a:spcAft>
                <a:spcPts val="0"/>
              </a:spcAft>
              <a:buNone/>
            </a:pPr>
            <a:endParaRPr sz="2400" u="sng">
              <a:solidFill>
                <a:srgbClr val="0462C1"/>
              </a:solidFill>
              <a:latin typeface="Times New Roman"/>
              <a:ea typeface="Times New Roman"/>
              <a:cs typeface="Times New Roman"/>
              <a:sym typeface="Times New Roman"/>
            </a:endParaRPr>
          </a:p>
          <a:p>
            <a:pPr marL="11113" marR="0" lvl="0" indent="0" algn="l" rtl="0">
              <a:spcBef>
                <a:spcPts val="0"/>
              </a:spcBef>
              <a:spcAft>
                <a:spcPts val="0"/>
              </a:spcAft>
              <a:buNone/>
            </a:pPr>
            <a:endParaRPr sz="2400" u="sng">
              <a:solidFill>
                <a:srgbClr val="0462C1"/>
              </a:solidFill>
              <a:latin typeface="Times New Roman"/>
              <a:ea typeface="Times New Roman"/>
              <a:cs typeface="Times New Roman"/>
              <a:sym typeface="Times New Roman"/>
            </a:endParaRPr>
          </a:p>
          <a:p>
            <a:pPr marL="11113" marR="0" lvl="0" indent="0" algn="l" rtl="0">
              <a:spcBef>
                <a:spcPts val="0"/>
              </a:spcBef>
              <a:spcAft>
                <a:spcPts val="0"/>
              </a:spcAft>
              <a:buNone/>
            </a:pPr>
            <a:endParaRPr sz="2400" u="sng">
              <a:solidFill>
                <a:srgbClr val="0462C1"/>
              </a:solidFill>
              <a:latin typeface="Times New Roman"/>
              <a:ea typeface="Times New Roman"/>
              <a:cs typeface="Times New Roman"/>
              <a:sym typeface="Times New Roman"/>
            </a:endParaRPr>
          </a:p>
          <a:p>
            <a:pPr marL="11113"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11113"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200" name="Google Shape;200;p23"/>
          <p:cNvSpPr txBox="1"/>
          <p:nvPr/>
        </p:nvSpPr>
        <p:spPr>
          <a:xfrm>
            <a:off x="0" y="0"/>
            <a:ext cx="6516216" cy="838200"/>
          </a:xfrm>
          <a:prstGeom prst="rect">
            <a:avLst/>
          </a:prstGeom>
          <a:noFill/>
          <a:ln>
            <a:noFill/>
          </a:ln>
        </p:spPr>
        <p:txBody>
          <a:bodyPr spcFirstLastPara="1" wrap="square" lIns="91425" tIns="45700" rIns="91425" bIns="45700" anchor="t" anchorCtr="0">
            <a:noAutofit/>
          </a:bodyPr>
          <a:lstStyle/>
          <a:p>
            <a:pPr marL="0" marR="0" lvl="0" indent="0" algn="ctr" rtl="0">
              <a:lnSpc>
                <a:spcPct val="101000"/>
              </a:lnSpc>
              <a:spcBef>
                <a:spcPts val="0"/>
              </a:spcBef>
              <a:spcAft>
                <a:spcPts val="0"/>
              </a:spcAft>
              <a:buNone/>
            </a:pPr>
            <a:r>
              <a:rPr lang="en-US" sz="3200" b="1">
                <a:solidFill>
                  <a:schemeClr val="dk1"/>
                </a:solidFill>
                <a:latin typeface="Times New Roman"/>
                <a:ea typeface="Times New Roman"/>
                <a:cs typeface="Times New Roman"/>
                <a:sym typeface="Times New Roman"/>
              </a:rPr>
              <a:t>References/Links used: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6"/>
          <p:cNvSpPr txBox="1">
            <a:spLocks noGrp="1"/>
          </p:cNvSpPr>
          <p:nvPr>
            <p:ph type="title"/>
          </p:nvPr>
        </p:nvSpPr>
        <p:spPr>
          <a:xfrm>
            <a:off x="-252536" y="0"/>
            <a:ext cx="6729536"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t>TABLE OF CONTENTS</a:t>
            </a:r>
            <a:endParaRPr/>
          </a:p>
        </p:txBody>
      </p:sp>
      <p:sp>
        <p:nvSpPr>
          <p:cNvPr id="57" name="Google Shape;57;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58" name="Google Shape;58;p6"/>
          <p:cNvSpPr txBox="1"/>
          <p:nvPr/>
        </p:nvSpPr>
        <p:spPr>
          <a:xfrm>
            <a:off x="393700" y="1670844"/>
            <a:ext cx="8356500" cy="4309800"/>
          </a:xfrm>
          <a:prstGeom prst="rect">
            <a:avLst/>
          </a:prstGeom>
          <a:noFill/>
          <a:ln>
            <a:noFill/>
          </a:ln>
        </p:spPr>
        <p:txBody>
          <a:bodyPr spcFirstLastPara="1" wrap="square" lIns="0" tIns="0" rIns="0" bIns="0" anchor="t" anchorCtr="0">
            <a:spAutoFit/>
          </a:bodyPr>
          <a:lstStyle/>
          <a:p>
            <a:pPr marL="469900" marR="0" lvl="0" indent="-457200" algn="l" rtl="0">
              <a:spcBef>
                <a:spcPts val="0"/>
              </a:spcBef>
              <a:spcAft>
                <a:spcPts val="0"/>
              </a:spcAft>
              <a:buClr>
                <a:schemeClr val="dk1"/>
              </a:buClr>
              <a:buSzPts val="2800"/>
              <a:buFont typeface="Noto Sans Symbols"/>
              <a:buChar char="❑"/>
            </a:pPr>
            <a:r>
              <a:rPr lang="en-US" sz="2800" b="0" i="0">
                <a:solidFill>
                  <a:schemeClr val="dk1"/>
                </a:solidFill>
                <a:latin typeface="Times New Roman"/>
                <a:ea typeface="Times New Roman"/>
                <a:cs typeface="Times New Roman"/>
                <a:sym typeface="Times New Roman"/>
              </a:rPr>
              <a:t>Introduction</a:t>
            </a:r>
            <a:endParaRPr/>
          </a:p>
          <a:p>
            <a:pPr marL="469900" marR="0" lvl="0" indent="-457200" algn="l" rtl="0">
              <a:spcBef>
                <a:spcPts val="0"/>
              </a:spcBef>
              <a:spcAft>
                <a:spcPts val="0"/>
              </a:spcAft>
              <a:buClr>
                <a:schemeClr val="dk1"/>
              </a:buClr>
              <a:buSzPts val="2800"/>
              <a:buFont typeface="Noto Sans Symbols"/>
              <a:buChar char="❑"/>
            </a:pPr>
            <a:r>
              <a:rPr lang="en-US" sz="2800" b="0" i="0">
                <a:solidFill>
                  <a:schemeClr val="dk1"/>
                </a:solidFill>
                <a:latin typeface="Times New Roman"/>
                <a:ea typeface="Times New Roman"/>
                <a:cs typeface="Times New Roman"/>
                <a:sym typeface="Times New Roman"/>
              </a:rPr>
              <a:t>Abstract</a:t>
            </a:r>
            <a:endParaRPr/>
          </a:p>
          <a:p>
            <a:pPr marL="469900" marR="0" lvl="0" indent="-457200" algn="l" rtl="0">
              <a:spcBef>
                <a:spcPts val="0"/>
              </a:spcBef>
              <a:spcAft>
                <a:spcPts val="0"/>
              </a:spcAft>
              <a:buClr>
                <a:schemeClr val="dk1"/>
              </a:buClr>
              <a:buSzPts val="2800"/>
              <a:buFont typeface="Noto Sans Symbols"/>
              <a:buChar char="❑"/>
            </a:pPr>
            <a:r>
              <a:rPr lang="en-US" sz="2800" b="0" i="0">
                <a:solidFill>
                  <a:schemeClr val="dk1"/>
                </a:solidFill>
                <a:latin typeface="Times New Roman"/>
                <a:ea typeface="Times New Roman"/>
                <a:cs typeface="Times New Roman"/>
                <a:sym typeface="Times New Roman"/>
              </a:rPr>
              <a:t>Problem Statement</a:t>
            </a:r>
            <a:endParaRPr sz="2800" b="0" i="0">
              <a:solidFill>
                <a:schemeClr val="dk1"/>
              </a:solidFill>
              <a:latin typeface="Times New Roman"/>
              <a:ea typeface="Times New Roman"/>
              <a:cs typeface="Times New Roman"/>
              <a:sym typeface="Times New Roman"/>
            </a:endParaRPr>
          </a:p>
          <a:p>
            <a:pPr marL="469900" marR="0" lvl="0" indent="-457200" algn="l" rtl="0">
              <a:spcBef>
                <a:spcPts val="0"/>
              </a:spcBef>
              <a:spcAft>
                <a:spcPts val="0"/>
              </a:spcAft>
              <a:buClr>
                <a:schemeClr val="dk1"/>
              </a:buClr>
              <a:buSzPts val="2800"/>
              <a:buFont typeface="Noto Sans Symbols"/>
              <a:buChar char="❑"/>
            </a:pPr>
            <a:r>
              <a:rPr lang="en-US" sz="2800" b="0" i="0">
                <a:solidFill>
                  <a:schemeClr val="dk1"/>
                </a:solidFill>
                <a:latin typeface="Times New Roman"/>
                <a:ea typeface="Times New Roman"/>
                <a:cs typeface="Times New Roman"/>
                <a:sym typeface="Times New Roman"/>
              </a:rPr>
              <a:t>Software Development Life Cycle Diagram</a:t>
            </a:r>
            <a:endParaRPr sz="2800" b="0" i="0">
              <a:solidFill>
                <a:schemeClr val="dk1"/>
              </a:solidFill>
              <a:latin typeface="Times New Roman"/>
              <a:ea typeface="Times New Roman"/>
              <a:cs typeface="Times New Roman"/>
              <a:sym typeface="Times New Roman"/>
            </a:endParaRPr>
          </a:p>
          <a:p>
            <a:pPr marL="469900" marR="0" lvl="0" indent="-457200" algn="l" rtl="0">
              <a:spcBef>
                <a:spcPts val="0"/>
              </a:spcBef>
              <a:spcAft>
                <a:spcPts val="0"/>
              </a:spcAft>
              <a:buClr>
                <a:schemeClr val="dk1"/>
              </a:buClr>
              <a:buSzPts val="2800"/>
              <a:buFont typeface="Noto Sans Symbols"/>
              <a:buChar char="❑"/>
            </a:pPr>
            <a:r>
              <a:rPr lang="en-US" sz="2800" b="0" i="0">
                <a:solidFill>
                  <a:schemeClr val="dk1"/>
                </a:solidFill>
                <a:latin typeface="Times New Roman"/>
                <a:ea typeface="Times New Roman"/>
                <a:cs typeface="Times New Roman"/>
                <a:sym typeface="Times New Roman"/>
              </a:rPr>
              <a:t>Technical Details</a:t>
            </a:r>
            <a:endParaRPr sz="2800" b="0" i="0">
              <a:solidFill>
                <a:schemeClr val="dk1"/>
              </a:solidFill>
              <a:latin typeface="Times New Roman"/>
              <a:ea typeface="Times New Roman"/>
              <a:cs typeface="Times New Roman"/>
              <a:sym typeface="Times New Roman"/>
            </a:endParaRPr>
          </a:p>
          <a:p>
            <a:pPr marL="469900" marR="0" lvl="0" indent="-457200" algn="l" rtl="0">
              <a:spcBef>
                <a:spcPts val="0"/>
              </a:spcBef>
              <a:spcAft>
                <a:spcPts val="0"/>
              </a:spcAft>
              <a:buClr>
                <a:schemeClr val="dk1"/>
              </a:buClr>
              <a:buSzPts val="2800"/>
              <a:buFont typeface="Noto Sans Symbols"/>
              <a:buChar char="❑"/>
            </a:pPr>
            <a:r>
              <a:rPr lang="en-US" sz="2800" b="0" i="0">
                <a:solidFill>
                  <a:schemeClr val="dk1"/>
                </a:solidFill>
                <a:latin typeface="Times New Roman"/>
                <a:ea typeface="Times New Roman"/>
                <a:cs typeface="Times New Roman"/>
                <a:sym typeface="Times New Roman"/>
              </a:rPr>
              <a:t>Key Features</a:t>
            </a:r>
            <a:endParaRPr sz="2800" b="0" i="0">
              <a:solidFill>
                <a:schemeClr val="dk1"/>
              </a:solidFill>
              <a:latin typeface="Times New Roman"/>
              <a:ea typeface="Times New Roman"/>
              <a:cs typeface="Times New Roman"/>
              <a:sym typeface="Times New Roman"/>
            </a:endParaRPr>
          </a:p>
          <a:p>
            <a:pPr marL="469900" marR="0" lvl="0" indent="-457200" algn="l" rtl="0">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Snapshots</a:t>
            </a:r>
            <a:endParaRPr sz="2800">
              <a:solidFill>
                <a:schemeClr val="dk1"/>
              </a:solidFill>
              <a:latin typeface="Times New Roman"/>
              <a:ea typeface="Times New Roman"/>
              <a:cs typeface="Times New Roman"/>
              <a:sym typeface="Times New Roman"/>
            </a:endParaRPr>
          </a:p>
          <a:p>
            <a:pPr marL="469900" marR="0" lvl="0" indent="-457200" algn="l" rtl="0">
              <a:spcBef>
                <a:spcPts val="0"/>
              </a:spcBef>
              <a:spcAft>
                <a:spcPts val="0"/>
              </a:spcAft>
              <a:buClr>
                <a:schemeClr val="dk1"/>
              </a:buClr>
              <a:buSzPts val="2800"/>
              <a:buFont typeface="Noto Sans Symbols"/>
              <a:buChar char="❑"/>
            </a:pPr>
            <a:r>
              <a:rPr lang="en-US" sz="2800" b="0" i="0">
                <a:solidFill>
                  <a:schemeClr val="dk1"/>
                </a:solidFill>
                <a:latin typeface="Times New Roman"/>
                <a:ea typeface="Times New Roman"/>
                <a:cs typeface="Times New Roman"/>
                <a:sym typeface="Times New Roman"/>
              </a:rPr>
              <a:t>Future scope</a:t>
            </a:r>
            <a:endParaRPr sz="2800" b="0" i="0">
              <a:solidFill>
                <a:schemeClr val="dk1"/>
              </a:solidFill>
              <a:latin typeface="Times New Roman"/>
              <a:ea typeface="Times New Roman"/>
              <a:cs typeface="Times New Roman"/>
              <a:sym typeface="Times New Roman"/>
            </a:endParaRPr>
          </a:p>
          <a:p>
            <a:pPr marL="469900" marR="0" lvl="0" indent="-457200" algn="l" rtl="0">
              <a:spcBef>
                <a:spcPts val="0"/>
              </a:spcBef>
              <a:spcAft>
                <a:spcPts val="0"/>
              </a:spcAft>
              <a:buClr>
                <a:schemeClr val="dk1"/>
              </a:buClr>
              <a:buSzPts val="2800"/>
              <a:buFont typeface="Noto Sans Symbols"/>
              <a:buChar char="❑"/>
            </a:pPr>
            <a:r>
              <a:rPr lang="en-US" sz="2800" b="0" i="0">
                <a:solidFill>
                  <a:schemeClr val="dk1"/>
                </a:solidFill>
                <a:latin typeface="Times New Roman"/>
                <a:ea typeface="Times New Roman"/>
                <a:cs typeface="Times New Roman"/>
                <a:sym typeface="Times New Roman"/>
              </a:rPr>
              <a:t>Conclusion</a:t>
            </a:r>
            <a:endParaRPr sz="2800" b="0" i="0">
              <a:solidFill>
                <a:schemeClr val="dk1"/>
              </a:solidFill>
              <a:latin typeface="Times New Roman"/>
              <a:ea typeface="Times New Roman"/>
              <a:cs typeface="Times New Roman"/>
              <a:sym typeface="Times New Roman"/>
            </a:endParaRPr>
          </a:p>
          <a:p>
            <a:pPr marL="469900" marR="0" lvl="0" indent="-457200" algn="l" rtl="0">
              <a:spcBef>
                <a:spcPts val="0"/>
              </a:spcBef>
              <a:spcAft>
                <a:spcPts val="0"/>
              </a:spcAft>
              <a:buClr>
                <a:schemeClr val="dk1"/>
              </a:buClr>
              <a:buSzPts val="2800"/>
              <a:buFont typeface="Noto Sans Symbols"/>
              <a:buChar char="❑"/>
            </a:pPr>
            <a:r>
              <a:rPr lang="en-US" sz="2800" b="0" i="0">
                <a:solidFill>
                  <a:schemeClr val="dk1"/>
                </a:solidFill>
                <a:latin typeface="Times New Roman"/>
                <a:ea typeface="Times New Roman"/>
                <a:cs typeface="Times New Roman"/>
                <a:sym typeface="Times New Roman"/>
              </a:rPr>
              <a:t>References/Links used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p:nvPr/>
        </p:nvSpPr>
        <p:spPr>
          <a:xfrm>
            <a:off x="0" y="876300"/>
            <a:ext cx="9144000" cy="5791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7"/>
          <p:cNvSpPr txBox="1">
            <a:spLocks noGrp="1"/>
          </p:cNvSpPr>
          <p:nvPr>
            <p:ph type="sldNum" idx="12"/>
          </p:nvPr>
        </p:nvSpPr>
        <p:spPr>
          <a:xfrm>
            <a:off x="6553200" y="634278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64" name="Google Shape;64;p7"/>
          <p:cNvSpPr txBox="1">
            <a:spLocks noGrp="1"/>
          </p:cNvSpPr>
          <p:nvPr>
            <p:ph type="body" idx="1"/>
          </p:nvPr>
        </p:nvSpPr>
        <p:spPr>
          <a:xfrm>
            <a:off x="395536" y="1339298"/>
            <a:ext cx="8226425" cy="518604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None/>
            </a:pPr>
            <a:r>
              <a:rPr lang="en-US" sz="1800"/>
              <a:t>In today's fast-paced healthcare environment, there is an increasing need for efficient patient management and streamlined communication among healthcare professionals. Our project, </a:t>
            </a:r>
            <a:r>
              <a:rPr lang="en-US" sz="1800" b="1"/>
              <a:t>DocEase</a:t>
            </a:r>
            <a:r>
              <a:rPr lang="en-US" sz="1800"/>
              <a:t>, addresses this need by creating a comprehensive digital platform that simplifies interactions between patients, doctors, and administrators.</a:t>
            </a:r>
            <a:endParaRPr sz="1400"/>
          </a:p>
          <a:p>
            <a:pPr marL="0" lvl="0" indent="0" algn="l" rtl="0">
              <a:spcBef>
                <a:spcPts val="360"/>
              </a:spcBef>
              <a:spcAft>
                <a:spcPts val="0"/>
              </a:spcAft>
              <a:buClr>
                <a:schemeClr val="dk1"/>
              </a:buClr>
              <a:buSzPts val="1800"/>
              <a:buNone/>
            </a:pPr>
            <a:r>
              <a:rPr lang="en-US" sz="1800"/>
              <a:t>The system provides:</a:t>
            </a:r>
            <a:endParaRPr/>
          </a:p>
          <a:p>
            <a:pPr marL="342900" lvl="0" indent="-342900" algn="l" rtl="0">
              <a:spcBef>
                <a:spcPts val="360"/>
              </a:spcBef>
              <a:spcAft>
                <a:spcPts val="0"/>
              </a:spcAft>
              <a:buClr>
                <a:schemeClr val="dk1"/>
              </a:buClr>
              <a:buSzPts val="1800"/>
              <a:buFont typeface="Arial"/>
              <a:buChar char="•"/>
            </a:pPr>
            <a:r>
              <a:rPr lang="en-US" sz="1800" b="1"/>
              <a:t>Users (Patients):</a:t>
            </a:r>
            <a:r>
              <a:rPr lang="en-US" sz="1800"/>
              <a:t> Access to a directory of doctors, the ability to view available time slots, and an easy-to-use appointment booking system.</a:t>
            </a:r>
            <a:endParaRPr/>
          </a:p>
          <a:p>
            <a:pPr marL="342900" lvl="0" indent="-342900" algn="l" rtl="0">
              <a:spcBef>
                <a:spcPts val="360"/>
              </a:spcBef>
              <a:spcAft>
                <a:spcPts val="0"/>
              </a:spcAft>
              <a:buClr>
                <a:schemeClr val="dk1"/>
              </a:buClr>
              <a:buSzPts val="1800"/>
              <a:buFont typeface="Arial"/>
              <a:buChar char="•"/>
            </a:pPr>
            <a:r>
              <a:rPr lang="en-US" sz="1800" b="1"/>
              <a:t>Doctors:</a:t>
            </a:r>
            <a:r>
              <a:rPr lang="en-US" sz="1800"/>
              <a:t> Tools to manage patient schedules, track upcoming appointments, and handle consultation fees efficiently.</a:t>
            </a:r>
            <a:endParaRPr/>
          </a:p>
          <a:p>
            <a:pPr marL="342900" lvl="0" indent="-342900" algn="l" rtl="0">
              <a:spcBef>
                <a:spcPts val="360"/>
              </a:spcBef>
              <a:spcAft>
                <a:spcPts val="0"/>
              </a:spcAft>
              <a:buClr>
                <a:schemeClr val="dk1"/>
              </a:buClr>
              <a:buSzPts val="1800"/>
              <a:buFont typeface="Arial"/>
              <a:buChar char="•"/>
            </a:pPr>
            <a:r>
              <a:rPr lang="en-US" sz="1800" b="1"/>
              <a:t>Admins:</a:t>
            </a:r>
            <a:r>
              <a:rPr lang="en-US" sz="1800"/>
              <a:t> Oversight of doctors' profiles, appointment schedules, and revenue management.</a:t>
            </a:r>
            <a:endParaRPr/>
          </a:p>
          <a:p>
            <a:pPr marL="0" lvl="0" indent="0" algn="l" rtl="0">
              <a:spcBef>
                <a:spcPts val="360"/>
              </a:spcBef>
              <a:spcAft>
                <a:spcPts val="0"/>
              </a:spcAft>
              <a:buClr>
                <a:schemeClr val="dk1"/>
              </a:buClr>
              <a:buSzPts val="1800"/>
              <a:buNone/>
            </a:pPr>
            <a:endParaRPr sz="1800"/>
          </a:p>
          <a:p>
            <a:pPr marL="0" lvl="0" indent="0" algn="l" rtl="0">
              <a:spcBef>
                <a:spcPts val="360"/>
              </a:spcBef>
              <a:spcAft>
                <a:spcPts val="0"/>
              </a:spcAft>
              <a:buClr>
                <a:schemeClr val="dk1"/>
              </a:buClr>
              <a:buSzPts val="1800"/>
              <a:buNone/>
            </a:pPr>
            <a:r>
              <a:rPr lang="en-US" sz="1800"/>
              <a:t>DocEase bridges the gap in healthcare management, ensuring a seamless experience for all stakeholders while saving time and effort.</a:t>
            </a:r>
            <a:endParaRPr/>
          </a:p>
        </p:txBody>
      </p:sp>
      <p:sp>
        <p:nvSpPr>
          <p:cNvPr id="65" name="Google Shape;65;p7"/>
          <p:cNvSpPr txBox="1"/>
          <p:nvPr/>
        </p:nvSpPr>
        <p:spPr>
          <a:xfrm>
            <a:off x="683568" y="108783"/>
            <a:ext cx="540060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dk1"/>
                </a:solidFill>
                <a:latin typeface="Times New Roman"/>
                <a:ea typeface="Times New Roman"/>
                <a:cs typeface="Times New Roman"/>
                <a:sym typeface="Times New Roman"/>
              </a:rPr>
              <a:t>INTRODUCTION</a:t>
            </a:r>
            <a:endParaRPr sz="3200" b="1">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8"/>
          <p:cNvSpPr txBox="1">
            <a:spLocks noGrp="1"/>
          </p:cNvSpPr>
          <p:nvPr>
            <p:ph type="title"/>
          </p:nvPr>
        </p:nvSpPr>
        <p:spPr>
          <a:xfrm>
            <a:off x="1979712" y="229606"/>
            <a:ext cx="3259455" cy="82677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latin typeface="Times New Roman"/>
                <a:ea typeface="Times New Roman"/>
                <a:cs typeface="Times New Roman"/>
                <a:sym typeface="Times New Roman"/>
              </a:rPr>
              <a:t>ABSTRACT</a:t>
            </a:r>
            <a:br>
              <a:rPr lang="en-US" sz="3200" b="1">
                <a:latin typeface="Times New Roman"/>
                <a:ea typeface="Times New Roman"/>
                <a:cs typeface="Times New Roman"/>
                <a:sym typeface="Times New Roman"/>
              </a:rPr>
            </a:br>
            <a:endParaRPr>
              <a:latin typeface="Stardos Stencil"/>
              <a:ea typeface="Stardos Stencil"/>
              <a:cs typeface="Stardos Stencil"/>
              <a:sym typeface="Stardos Stencil"/>
            </a:endParaRPr>
          </a:p>
        </p:txBody>
      </p:sp>
      <p:sp>
        <p:nvSpPr>
          <p:cNvPr id="71" name="Google Shape;71;p8"/>
          <p:cNvSpPr txBox="1">
            <a:spLocks noGrp="1"/>
          </p:cNvSpPr>
          <p:nvPr>
            <p:ph type="body" idx="1"/>
          </p:nvPr>
        </p:nvSpPr>
        <p:spPr>
          <a:xfrm>
            <a:off x="419100" y="1412875"/>
            <a:ext cx="8267700" cy="4943475"/>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800"/>
              <a:buNone/>
            </a:pPr>
            <a:r>
              <a:rPr lang="en-US" sz="1800" b="1"/>
              <a:t>DocEase</a:t>
            </a:r>
            <a:r>
              <a:rPr lang="en-US" sz="1800"/>
              <a:t> is an innovative web-based platform designed to streamline healthcare management and doctor appointment booking. By providing distinct roles for patients, doctors, and administrators, it enables seamless scheduling, efficient fee management, and real-time tracking of appointments. The platform simplifies interactions between patients and healthcare providers, ensuring accessibility and convenience. With an intuitive user interface and role-specific functionalities, DocEase fosters an organized and patient-centric healthcare environment, representing a step towards modernizing healthcare operations and enhancing overall efficiency</a:t>
            </a:r>
            <a:r>
              <a:rPr lang="en-US" sz="1400"/>
              <a:t>.</a:t>
            </a:r>
            <a:endParaRPr sz="1800"/>
          </a:p>
        </p:txBody>
      </p:sp>
      <p:sp>
        <p:nvSpPr>
          <p:cNvPr id="72" name="Google Shape;72;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0" y="0"/>
            <a:ext cx="6516216" cy="82677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latin typeface="Times New Roman"/>
                <a:ea typeface="Times New Roman"/>
                <a:cs typeface="Times New Roman"/>
                <a:sym typeface="Times New Roman"/>
              </a:rPr>
              <a:t>PROBLEM STATEMENT</a:t>
            </a:r>
            <a:endParaRPr>
              <a:latin typeface="Stardos Stencil"/>
              <a:ea typeface="Stardos Stencil"/>
              <a:cs typeface="Stardos Stencil"/>
              <a:sym typeface="Stardos Stencil"/>
            </a:endParaRPr>
          </a:p>
        </p:txBody>
      </p:sp>
      <p:sp>
        <p:nvSpPr>
          <p:cNvPr id="78" name="Google Shape;78;p9"/>
          <p:cNvSpPr txBox="1">
            <a:spLocks noGrp="1"/>
          </p:cNvSpPr>
          <p:nvPr>
            <p:ph type="body" idx="1"/>
          </p:nvPr>
        </p:nvSpPr>
        <p:spPr>
          <a:xfrm>
            <a:off x="419100" y="1412875"/>
            <a:ext cx="8267700" cy="2592189"/>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1800"/>
              <a:buChar char="•"/>
            </a:pPr>
            <a:r>
              <a:rPr lang="en-US" sz="1800"/>
              <a:t>Traditional methods of managing doctor appointments are inefficient, relying on manual processes and fragmented communication. Patients face difficulties booking appointments, doctors struggle to manage schedules, and administrators lack tools for effective oversight. The absence of a centralized platform leads to delays, errors, and disorganization.</a:t>
            </a:r>
            <a:endParaRPr/>
          </a:p>
          <a:p>
            <a:pPr marL="342900" lvl="0" indent="-342900" algn="l" rtl="0">
              <a:spcBef>
                <a:spcPts val="360"/>
              </a:spcBef>
              <a:spcAft>
                <a:spcPts val="0"/>
              </a:spcAft>
              <a:buClr>
                <a:schemeClr val="dk1"/>
              </a:buClr>
              <a:buSzPts val="1800"/>
              <a:buChar char="•"/>
            </a:pPr>
            <a:r>
              <a:rPr lang="en-US" sz="1800"/>
              <a:t>This project addresses these challenges by creating a unified, user-friendly system that streamlines appointment booking, schedule management, and communication for patients, doctors, and administrators</a:t>
            </a:r>
            <a:r>
              <a:rPr lang="en-US" sz="1400"/>
              <a:t>.</a:t>
            </a:r>
            <a:endParaRPr/>
          </a:p>
        </p:txBody>
      </p:sp>
      <p:sp>
        <p:nvSpPr>
          <p:cNvPr id="79" name="Google Shape;79;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80" name="Google Shape;80;p9"/>
          <p:cNvPicPr preferRelativeResize="0"/>
          <p:nvPr/>
        </p:nvPicPr>
        <p:blipFill rotWithShape="1">
          <a:blip r:embed="rId3">
            <a:alphaModFix/>
          </a:blip>
          <a:srcRect/>
          <a:stretch/>
        </p:blipFill>
        <p:spPr>
          <a:xfrm>
            <a:off x="419100" y="4398756"/>
            <a:ext cx="3288804" cy="23227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0"/>
          <p:cNvSpPr txBox="1">
            <a:spLocks noGrp="1"/>
          </p:cNvSpPr>
          <p:nvPr>
            <p:ph type="title"/>
          </p:nvPr>
        </p:nvSpPr>
        <p:spPr>
          <a:xfrm>
            <a:off x="0" y="0"/>
            <a:ext cx="6516216" cy="82677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latin typeface="Times New Roman"/>
                <a:ea typeface="Times New Roman"/>
                <a:cs typeface="Times New Roman"/>
                <a:sym typeface="Times New Roman"/>
              </a:rPr>
              <a:t>SDLC MODEL</a:t>
            </a:r>
            <a:endParaRPr>
              <a:latin typeface="Stardos Stencil"/>
              <a:ea typeface="Stardos Stencil"/>
              <a:cs typeface="Stardos Stencil"/>
              <a:sym typeface="Stardos Stencil"/>
            </a:endParaRPr>
          </a:p>
        </p:txBody>
      </p:sp>
      <p:sp>
        <p:nvSpPr>
          <p:cNvPr id="86" name="Google Shape;86;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87" name="Google Shape;87;p10"/>
          <p:cNvSpPr/>
          <p:nvPr/>
        </p:nvSpPr>
        <p:spPr>
          <a:xfrm>
            <a:off x="487425" y="1052736"/>
            <a:ext cx="8169150" cy="525601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0" y="0"/>
            <a:ext cx="6516216" cy="82677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t>TECHNICAL DETAILS</a:t>
            </a:r>
            <a:endParaRPr>
              <a:latin typeface="Stardos Stencil"/>
              <a:ea typeface="Stardos Stencil"/>
              <a:cs typeface="Stardos Stencil"/>
              <a:sym typeface="Stardos Stencil"/>
            </a:endParaRPr>
          </a:p>
        </p:txBody>
      </p:sp>
      <p:sp>
        <p:nvSpPr>
          <p:cNvPr id="93" name="Google Shape;93;p11"/>
          <p:cNvSpPr txBox="1">
            <a:spLocks noGrp="1"/>
          </p:cNvSpPr>
          <p:nvPr>
            <p:ph type="body" idx="1"/>
          </p:nvPr>
        </p:nvSpPr>
        <p:spPr>
          <a:xfrm>
            <a:off x="410837" y="1124744"/>
            <a:ext cx="6142363" cy="532859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D0D0D"/>
              </a:buClr>
              <a:buSzPts val="1800"/>
              <a:buNone/>
            </a:pPr>
            <a:r>
              <a:rPr lang="en-US" sz="1800" b="1" u="sng">
                <a:solidFill>
                  <a:srgbClr val="0D0D0D"/>
                </a:solidFill>
                <a:highlight>
                  <a:srgbClr val="FFFFFF"/>
                </a:highlight>
              </a:rPr>
              <a:t>HTML:</a:t>
            </a:r>
            <a:endParaRPr/>
          </a:p>
          <a:p>
            <a:pPr marL="342900" lvl="0" indent="-342900" algn="l" rtl="0">
              <a:spcBef>
                <a:spcPts val="280"/>
              </a:spcBef>
              <a:spcAft>
                <a:spcPts val="0"/>
              </a:spcAft>
              <a:buClr>
                <a:srgbClr val="0D0D0D"/>
              </a:buClr>
              <a:buSzPts val="1400"/>
              <a:buFont typeface="Arial"/>
              <a:buChar char="•"/>
            </a:pPr>
            <a:r>
              <a:rPr lang="en-US" sz="1400">
                <a:solidFill>
                  <a:srgbClr val="0D0D0D"/>
                </a:solidFill>
                <a:highlight>
                  <a:srgbClr val="FFFFFF"/>
                </a:highlight>
              </a:rPr>
              <a:t>Markup language for creating the structure of web pages.</a:t>
            </a:r>
            <a:endParaRPr/>
          </a:p>
          <a:p>
            <a:pPr marL="342900" lvl="0" indent="-342900" algn="l" rtl="0">
              <a:spcBef>
                <a:spcPts val="280"/>
              </a:spcBef>
              <a:spcAft>
                <a:spcPts val="0"/>
              </a:spcAft>
              <a:buClr>
                <a:srgbClr val="0D0D0D"/>
              </a:buClr>
              <a:buSzPts val="1400"/>
              <a:buFont typeface="Arial"/>
              <a:buChar char="•"/>
            </a:pPr>
            <a:r>
              <a:rPr lang="en-US" sz="1400">
                <a:solidFill>
                  <a:srgbClr val="0D0D0D"/>
                </a:solidFill>
                <a:highlight>
                  <a:srgbClr val="FFFFFF"/>
                </a:highlight>
              </a:rPr>
              <a:t>Utilizes elements like &lt;div&gt;, &lt;p&gt;, &lt;img&gt; to organize content.</a:t>
            </a:r>
            <a:endParaRPr/>
          </a:p>
          <a:p>
            <a:pPr marL="342900" lvl="0" indent="-342900" algn="l" rtl="0">
              <a:spcBef>
                <a:spcPts val="280"/>
              </a:spcBef>
              <a:spcAft>
                <a:spcPts val="0"/>
              </a:spcAft>
              <a:buClr>
                <a:srgbClr val="0D0D0D"/>
              </a:buClr>
              <a:buSzPts val="1400"/>
              <a:buFont typeface="Arial"/>
              <a:buChar char="•"/>
            </a:pPr>
            <a:r>
              <a:rPr lang="en-US" sz="1400">
                <a:solidFill>
                  <a:srgbClr val="0D0D0D"/>
                </a:solidFill>
                <a:highlight>
                  <a:srgbClr val="FFFFFF"/>
                </a:highlight>
              </a:rPr>
              <a:t>Forms for user input, with various input types like text, password, etc.</a:t>
            </a:r>
            <a:endParaRPr/>
          </a:p>
          <a:p>
            <a:pPr marL="342900" lvl="0" indent="-342900" algn="l" rtl="0">
              <a:spcBef>
                <a:spcPts val="280"/>
              </a:spcBef>
              <a:spcAft>
                <a:spcPts val="0"/>
              </a:spcAft>
              <a:buClr>
                <a:srgbClr val="0D0D0D"/>
              </a:buClr>
              <a:buSzPts val="1400"/>
              <a:buFont typeface="Arial"/>
              <a:buChar char="•"/>
            </a:pPr>
            <a:r>
              <a:rPr lang="en-US" sz="1400">
                <a:solidFill>
                  <a:srgbClr val="0D0D0D"/>
                </a:solidFill>
                <a:highlight>
                  <a:srgbClr val="FFFFFF"/>
                </a:highlight>
              </a:rPr>
              <a:t>Semantics for accessibility and SEO.</a:t>
            </a:r>
            <a:endParaRPr/>
          </a:p>
          <a:p>
            <a:pPr marL="342900" lvl="0" indent="-254000" algn="l" rtl="0">
              <a:spcBef>
                <a:spcPts val="280"/>
              </a:spcBef>
              <a:spcAft>
                <a:spcPts val="0"/>
              </a:spcAft>
              <a:buClr>
                <a:schemeClr val="dk1"/>
              </a:buClr>
              <a:buSzPts val="1400"/>
              <a:buFont typeface="Arial"/>
              <a:buNone/>
            </a:pPr>
            <a:endParaRPr sz="1400">
              <a:solidFill>
                <a:srgbClr val="0D0D0D"/>
              </a:solidFill>
              <a:highlight>
                <a:srgbClr val="FFFFFF"/>
              </a:highlight>
            </a:endParaRPr>
          </a:p>
          <a:p>
            <a:pPr marL="0" lvl="0" indent="0" algn="l" rtl="0">
              <a:spcBef>
                <a:spcPts val="360"/>
              </a:spcBef>
              <a:spcAft>
                <a:spcPts val="0"/>
              </a:spcAft>
              <a:buClr>
                <a:srgbClr val="0D0D0D"/>
              </a:buClr>
              <a:buSzPts val="1800"/>
              <a:buNone/>
            </a:pPr>
            <a:r>
              <a:rPr lang="en-US" sz="1800" b="1" u="sng">
                <a:solidFill>
                  <a:srgbClr val="0D0D0D"/>
                </a:solidFill>
                <a:highlight>
                  <a:srgbClr val="FFFFFF"/>
                </a:highlight>
              </a:rPr>
              <a:t>TAILWIND CSS:</a:t>
            </a:r>
            <a:endParaRPr/>
          </a:p>
          <a:p>
            <a:pPr marL="342900" lvl="0" indent="-342900" algn="l" rtl="0">
              <a:spcBef>
                <a:spcPts val="280"/>
              </a:spcBef>
              <a:spcAft>
                <a:spcPts val="0"/>
              </a:spcAft>
              <a:buClr>
                <a:schemeClr val="dk1"/>
              </a:buClr>
              <a:buSzPts val="1400"/>
              <a:buChar char="•"/>
            </a:pPr>
            <a:r>
              <a:rPr lang="en-US" sz="1400"/>
              <a:t>A utility-first CSS framework for styling HTML elements.</a:t>
            </a:r>
            <a:endParaRPr/>
          </a:p>
          <a:p>
            <a:pPr marL="342900" lvl="0" indent="-342900" algn="l" rtl="0">
              <a:spcBef>
                <a:spcPts val="280"/>
              </a:spcBef>
              <a:spcAft>
                <a:spcPts val="0"/>
              </a:spcAft>
              <a:buClr>
                <a:schemeClr val="dk1"/>
              </a:buClr>
              <a:buSzPts val="1400"/>
              <a:buChar char="•"/>
            </a:pPr>
            <a:r>
              <a:rPr lang="en-US" sz="1400"/>
              <a:t>Simplifies layout design with classes for the box model: content, padding, border, and margin</a:t>
            </a:r>
            <a:endParaRPr/>
          </a:p>
          <a:p>
            <a:pPr marL="342900" lvl="0" indent="-342900" algn="l" rtl="0">
              <a:spcBef>
                <a:spcPts val="280"/>
              </a:spcBef>
              <a:spcAft>
                <a:spcPts val="0"/>
              </a:spcAft>
              <a:buClr>
                <a:schemeClr val="dk1"/>
              </a:buClr>
              <a:buSzPts val="1400"/>
              <a:buChar char="•"/>
            </a:pPr>
            <a:r>
              <a:rPr lang="en-US" sz="1400"/>
              <a:t>Provides utility classes for positioning, display, flexbox, and grid layouts.</a:t>
            </a:r>
            <a:endParaRPr/>
          </a:p>
          <a:p>
            <a:pPr marL="342900" lvl="0" indent="-342900" algn="l" rtl="0">
              <a:spcBef>
                <a:spcPts val="280"/>
              </a:spcBef>
              <a:spcAft>
                <a:spcPts val="0"/>
              </a:spcAft>
              <a:buClr>
                <a:schemeClr val="dk1"/>
              </a:buClr>
              <a:buSzPts val="1400"/>
              <a:buChar char="•"/>
            </a:pPr>
            <a:r>
              <a:rPr lang="en-US" sz="1400"/>
              <a:t>Enables responsive design through media query utilities.</a:t>
            </a:r>
            <a:endParaRPr sz="1400">
              <a:solidFill>
                <a:srgbClr val="0D0D0D"/>
              </a:solidFill>
              <a:highlight>
                <a:srgbClr val="FFFFFF"/>
              </a:highlight>
            </a:endParaRPr>
          </a:p>
          <a:p>
            <a:pPr marL="342900" lvl="0" indent="-254000" algn="l" rtl="0">
              <a:spcBef>
                <a:spcPts val="280"/>
              </a:spcBef>
              <a:spcAft>
                <a:spcPts val="0"/>
              </a:spcAft>
              <a:buClr>
                <a:schemeClr val="dk1"/>
              </a:buClr>
              <a:buSzPts val="1400"/>
              <a:buFont typeface="Arial"/>
              <a:buNone/>
            </a:pPr>
            <a:endParaRPr sz="1400">
              <a:solidFill>
                <a:srgbClr val="0D0D0D"/>
              </a:solidFill>
              <a:highlight>
                <a:srgbClr val="FFFFFF"/>
              </a:highlight>
            </a:endParaRPr>
          </a:p>
          <a:p>
            <a:pPr marL="0" lvl="0" indent="0" algn="l" rtl="0">
              <a:spcBef>
                <a:spcPts val="360"/>
              </a:spcBef>
              <a:spcAft>
                <a:spcPts val="0"/>
              </a:spcAft>
              <a:buClr>
                <a:srgbClr val="0D0D0D"/>
              </a:buClr>
              <a:buSzPts val="1800"/>
              <a:buNone/>
            </a:pPr>
            <a:r>
              <a:rPr lang="en-US" sz="1800" b="1" u="sng">
                <a:solidFill>
                  <a:srgbClr val="0D0D0D"/>
                </a:solidFill>
                <a:highlight>
                  <a:srgbClr val="FFFFFF"/>
                </a:highlight>
              </a:rPr>
              <a:t>REACTJS:</a:t>
            </a:r>
            <a:endParaRPr/>
          </a:p>
          <a:p>
            <a:pPr marL="342900" lvl="0" indent="-342900" algn="l" rtl="0">
              <a:spcBef>
                <a:spcPts val="280"/>
              </a:spcBef>
              <a:spcAft>
                <a:spcPts val="0"/>
              </a:spcAft>
              <a:buClr>
                <a:schemeClr val="dk1"/>
              </a:buClr>
              <a:buSzPts val="1400"/>
              <a:buFont typeface="Arial"/>
              <a:buChar char="•"/>
            </a:pPr>
            <a:r>
              <a:rPr lang="en-US" sz="1400"/>
              <a:t>Allows dynamic rendering of HTML content based on real-time data.</a:t>
            </a:r>
            <a:endParaRPr/>
          </a:p>
          <a:p>
            <a:pPr marL="342900" lvl="0" indent="-342900" algn="l" rtl="0">
              <a:spcBef>
                <a:spcPts val="280"/>
              </a:spcBef>
              <a:spcAft>
                <a:spcPts val="0"/>
              </a:spcAft>
              <a:buClr>
                <a:schemeClr val="dk1"/>
              </a:buClr>
              <a:buSzPts val="1400"/>
              <a:buFont typeface="Arial"/>
              <a:buChar char="•"/>
            </a:pPr>
            <a:r>
              <a:rPr lang="en-US" sz="1400"/>
              <a:t>Facilitates reusable components like headers, footers, and forms.</a:t>
            </a:r>
            <a:endParaRPr/>
          </a:p>
          <a:p>
            <a:pPr marL="342900" lvl="0" indent="-342900" algn="l" rtl="0">
              <a:spcBef>
                <a:spcPts val="280"/>
              </a:spcBef>
              <a:spcAft>
                <a:spcPts val="0"/>
              </a:spcAft>
              <a:buClr>
                <a:schemeClr val="dk1"/>
              </a:buClr>
              <a:buSzPts val="1400"/>
              <a:buFont typeface="Arial"/>
              <a:buChar char="•"/>
            </a:pPr>
            <a:r>
              <a:rPr lang="en-US" sz="1400"/>
              <a:t>Supports conditional rendering to tailor content based on user roles or data.</a:t>
            </a:r>
            <a:endParaRPr/>
          </a:p>
          <a:p>
            <a:pPr marL="342900" lvl="0" indent="-342900" algn="l" rtl="0">
              <a:spcBef>
                <a:spcPts val="280"/>
              </a:spcBef>
              <a:spcAft>
                <a:spcPts val="0"/>
              </a:spcAft>
              <a:buClr>
                <a:schemeClr val="dk1"/>
              </a:buClr>
              <a:buSzPts val="1400"/>
              <a:buFont typeface="Arial"/>
              <a:buChar char="•"/>
            </a:pPr>
            <a:r>
              <a:rPr lang="en-US" sz="1400"/>
              <a:t>Seamlessly integrates form handling for actions like login and data submissions.</a:t>
            </a:r>
            <a:endParaRPr/>
          </a:p>
          <a:p>
            <a:pPr marL="342900" lvl="0" indent="-342900" algn="l" rtl="0">
              <a:spcBef>
                <a:spcPts val="280"/>
              </a:spcBef>
              <a:spcAft>
                <a:spcPts val="0"/>
              </a:spcAft>
              <a:buClr>
                <a:schemeClr val="dk1"/>
              </a:buClr>
              <a:buSzPts val="1400"/>
              <a:buFont typeface="Arial"/>
              <a:buChar char="•"/>
            </a:pPr>
            <a:r>
              <a:rPr lang="en-US" sz="1400"/>
              <a:t>Efficiently loops through arrays to render dynamic content such as notices, events, or appointments.</a:t>
            </a:r>
            <a:endParaRPr/>
          </a:p>
        </p:txBody>
      </p:sp>
      <p:sp>
        <p:nvSpPr>
          <p:cNvPr id="94" name="Google Shape;94;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95" name="Google Shape;95;p11"/>
          <p:cNvPicPr preferRelativeResize="0"/>
          <p:nvPr/>
        </p:nvPicPr>
        <p:blipFill rotWithShape="1">
          <a:blip r:embed="rId3">
            <a:alphaModFix/>
          </a:blip>
          <a:srcRect/>
          <a:stretch/>
        </p:blipFill>
        <p:spPr>
          <a:xfrm>
            <a:off x="6534706" y="904140"/>
            <a:ext cx="1960079" cy="1786558"/>
          </a:xfrm>
          <a:prstGeom prst="rect">
            <a:avLst/>
          </a:prstGeom>
          <a:noFill/>
          <a:ln>
            <a:noFill/>
          </a:ln>
        </p:spPr>
      </p:pic>
      <p:pic>
        <p:nvPicPr>
          <p:cNvPr id="96" name="Google Shape;96;p11"/>
          <p:cNvPicPr preferRelativeResize="0"/>
          <p:nvPr/>
        </p:nvPicPr>
        <p:blipFill rotWithShape="1">
          <a:blip r:embed="rId4">
            <a:alphaModFix/>
          </a:blip>
          <a:srcRect/>
          <a:stretch/>
        </p:blipFill>
        <p:spPr>
          <a:xfrm>
            <a:off x="6925642" y="4824762"/>
            <a:ext cx="1388716" cy="1233318"/>
          </a:xfrm>
          <a:prstGeom prst="rect">
            <a:avLst/>
          </a:prstGeom>
          <a:noFill/>
          <a:ln>
            <a:noFill/>
          </a:ln>
        </p:spPr>
      </p:pic>
      <p:pic>
        <p:nvPicPr>
          <p:cNvPr id="97" name="Google Shape;97;p11"/>
          <p:cNvPicPr preferRelativeResize="0"/>
          <p:nvPr/>
        </p:nvPicPr>
        <p:blipFill rotWithShape="1">
          <a:blip r:embed="rId5">
            <a:alphaModFix/>
          </a:blip>
          <a:srcRect/>
          <a:stretch/>
        </p:blipFill>
        <p:spPr>
          <a:xfrm>
            <a:off x="6644256" y="2780928"/>
            <a:ext cx="1745565" cy="17455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2"/>
          <p:cNvSpPr txBox="1">
            <a:spLocks noGrp="1"/>
          </p:cNvSpPr>
          <p:nvPr>
            <p:ph type="title"/>
          </p:nvPr>
        </p:nvSpPr>
        <p:spPr>
          <a:xfrm>
            <a:off x="0" y="0"/>
            <a:ext cx="6516216" cy="82677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t>TECHNICAL DETAILS</a:t>
            </a:r>
            <a:endParaRPr>
              <a:latin typeface="Stardos Stencil"/>
              <a:ea typeface="Stardos Stencil"/>
              <a:cs typeface="Stardos Stencil"/>
              <a:sym typeface="Stardos Stencil"/>
            </a:endParaRPr>
          </a:p>
        </p:txBody>
      </p:sp>
      <p:sp>
        <p:nvSpPr>
          <p:cNvPr id="103" name="Google Shape;103;p12"/>
          <p:cNvSpPr txBox="1">
            <a:spLocks noGrp="1"/>
          </p:cNvSpPr>
          <p:nvPr>
            <p:ph type="body" idx="1"/>
          </p:nvPr>
        </p:nvSpPr>
        <p:spPr>
          <a:xfrm>
            <a:off x="465463" y="1736859"/>
            <a:ext cx="8267700" cy="16170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D0D0D"/>
              </a:buClr>
              <a:buSzPts val="1800"/>
              <a:buNone/>
            </a:pPr>
            <a:r>
              <a:rPr lang="en-US" sz="1800" b="1" u="sng">
                <a:solidFill>
                  <a:srgbClr val="0D0D0D"/>
                </a:solidFill>
                <a:highlight>
                  <a:srgbClr val="FFFFFF"/>
                </a:highlight>
              </a:rPr>
              <a:t>MongoDB:</a:t>
            </a:r>
            <a:endParaRPr/>
          </a:p>
          <a:p>
            <a:pPr marL="342900" lvl="0" indent="-342900" algn="l" rtl="0">
              <a:spcBef>
                <a:spcPts val="280"/>
              </a:spcBef>
              <a:spcAft>
                <a:spcPts val="0"/>
              </a:spcAft>
              <a:buClr>
                <a:srgbClr val="0D0D0D"/>
              </a:buClr>
              <a:buSzPts val="1400"/>
              <a:buChar char="•"/>
            </a:pPr>
            <a:r>
              <a:rPr lang="en-US" sz="1400">
                <a:solidFill>
                  <a:srgbClr val="0D0D0D"/>
                </a:solidFill>
                <a:highlight>
                  <a:srgbClr val="FFFFFF"/>
                </a:highlight>
              </a:rPr>
              <a:t>NoSQL database designed for handling large volumes of data.</a:t>
            </a:r>
            <a:endParaRPr/>
          </a:p>
          <a:p>
            <a:pPr marL="342900" lvl="0" indent="-342900" algn="l" rtl="0">
              <a:spcBef>
                <a:spcPts val="280"/>
              </a:spcBef>
              <a:spcAft>
                <a:spcPts val="0"/>
              </a:spcAft>
              <a:buClr>
                <a:srgbClr val="0D0D0D"/>
              </a:buClr>
              <a:buSzPts val="1400"/>
              <a:buChar char="•"/>
            </a:pPr>
            <a:r>
              <a:rPr lang="en-US" sz="1400">
                <a:solidFill>
                  <a:srgbClr val="0D0D0D"/>
                </a:solidFill>
                <a:highlight>
                  <a:srgbClr val="FFFFFF"/>
                </a:highlight>
              </a:rPr>
              <a:t>Uses flexible, JSON-like documents to store data.</a:t>
            </a:r>
            <a:endParaRPr/>
          </a:p>
          <a:p>
            <a:pPr marL="342900" lvl="0" indent="-342900" algn="l" rtl="0">
              <a:spcBef>
                <a:spcPts val="280"/>
              </a:spcBef>
              <a:spcAft>
                <a:spcPts val="0"/>
              </a:spcAft>
              <a:buClr>
                <a:srgbClr val="0D0D0D"/>
              </a:buClr>
              <a:buSzPts val="1400"/>
              <a:buChar char="•"/>
            </a:pPr>
            <a:r>
              <a:rPr lang="en-US" sz="1400">
                <a:solidFill>
                  <a:srgbClr val="0D0D0D"/>
                </a:solidFill>
                <a:highlight>
                  <a:srgbClr val="FFFFFF"/>
                </a:highlight>
              </a:rPr>
              <a:t>Supports dynamic schemas, allowing easy updates to data structure.</a:t>
            </a:r>
            <a:endParaRPr/>
          </a:p>
          <a:p>
            <a:pPr marL="342900" lvl="0" indent="-342900" algn="l" rtl="0">
              <a:spcBef>
                <a:spcPts val="280"/>
              </a:spcBef>
              <a:spcAft>
                <a:spcPts val="0"/>
              </a:spcAft>
              <a:buClr>
                <a:srgbClr val="0D0D0D"/>
              </a:buClr>
              <a:buSzPts val="1400"/>
              <a:buChar char="•"/>
            </a:pPr>
            <a:r>
              <a:rPr lang="en-US" sz="1400">
                <a:solidFill>
                  <a:srgbClr val="0D0D0D"/>
                </a:solidFill>
                <a:highlight>
                  <a:srgbClr val="FFFFFF"/>
                </a:highlight>
              </a:rPr>
              <a:t>Provides horizontal scaling for managing distributed data.</a:t>
            </a:r>
            <a:endParaRPr/>
          </a:p>
          <a:p>
            <a:pPr marL="342900" lvl="0" indent="-342900" algn="l" rtl="0">
              <a:spcBef>
                <a:spcPts val="280"/>
              </a:spcBef>
              <a:spcAft>
                <a:spcPts val="0"/>
              </a:spcAft>
              <a:buClr>
                <a:srgbClr val="0D0D0D"/>
              </a:buClr>
              <a:buSzPts val="1400"/>
              <a:buChar char="•"/>
            </a:pPr>
            <a:r>
              <a:rPr lang="en-US" sz="1400">
                <a:solidFill>
                  <a:srgbClr val="0D0D0D"/>
                </a:solidFill>
                <a:highlight>
                  <a:srgbClr val="FFFFFF"/>
                </a:highlight>
              </a:rPr>
              <a:t>Facilitates fast queries and indexing for efficient data retrieval.</a:t>
            </a:r>
            <a:endParaRPr/>
          </a:p>
          <a:p>
            <a:pPr marL="0" lvl="0" indent="0" algn="l" rtl="0">
              <a:spcBef>
                <a:spcPts val="360"/>
              </a:spcBef>
              <a:spcAft>
                <a:spcPts val="0"/>
              </a:spcAft>
              <a:buClr>
                <a:schemeClr val="dk1"/>
              </a:buClr>
              <a:buSzPts val="1800"/>
              <a:buNone/>
            </a:pPr>
            <a:endParaRPr sz="1800" b="1" u="sng">
              <a:solidFill>
                <a:srgbClr val="0D0D0D"/>
              </a:solidFill>
              <a:highlight>
                <a:srgbClr val="FFFFFF"/>
              </a:highlight>
            </a:endParaRPr>
          </a:p>
        </p:txBody>
      </p:sp>
      <p:sp>
        <p:nvSpPr>
          <p:cNvPr id="104" name="Google Shape;10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105" name="Google Shape;105;p12"/>
          <p:cNvPicPr preferRelativeResize="0"/>
          <p:nvPr/>
        </p:nvPicPr>
        <p:blipFill rotWithShape="1">
          <a:blip r:embed="rId3">
            <a:alphaModFix/>
          </a:blip>
          <a:srcRect/>
          <a:stretch/>
        </p:blipFill>
        <p:spPr>
          <a:xfrm>
            <a:off x="6572998" y="2088831"/>
            <a:ext cx="1912666" cy="637555"/>
          </a:xfrm>
          <a:prstGeom prst="rect">
            <a:avLst/>
          </a:prstGeom>
          <a:noFill/>
          <a:ln>
            <a:noFill/>
          </a:ln>
        </p:spPr>
      </p:pic>
      <p:sp>
        <p:nvSpPr>
          <p:cNvPr id="106" name="Google Shape;106;p12"/>
          <p:cNvSpPr txBox="1"/>
          <p:nvPr/>
        </p:nvSpPr>
        <p:spPr>
          <a:xfrm>
            <a:off x="438150" y="1046652"/>
            <a:ext cx="8267700" cy="63755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D0D0D"/>
              </a:buClr>
              <a:buSzPts val="3600"/>
              <a:buFont typeface="Arial"/>
              <a:buNone/>
            </a:pPr>
            <a:r>
              <a:rPr lang="en-US" sz="3600" b="1" u="sng">
                <a:solidFill>
                  <a:srgbClr val="0D0D0D"/>
                </a:solidFill>
                <a:highlight>
                  <a:srgbClr val="FFFFFF"/>
                </a:highlight>
                <a:latin typeface="Stardos Stencil"/>
                <a:ea typeface="Stardos Stencil"/>
                <a:cs typeface="Stardos Stencil"/>
                <a:sym typeface="Stardos Stencil"/>
              </a:rPr>
              <a:t>Backend</a:t>
            </a:r>
            <a:endParaRPr/>
          </a:p>
          <a:p>
            <a:pPr marL="0" marR="0" lvl="0" indent="0" algn="l" rtl="0">
              <a:spcBef>
                <a:spcPts val="560"/>
              </a:spcBef>
              <a:spcAft>
                <a:spcPts val="0"/>
              </a:spcAft>
              <a:buClr>
                <a:schemeClr val="dk1"/>
              </a:buClr>
              <a:buSzPts val="2800"/>
              <a:buFont typeface="Arial"/>
              <a:buNone/>
            </a:pPr>
            <a:endParaRPr sz="2800">
              <a:solidFill>
                <a:srgbClr val="0D0D0D"/>
              </a:solidFill>
              <a:highlight>
                <a:srgbClr val="FFFFFF"/>
              </a:highlight>
              <a:latin typeface="Stardos Stencil"/>
              <a:ea typeface="Stardos Stencil"/>
              <a:cs typeface="Stardos Stencil"/>
              <a:sym typeface="Stardos Stencil"/>
            </a:endParaRPr>
          </a:p>
          <a:p>
            <a:pPr marL="0" marR="0" lvl="0" indent="0" algn="l" rtl="0">
              <a:spcBef>
                <a:spcPts val="720"/>
              </a:spcBef>
              <a:spcAft>
                <a:spcPts val="0"/>
              </a:spcAft>
              <a:buClr>
                <a:schemeClr val="dk1"/>
              </a:buClr>
              <a:buSzPts val="3600"/>
              <a:buFont typeface="Arial"/>
              <a:buNone/>
            </a:pPr>
            <a:endParaRPr sz="3600" b="1" u="sng">
              <a:solidFill>
                <a:srgbClr val="0D0D0D"/>
              </a:solidFill>
              <a:highlight>
                <a:srgbClr val="FFFFFF"/>
              </a:highlight>
              <a:latin typeface="Stardos Stencil"/>
              <a:ea typeface="Stardos Stencil"/>
              <a:cs typeface="Stardos Stencil"/>
              <a:sym typeface="Stardos Stencil"/>
            </a:endParaRPr>
          </a:p>
        </p:txBody>
      </p:sp>
      <p:sp>
        <p:nvSpPr>
          <p:cNvPr id="107" name="Google Shape;107;p12"/>
          <p:cNvSpPr txBox="1"/>
          <p:nvPr/>
        </p:nvSpPr>
        <p:spPr>
          <a:xfrm>
            <a:off x="465463" y="3504117"/>
            <a:ext cx="6698825" cy="16170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D0D0D"/>
              </a:buClr>
              <a:buSzPts val="1800"/>
              <a:buFont typeface="Arial"/>
              <a:buNone/>
            </a:pPr>
            <a:r>
              <a:rPr lang="en-US" sz="1800" b="1" u="sng">
                <a:solidFill>
                  <a:srgbClr val="0D0D0D"/>
                </a:solidFill>
                <a:highlight>
                  <a:srgbClr val="FFFFFF"/>
                </a:highlight>
                <a:latin typeface="Times New Roman"/>
                <a:ea typeface="Times New Roman"/>
                <a:cs typeface="Times New Roman"/>
                <a:sym typeface="Times New Roman"/>
              </a:rPr>
              <a:t>Express:</a:t>
            </a:r>
            <a:endParaRPr/>
          </a:p>
          <a:p>
            <a:pPr marL="342900" marR="0" lvl="0" indent="-342900" algn="l" rtl="0">
              <a:spcBef>
                <a:spcPts val="280"/>
              </a:spcBef>
              <a:spcAft>
                <a:spcPts val="0"/>
              </a:spcAft>
              <a:buClr>
                <a:srgbClr val="0D0D0D"/>
              </a:buClr>
              <a:buSzPts val="1400"/>
              <a:buFont typeface="Arial"/>
              <a:buChar char="•"/>
            </a:pPr>
            <a:r>
              <a:rPr lang="en-US" sz="1400">
                <a:solidFill>
                  <a:srgbClr val="0D0D0D"/>
                </a:solidFill>
                <a:highlight>
                  <a:srgbClr val="FFFFFF"/>
                </a:highlight>
                <a:latin typeface="Times New Roman"/>
                <a:ea typeface="Times New Roman"/>
                <a:cs typeface="Times New Roman"/>
                <a:sym typeface="Times New Roman"/>
              </a:rPr>
              <a:t>Express is a minimal and flexible Node.js web application framework</a:t>
            </a:r>
            <a:endParaRPr/>
          </a:p>
          <a:p>
            <a:pPr marL="0" marR="0" lvl="0" indent="0" algn="l" rtl="0">
              <a:spcBef>
                <a:spcPts val="280"/>
              </a:spcBef>
              <a:spcAft>
                <a:spcPts val="0"/>
              </a:spcAft>
              <a:buClr>
                <a:srgbClr val="0D0D0D"/>
              </a:buClr>
              <a:buSzPts val="1400"/>
              <a:buFont typeface="Arial"/>
              <a:buNone/>
            </a:pPr>
            <a:r>
              <a:rPr lang="en-US" sz="1400">
                <a:solidFill>
                  <a:srgbClr val="0D0D0D"/>
                </a:solidFill>
                <a:highlight>
                  <a:srgbClr val="FFFFFF"/>
                </a:highlight>
                <a:latin typeface="Times New Roman"/>
                <a:ea typeface="Times New Roman"/>
                <a:cs typeface="Times New Roman"/>
                <a:sym typeface="Times New Roman"/>
              </a:rPr>
              <a:t>        that provides a robust set of features for web and mobile applications.</a:t>
            </a:r>
            <a:endParaRPr/>
          </a:p>
          <a:p>
            <a:pPr marL="342900" marR="0" lvl="0" indent="-342900" algn="l" rtl="0">
              <a:spcBef>
                <a:spcPts val="280"/>
              </a:spcBef>
              <a:spcAft>
                <a:spcPts val="0"/>
              </a:spcAft>
              <a:buClr>
                <a:srgbClr val="0D0D0D"/>
              </a:buClr>
              <a:buSzPts val="1400"/>
              <a:buFont typeface="Arial"/>
              <a:buChar char="•"/>
            </a:pPr>
            <a:r>
              <a:rPr lang="en-US" sz="1400">
                <a:solidFill>
                  <a:srgbClr val="0D0D0D"/>
                </a:solidFill>
                <a:highlight>
                  <a:srgbClr val="FFFFFF"/>
                </a:highlight>
                <a:latin typeface="Times New Roman"/>
                <a:ea typeface="Times New Roman"/>
                <a:cs typeface="Times New Roman"/>
                <a:sym typeface="Times New Roman"/>
              </a:rPr>
              <a:t>Express is a lightweight and flexible routing framework with minimal </a:t>
            </a:r>
            <a:endParaRPr/>
          </a:p>
          <a:p>
            <a:pPr marL="0" marR="0" lvl="0" indent="0" algn="l" rtl="0">
              <a:spcBef>
                <a:spcPts val="280"/>
              </a:spcBef>
              <a:spcAft>
                <a:spcPts val="0"/>
              </a:spcAft>
              <a:buClr>
                <a:srgbClr val="0D0D0D"/>
              </a:buClr>
              <a:buSzPts val="1400"/>
              <a:buFont typeface="Arial"/>
              <a:buNone/>
            </a:pPr>
            <a:r>
              <a:rPr lang="en-US" sz="1400">
                <a:solidFill>
                  <a:srgbClr val="0D0D0D"/>
                </a:solidFill>
                <a:highlight>
                  <a:srgbClr val="FFFFFF"/>
                </a:highlight>
                <a:latin typeface="Times New Roman"/>
                <a:ea typeface="Times New Roman"/>
                <a:cs typeface="Times New Roman"/>
                <a:sym typeface="Times New Roman"/>
              </a:rPr>
              <a:t>        core features meant to be augmented through the use of Express middleware modules.</a:t>
            </a:r>
            <a:endParaRPr sz="1400">
              <a:solidFill>
                <a:srgbClr val="0D0D0D"/>
              </a:solidFill>
              <a:highlight>
                <a:srgbClr val="FFFFFF"/>
              </a:highlight>
              <a:latin typeface="Times New Roman"/>
              <a:ea typeface="Times New Roman"/>
              <a:cs typeface="Times New Roman"/>
              <a:sym typeface="Times New Roman"/>
            </a:endParaRPr>
          </a:p>
        </p:txBody>
      </p:sp>
      <p:pic>
        <p:nvPicPr>
          <p:cNvPr id="108" name="Google Shape;108;p12"/>
          <p:cNvPicPr preferRelativeResize="0"/>
          <p:nvPr/>
        </p:nvPicPr>
        <p:blipFill rotWithShape="1">
          <a:blip r:embed="rId4">
            <a:alphaModFix/>
          </a:blip>
          <a:srcRect t="22072" b="22071"/>
          <a:stretch/>
        </p:blipFill>
        <p:spPr>
          <a:xfrm>
            <a:off x="6813545" y="3752695"/>
            <a:ext cx="1672119" cy="933979"/>
          </a:xfrm>
          <a:prstGeom prst="rect">
            <a:avLst/>
          </a:prstGeom>
          <a:noFill/>
          <a:ln>
            <a:noFill/>
          </a:ln>
        </p:spPr>
      </p:pic>
      <p:sp>
        <p:nvSpPr>
          <p:cNvPr id="109" name="Google Shape;109;p12"/>
          <p:cNvSpPr txBox="1"/>
          <p:nvPr/>
        </p:nvSpPr>
        <p:spPr>
          <a:xfrm>
            <a:off x="438150" y="5085485"/>
            <a:ext cx="6698825" cy="11962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D0D0D"/>
              </a:buClr>
              <a:buSzPts val="1800"/>
              <a:buFont typeface="Arial"/>
              <a:buNone/>
            </a:pPr>
            <a:r>
              <a:rPr lang="en-US" sz="1800" b="1" u="sng">
                <a:solidFill>
                  <a:srgbClr val="0D0D0D"/>
                </a:solidFill>
                <a:highlight>
                  <a:srgbClr val="FFFFFF"/>
                </a:highlight>
                <a:latin typeface="Times New Roman"/>
                <a:ea typeface="Times New Roman"/>
                <a:cs typeface="Times New Roman"/>
                <a:sym typeface="Times New Roman"/>
              </a:rPr>
              <a:t>Postman:</a:t>
            </a:r>
            <a:endParaRPr/>
          </a:p>
          <a:p>
            <a:pPr marL="342900" marR="0" lvl="0" indent="-342900" algn="l" rtl="0">
              <a:spcBef>
                <a:spcPts val="280"/>
              </a:spcBef>
              <a:spcAft>
                <a:spcPts val="0"/>
              </a:spcAft>
              <a:buClr>
                <a:srgbClr val="0D0D0D"/>
              </a:buClr>
              <a:buSzPts val="1400"/>
              <a:buFont typeface="Arial"/>
              <a:buChar char="•"/>
            </a:pPr>
            <a:r>
              <a:rPr lang="en-US" sz="1400">
                <a:solidFill>
                  <a:srgbClr val="0D0D0D"/>
                </a:solidFill>
                <a:highlight>
                  <a:srgbClr val="FFFFFF"/>
                </a:highlight>
                <a:latin typeface="Times New Roman"/>
                <a:ea typeface="Times New Roman"/>
                <a:cs typeface="Times New Roman"/>
                <a:sym typeface="Times New Roman"/>
              </a:rPr>
              <a:t>Postman is a global software company that offers an API platform for developers to design, build, test, and collaborate on APIs. </a:t>
            </a:r>
            <a:endParaRPr/>
          </a:p>
          <a:p>
            <a:pPr marL="0" marR="0" lvl="0" indent="0" algn="l" rtl="0">
              <a:spcBef>
                <a:spcPts val="280"/>
              </a:spcBef>
              <a:spcAft>
                <a:spcPts val="0"/>
              </a:spcAft>
              <a:buClr>
                <a:schemeClr val="dk1"/>
              </a:buClr>
              <a:buSzPts val="1400"/>
              <a:buFont typeface="Arial"/>
              <a:buNone/>
            </a:pPr>
            <a:endParaRPr sz="1400">
              <a:solidFill>
                <a:srgbClr val="0D0D0D"/>
              </a:solidFill>
              <a:highlight>
                <a:srgbClr val="FFFFFF"/>
              </a:highlight>
              <a:latin typeface="Times New Roman"/>
              <a:ea typeface="Times New Roman"/>
              <a:cs typeface="Times New Roman"/>
              <a:sym typeface="Times New Roman"/>
            </a:endParaRPr>
          </a:p>
        </p:txBody>
      </p:sp>
      <p:pic>
        <p:nvPicPr>
          <p:cNvPr id="110" name="Google Shape;110;p12"/>
          <p:cNvPicPr preferRelativeResize="0"/>
          <p:nvPr/>
        </p:nvPicPr>
        <p:blipFill rotWithShape="1">
          <a:blip r:embed="rId5">
            <a:alphaModFix/>
          </a:blip>
          <a:srcRect/>
          <a:stretch/>
        </p:blipFill>
        <p:spPr>
          <a:xfrm>
            <a:off x="6948264" y="5308992"/>
            <a:ext cx="1346231" cy="10675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3"/>
          <p:cNvSpPr txBox="1">
            <a:spLocks noGrp="1"/>
          </p:cNvSpPr>
          <p:nvPr>
            <p:ph type="title"/>
          </p:nvPr>
        </p:nvSpPr>
        <p:spPr>
          <a:xfrm>
            <a:off x="0" y="0"/>
            <a:ext cx="6516216"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latin typeface="Times New Roman"/>
                <a:ea typeface="Times New Roman"/>
                <a:cs typeface="Times New Roman"/>
                <a:sym typeface="Times New Roman"/>
              </a:rPr>
              <a:t>KEY FEATURES</a:t>
            </a:r>
            <a:endParaRPr>
              <a:latin typeface="Stardos Stencil"/>
              <a:ea typeface="Stardos Stencil"/>
              <a:cs typeface="Stardos Stencil"/>
              <a:sym typeface="Stardos Stencil"/>
            </a:endParaRPr>
          </a:p>
        </p:txBody>
      </p:sp>
      <p:sp>
        <p:nvSpPr>
          <p:cNvPr id="116" name="Google Shape;116;p13"/>
          <p:cNvSpPr txBox="1">
            <a:spLocks noGrp="1"/>
          </p:cNvSpPr>
          <p:nvPr>
            <p:ph type="body" idx="1"/>
          </p:nvPr>
        </p:nvSpPr>
        <p:spPr>
          <a:xfrm>
            <a:off x="325522" y="1052735"/>
            <a:ext cx="5832648" cy="566873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0D0D0D"/>
              </a:buClr>
              <a:buSzPts val="1600"/>
              <a:buNone/>
            </a:pPr>
            <a:r>
              <a:rPr lang="en-US" sz="1600" i="0">
                <a:solidFill>
                  <a:srgbClr val="0D0D0D"/>
                </a:solidFill>
                <a:highlight>
                  <a:srgbClr val="FFFFFF"/>
                </a:highlight>
                <a:latin typeface="Calibri"/>
                <a:ea typeface="Calibri"/>
                <a:cs typeface="Calibri"/>
                <a:sym typeface="Calibri"/>
              </a:rPr>
              <a:t> </a:t>
            </a:r>
            <a:r>
              <a:rPr lang="en-US" sz="1600" b="1" i="0">
                <a:solidFill>
                  <a:srgbClr val="0D0D0D"/>
                </a:solidFill>
                <a:highlight>
                  <a:srgbClr val="FFFFFF"/>
                </a:highlight>
              </a:rPr>
              <a:t>User </a:t>
            </a:r>
            <a:r>
              <a:rPr lang="en-US" sz="1600" b="1">
                <a:solidFill>
                  <a:srgbClr val="0D0D0D"/>
                </a:solidFill>
                <a:highlight>
                  <a:srgbClr val="FFFFFF"/>
                </a:highlight>
              </a:rPr>
              <a:t>Roles</a:t>
            </a:r>
            <a:r>
              <a:rPr lang="en-US" sz="1600" i="0">
                <a:solidFill>
                  <a:srgbClr val="0D0D0D"/>
                </a:solidFill>
                <a:highlight>
                  <a:srgbClr val="FFFFFF"/>
                </a:highlight>
              </a:rPr>
              <a:t>:</a:t>
            </a:r>
            <a:endParaRPr/>
          </a:p>
          <a:p>
            <a:pPr marL="342900" lvl="0" indent="-342900" algn="l" rtl="0">
              <a:lnSpc>
                <a:spcPct val="150000"/>
              </a:lnSpc>
              <a:spcBef>
                <a:spcPts val="280"/>
              </a:spcBef>
              <a:spcAft>
                <a:spcPts val="0"/>
              </a:spcAft>
              <a:buClr>
                <a:schemeClr val="dk1"/>
              </a:buClr>
              <a:buSzPts val="1400"/>
              <a:buFont typeface="Arial"/>
              <a:buChar char="•"/>
            </a:pPr>
            <a:r>
              <a:rPr lang="en-US" sz="1400"/>
              <a:t>Separate dashboards for </a:t>
            </a:r>
            <a:r>
              <a:rPr lang="en-US" sz="1400" b="1"/>
              <a:t>admin</a:t>
            </a:r>
            <a:r>
              <a:rPr lang="en-US" sz="1400"/>
              <a:t>, </a:t>
            </a:r>
            <a:r>
              <a:rPr lang="en-US" sz="1400" b="1"/>
              <a:t>doctors</a:t>
            </a:r>
            <a:r>
              <a:rPr lang="en-US" sz="1400"/>
              <a:t>, and </a:t>
            </a:r>
            <a:r>
              <a:rPr lang="en-US" sz="1400" b="1"/>
              <a:t>patients</a:t>
            </a:r>
            <a:r>
              <a:rPr lang="en-US" sz="1400"/>
              <a:t>, each with role-specific access and functionalities.</a:t>
            </a:r>
            <a:endParaRPr sz="1400" i="0">
              <a:solidFill>
                <a:srgbClr val="0D0D0D"/>
              </a:solidFill>
              <a:highlight>
                <a:srgbClr val="FFFFFF"/>
              </a:highlight>
            </a:endParaRPr>
          </a:p>
          <a:p>
            <a:pPr marL="0" lvl="0" indent="0" algn="l" rtl="0">
              <a:lnSpc>
                <a:spcPct val="150000"/>
              </a:lnSpc>
              <a:spcBef>
                <a:spcPts val="320"/>
              </a:spcBef>
              <a:spcAft>
                <a:spcPts val="0"/>
              </a:spcAft>
              <a:buClr>
                <a:schemeClr val="dk1"/>
              </a:buClr>
              <a:buSzPts val="1600"/>
              <a:buNone/>
            </a:pPr>
            <a:r>
              <a:rPr lang="en-US" sz="1600" b="1"/>
              <a:t>Appointment Management: </a:t>
            </a:r>
            <a:endParaRPr/>
          </a:p>
          <a:p>
            <a:pPr marL="342900" lvl="0" indent="-342900" algn="l" rtl="0">
              <a:lnSpc>
                <a:spcPct val="150000"/>
              </a:lnSpc>
              <a:spcBef>
                <a:spcPts val="280"/>
              </a:spcBef>
              <a:spcAft>
                <a:spcPts val="0"/>
              </a:spcAft>
              <a:buClr>
                <a:schemeClr val="dk1"/>
              </a:buClr>
              <a:buSzPts val="1400"/>
              <a:buChar char="•"/>
            </a:pPr>
            <a:r>
              <a:rPr lang="en-US" sz="1400"/>
              <a:t>Doctors can manage availability and appointments, while patients can browse doctors and book appointments directly through the platform. </a:t>
            </a:r>
            <a:endParaRPr/>
          </a:p>
          <a:p>
            <a:pPr marL="0" lvl="0" indent="0" algn="l" rtl="0">
              <a:lnSpc>
                <a:spcPct val="150000"/>
              </a:lnSpc>
              <a:spcBef>
                <a:spcPts val="320"/>
              </a:spcBef>
              <a:spcAft>
                <a:spcPts val="0"/>
              </a:spcAft>
              <a:buClr>
                <a:schemeClr val="dk1"/>
              </a:buClr>
              <a:buSzPts val="1600"/>
              <a:buNone/>
            </a:pPr>
            <a:r>
              <a:rPr lang="en-US" sz="1600" b="1"/>
              <a:t>Revenue &amp; Fee Management: </a:t>
            </a:r>
            <a:endParaRPr/>
          </a:p>
          <a:p>
            <a:pPr marL="342900" lvl="0" indent="-342900" algn="l" rtl="0">
              <a:lnSpc>
                <a:spcPct val="150000"/>
              </a:lnSpc>
              <a:spcBef>
                <a:spcPts val="280"/>
              </a:spcBef>
              <a:spcAft>
                <a:spcPts val="0"/>
              </a:spcAft>
              <a:buClr>
                <a:schemeClr val="dk1"/>
              </a:buClr>
              <a:buSzPts val="1400"/>
              <a:buChar char="•"/>
            </a:pPr>
            <a:r>
              <a:rPr lang="en-US" sz="1400"/>
              <a:t>Doctors track their consultation fees and earnings, while admins monitor revenue and appointment data.</a:t>
            </a:r>
            <a:endParaRPr sz="1400" b="1"/>
          </a:p>
          <a:p>
            <a:pPr marL="0" lvl="0" indent="0" algn="l" rtl="0">
              <a:lnSpc>
                <a:spcPct val="150000"/>
              </a:lnSpc>
              <a:spcBef>
                <a:spcPts val="320"/>
              </a:spcBef>
              <a:spcAft>
                <a:spcPts val="0"/>
              </a:spcAft>
              <a:buClr>
                <a:schemeClr val="dk1"/>
              </a:buClr>
              <a:buSzPts val="1600"/>
              <a:buNone/>
            </a:pPr>
            <a:r>
              <a:rPr lang="en-US" sz="1600" b="1"/>
              <a:t>Patient-Doctor Interaction:</a:t>
            </a:r>
            <a:endParaRPr sz="1600" b="1">
              <a:solidFill>
                <a:srgbClr val="0D0D0D"/>
              </a:solidFill>
              <a:highlight>
                <a:srgbClr val="FFFFFF"/>
              </a:highlight>
            </a:endParaRPr>
          </a:p>
          <a:p>
            <a:pPr marL="342900" lvl="0" indent="-342900" algn="l" rtl="0">
              <a:lnSpc>
                <a:spcPct val="150000"/>
              </a:lnSpc>
              <a:spcBef>
                <a:spcPts val="280"/>
              </a:spcBef>
              <a:spcAft>
                <a:spcPts val="0"/>
              </a:spcAft>
              <a:buClr>
                <a:schemeClr val="dk1"/>
              </a:buClr>
              <a:buSzPts val="1400"/>
              <a:buFont typeface="Arial"/>
              <a:buChar char="•"/>
            </a:pPr>
            <a:r>
              <a:rPr lang="en-US" sz="1400"/>
              <a:t>Doctors and patients can view appointment details, track consultation history, and manage appointment status updates. </a:t>
            </a:r>
            <a:endParaRPr/>
          </a:p>
          <a:p>
            <a:pPr marL="0" lvl="0" indent="0" algn="l" rtl="0">
              <a:lnSpc>
                <a:spcPct val="150000"/>
              </a:lnSpc>
              <a:spcBef>
                <a:spcPts val="320"/>
              </a:spcBef>
              <a:spcAft>
                <a:spcPts val="0"/>
              </a:spcAft>
              <a:buClr>
                <a:schemeClr val="dk1"/>
              </a:buClr>
              <a:buSzPts val="1600"/>
              <a:buNone/>
            </a:pPr>
            <a:r>
              <a:rPr lang="en-US" sz="1600" b="1"/>
              <a:t>Responsive Design</a:t>
            </a:r>
            <a:r>
              <a:rPr lang="en-US" sz="1600" i="0">
                <a:solidFill>
                  <a:srgbClr val="0D0D0D"/>
                </a:solidFill>
                <a:highlight>
                  <a:srgbClr val="FFFFFF"/>
                </a:highlight>
              </a:rPr>
              <a:t>: </a:t>
            </a:r>
            <a:endParaRPr/>
          </a:p>
          <a:p>
            <a:pPr marL="342900" lvl="0" indent="-342900" algn="just" rtl="0">
              <a:lnSpc>
                <a:spcPct val="150000"/>
              </a:lnSpc>
              <a:spcBef>
                <a:spcPts val="280"/>
              </a:spcBef>
              <a:spcAft>
                <a:spcPts val="0"/>
              </a:spcAft>
              <a:buClr>
                <a:schemeClr val="dk1"/>
              </a:buClr>
              <a:buSzPts val="1400"/>
              <a:buFont typeface="Arial"/>
              <a:buChar char="•"/>
            </a:pPr>
            <a:r>
              <a:rPr lang="en-US" sz="1400"/>
              <a:t>Mobile-friendly layout, ensuring a seamless user experience across desktops, tablets, and smartphones.</a:t>
            </a:r>
            <a:endParaRPr sz="1400">
              <a:solidFill>
                <a:srgbClr val="0D0D0D"/>
              </a:solidFill>
              <a:highlight>
                <a:srgbClr val="FFFFFF"/>
              </a:highlight>
            </a:endParaRPr>
          </a:p>
        </p:txBody>
      </p:sp>
      <p:sp>
        <p:nvSpPr>
          <p:cNvPr id="117" name="Google Shape;11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118" name="Google Shape;118;p13"/>
          <p:cNvPicPr preferRelativeResize="0"/>
          <p:nvPr/>
        </p:nvPicPr>
        <p:blipFill rotWithShape="1">
          <a:blip r:embed="rId3">
            <a:alphaModFix/>
          </a:blip>
          <a:srcRect/>
          <a:stretch/>
        </p:blipFill>
        <p:spPr>
          <a:xfrm>
            <a:off x="6010166" y="1795832"/>
            <a:ext cx="2808312" cy="326633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1115</Words>
  <Application>Microsoft Office PowerPoint</Application>
  <PresentationFormat>On-screen Show (4:3)</PresentationFormat>
  <Paragraphs>134</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Stardos Stencil</vt:lpstr>
      <vt:lpstr>Noto Sans Symbols</vt:lpstr>
      <vt:lpstr>Times New Roman</vt:lpstr>
      <vt:lpstr>Office Theme</vt:lpstr>
      <vt:lpstr>PowerPoint Presentation</vt:lpstr>
      <vt:lpstr>TABLE OF CONTENTS</vt:lpstr>
      <vt:lpstr>PowerPoint Presentation</vt:lpstr>
      <vt:lpstr>ABSTRACT </vt:lpstr>
      <vt:lpstr>PROBLEM STATEMENT</vt:lpstr>
      <vt:lpstr>SDLC MODEL</vt:lpstr>
      <vt:lpstr>TECHNICAL DETAILS</vt:lpstr>
      <vt:lpstr>TECHNICAL DETAILS</vt:lpstr>
      <vt:lpstr>KEY FEATURES</vt:lpstr>
      <vt:lpstr>SNAPSHOTS</vt:lpstr>
      <vt:lpstr>SNAPSHOTS</vt:lpstr>
      <vt:lpstr>SNAPSHOTS</vt:lpstr>
      <vt:lpstr>SNAPSHOTS</vt:lpstr>
      <vt:lpstr>SNAPSHOTS</vt:lpstr>
      <vt:lpstr>SNAPSHOTS</vt:lpstr>
      <vt:lpstr>SNAPSHOTS</vt:lpstr>
      <vt:lpstr>FUTURE SCOPE</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Bhuvesh Mittal</cp:lastModifiedBy>
  <cp:revision>1</cp:revision>
  <dcterms:modified xsi:type="dcterms:W3CDTF">2024-12-11T11:01:34Z</dcterms:modified>
</cp:coreProperties>
</file>