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86" r:id="rId18"/>
    <p:sldId id="271" r:id="rId19"/>
    <p:sldId id="287" r:id="rId20"/>
    <p:sldId id="288" r:id="rId21"/>
    <p:sldId id="282" r:id="rId22"/>
    <p:sldId id="285" r:id="rId23"/>
    <p:sldId id="283" r:id="rId24"/>
    <p:sldId id="289" r:id="rId25"/>
    <p:sldId id="290" r:id="rId26"/>
    <p:sldId id="291" r:id="rId27"/>
    <p:sldId id="293" r:id="rId28"/>
    <p:sldId id="292" r:id="rId29"/>
    <p:sldId id="294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2AE51-5280-4A42-91ED-75F12C5AE14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D8019-F9C6-4301-924A-0A90B843D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0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8019-F9C6-4301-924A-0A90B843D3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65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EC515-1895-0EEE-2576-467AE45F1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651E4E-B177-3885-269D-9DC9D84E14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77A1EC-8371-B59D-4BEE-1751572A05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288B1-EF7B-B0D5-ED06-5CF808FD65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8019-F9C6-4301-924A-0A90B843D3E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14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12364-066C-EA84-F989-5B28B434F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90CBB9-7FB8-FEB8-55E4-1DC553089C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5EF92A-50CE-B19A-4D5A-41C3EF671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05125-226E-956F-6365-52194A17D9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8019-F9C6-4301-924A-0A90B843D3E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23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1E611-A71A-0A79-B504-2E700810C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CB9173-F433-4272-8CE2-32F8492D35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575A21-D2C9-AD4A-0CFD-B918C5F67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70651-789A-2EE9-F26F-8B2F1E198E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8019-F9C6-4301-924A-0A90B843D3E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30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12A5C-ED80-4FA6-5F08-AABE53BD5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3844A0-5C6A-705A-024D-DD41614D03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5A4444-D467-E195-51D5-CC51815C05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1EB93-A7D0-80A0-81B2-B55386BF39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8019-F9C6-4301-924A-0A90B843D3E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24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0F73-0291-2168-8E21-9423B15AB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EA673-9383-2DAC-5556-C82E4511F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6AEE7-6EEA-9BE9-B7AA-CE629FC3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6198-D2CF-47B0-B947-6C0406A0850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9EFA1-6D67-91AD-9B66-5F42454C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8526D-A17D-0554-8441-E42BA5CF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21A3-1EB2-4949-984F-6BC20C642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9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38CEB-2F8E-C958-5F4C-394F325D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AB1C7-C1AE-B5A1-034F-A3943E541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43AEE-F05F-F0E4-8357-B393FE68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6198-D2CF-47B0-B947-6C0406A0850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8A214-4603-9F46-05DE-0B178B9B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0AAE0-D425-6B9E-3AD8-1D06223F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21A3-1EB2-4949-984F-6BC20C642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1A7BC3-1DBF-5C45-4485-CD9A534FE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2A4A9-5B1E-FFEF-6F9B-9F92FD99B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67B67-181D-76EB-27F6-C4271D66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6198-D2CF-47B0-B947-6C0406A0850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98CB7-5D99-12BF-C99A-6CB0B86C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465D4-A5A7-6E41-E6D5-47746C8A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21A3-1EB2-4949-984F-6BC20C642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1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634A-A244-C428-F5C4-129087CF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6943A-1FD8-00AB-E8BF-B9AB8FEFC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8077A-12E7-C220-6684-FE8494ED1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6198-D2CF-47B0-B947-6C0406A0850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EFA9D-001F-9016-615C-ACB933719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9F7FE-8562-A6CA-D11B-3B7B455B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21A3-1EB2-4949-984F-6BC20C642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1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3437A-3BFC-0A5F-EC27-E4B4C8BA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56B1A-AD76-F3E6-09D3-D6E16228F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AB955-A48A-51B7-F18F-BB8F0F208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6198-D2CF-47B0-B947-6C0406A0850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8AF26-707C-EE17-6B6F-8655A640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23141-3EF7-D44F-C83C-10797D8AA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21A3-1EB2-4949-984F-6BC20C642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1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D186-28DC-04E6-9373-26C9DFA7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544B0-7050-A190-100C-7A9334A68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62E9C-89E0-400D-AE27-ECE99C85F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2A064-22BF-F7FF-E671-5DF06518F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6198-D2CF-47B0-B947-6C0406A0850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CF3EB-1ED2-77C4-C1A0-7F02276FC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7D692-F3ED-8B82-245D-09DA1232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21A3-1EB2-4949-984F-6BC20C642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9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99487-DF79-B442-C49F-D4389F3C2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3A7E7-1909-7AB6-AF86-116D6923F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D56B3-E886-71CB-D47C-54A2A5D9B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DB06E-F93D-FD91-E21D-769E8DE33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4B4017-19CA-4C8C-0AFE-DD081B0ED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A2B296-9B1D-68AA-CFDC-633F6B3D9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6198-D2CF-47B0-B947-6C0406A0850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61B8F3-FD4E-8BE9-C2AC-4057DB16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D21928-00A3-2DDB-F289-62B7641A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21A3-1EB2-4949-984F-6BC20C642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7964-2919-CC5A-65A3-2F72F0E6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2CBA9-D055-BF79-8410-0CE698AE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6198-D2CF-47B0-B947-6C0406A0850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030CF-A120-F54D-A8C0-9A3FA724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6F51E-0C33-60A5-7F0C-FC99BDC3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21A3-1EB2-4949-984F-6BC20C642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0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8F9E75-98FC-9928-D328-4C12DE329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6198-D2CF-47B0-B947-6C0406A0850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792D98-DEDF-4FCF-B4F1-232E8C09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A9C26-0AE9-1BE4-3CE9-A64629CB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21A3-1EB2-4949-984F-6BC20C642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18744-8645-5D30-1530-8CD334519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B36AE-D371-8757-3E90-A77FE7835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510C9-372B-05E0-CC66-42ACB674B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523D2-2B47-051F-AA5A-82AA86ED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6198-D2CF-47B0-B947-6C0406A0850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3BEA9-309A-D9EB-AAA5-AABD9BF6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A976A-3F3D-6C37-3C85-C57A5A4E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21A3-1EB2-4949-984F-6BC20C642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2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B100-F5DD-8C5E-91B1-ECB4DE19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8B88C-69E3-E520-50BE-3EF56F9AD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0C67F-589E-134C-9F44-B337C88AF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105B5-6373-ED2D-4E52-DC45FFA5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6198-D2CF-47B0-B947-6C0406A0850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57B69-B035-B65D-A398-8C046522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FC731-C95E-8D0A-80A6-78019E2C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21A3-1EB2-4949-984F-6BC20C642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2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D479F7-4730-FCB5-1903-04008BF00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B866E-A854-A385-1103-DA4C118E8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E2849-F016-DE91-0D54-80F9474EB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86198-D2CF-47B0-B947-6C0406A0850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90D1B-D038-E104-CD80-54B8FB882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17FC0-0141-8325-9AF3-6D7E6E01D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621A3-1EB2-4949-984F-6BC20C642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8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jp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jp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74913-AA78-085A-F3BC-B566F4AAF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4570"/>
            <a:ext cx="9144000" cy="2387600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Cache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A8803-AF27-B1E9-C9C7-2AFCE014D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37950"/>
            <a:ext cx="9144000" cy="696768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Cache Replacement Algorithms</a:t>
            </a:r>
          </a:p>
        </p:txBody>
      </p:sp>
    </p:spTree>
    <p:extLst>
      <p:ext uri="{BB962C8B-B14F-4D97-AF65-F5344CB8AC3E}">
        <p14:creationId xmlns:p14="http://schemas.microsoft.com/office/powerpoint/2010/main" val="7592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1585" y="1259086"/>
            <a:ext cx="7768828" cy="7143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681659"/>
            <a:ext cx="10515600" cy="692497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/>
          <a:p>
            <a:pPr marL="1281430">
              <a:lnSpc>
                <a:spcPct val="100000"/>
              </a:lnSpc>
              <a:spcBef>
                <a:spcPts val="120"/>
              </a:spcBef>
            </a:pPr>
            <a:r>
              <a:rPr dirty="0">
                <a:solidFill>
                  <a:srgbClr val="C6670F"/>
                </a:solidFill>
              </a:rPr>
              <a:t>Cache</a:t>
            </a:r>
            <a:r>
              <a:rPr spc="100" dirty="0">
                <a:solidFill>
                  <a:srgbClr val="C6670F"/>
                </a:solidFill>
              </a:rPr>
              <a:t> </a:t>
            </a:r>
            <a:r>
              <a:rPr dirty="0">
                <a:solidFill>
                  <a:srgbClr val="C17026"/>
                </a:solidFill>
              </a:rPr>
              <a:t>Design</a:t>
            </a:r>
            <a:r>
              <a:rPr spc="15" dirty="0">
                <a:solidFill>
                  <a:srgbClr val="C17026"/>
                </a:solidFill>
              </a:rPr>
              <a:t> </a:t>
            </a:r>
            <a:r>
              <a:rPr spc="-10" dirty="0">
                <a:solidFill>
                  <a:srgbClr val="B8600A"/>
                </a:solidFill>
              </a:rPr>
              <a:t>Basics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85694" y="1397095"/>
            <a:ext cx="7378700" cy="429387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50520" indent="-337185">
              <a:spcBef>
                <a:spcPts val="380"/>
              </a:spcBef>
              <a:buClr>
                <a:srgbClr val="312AD4"/>
              </a:buClr>
              <a:buChar char="•"/>
              <a:tabLst>
                <a:tab pos="350520" algn="l"/>
              </a:tabLst>
            </a:pPr>
            <a:r>
              <a:rPr sz="2750" dirty="0">
                <a:solidFill>
                  <a:srgbClr val="3131A5"/>
                </a:solidFill>
                <a:latin typeface="Times New Roman"/>
                <a:cs typeface="Times New Roman"/>
              </a:rPr>
              <a:t>On</a:t>
            </a:r>
            <a:r>
              <a:rPr sz="2750" spc="-5" dirty="0">
                <a:solidFill>
                  <a:srgbClr val="3131A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342D82"/>
                </a:solidFill>
                <a:latin typeface="Times New Roman"/>
                <a:cs typeface="Times New Roman"/>
              </a:rPr>
              <a:t>every</a:t>
            </a:r>
            <a:r>
              <a:rPr sz="2750" spc="170" dirty="0">
                <a:solidFill>
                  <a:srgbClr val="342D82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3833A1"/>
                </a:solidFill>
                <a:latin typeface="Times New Roman"/>
                <a:cs typeface="Times New Roman"/>
              </a:rPr>
              <a:t>read</a:t>
            </a:r>
            <a:r>
              <a:rPr sz="2750" spc="130" dirty="0">
                <a:solidFill>
                  <a:srgbClr val="3833A1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423DA3"/>
                </a:solidFill>
                <a:latin typeface="Times New Roman"/>
                <a:cs typeface="Times New Roman"/>
              </a:rPr>
              <a:t>miss</a:t>
            </a:r>
            <a:endParaRPr sz="2750" dirty="0">
              <a:latin typeface="Times New Roman"/>
              <a:cs typeface="Times New Roman"/>
            </a:endParaRPr>
          </a:p>
          <a:p>
            <a:pPr marL="755015" lvl="1" indent="-290195">
              <a:spcBef>
                <a:spcPts val="220"/>
              </a:spcBef>
              <a:buClr>
                <a:srgbClr val="BC5B70"/>
              </a:buClr>
              <a:buChar char="•"/>
              <a:tabLst>
                <a:tab pos="755015" algn="l"/>
              </a:tabLst>
            </a:pPr>
            <a:r>
              <a:rPr sz="2500" dirty="0">
                <a:solidFill>
                  <a:srgbClr val="790728"/>
                </a:solidFill>
                <a:latin typeface="Cambria"/>
                <a:cs typeface="Cambria"/>
              </a:rPr>
              <a:t>A</a:t>
            </a:r>
            <a:r>
              <a:rPr sz="2500" spc="15" dirty="0">
                <a:solidFill>
                  <a:srgbClr val="790728"/>
                </a:solidFill>
                <a:latin typeface="Cambria"/>
                <a:cs typeface="Cambria"/>
              </a:rPr>
              <a:t> </a:t>
            </a:r>
            <a:r>
              <a:rPr sz="2500" spc="-45" dirty="0">
                <a:solidFill>
                  <a:srgbClr val="8A0528"/>
                </a:solidFill>
                <a:latin typeface="Cambria"/>
                <a:cs typeface="Cambria"/>
              </a:rPr>
              <a:t>fixed</a:t>
            </a:r>
            <a:r>
              <a:rPr sz="2500" spc="-25" dirty="0">
                <a:solidFill>
                  <a:srgbClr val="8A0528"/>
                </a:solidFill>
                <a:latin typeface="Cambria"/>
                <a:cs typeface="Cambria"/>
              </a:rPr>
              <a:t> </a:t>
            </a:r>
            <a:r>
              <a:rPr sz="2500" spc="-225" dirty="0">
                <a:solidFill>
                  <a:srgbClr val="7C0C2D"/>
                </a:solidFill>
                <a:latin typeface="Cambria"/>
                <a:cs typeface="Cambria"/>
              </a:rPr>
              <a:t>number</a:t>
            </a:r>
            <a:r>
              <a:rPr sz="2500" spc="85" dirty="0">
                <a:solidFill>
                  <a:srgbClr val="7C0C2D"/>
                </a:solidFill>
                <a:latin typeface="Cambria"/>
                <a:cs typeface="Cambria"/>
              </a:rPr>
              <a:t> </a:t>
            </a:r>
            <a:r>
              <a:rPr sz="2500" dirty="0">
                <a:solidFill>
                  <a:srgbClr val="790C28"/>
                </a:solidFill>
                <a:latin typeface="Cambria"/>
                <a:cs typeface="Cambria"/>
              </a:rPr>
              <a:t>of</a:t>
            </a:r>
            <a:r>
              <a:rPr sz="2500" spc="-105" dirty="0">
                <a:solidFill>
                  <a:srgbClr val="790C28"/>
                </a:solidFill>
                <a:latin typeface="Cambria"/>
                <a:cs typeface="Cambria"/>
              </a:rPr>
              <a:t> </a:t>
            </a:r>
            <a:r>
              <a:rPr sz="2500" spc="-130" dirty="0">
                <a:solidFill>
                  <a:srgbClr val="891328"/>
                </a:solidFill>
                <a:latin typeface="Cambria"/>
                <a:cs typeface="Cambria"/>
              </a:rPr>
              <a:t>bytes</a:t>
            </a:r>
            <a:r>
              <a:rPr sz="2500" spc="10" dirty="0">
                <a:solidFill>
                  <a:srgbClr val="891328"/>
                </a:solidFill>
                <a:latin typeface="Cambria"/>
                <a:cs typeface="Cambria"/>
              </a:rPr>
              <a:t> </a:t>
            </a:r>
            <a:r>
              <a:rPr sz="2500" spc="-180" dirty="0">
                <a:solidFill>
                  <a:srgbClr val="851838"/>
                </a:solidFill>
                <a:latin typeface="Cambria"/>
                <a:cs typeface="Cambria"/>
              </a:rPr>
              <a:t>are</a:t>
            </a:r>
            <a:r>
              <a:rPr sz="2500" spc="55" dirty="0">
                <a:solidFill>
                  <a:srgbClr val="851838"/>
                </a:solidFill>
                <a:latin typeface="Cambria"/>
                <a:cs typeface="Cambria"/>
              </a:rPr>
              <a:t> </a:t>
            </a:r>
            <a:r>
              <a:rPr sz="2500" spc="-10" dirty="0">
                <a:solidFill>
                  <a:srgbClr val="7C1838"/>
                </a:solidFill>
                <a:latin typeface="Cambria"/>
                <a:cs typeface="Cambria"/>
              </a:rPr>
              <a:t>transfea&amp;</a:t>
            </a:r>
            <a:endParaRPr sz="2500" dirty="0">
              <a:latin typeface="Cambria"/>
              <a:cs typeface="Cambria"/>
            </a:endParaRPr>
          </a:p>
          <a:p>
            <a:pPr marR="2566035" algn="r">
              <a:spcBef>
                <a:spcPts val="190"/>
              </a:spcBef>
            </a:pPr>
            <a:r>
              <a:rPr sz="2050" dirty="0">
                <a:solidFill>
                  <a:srgbClr val="2F2F2F"/>
                </a:solidFill>
                <a:latin typeface="Cambria"/>
                <a:cs typeface="Cambria"/>
              </a:rPr>
              <a:t>»</a:t>
            </a:r>
            <a:r>
              <a:rPr sz="2050" spc="270" dirty="0">
                <a:solidFill>
                  <a:srgbClr val="2F2F2F"/>
                </a:solidFill>
                <a:latin typeface="Cambria"/>
                <a:cs typeface="Cambria"/>
              </a:rPr>
              <a:t> </a:t>
            </a:r>
            <a:r>
              <a:rPr sz="2050" spc="-55" dirty="0">
                <a:solidFill>
                  <a:srgbClr val="13544D"/>
                </a:solidFill>
                <a:latin typeface="Cambria"/>
                <a:cs typeface="Cambria"/>
              </a:rPr>
              <a:t>More</a:t>
            </a:r>
            <a:r>
              <a:rPr sz="2050" spc="35" dirty="0">
                <a:solidFill>
                  <a:srgbClr val="13544D"/>
                </a:solidFill>
                <a:latin typeface="Cambria"/>
                <a:cs typeface="Cambria"/>
              </a:rPr>
              <a:t> </a:t>
            </a:r>
            <a:r>
              <a:rPr sz="2050" spc="-130" dirty="0">
                <a:solidFill>
                  <a:srgbClr val="2A605B"/>
                </a:solidFill>
                <a:latin typeface="Cambria"/>
                <a:cs typeface="Cambria"/>
              </a:rPr>
              <a:t>than</a:t>
            </a:r>
            <a:r>
              <a:rPr sz="2050" spc="65" dirty="0">
                <a:solidFill>
                  <a:srgbClr val="2A605B"/>
                </a:solidFill>
                <a:latin typeface="Cambria"/>
                <a:cs typeface="Cambria"/>
              </a:rPr>
              <a:t> </a:t>
            </a:r>
            <a:r>
              <a:rPr sz="2050" spc="-145" dirty="0">
                <a:solidFill>
                  <a:srgbClr val="365D59"/>
                </a:solidFill>
                <a:latin typeface="Cambria"/>
                <a:cs typeface="Cambria"/>
              </a:rPr>
              <a:t>what</a:t>
            </a:r>
            <a:r>
              <a:rPr sz="2050" spc="55" dirty="0">
                <a:solidFill>
                  <a:srgbClr val="365D59"/>
                </a:solidFill>
                <a:latin typeface="Cambria"/>
                <a:cs typeface="Cambria"/>
              </a:rPr>
              <a:t> </a:t>
            </a:r>
            <a:r>
              <a:rPr sz="2050" spc="-13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050" spc="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50" spc="-120" dirty="0">
                <a:solidFill>
                  <a:srgbClr val="265956"/>
                </a:solidFill>
                <a:latin typeface="Cambria"/>
                <a:cs typeface="Cambria"/>
              </a:rPr>
              <a:t>processor</a:t>
            </a:r>
            <a:r>
              <a:rPr sz="2050" spc="15" dirty="0">
                <a:solidFill>
                  <a:srgbClr val="265956"/>
                </a:solidFill>
                <a:latin typeface="Cambria"/>
                <a:cs typeface="Cambria"/>
              </a:rPr>
              <a:t> </a:t>
            </a:r>
            <a:r>
              <a:rPr sz="2050" spc="-10" dirty="0">
                <a:solidFill>
                  <a:srgbClr val="383838"/>
                </a:solidFill>
                <a:latin typeface="Cambria"/>
                <a:cs typeface="Cambria"/>
              </a:rPr>
              <a:t>needs</a:t>
            </a:r>
            <a:endParaRPr sz="2050" dirty="0">
              <a:latin typeface="Cambria"/>
              <a:cs typeface="Cambria"/>
            </a:endParaRPr>
          </a:p>
          <a:p>
            <a:pPr marR="2611755" algn="r">
              <a:spcBef>
                <a:spcPts val="245"/>
              </a:spcBef>
            </a:pPr>
            <a:r>
              <a:rPr sz="1950" spc="-840" dirty="0">
                <a:solidFill>
                  <a:srgbClr val="BDBD97"/>
                </a:solidFill>
                <a:latin typeface="Cambria"/>
                <a:cs typeface="Cambria"/>
              </a:rPr>
              <a:t>—</a:t>
            </a:r>
            <a:r>
              <a:rPr sz="1950" spc="250" dirty="0">
                <a:solidFill>
                  <a:srgbClr val="BDBD97"/>
                </a:solidFill>
                <a:latin typeface="Cambria"/>
                <a:cs typeface="Cambria"/>
              </a:rPr>
              <a:t> </a:t>
            </a:r>
            <a:r>
              <a:rPr sz="1950" dirty="0">
                <a:solidFill>
                  <a:srgbClr val="7E6E38"/>
                </a:solidFill>
                <a:latin typeface="Cambria"/>
                <a:cs typeface="Cambria"/>
              </a:rPr>
              <a:t>Effective</a:t>
            </a:r>
            <a:r>
              <a:rPr sz="1950" spc="-110" dirty="0">
                <a:solidFill>
                  <a:srgbClr val="7E6E38"/>
                </a:solidFill>
                <a:latin typeface="Cambria"/>
                <a:cs typeface="Cambria"/>
              </a:rPr>
              <a:t> </a:t>
            </a:r>
            <a:r>
              <a:rPr sz="1950" spc="-10" dirty="0">
                <a:solidFill>
                  <a:srgbClr val="6D5D36"/>
                </a:solidFill>
                <a:latin typeface="Cambria"/>
                <a:cs typeface="Cambria"/>
              </a:rPr>
              <a:t>due</a:t>
            </a:r>
            <a:r>
              <a:rPr sz="1950" spc="-45" dirty="0">
                <a:solidFill>
                  <a:srgbClr val="6D5D36"/>
                </a:solidFill>
                <a:latin typeface="Cambria"/>
                <a:cs typeface="Cambria"/>
              </a:rPr>
              <a:t> </a:t>
            </a:r>
            <a:r>
              <a:rPr sz="1950" dirty="0">
                <a:solidFill>
                  <a:srgbClr val="826731"/>
                </a:solidFill>
                <a:latin typeface="Cambria"/>
                <a:cs typeface="Cambria"/>
              </a:rPr>
              <a:t>to</a:t>
            </a:r>
            <a:r>
              <a:rPr sz="1950" spc="-5" dirty="0">
                <a:solidFill>
                  <a:srgbClr val="826731"/>
                </a:solidFill>
                <a:latin typeface="Cambria"/>
                <a:cs typeface="Cambria"/>
              </a:rPr>
              <a:t> </a:t>
            </a:r>
            <a:r>
              <a:rPr sz="1950" spc="-40" dirty="0">
                <a:solidFill>
                  <a:srgbClr val="7E724B"/>
                </a:solidFill>
                <a:latin typeface="Cambria"/>
                <a:cs typeface="Cambria"/>
              </a:rPr>
              <a:t>spatial</a:t>
            </a:r>
            <a:r>
              <a:rPr sz="1950" spc="60" dirty="0">
                <a:solidFill>
                  <a:srgbClr val="7E724B"/>
                </a:solidFill>
                <a:latin typeface="Cambria"/>
                <a:cs typeface="Cambria"/>
              </a:rPr>
              <a:t> </a:t>
            </a:r>
            <a:r>
              <a:rPr sz="1950" spc="-10" dirty="0">
                <a:solidFill>
                  <a:srgbClr val="756941"/>
                </a:solidFill>
                <a:latin typeface="Cambria"/>
                <a:cs typeface="Cambria"/>
              </a:rPr>
              <a:t>locality</a:t>
            </a:r>
            <a:endParaRPr sz="1950" dirty="0">
              <a:latin typeface="Cambria"/>
              <a:cs typeface="Cambria"/>
            </a:endParaRPr>
          </a:p>
          <a:p>
            <a:pPr marL="349885" indent="-337185">
              <a:spcBef>
                <a:spcPts val="275"/>
              </a:spcBef>
              <a:buClr>
                <a:srgbClr val="2D2AD8"/>
              </a:buClr>
              <a:buChar char="•"/>
              <a:tabLst>
                <a:tab pos="349885" algn="l"/>
              </a:tabLst>
            </a:pPr>
            <a:r>
              <a:rPr sz="2850" dirty="0">
                <a:solidFill>
                  <a:srgbClr val="3431B1"/>
                </a:solidFill>
                <a:latin typeface="Times New Roman"/>
                <a:cs typeface="Times New Roman"/>
              </a:rPr>
              <a:t>Cache</a:t>
            </a:r>
            <a:r>
              <a:rPr sz="2850" spc="-145" dirty="0">
                <a:solidFill>
                  <a:srgbClr val="3431B1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solidFill>
                  <a:srgbClr val="493F99"/>
                </a:solidFill>
                <a:latin typeface="Times New Roman"/>
                <a:cs typeface="Times New Roman"/>
              </a:rPr>
              <a:t>is</a:t>
            </a:r>
            <a:r>
              <a:rPr sz="2850" spc="-125" dirty="0">
                <a:solidFill>
                  <a:srgbClr val="493F99"/>
                </a:solidFill>
                <a:latin typeface="Times New Roman"/>
                <a:cs typeface="Times New Roman"/>
              </a:rPr>
              <a:t> </a:t>
            </a:r>
            <a:r>
              <a:rPr sz="2850" spc="-20" dirty="0">
                <a:solidFill>
                  <a:srgbClr val="4B469E"/>
                </a:solidFill>
                <a:latin typeface="Times New Roman"/>
                <a:cs typeface="Times New Roman"/>
              </a:rPr>
              <a:t>divided</a:t>
            </a:r>
            <a:r>
              <a:rPr sz="2850" spc="-30" dirty="0">
                <a:solidFill>
                  <a:srgbClr val="4B469E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solidFill>
                  <a:srgbClr val="443BAC"/>
                </a:solidFill>
                <a:latin typeface="Times New Roman"/>
                <a:cs typeface="Times New Roman"/>
              </a:rPr>
              <a:t>into</a:t>
            </a:r>
            <a:r>
              <a:rPr sz="2850" spc="-65" dirty="0">
                <a:solidFill>
                  <a:srgbClr val="443BAC"/>
                </a:solidFill>
                <a:latin typeface="Times New Roman"/>
                <a:cs typeface="Times New Roman"/>
              </a:rPr>
              <a:t> </a:t>
            </a:r>
            <a:r>
              <a:rPr sz="2850" spc="-25" dirty="0">
                <a:solidFill>
                  <a:srgbClr val="3A3695"/>
                </a:solidFill>
                <a:latin typeface="Times New Roman"/>
                <a:cs typeface="Times New Roman"/>
              </a:rPr>
              <a:t>blocks</a:t>
            </a:r>
            <a:r>
              <a:rPr sz="2850" spc="-120" dirty="0">
                <a:solidFill>
                  <a:srgbClr val="3A3695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solidFill>
                  <a:srgbClr val="443DAE"/>
                </a:solidFill>
                <a:latin typeface="Times New Roman"/>
                <a:cs typeface="Times New Roman"/>
              </a:rPr>
              <a:t>of</a:t>
            </a:r>
            <a:r>
              <a:rPr sz="2850" spc="-105" dirty="0">
                <a:solidFill>
                  <a:srgbClr val="443DAE"/>
                </a:solidFill>
                <a:latin typeface="Times New Roman"/>
                <a:cs typeface="Times New Roman"/>
              </a:rPr>
              <a:t> </a:t>
            </a:r>
            <a:r>
              <a:rPr sz="2850" spc="-185" dirty="0">
                <a:solidFill>
                  <a:srgbClr val="3433AF"/>
                </a:solidFill>
                <a:latin typeface="Times New Roman"/>
                <a:cs typeface="Times New Roman"/>
              </a:rPr>
              <a:t>&amp;</a:t>
            </a:r>
            <a:r>
              <a:rPr sz="2850" spc="-40" dirty="0">
                <a:solidFill>
                  <a:srgbClr val="3433AF"/>
                </a:solidFill>
                <a:latin typeface="Times New Roman"/>
                <a:cs typeface="Times New Roman"/>
              </a:rPr>
              <a:t> </a:t>
            </a:r>
            <a:r>
              <a:rPr sz="2850" spc="-10" dirty="0">
                <a:solidFill>
                  <a:srgbClr val="4442AC"/>
                </a:solidFill>
                <a:latin typeface="Times New Roman"/>
                <a:cs typeface="Times New Roman"/>
              </a:rPr>
              <a:t>bytes</a:t>
            </a:r>
            <a:endParaRPr sz="2850" dirty="0">
              <a:latin typeface="Times New Roman"/>
              <a:cs typeface="Times New Roman"/>
            </a:endParaRPr>
          </a:p>
          <a:p>
            <a:pPr marL="926465">
              <a:spcBef>
                <a:spcPts val="190"/>
              </a:spcBef>
            </a:pPr>
            <a:r>
              <a:rPr sz="2050" dirty="0">
                <a:solidFill>
                  <a:srgbClr val="3B3B3B"/>
                </a:solidFill>
                <a:latin typeface="Times New Roman"/>
                <a:cs typeface="Times New Roman"/>
              </a:rPr>
              <a:t>»</a:t>
            </a:r>
            <a:r>
              <a:rPr sz="2050" spc="120" dirty="0">
                <a:solidFill>
                  <a:srgbClr val="3B3B3B"/>
                </a:solidFill>
                <a:latin typeface="Times New Roman"/>
                <a:cs typeface="Times New Roman"/>
              </a:rPr>
              <a:t> </a:t>
            </a:r>
            <a:r>
              <a:rPr sz="2050" spc="-45" dirty="0">
                <a:solidFill>
                  <a:srgbClr val="383838"/>
                </a:solidFill>
                <a:latin typeface="Times New Roman"/>
                <a:cs typeface="Times New Roman"/>
              </a:rPr>
              <a:t>b-</a:t>
            </a:r>
            <a:r>
              <a:rPr sz="2050" dirty="0">
                <a:solidFill>
                  <a:srgbClr val="383838"/>
                </a:solidFill>
                <a:latin typeface="Times New Roman"/>
                <a:cs typeface="Times New Roman"/>
              </a:rPr>
              <a:t>bits</a:t>
            </a:r>
            <a:r>
              <a:rPr sz="2050" spc="-60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F675B"/>
                </a:solidFill>
                <a:latin typeface="Times New Roman"/>
                <a:cs typeface="Times New Roman"/>
              </a:rPr>
              <a:t>are</a:t>
            </a:r>
            <a:r>
              <a:rPr sz="2050" spc="-45" dirty="0">
                <a:solidFill>
                  <a:srgbClr val="2F675B"/>
                </a:solidFill>
                <a:latin typeface="Times New Roman"/>
                <a:cs typeface="Times New Roman"/>
              </a:rPr>
              <a:t> </a:t>
            </a:r>
            <a:r>
              <a:rPr sz="2050" spc="-30" dirty="0">
                <a:solidFill>
                  <a:srgbClr val="214946"/>
                </a:solidFill>
                <a:latin typeface="Times New Roman"/>
                <a:cs typeface="Times New Roman"/>
              </a:rPr>
              <a:t>needed</a:t>
            </a:r>
            <a:r>
              <a:rPr sz="2050" spc="-35" dirty="0">
                <a:solidFill>
                  <a:srgbClr val="214946"/>
                </a:solidFill>
                <a:latin typeface="Times New Roman"/>
                <a:cs typeface="Times New Roman"/>
              </a:rPr>
              <a:t> </a:t>
            </a:r>
            <a:r>
              <a:rPr sz="2050" spc="-10" dirty="0">
                <a:solidFill>
                  <a:srgbClr val="3F3F3F"/>
                </a:solidFill>
                <a:latin typeface="Times New Roman"/>
                <a:cs typeface="Times New Roman"/>
              </a:rPr>
              <a:t>as</a:t>
            </a:r>
            <a:r>
              <a:rPr sz="2050" spc="-11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50" spc="-30" dirty="0">
                <a:solidFill>
                  <a:srgbClr val="265756"/>
                </a:solidFill>
                <a:latin typeface="Times New Roman"/>
                <a:cs typeface="Times New Roman"/>
              </a:rPr>
              <a:t>offset</a:t>
            </a:r>
            <a:r>
              <a:rPr sz="2050" spc="-60" dirty="0">
                <a:solidFill>
                  <a:srgbClr val="265756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14F49"/>
                </a:solidFill>
                <a:latin typeface="Times New Roman"/>
                <a:cs typeface="Times New Roman"/>
              </a:rPr>
              <a:t>into</a:t>
            </a:r>
            <a:r>
              <a:rPr sz="2050" spc="-105" dirty="0">
                <a:solidFill>
                  <a:srgbClr val="214F49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286462"/>
                </a:solidFill>
                <a:latin typeface="Times New Roman"/>
                <a:cs typeface="Times New Roman"/>
              </a:rPr>
              <a:t>the</a:t>
            </a:r>
            <a:r>
              <a:rPr sz="2050" spc="-80" dirty="0">
                <a:solidFill>
                  <a:srgbClr val="286462"/>
                </a:solidFill>
                <a:latin typeface="Times New Roman"/>
                <a:cs typeface="Times New Roman"/>
              </a:rPr>
              <a:t> </a:t>
            </a:r>
            <a:r>
              <a:rPr sz="2050" spc="-10" dirty="0">
                <a:solidFill>
                  <a:srgbClr val="235650"/>
                </a:solidFill>
                <a:latin typeface="Times New Roman"/>
                <a:cs typeface="Times New Roman"/>
              </a:rPr>
              <a:t>block</a:t>
            </a:r>
            <a:endParaRPr sz="2050" dirty="0">
              <a:latin typeface="Times New Roman"/>
              <a:cs typeface="Times New Roman"/>
            </a:endParaRPr>
          </a:p>
          <a:p>
            <a:pPr marL="1370330">
              <a:spcBef>
                <a:spcPts val="114"/>
              </a:spcBef>
            </a:pPr>
            <a:r>
              <a:rPr sz="2150" spc="-155" dirty="0">
                <a:solidFill>
                  <a:srgbClr val="8C6233"/>
                </a:solidFill>
                <a:latin typeface="Times New Roman"/>
                <a:cs typeface="Times New Roman"/>
              </a:rPr>
              <a:t>ft</a:t>
            </a:r>
            <a:r>
              <a:rPr sz="2150" spc="35" dirty="0">
                <a:solidFill>
                  <a:srgbClr val="8C6233"/>
                </a:solidFill>
                <a:latin typeface="Times New Roman"/>
                <a:cs typeface="Times New Roman"/>
              </a:rPr>
              <a:t> </a:t>
            </a:r>
            <a:r>
              <a:rPr sz="2150" spc="-55" dirty="0">
                <a:solidFill>
                  <a:srgbClr val="7C6948"/>
                </a:solidFill>
                <a:latin typeface="Times New Roman"/>
                <a:cs typeface="Times New Roman"/>
              </a:rPr>
              <a:t>=</a:t>
            </a:r>
            <a:r>
              <a:rPr sz="2150" spc="-125" dirty="0">
                <a:solidFill>
                  <a:srgbClr val="7C6948"/>
                </a:solidFill>
                <a:latin typeface="Times New Roman"/>
                <a:cs typeface="Times New Roman"/>
              </a:rPr>
              <a:t> </a:t>
            </a:r>
            <a:r>
              <a:rPr sz="2150" spc="160" dirty="0">
                <a:solidFill>
                  <a:srgbClr val="777034"/>
                </a:solidFill>
                <a:latin typeface="Times New Roman"/>
                <a:cs typeface="Times New Roman"/>
              </a:rPr>
              <a:t>logo</a:t>
            </a:r>
            <a:endParaRPr sz="2150" dirty="0">
              <a:latin typeface="Times New Roman"/>
              <a:cs typeface="Times New Roman"/>
            </a:endParaRPr>
          </a:p>
          <a:p>
            <a:pPr marL="926465">
              <a:spcBef>
                <a:spcPts val="105"/>
              </a:spcBef>
            </a:pPr>
            <a:r>
              <a:rPr sz="2100" dirty="0">
                <a:solidFill>
                  <a:srgbClr val="383838"/>
                </a:solidFill>
                <a:latin typeface="Times New Roman"/>
                <a:cs typeface="Times New Roman"/>
              </a:rPr>
              <a:t>»</a:t>
            </a:r>
            <a:r>
              <a:rPr sz="2100" spc="105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2100" spc="-50" dirty="0">
                <a:solidFill>
                  <a:srgbClr val="185B5B"/>
                </a:solidFill>
                <a:latin typeface="Times New Roman"/>
                <a:cs typeface="Times New Roman"/>
              </a:rPr>
              <a:t>Block</a:t>
            </a:r>
            <a:r>
              <a:rPr sz="2100" spc="-10" dirty="0">
                <a:solidFill>
                  <a:srgbClr val="185B5B"/>
                </a:solidFill>
                <a:latin typeface="Times New Roman"/>
                <a:cs typeface="Times New Roman"/>
              </a:rPr>
              <a:t> </a:t>
            </a:r>
            <a:r>
              <a:rPr sz="2100" spc="-60" dirty="0">
                <a:solidFill>
                  <a:srgbClr val="285B56"/>
                </a:solidFill>
                <a:latin typeface="Times New Roman"/>
                <a:cs typeface="Times New Roman"/>
              </a:rPr>
              <a:t>are</a:t>
            </a:r>
            <a:r>
              <a:rPr sz="2100" spc="-75" dirty="0">
                <a:solidFill>
                  <a:srgbClr val="285B56"/>
                </a:solidFill>
                <a:latin typeface="Times New Roman"/>
                <a:cs typeface="Times New Roman"/>
              </a:rPr>
              <a:t> </a:t>
            </a:r>
            <a:r>
              <a:rPr sz="2100" spc="-40" dirty="0">
                <a:solidFill>
                  <a:srgbClr val="28524D"/>
                </a:solidFill>
                <a:latin typeface="Times New Roman"/>
                <a:cs typeface="Times New Roman"/>
              </a:rPr>
              <a:t>called</a:t>
            </a:r>
            <a:r>
              <a:rPr sz="2100" spc="25" dirty="0">
                <a:solidFill>
                  <a:srgbClr val="28524D"/>
                </a:solidFill>
                <a:latin typeface="Times New Roman"/>
                <a:cs typeface="Times New Roman"/>
              </a:rPr>
              <a:t> </a:t>
            </a:r>
            <a:r>
              <a:rPr sz="2100" i="1" spc="-50" dirty="0">
                <a:solidFill>
                  <a:srgbClr val="214946"/>
                </a:solidFill>
                <a:latin typeface="Times New Roman"/>
                <a:cs typeface="Times New Roman"/>
              </a:rPr>
              <a:t>cache</a:t>
            </a:r>
            <a:r>
              <a:rPr sz="2100" i="1" spc="-55" dirty="0">
                <a:solidFill>
                  <a:srgbClr val="214946"/>
                </a:solidFill>
                <a:latin typeface="Times New Roman"/>
                <a:cs typeface="Times New Roman"/>
              </a:rPr>
              <a:t> </a:t>
            </a:r>
            <a:r>
              <a:rPr sz="2100" i="1" spc="-10" dirty="0">
                <a:solidFill>
                  <a:srgbClr val="315956"/>
                </a:solidFill>
                <a:latin typeface="Times New Roman"/>
                <a:cs typeface="Times New Roman"/>
              </a:rPr>
              <a:t>lines</a:t>
            </a:r>
            <a:endParaRPr sz="2100" dirty="0">
              <a:latin typeface="Times New Roman"/>
              <a:cs typeface="Times New Roman"/>
            </a:endParaRPr>
          </a:p>
          <a:p>
            <a:pPr marL="347980" marR="5080" indent="-335915">
              <a:lnSpc>
                <a:spcPts val="2990"/>
              </a:lnSpc>
              <a:spcBef>
                <a:spcPts val="705"/>
              </a:spcBef>
              <a:buClr>
                <a:srgbClr val="3B3DD6"/>
              </a:buClr>
              <a:buChar char="•"/>
              <a:tabLst>
                <a:tab pos="353695" algn="l"/>
              </a:tabLst>
            </a:pPr>
            <a:r>
              <a:rPr sz="2900" spc="-20" dirty="0">
                <a:solidFill>
                  <a:srgbClr val="362BB1"/>
                </a:solidFill>
                <a:latin typeface="Times New Roman"/>
                <a:cs typeface="Times New Roman"/>
              </a:rPr>
              <a:t>Main</a:t>
            </a:r>
            <a:r>
              <a:rPr sz="2900" spc="-165" dirty="0">
                <a:solidFill>
                  <a:srgbClr val="362BB1"/>
                </a:solidFill>
                <a:latin typeface="Times New Roman"/>
                <a:cs typeface="Times New Roman"/>
              </a:rPr>
              <a:t> </a:t>
            </a:r>
            <a:r>
              <a:rPr sz="2900" spc="-45" dirty="0">
                <a:solidFill>
                  <a:srgbClr val="4641AF"/>
                </a:solidFill>
                <a:latin typeface="Times New Roman"/>
                <a:cs typeface="Times New Roman"/>
              </a:rPr>
              <a:t>memory</a:t>
            </a:r>
            <a:r>
              <a:rPr sz="2900" spc="-105" dirty="0">
                <a:solidFill>
                  <a:srgbClr val="4641A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3F3895"/>
                </a:solidFill>
                <a:latin typeface="Times New Roman"/>
                <a:cs typeface="Times New Roman"/>
              </a:rPr>
              <a:t>is</a:t>
            </a:r>
            <a:r>
              <a:rPr sz="2900" spc="-180" dirty="0">
                <a:solidFill>
                  <a:srgbClr val="3F3895"/>
                </a:solidFill>
                <a:latin typeface="Times New Roman"/>
                <a:cs typeface="Times New Roman"/>
              </a:rPr>
              <a:t> </a:t>
            </a:r>
            <a:r>
              <a:rPr sz="2900" spc="-35" dirty="0">
                <a:solidFill>
                  <a:srgbClr val="281DA1"/>
                </a:solidFill>
                <a:latin typeface="Times New Roman"/>
                <a:cs typeface="Times New Roman"/>
              </a:rPr>
              <a:t>also</a:t>
            </a:r>
            <a:r>
              <a:rPr sz="2900" spc="-150" dirty="0">
                <a:solidFill>
                  <a:srgbClr val="281DA1"/>
                </a:solidFill>
                <a:latin typeface="Times New Roman"/>
                <a:cs typeface="Times New Roman"/>
              </a:rPr>
              <a:t> </a:t>
            </a:r>
            <a:r>
              <a:rPr sz="2900" spc="-25" dirty="0">
                <a:solidFill>
                  <a:srgbClr val="3D3D97"/>
                </a:solidFill>
                <a:latin typeface="Times New Roman"/>
                <a:cs typeface="Times New Roman"/>
              </a:rPr>
              <a:t>divided</a:t>
            </a:r>
            <a:r>
              <a:rPr sz="2900" spc="20" dirty="0">
                <a:solidFill>
                  <a:srgbClr val="3D3D97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3F36A3"/>
                </a:solidFill>
                <a:latin typeface="Times New Roman"/>
                <a:cs typeface="Times New Roman"/>
              </a:rPr>
              <a:t>into</a:t>
            </a:r>
            <a:r>
              <a:rPr sz="2900" spc="-140" dirty="0">
                <a:solidFill>
                  <a:srgbClr val="3F36A3"/>
                </a:solidFill>
                <a:latin typeface="Times New Roman"/>
                <a:cs typeface="Times New Roman"/>
              </a:rPr>
              <a:t> </a:t>
            </a:r>
            <a:r>
              <a:rPr sz="2900" spc="-55" dirty="0">
                <a:solidFill>
                  <a:srgbClr val="3D3AA8"/>
                </a:solidFill>
                <a:latin typeface="Times New Roman"/>
                <a:cs typeface="Times New Roman"/>
              </a:rPr>
              <a:t>blocks</a:t>
            </a:r>
            <a:r>
              <a:rPr sz="2900" spc="-125" dirty="0">
                <a:solidFill>
                  <a:srgbClr val="3D3AA8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3F36B3"/>
                </a:solidFill>
                <a:latin typeface="Times New Roman"/>
                <a:cs typeface="Times New Roman"/>
              </a:rPr>
              <a:t>of</a:t>
            </a:r>
            <a:r>
              <a:rPr sz="2900" spc="-35" dirty="0">
                <a:solidFill>
                  <a:srgbClr val="3F36B3"/>
                </a:solidFill>
                <a:latin typeface="Times New Roman"/>
                <a:cs typeface="Times New Roman"/>
              </a:rPr>
              <a:t> </a:t>
            </a:r>
            <a:r>
              <a:rPr sz="2900" spc="-50" dirty="0">
                <a:solidFill>
                  <a:srgbClr val="3A3682"/>
                </a:solidFill>
                <a:latin typeface="Times New Roman"/>
                <a:cs typeface="Times New Roman"/>
              </a:rPr>
              <a:t>same 	</a:t>
            </a:r>
            <a:r>
              <a:rPr sz="2900" spc="-20" dirty="0">
                <a:solidFill>
                  <a:srgbClr val="383697"/>
                </a:solidFill>
                <a:latin typeface="Times New Roman"/>
                <a:cs typeface="Times New Roman"/>
              </a:rPr>
              <a:t>size</a:t>
            </a:r>
            <a:endParaRPr sz="2900" dirty="0">
              <a:latin typeface="Times New Roman"/>
              <a:cs typeface="Times New Roman"/>
            </a:endParaRPr>
          </a:p>
          <a:p>
            <a:pPr marL="753110" lvl="1" indent="-292100">
              <a:spcBef>
                <a:spcPts val="155"/>
              </a:spcBef>
              <a:buClr>
                <a:srgbClr val="C45D70"/>
              </a:buClr>
              <a:buChar char="•"/>
              <a:tabLst>
                <a:tab pos="753110" algn="l"/>
              </a:tabLst>
            </a:pPr>
            <a:r>
              <a:rPr sz="2550" spc="-35" dirty="0">
                <a:solidFill>
                  <a:srgbClr val="821528"/>
                </a:solidFill>
                <a:latin typeface="Times New Roman"/>
                <a:cs typeface="Times New Roman"/>
              </a:rPr>
              <a:t>AdAess</a:t>
            </a:r>
            <a:r>
              <a:rPr sz="2550" spc="-125" dirty="0">
                <a:solidFill>
                  <a:srgbClr val="821528"/>
                </a:solidFill>
                <a:latin typeface="Times New Roman"/>
                <a:cs typeface="Times New Roman"/>
              </a:rPr>
              <a:t> </a:t>
            </a:r>
            <a:r>
              <a:rPr sz="2550" spc="-20" dirty="0">
                <a:solidFill>
                  <a:srgbClr val="77112F"/>
                </a:solidFill>
                <a:latin typeface="Times New Roman"/>
                <a:cs typeface="Times New Roman"/>
              </a:rPr>
              <a:t>is</a:t>
            </a:r>
            <a:r>
              <a:rPr sz="2550" spc="-145" dirty="0">
                <a:solidFill>
                  <a:srgbClr val="77112F"/>
                </a:solidFill>
                <a:latin typeface="Times New Roman"/>
                <a:cs typeface="Times New Roman"/>
              </a:rPr>
              <a:t> </a:t>
            </a:r>
            <a:r>
              <a:rPr sz="2550" spc="-60" dirty="0">
                <a:solidFill>
                  <a:srgbClr val="A52A42"/>
                </a:solidFill>
                <a:latin typeface="Times New Roman"/>
                <a:cs typeface="Times New Roman"/>
              </a:rPr>
              <a:t>divided</a:t>
            </a:r>
            <a:r>
              <a:rPr sz="2550" spc="-55" dirty="0">
                <a:solidFill>
                  <a:srgbClr val="A52A42"/>
                </a:solidFill>
                <a:latin typeface="Times New Roman"/>
                <a:cs typeface="Times New Roman"/>
              </a:rPr>
              <a:t> </a:t>
            </a:r>
            <a:r>
              <a:rPr sz="2550" spc="-50" dirty="0">
                <a:solidFill>
                  <a:srgbClr val="640C24"/>
                </a:solidFill>
                <a:latin typeface="Times New Roman"/>
                <a:cs typeface="Times New Roman"/>
              </a:rPr>
              <a:t>intn</a:t>
            </a:r>
            <a:r>
              <a:rPr sz="2550" spc="-105" dirty="0">
                <a:solidFill>
                  <a:srgbClr val="640C24"/>
                </a:solidFill>
                <a:latin typeface="Times New Roman"/>
                <a:cs typeface="Times New Roman"/>
              </a:rPr>
              <a:t> </a:t>
            </a:r>
            <a:r>
              <a:rPr sz="2550" spc="-40" dirty="0">
                <a:solidFill>
                  <a:srgbClr val="6E0523"/>
                </a:solidFill>
                <a:latin typeface="Times New Roman"/>
                <a:cs typeface="Times New Roman"/>
              </a:rPr>
              <a:t>two</a:t>
            </a:r>
            <a:r>
              <a:rPr sz="2550" spc="-95" dirty="0">
                <a:solidFill>
                  <a:srgbClr val="6E0523"/>
                </a:solidFill>
                <a:latin typeface="Times New Roman"/>
                <a:cs typeface="Times New Roman"/>
              </a:rPr>
              <a:t> </a:t>
            </a:r>
            <a:r>
              <a:rPr sz="2550" spc="-10" dirty="0">
                <a:solidFill>
                  <a:srgbClr val="79162D"/>
                </a:solidFill>
                <a:latin typeface="Times New Roman"/>
                <a:cs typeface="Times New Roman"/>
              </a:rPr>
              <a:t>parts</a:t>
            </a:r>
            <a:endParaRPr sz="25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0062" y="5500687"/>
            <a:ext cx="5027414" cy="38397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69461" y="2955727"/>
            <a:ext cx="1259085" cy="161627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60532" y="1714501"/>
            <a:ext cx="1276945" cy="10001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11585" y="1259086"/>
            <a:ext cx="7768828" cy="71437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65983" y="3851672"/>
          <a:ext cx="2500630" cy="498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0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8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75757"/>
                      </a:solidFill>
                      <a:prstDash val="solid"/>
                    </a:lnL>
                    <a:lnR w="9525">
                      <a:solidFill>
                        <a:srgbClr val="575757"/>
                      </a:solidFill>
                      <a:prstDash val="solid"/>
                    </a:lnR>
                    <a:lnT w="9525">
                      <a:solidFill>
                        <a:srgbClr val="575757"/>
                      </a:solidFill>
                      <a:prstDash val="solid"/>
                    </a:lnT>
                    <a:lnB w="9525">
                      <a:solidFill>
                        <a:srgbClr val="57575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6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75757"/>
                      </a:solidFill>
                      <a:prstDash val="solid"/>
                    </a:lnL>
                    <a:lnR w="9525">
                      <a:solidFill>
                        <a:srgbClr val="575757"/>
                      </a:solidFill>
                      <a:prstDash val="solid"/>
                    </a:lnR>
                    <a:lnT w="9525">
                      <a:solidFill>
                        <a:srgbClr val="575757"/>
                      </a:solidFill>
                      <a:prstDash val="solid"/>
                    </a:lnT>
                    <a:lnB w="9525">
                      <a:solidFill>
                        <a:srgbClr val="57575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75757"/>
                      </a:solidFill>
                      <a:prstDash val="solid"/>
                    </a:lnL>
                    <a:lnR w="9525">
                      <a:solidFill>
                        <a:srgbClr val="575757"/>
                      </a:solidFill>
                      <a:prstDash val="solid"/>
                    </a:lnR>
                    <a:lnT w="9525">
                      <a:solidFill>
                        <a:srgbClr val="575757"/>
                      </a:solidFill>
                      <a:prstDash val="solid"/>
                    </a:lnT>
                    <a:lnB w="9525">
                      <a:solidFill>
                        <a:srgbClr val="57575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75757"/>
                      </a:solidFill>
                      <a:prstDash val="solid"/>
                    </a:lnL>
                    <a:lnR w="9525">
                      <a:solidFill>
                        <a:srgbClr val="575757"/>
                      </a:solidFill>
                      <a:prstDash val="solid"/>
                    </a:lnR>
                    <a:lnT w="9525">
                      <a:solidFill>
                        <a:srgbClr val="575757"/>
                      </a:solidFill>
                      <a:prstDash val="solid"/>
                    </a:lnT>
                    <a:lnB w="9525">
                      <a:solidFill>
                        <a:srgbClr val="57575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070448" y="3396258"/>
            <a:ext cx="0" cy="276860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276820"/>
                </a:moveTo>
                <a:lnTo>
                  <a:pt x="0" y="0"/>
                </a:lnTo>
              </a:path>
            </a:pathLst>
          </a:custGeom>
          <a:ln w="8929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4065983" y="3396258"/>
            <a:ext cx="2509520" cy="276860"/>
            <a:chOff x="2541983" y="3396258"/>
            <a:chExt cx="2509520" cy="276860"/>
          </a:xfrm>
        </p:grpSpPr>
        <p:sp>
          <p:nvSpPr>
            <p:cNvPr id="9" name="object 9"/>
            <p:cNvSpPr/>
            <p:nvPr/>
          </p:nvSpPr>
          <p:spPr>
            <a:xfrm>
              <a:off x="5046761" y="3396258"/>
              <a:ext cx="0" cy="276860"/>
            </a:xfrm>
            <a:custGeom>
              <a:avLst/>
              <a:gdLst/>
              <a:ahLst/>
              <a:cxnLst/>
              <a:rect l="l" t="t" r="r" b="b"/>
              <a:pathLst>
                <a:path h="276860">
                  <a:moveTo>
                    <a:pt x="0" y="276820"/>
                  </a:moveTo>
                  <a:lnTo>
                    <a:pt x="0" y="0"/>
                  </a:lnTo>
                </a:path>
              </a:pathLst>
            </a:custGeom>
            <a:ln w="8929">
              <a:solidFill>
                <a:srgbClr val="5757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41983" y="3400723"/>
              <a:ext cx="2509520" cy="0"/>
            </a:xfrm>
            <a:custGeom>
              <a:avLst/>
              <a:gdLst/>
              <a:ahLst/>
              <a:cxnLst/>
              <a:rect l="l" t="t" r="r" b="b"/>
              <a:pathLst>
                <a:path w="2509520">
                  <a:moveTo>
                    <a:pt x="0" y="0"/>
                  </a:moveTo>
                  <a:lnTo>
                    <a:pt x="2509243" y="0"/>
                  </a:lnTo>
                </a:path>
              </a:pathLst>
            </a:custGeom>
            <a:ln w="8929">
              <a:solidFill>
                <a:srgbClr val="5757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41983" y="3668613"/>
              <a:ext cx="2509520" cy="0"/>
            </a:xfrm>
            <a:custGeom>
              <a:avLst/>
              <a:gdLst/>
              <a:ahLst/>
              <a:cxnLst/>
              <a:rect l="l" t="t" r="r" b="b"/>
              <a:pathLst>
                <a:path w="2509520">
                  <a:moveTo>
                    <a:pt x="0" y="0"/>
                  </a:moveTo>
                  <a:lnTo>
                    <a:pt x="2509243" y="0"/>
                  </a:lnTo>
                </a:path>
              </a:pathLst>
            </a:custGeom>
            <a:ln w="8929">
              <a:solidFill>
                <a:srgbClr val="5757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41983" y="3528714"/>
              <a:ext cx="2509520" cy="0"/>
            </a:xfrm>
            <a:custGeom>
              <a:avLst/>
              <a:gdLst/>
              <a:ahLst/>
              <a:cxnLst/>
              <a:rect l="l" t="t" r="r" b="b"/>
              <a:pathLst>
                <a:path w="2509520">
                  <a:moveTo>
                    <a:pt x="0" y="0"/>
                  </a:moveTo>
                  <a:lnTo>
                    <a:pt x="2509243" y="0"/>
                  </a:lnTo>
                </a:path>
              </a:pathLst>
            </a:custGeom>
            <a:ln w="8929">
              <a:solidFill>
                <a:srgbClr val="5757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74406" y="4643438"/>
            <a:ext cx="1125140" cy="13394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67688" y="4643438"/>
            <a:ext cx="1053703" cy="13394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480351" y="3339703"/>
            <a:ext cx="89296" cy="10715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507141" y="3812976"/>
            <a:ext cx="35718" cy="10715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569399" y="2116335"/>
            <a:ext cx="419695" cy="9822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489281" y="1446608"/>
            <a:ext cx="446484" cy="98226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362200" y="781364"/>
            <a:ext cx="10515600" cy="493084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576580">
              <a:lnSpc>
                <a:spcPct val="100000"/>
              </a:lnSpc>
              <a:spcBef>
                <a:spcPts val="125"/>
              </a:spcBef>
            </a:pPr>
            <a:r>
              <a:rPr sz="3100" dirty="0">
                <a:solidFill>
                  <a:srgbClr val="C46E0F"/>
                </a:solidFill>
              </a:rPr>
              <a:t>Cache</a:t>
            </a:r>
            <a:r>
              <a:rPr sz="3100" spc="204" dirty="0">
                <a:solidFill>
                  <a:srgbClr val="C46E0F"/>
                </a:solidFill>
              </a:rPr>
              <a:t> </a:t>
            </a:r>
            <a:r>
              <a:rPr sz="3100" dirty="0">
                <a:solidFill>
                  <a:srgbClr val="AE640F"/>
                </a:solidFill>
              </a:rPr>
              <a:t>Design</a:t>
            </a:r>
            <a:r>
              <a:rPr sz="3100" spc="225" dirty="0">
                <a:solidFill>
                  <a:srgbClr val="AE640F"/>
                </a:solidFill>
              </a:rPr>
              <a:t> </a:t>
            </a:r>
            <a:r>
              <a:rPr sz="3100" dirty="0">
                <a:solidFill>
                  <a:srgbClr val="BD741C"/>
                </a:solidFill>
              </a:rPr>
              <a:t>Basics</a:t>
            </a:r>
            <a:r>
              <a:rPr sz="3100" spc="210" dirty="0">
                <a:solidFill>
                  <a:srgbClr val="BD741C"/>
                </a:solidFill>
              </a:rPr>
              <a:t> </a:t>
            </a:r>
            <a:r>
              <a:rPr sz="3100" spc="60" dirty="0">
                <a:solidFill>
                  <a:srgbClr val="B66916"/>
                </a:solidFill>
              </a:rPr>
              <a:t>(cont'd)</a:t>
            </a:r>
            <a:endParaRPr sz="3100"/>
          </a:p>
        </p:txBody>
      </p:sp>
      <p:sp>
        <p:nvSpPr>
          <p:cNvPr id="20" name="object 20"/>
          <p:cNvSpPr txBox="1"/>
          <p:nvPr/>
        </p:nvSpPr>
        <p:spPr>
          <a:xfrm>
            <a:off x="2485387" y="1385044"/>
            <a:ext cx="5516880" cy="13208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4918075" marR="5080" indent="-41275" algn="r">
              <a:lnSpc>
                <a:spcPts val="1270"/>
              </a:lnSpc>
              <a:spcBef>
                <a:spcPts val="204"/>
              </a:spcBef>
            </a:pPr>
            <a:r>
              <a:rPr sz="1100" spc="90" dirty="0">
                <a:latin typeface="Times New Roman"/>
                <a:cs typeface="Times New Roman"/>
              </a:rPr>
              <a:t>k4eznory </a:t>
            </a:r>
            <a:r>
              <a:rPr sz="1100" spc="135" dirty="0">
                <a:latin typeface="Times New Roman"/>
                <a:cs typeface="Times New Roman"/>
              </a:rPr>
              <a:t>address</a:t>
            </a:r>
            <a:endParaRPr sz="1100">
              <a:latin typeface="Times New Roman"/>
              <a:cs typeface="Times New Roman"/>
            </a:endParaRPr>
          </a:p>
          <a:p>
            <a:pPr marL="27940">
              <a:lnSpc>
                <a:spcPts val="2910"/>
              </a:lnSpc>
              <a:spcBef>
                <a:spcPts val="105"/>
              </a:spcBef>
            </a:pPr>
            <a:r>
              <a:rPr sz="2450" i="1" dirty="0">
                <a:solidFill>
                  <a:srgbClr val="3328B1"/>
                </a:solidFill>
                <a:latin typeface="Times New Roman"/>
                <a:cs typeface="Times New Roman"/>
              </a:rPr>
              <a:t>B</a:t>
            </a:r>
            <a:r>
              <a:rPr sz="2450" i="1" spc="20" dirty="0">
                <a:solidFill>
                  <a:srgbClr val="3328B1"/>
                </a:solidFill>
                <a:latin typeface="Times New Roman"/>
                <a:cs typeface="Times New Roman"/>
              </a:rPr>
              <a:t> </a:t>
            </a:r>
            <a:r>
              <a:rPr sz="2450" i="1" spc="-180" dirty="0">
                <a:solidFill>
                  <a:srgbClr val="38369C"/>
                </a:solidFill>
                <a:latin typeface="Times New Roman"/>
                <a:cs typeface="Times New Roman"/>
              </a:rPr>
              <a:t>-</a:t>
            </a:r>
            <a:r>
              <a:rPr sz="2450" i="1" dirty="0">
                <a:solidFill>
                  <a:srgbClr val="38369C"/>
                </a:solidFill>
                <a:latin typeface="Times New Roman"/>
                <a:cs typeface="Times New Roman"/>
              </a:rPr>
              <a:t>-</a:t>
            </a:r>
            <a:r>
              <a:rPr sz="2450" i="1" spc="-35" dirty="0">
                <a:solidFill>
                  <a:srgbClr val="38369C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3F36AF"/>
                </a:solidFill>
                <a:latin typeface="Times New Roman"/>
                <a:cs typeface="Times New Roman"/>
              </a:rPr>
              <a:t>4</a:t>
            </a:r>
            <a:r>
              <a:rPr sz="2450" spc="-20" dirty="0">
                <a:solidFill>
                  <a:srgbClr val="3F36AF"/>
                </a:solidFill>
                <a:latin typeface="Times New Roman"/>
                <a:cs typeface="Times New Roman"/>
              </a:rPr>
              <a:t> </a:t>
            </a:r>
            <a:r>
              <a:rPr sz="2450" spc="-10" dirty="0">
                <a:solidFill>
                  <a:srgbClr val="3831A3"/>
                </a:solidFill>
                <a:latin typeface="Times New Roman"/>
                <a:cs typeface="Times New Roman"/>
              </a:rPr>
              <a:t>bytes</a:t>
            </a: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ts val="2910"/>
              </a:lnSpc>
            </a:pPr>
            <a:r>
              <a:rPr sz="2450" i="1" dirty="0">
                <a:solidFill>
                  <a:srgbClr val="362BC8"/>
                </a:solidFill>
                <a:latin typeface="Times New Roman"/>
                <a:cs typeface="Times New Roman"/>
              </a:rPr>
              <a:t>b</a:t>
            </a:r>
            <a:r>
              <a:rPr sz="2450" i="1" spc="-155" dirty="0">
                <a:solidFill>
                  <a:srgbClr val="362BC8"/>
                </a:solidFill>
                <a:latin typeface="Times New Roman"/>
                <a:cs typeface="Times New Roman"/>
              </a:rPr>
              <a:t> </a:t>
            </a:r>
            <a:r>
              <a:rPr sz="2450" i="1" dirty="0">
                <a:solidFill>
                  <a:srgbClr val="3D3893"/>
                </a:solidFill>
                <a:latin typeface="Times New Roman"/>
                <a:cs typeface="Times New Roman"/>
              </a:rPr>
              <a:t>=</a:t>
            </a:r>
            <a:r>
              <a:rPr sz="2450" i="1" spc="-95" dirty="0">
                <a:solidFill>
                  <a:srgbClr val="3D3893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362DA5"/>
                </a:solidFill>
                <a:latin typeface="Times New Roman"/>
                <a:cs typeface="Times New Roman"/>
              </a:rPr>
              <a:t>2</a:t>
            </a:r>
            <a:r>
              <a:rPr sz="2450" spc="-30" dirty="0">
                <a:solidFill>
                  <a:srgbClr val="362DA5"/>
                </a:solidFill>
                <a:latin typeface="Times New Roman"/>
                <a:cs typeface="Times New Roman"/>
              </a:rPr>
              <a:t> </a:t>
            </a:r>
            <a:r>
              <a:rPr sz="2450" spc="-20" dirty="0">
                <a:solidFill>
                  <a:srgbClr val="342BA5"/>
                </a:solidFill>
                <a:latin typeface="Times New Roman"/>
                <a:cs typeface="Times New Roman"/>
              </a:rPr>
              <a:t>bits</a:t>
            </a:r>
            <a:endParaRPr sz="2450">
              <a:latin typeface="Times New Roman"/>
              <a:cs typeface="Times New Roman"/>
            </a:endParaRPr>
          </a:p>
          <a:p>
            <a:pPr marR="10160" algn="r">
              <a:spcBef>
                <a:spcPts val="359"/>
              </a:spcBef>
            </a:pPr>
            <a:r>
              <a:rPr sz="1050" spc="75" dirty="0">
                <a:latin typeface="Courier New"/>
                <a:cs typeface="Courier New"/>
              </a:rPr>
              <a:t>6</a:t>
            </a:r>
            <a:r>
              <a:rPr sz="1050" spc="254" dirty="0">
                <a:latin typeface="Courier New"/>
                <a:cs typeface="Courier New"/>
              </a:rPr>
              <a:t> </a:t>
            </a:r>
            <a:r>
              <a:rPr sz="1050" spc="-25" dirty="0">
                <a:latin typeface="Courier New"/>
                <a:cs typeface="Courier New"/>
              </a:rPr>
              <a:t>52R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80774" y="2911277"/>
            <a:ext cx="502284" cy="3740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ts val="1390"/>
              </a:lnSpc>
              <a:spcBef>
                <a:spcPts val="120"/>
              </a:spcBef>
            </a:pPr>
            <a:r>
              <a:rPr sz="1250" spc="95" dirty="0">
                <a:latin typeface="Cambria"/>
                <a:cs typeface="Cambria"/>
              </a:rPr>
              <a:t>Cache</a:t>
            </a:r>
            <a:endParaRPr sz="1250">
              <a:latin typeface="Cambria"/>
              <a:cs typeface="Cambria"/>
            </a:endParaRPr>
          </a:p>
          <a:p>
            <a:pPr marL="2540" algn="ctr">
              <a:lnSpc>
                <a:spcPts val="1330"/>
              </a:lnSpc>
            </a:pPr>
            <a:r>
              <a:rPr sz="1200" spc="60" dirty="0">
                <a:latin typeface="Times New Roman"/>
                <a:cs typeface="Times New Roman"/>
              </a:rPr>
              <a:t>line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99412" y="3328988"/>
            <a:ext cx="338455" cy="3054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085"/>
              </a:lnSpc>
              <a:spcBef>
                <a:spcPts val="125"/>
              </a:spcBef>
            </a:pPr>
            <a:r>
              <a:rPr sz="1050" spc="-20" dirty="0">
                <a:latin typeface="Cambria"/>
                <a:cs typeface="Cambria"/>
              </a:rPr>
              <a:t>2G47</a:t>
            </a:r>
            <a:endParaRPr sz="1050">
              <a:latin typeface="Cambria"/>
              <a:cs typeface="Cambria"/>
            </a:endParaRPr>
          </a:p>
          <a:p>
            <a:pPr marL="12700">
              <a:lnSpc>
                <a:spcPts val="1085"/>
              </a:lnSpc>
            </a:pPr>
            <a:r>
              <a:rPr sz="1050" spc="-20" dirty="0">
                <a:latin typeface="Cambria"/>
                <a:cs typeface="Cambria"/>
              </a:rPr>
              <a:t>2O4h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93311" y="3445074"/>
            <a:ext cx="45085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050" spc="-50" dirty="0">
                <a:solidFill>
                  <a:srgbClr val="525252"/>
                </a:solidFill>
                <a:latin typeface="Cambria"/>
                <a:cs typeface="Cambria"/>
              </a:rPr>
              <a:t>'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18388" y="3445074"/>
            <a:ext cx="45085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050" spc="-50" dirty="0">
                <a:solidFill>
                  <a:srgbClr val="444444"/>
                </a:solidFill>
                <a:latin typeface="Cambria"/>
                <a:cs typeface="Cambria"/>
              </a:rPr>
              <a:t>'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43467" y="3445074"/>
            <a:ext cx="45085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050" spc="-50" dirty="0">
                <a:solidFill>
                  <a:srgbClr val="494949"/>
                </a:solidFill>
                <a:latin typeface="Cambria"/>
                <a:cs typeface="Cambria"/>
              </a:rPr>
              <a:t>'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28753" y="3796060"/>
            <a:ext cx="111760" cy="5480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115"/>
              </a:lnSpc>
              <a:spcBef>
                <a:spcPts val="120"/>
              </a:spcBef>
            </a:pPr>
            <a:r>
              <a:rPr sz="1100" spc="15" dirty="0">
                <a:solidFill>
                  <a:srgbClr val="1D1D1D"/>
                </a:solidFill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  <a:p>
            <a:pPr marL="13335">
              <a:lnSpc>
                <a:spcPts val="1115"/>
              </a:lnSpc>
            </a:pPr>
            <a:r>
              <a:rPr sz="1100" spc="15" dirty="0">
                <a:solidFill>
                  <a:srgbClr val="3F3F3F"/>
                </a:solidFill>
                <a:latin typeface="Consolas"/>
                <a:cs typeface="Consolas"/>
              </a:rPr>
              <a:t>2</a:t>
            </a:r>
            <a:endParaRPr sz="1100">
              <a:latin typeface="Consolas"/>
              <a:cs typeface="Consolas"/>
            </a:endParaRPr>
          </a:p>
          <a:p>
            <a:pPr marL="19685">
              <a:spcBef>
                <a:spcPts val="830"/>
              </a:spcBef>
            </a:pPr>
            <a:r>
              <a:rPr sz="850" spc="-50" dirty="0">
                <a:solidFill>
                  <a:srgbClr val="1D1D1D"/>
                </a:solidFill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82031" y="4380707"/>
            <a:ext cx="436245" cy="1468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50" spc="150" dirty="0">
                <a:latin typeface="Trebuchet MS"/>
                <a:cs typeface="Trebuchet MS"/>
              </a:rPr>
              <a:t>Byte</a:t>
            </a:r>
            <a:r>
              <a:rPr sz="850" spc="35" dirty="0">
                <a:latin typeface="Trebuchet MS"/>
                <a:cs typeface="Trebuchet MS"/>
              </a:rPr>
              <a:t> </a:t>
            </a:r>
            <a:r>
              <a:rPr sz="850" spc="110" dirty="0">
                <a:solidFill>
                  <a:srgbClr val="181818"/>
                </a:solidFill>
                <a:latin typeface="Trebuchet MS"/>
                <a:cs typeface="Trebuchet MS"/>
              </a:rPr>
              <a:t>3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07108" y="4380707"/>
            <a:ext cx="438784" cy="1468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850" spc="150" dirty="0">
                <a:latin typeface="Trebuchet MS"/>
                <a:cs typeface="Trebuchet MS"/>
              </a:rPr>
              <a:t>Byte</a:t>
            </a:r>
            <a:r>
              <a:rPr sz="850" spc="55" dirty="0">
                <a:latin typeface="Trebuchet MS"/>
                <a:cs typeface="Trebuchet MS"/>
              </a:rPr>
              <a:t> </a:t>
            </a:r>
            <a:r>
              <a:rPr sz="850" spc="110" dirty="0">
                <a:solidFill>
                  <a:srgbClr val="363636"/>
                </a:solidFill>
                <a:latin typeface="Trebuchet MS"/>
                <a:cs typeface="Trebuchet MS"/>
              </a:rPr>
              <a:t>2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32187" y="4380707"/>
            <a:ext cx="1078865" cy="1468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637540" algn="l"/>
              </a:tabLst>
            </a:pPr>
            <a:r>
              <a:rPr sz="850" spc="150" dirty="0">
                <a:latin typeface="Trebuchet MS"/>
                <a:cs typeface="Trebuchet MS"/>
              </a:rPr>
              <a:t>Byte</a:t>
            </a:r>
            <a:r>
              <a:rPr sz="850" spc="135" dirty="0">
                <a:latin typeface="Trebuchet MS"/>
                <a:cs typeface="Trebuchet MS"/>
              </a:rPr>
              <a:t> </a:t>
            </a:r>
            <a:r>
              <a:rPr sz="850" spc="35" dirty="0">
                <a:solidFill>
                  <a:srgbClr val="212121"/>
                </a:solidFill>
                <a:latin typeface="Trebuchet MS"/>
                <a:cs typeface="Trebuchet MS"/>
              </a:rPr>
              <a:t>I</a:t>
            </a:r>
            <a:r>
              <a:rPr sz="850" dirty="0">
                <a:solidFill>
                  <a:srgbClr val="212121"/>
                </a:solidFill>
                <a:latin typeface="Trebuchet MS"/>
                <a:cs typeface="Trebuchet MS"/>
              </a:rPr>
              <a:t>	</a:t>
            </a:r>
            <a:r>
              <a:rPr sz="850" spc="165" dirty="0">
                <a:latin typeface="Trebuchet MS"/>
                <a:cs typeface="Trebuchet MS"/>
              </a:rPr>
              <a:t>Bytc</a:t>
            </a:r>
            <a:r>
              <a:rPr sz="850" spc="-40" dirty="0">
                <a:latin typeface="Trebuchet MS"/>
                <a:cs typeface="Trebuchet MS"/>
              </a:rPr>
              <a:t> </a:t>
            </a:r>
            <a:r>
              <a:rPr sz="850" spc="185" dirty="0">
                <a:latin typeface="Trebuchet MS"/>
                <a:cs typeface="Trebuchet MS"/>
              </a:rPr>
              <a:t>O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63376" y="5906194"/>
            <a:ext cx="1311910" cy="1923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150" spc="105" dirty="0">
                <a:latin typeface="Trebuchet MS"/>
                <a:cs typeface="Trebuchet MS"/>
              </a:rPr>
              <a:t>Address</a:t>
            </a:r>
            <a:r>
              <a:rPr sz="1150" spc="45" dirty="0">
                <a:latin typeface="Trebuchet MS"/>
                <a:cs typeface="Trebuchet MS"/>
              </a:rPr>
              <a:t> </a:t>
            </a:r>
            <a:r>
              <a:rPr sz="1150" spc="-10" dirty="0">
                <a:latin typeface="Trebuchet MS"/>
                <a:cs typeface="Trebuchet MS"/>
              </a:rPr>
              <a:t>partition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825259" y="3471863"/>
            <a:ext cx="89535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050" spc="-50" dirty="0">
                <a:solidFill>
                  <a:srgbClr val="2B2B2B"/>
                </a:solidFill>
                <a:latin typeface="Times New Roman"/>
                <a:cs typeface="Times New Roman"/>
              </a:rPr>
              <a:t>8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22458" y="3945136"/>
            <a:ext cx="89535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050" spc="-50" dirty="0">
                <a:solidFill>
                  <a:srgbClr val="1C1C1C"/>
                </a:solidFill>
                <a:latin typeface="Times New Roman"/>
                <a:cs typeface="Times New Roman"/>
              </a:rPr>
              <a:t>4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19883" y="4424610"/>
            <a:ext cx="86995" cy="16991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000" spc="-50" dirty="0">
                <a:solidFill>
                  <a:srgbClr val="4F4F4F"/>
                </a:solidFill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784400" y="5492948"/>
            <a:ext cx="405765" cy="360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7465">
              <a:lnSpc>
                <a:spcPct val="111600"/>
              </a:lnSpc>
              <a:spcBef>
                <a:spcPts val="95"/>
              </a:spcBef>
            </a:pPr>
            <a:r>
              <a:rPr sz="1050" spc="150" dirty="0">
                <a:latin typeface="Times New Roman"/>
                <a:cs typeface="Times New Roman"/>
              </a:rPr>
              <a:t>Byte </a:t>
            </a:r>
            <a:r>
              <a:rPr sz="1050" spc="125" dirty="0">
                <a:latin typeface="Times New Roman"/>
                <a:cs typeface="Times New Roman"/>
              </a:rPr>
              <a:t>offs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417920" y="1545778"/>
            <a:ext cx="579755" cy="18466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100" spc="60" dirty="0">
                <a:latin typeface="Times New Roman"/>
                <a:cs typeface="Times New Roman"/>
              </a:rPr>
              <a:t>actdcsee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485292" y="1861046"/>
            <a:ext cx="519430" cy="1923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150" dirty="0">
                <a:solidFill>
                  <a:srgbClr val="0F0F0F"/>
                </a:solidFill>
                <a:latin typeface="Times New Roman"/>
                <a:cs typeface="Times New Roman"/>
              </a:rPr>
              <a:t>\</a:t>
            </a:r>
            <a:r>
              <a:rPr sz="1150" spc="-105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1150" spc="145" dirty="0">
                <a:latin typeface="Times New Roman"/>
                <a:cs typeface="Times New Roman"/>
              </a:rPr>
              <a:t>6.383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476272" y="2328118"/>
            <a:ext cx="527050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200" spc="-85" dirty="0">
                <a:solidFill>
                  <a:srgbClr val="131313"/>
                </a:solidFill>
                <a:latin typeface="Times New Roman"/>
                <a:cs typeface="Times New Roman"/>
              </a:rPr>
              <a:t>1</a:t>
            </a:r>
            <a:r>
              <a:rPr sz="1200" spc="-170" dirty="0">
                <a:solidFill>
                  <a:srgbClr val="131313"/>
                </a:solidFill>
                <a:latin typeface="Times New Roman"/>
                <a:cs typeface="Times New Roman"/>
              </a:rPr>
              <a:t> </a:t>
            </a:r>
            <a:r>
              <a:rPr sz="1200" spc="105" dirty="0">
                <a:latin typeface="Times New Roman"/>
                <a:cs typeface="Times New Roman"/>
              </a:rPr>
              <a:t>6.382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462720" y="4239816"/>
            <a:ext cx="107314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050" spc="65" dirty="0"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1585" y="6161485"/>
            <a:ext cx="7768828" cy="178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67438" y="1928812"/>
            <a:ext cx="2705695" cy="369689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33867" y="4125516"/>
            <a:ext cx="205382" cy="11251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33867" y="2661046"/>
            <a:ext cx="205382" cy="11251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11585" y="1259086"/>
            <a:ext cx="7768828" cy="7143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310687" y="3321843"/>
            <a:ext cx="678656" cy="1696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58634" y="2393156"/>
            <a:ext cx="821531" cy="20538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362200" y="766296"/>
            <a:ext cx="10515600" cy="523220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/>
          <a:p>
            <a:pPr marL="575310">
              <a:lnSpc>
                <a:spcPct val="100000"/>
              </a:lnSpc>
              <a:spcBef>
                <a:spcPts val="120"/>
              </a:spcBef>
            </a:pPr>
            <a:r>
              <a:rPr sz="3300" spc="-45" dirty="0">
                <a:solidFill>
                  <a:srgbClr val="C37021"/>
                </a:solidFill>
              </a:rPr>
              <a:t>Cache</a:t>
            </a:r>
            <a:r>
              <a:rPr sz="3300" spc="-120" dirty="0">
                <a:solidFill>
                  <a:srgbClr val="C37021"/>
                </a:solidFill>
              </a:rPr>
              <a:t> </a:t>
            </a:r>
            <a:r>
              <a:rPr sz="3300" spc="-40" dirty="0">
                <a:solidFill>
                  <a:srgbClr val="CA670C"/>
                </a:solidFill>
              </a:rPr>
              <a:t>Design</a:t>
            </a:r>
            <a:r>
              <a:rPr sz="3300" spc="-105" dirty="0">
                <a:solidFill>
                  <a:srgbClr val="CA670C"/>
                </a:solidFill>
              </a:rPr>
              <a:t> </a:t>
            </a:r>
            <a:r>
              <a:rPr sz="3300" spc="-45" dirty="0">
                <a:solidFill>
                  <a:srgbClr val="AF6913"/>
                </a:solidFill>
              </a:rPr>
              <a:t>Basics</a:t>
            </a:r>
            <a:r>
              <a:rPr sz="3300" spc="-160" dirty="0">
                <a:solidFill>
                  <a:srgbClr val="AF6913"/>
                </a:solidFill>
              </a:rPr>
              <a:t> </a:t>
            </a:r>
            <a:r>
              <a:rPr sz="3300" spc="-10" dirty="0">
                <a:solidFill>
                  <a:srgbClr val="B86B16"/>
                </a:solidFill>
              </a:rPr>
              <a:t>(cont'd)</a:t>
            </a:r>
            <a:endParaRPr sz="3300"/>
          </a:p>
        </p:txBody>
      </p:sp>
      <p:sp>
        <p:nvSpPr>
          <p:cNvPr id="10" name="object 10"/>
          <p:cNvSpPr txBox="1"/>
          <p:nvPr/>
        </p:nvSpPr>
        <p:spPr>
          <a:xfrm>
            <a:off x="2283937" y="1473845"/>
            <a:ext cx="3162935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4965" indent="-342265">
              <a:lnSpc>
                <a:spcPts val="2855"/>
              </a:lnSpc>
              <a:spcBef>
                <a:spcPts val="90"/>
              </a:spcBef>
              <a:buClr>
                <a:srgbClr val="3B36CA"/>
              </a:buClr>
              <a:buChar char="•"/>
              <a:tabLst>
                <a:tab pos="354965" algn="l"/>
              </a:tabLst>
            </a:pPr>
            <a:r>
              <a:rPr sz="2400" spc="-114" dirty="0">
                <a:solidFill>
                  <a:srgbClr val="38319A"/>
                </a:solidFill>
                <a:latin typeface="Cambria"/>
                <a:cs typeface="Cambria"/>
              </a:rPr>
              <a:t>Transfer</a:t>
            </a:r>
            <a:r>
              <a:rPr sz="2400" spc="70" dirty="0">
                <a:solidFill>
                  <a:srgbClr val="38319A"/>
                </a:solidFill>
                <a:latin typeface="Cambria"/>
                <a:cs typeface="Cambria"/>
              </a:rPr>
              <a:t> </a:t>
            </a:r>
            <a:r>
              <a:rPr sz="2400" spc="-125" dirty="0">
                <a:solidFill>
                  <a:srgbClr val="3F3887"/>
                </a:solidFill>
                <a:latin typeface="Cambria"/>
                <a:cs typeface="Cambria"/>
              </a:rPr>
              <a:t>between</a:t>
            </a:r>
            <a:r>
              <a:rPr sz="2400" dirty="0">
                <a:solidFill>
                  <a:srgbClr val="3F3887"/>
                </a:solidFill>
                <a:latin typeface="Cambria"/>
                <a:cs typeface="Cambria"/>
              </a:rPr>
              <a:t> </a:t>
            </a:r>
            <a:r>
              <a:rPr sz="2400" spc="-45" dirty="0">
                <a:solidFill>
                  <a:srgbClr val="443D91"/>
                </a:solidFill>
                <a:latin typeface="Cambria"/>
                <a:cs typeface="Cambria"/>
              </a:rPr>
              <a:t>main</a:t>
            </a:r>
            <a:endParaRPr sz="2400" dirty="0">
              <a:latin typeface="Cambria"/>
              <a:cs typeface="Cambria"/>
            </a:endParaRPr>
          </a:p>
          <a:p>
            <a:pPr marL="352425">
              <a:lnSpc>
                <a:spcPts val="2915"/>
              </a:lnSpc>
            </a:pPr>
            <a:r>
              <a:rPr sz="2450" spc="-145" dirty="0">
                <a:solidFill>
                  <a:srgbClr val="3F3A90"/>
                </a:solidFill>
                <a:latin typeface="Cambria"/>
                <a:cs typeface="Cambria"/>
              </a:rPr>
              <a:t>memory</a:t>
            </a:r>
            <a:r>
              <a:rPr sz="2450" spc="20" dirty="0">
                <a:solidFill>
                  <a:srgbClr val="3F3A90"/>
                </a:solidFill>
                <a:latin typeface="Cambria"/>
                <a:cs typeface="Cambria"/>
              </a:rPr>
              <a:t> </a:t>
            </a:r>
            <a:r>
              <a:rPr sz="2450" spc="-150" dirty="0">
                <a:solidFill>
                  <a:srgbClr val="3A3695"/>
                </a:solidFill>
                <a:latin typeface="Cambria"/>
                <a:cs typeface="Cambria"/>
              </a:rPr>
              <a:t>and</a:t>
            </a:r>
            <a:r>
              <a:rPr sz="2450" spc="-15" dirty="0">
                <a:solidFill>
                  <a:srgbClr val="3A3695"/>
                </a:solidFill>
                <a:latin typeface="Cambria"/>
                <a:cs typeface="Cambria"/>
              </a:rPr>
              <a:t> </a:t>
            </a:r>
            <a:r>
              <a:rPr sz="2450" spc="-10" dirty="0">
                <a:solidFill>
                  <a:srgbClr val="3B2BAA"/>
                </a:solidFill>
                <a:latin typeface="Cambria"/>
                <a:cs typeface="Cambria"/>
              </a:rPr>
              <a:t>cache</a:t>
            </a:r>
            <a:endParaRPr sz="2450" dirty="0">
              <a:latin typeface="Cambria"/>
              <a:cs typeface="Cambria"/>
            </a:endParaRPr>
          </a:p>
          <a:p>
            <a:pPr marL="749935">
              <a:spcBef>
                <a:spcPts val="265"/>
              </a:spcBef>
            </a:pPr>
            <a:r>
              <a:rPr sz="2200" spc="-95" dirty="0">
                <a:solidFill>
                  <a:srgbClr val="801A2F"/>
                </a:solidFill>
                <a:latin typeface="Cambria"/>
                <a:cs typeface="Cambria"/>
              </a:rPr>
              <a:t>In</a:t>
            </a:r>
            <a:r>
              <a:rPr sz="2200" spc="-90" dirty="0">
                <a:solidFill>
                  <a:srgbClr val="801A2F"/>
                </a:solidFill>
                <a:latin typeface="Cambria"/>
                <a:cs typeface="Cambria"/>
              </a:rPr>
              <a:t> </a:t>
            </a:r>
            <a:r>
              <a:rPr sz="2200" spc="-175" dirty="0">
                <a:solidFill>
                  <a:srgbClr val="892F46"/>
                </a:solidFill>
                <a:latin typeface="Cambria"/>
                <a:cs typeface="Cambria"/>
              </a:rPr>
              <a:t>units</a:t>
            </a:r>
            <a:r>
              <a:rPr sz="2200" spc="-85" dirty="0">
                <a:solidFill>
                  <a:srgbClr val="892F46"/>
                </a:solidFill>
                <a:latin typeface="Cambria"/>
                <a:cs typeface="Cambria"/>
              </a:rPr>
              <a:t> </a:t>
            </a:r>
            <a:r>
              <a:rPr sz="2200" spc="-30" dirty="0">
                <a:solidFill>
                  <a:srgbClr val="853349"/>
                </a:solidFill>
                <a:latin typeface="Cambria"/>
                <a:cs typeface="Cambria"/>
              </a:rPr>
              <a:t>of</a:t>
            </a:r>
            <a:r>
              <a:rPr sz="2200" spc="-85" dirty="0">
                <a:solidFill>
                  <a:srgbClr val="853349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7B233B"/>
                </a:solidFill>
                <a:latin typeface="Cambria"/>
                <a:cs typeface="Cambria"/>
              </a:rPr>
              <a:t>blocks</a:t>
            </a:r>
            <a:endParaRPr sz="2200" dirty="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8407" y="2991148"/>
            <a:ext cx="3152140" cy="114236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50520" indent="-337820">
              <a:lnSpc>
                <a:spcPts val="2940"/>
              </a:lnSpc>
              <a:spcBef>
                <a:spcPts val="140"/>
              </a:spcBef>
              <a:buClr>
                <a:srgbClr val="3B31D4"/>
              </a:buClr>
              <a:buChar char="•"/>
              <a:tabLst>
                <a:tab pos="350520" algn="l"/>
              </a:tabLst>
            </a:pPr>
            <a:r>
              <a:rPr sz="2500" spc="-50" dirty="0">
                <a:solidFill>
                  <a:srgbClr val="2A2697"/>
                </a:solidFill>
                <a:latin typeface="Times New Roman"/>
                <a:cs typeface="Times New Roman"/>
              </a:rPr>
              <a:t>Transfer</a:t>
            </a:r>
            <a:r>
              <a:rPr sz="2500" spc="-85" dirty="0">
                <a:solidFill>
                  <a:srgbClr val="2A2697"/>
                </a:solidFill>
                <a:latin typeface="Times New Roman"/>
                <a:cs typeface="Times New Roman"/>
              </a:rPr>
              <a:t> </a:t>
            </a:r>
            <a:r>
              <a:rPr sz="2500" spc="-40" dirty="0">
                <a:solidFill>
                  <a:srgbClr val="343180"/>
                </a:solidFill>
                <a:latin typeface="Times New Roman"/>
                <a:cs typeface="Times New Roman"/>
              </a:rPr>
              <a:t>between</a:t>
            </a:r>
            <a:r>
              <a:rPr sz="2500" spc="-80" dirty="0">
                <a:solidFill>
                  <a:srgbClr val="343180"/>
                </a:solidFill>
                <a:latin typeface="Times New Roman"/>
                <a:cs typeface="Times New Roman"/>
              </a:rPr>
              <a:t> </a:t>
            </a:r>
            <a:r>
              <a:rPr sz="2500" spc="-65" dirty="0">
                <a:solidFill>
                  <a:srgbClr val="3F349A"/>
                </a:solidFill>
                <a:latin typeface="Times New Roman"/>
                <a:cs typeface="Times New Roman"/>
              </a:rPr>
              <a:t>main</a:t>
            </a:r>
            <a:endParaRPr sz="2500" dirty="0">
              <a:latin typeface="Times New Roman"/>
              <a:cs typeface="Times New Roman"/>
            </a:endParaRPr>
          </a:p>
          <a:p>
            <a:pPr marL="357505">
              <a:lnSpc>
                <a:spcPts val="2940"/>
              </a:lnSpc>
            </a:pPr>
            <a:r>
              <a:rPr sz="2500" spc="-75" dirty="0">
                <a:solidFill>
                  <a:srgbClr val="3D388E"/>
                </a:solidFill>
                <a:latin typeface="Times New Roman"/>
                <a:cs typeface="Times New Roman"/>
              </a:rPr>
              <a:t>memory</a:t>
            </a:r>
            <a:r>
              <a:rPr sz="2500" spc="-50" dirty="0">
                <a:solidFill>
                  <a:srgbClr val="3D388E"/>
                </a:solidFill>
                <a:latin typeface="Times New Roman"/>
                <a:cs typeface="Times New Roman"/>
              </a:rPr>
              <a:t> </a:t>
            </a:r>
            <a:r>
              <a:rPr sz="2500" spc="-50" dirty="0">
                <a:solidFill>
                  <a:srgbClr val="312A75"/>
                </a:solidFill>
                <a:latin typeface="Times New Roman"/>
                <a:cs typeface="Times New Roman"/>
              </a:rPr>
              <a:t>and</a:t>
            </a:r>
            <a:r>
              <a:rPr sz="2500" spc="-105" dirty="0">
                <a:solidFill>
                  <a:srgbClr val="312A75"/>
                </a:solidFill>
                <a:latin typeface="Times New Roman"/>
                <a:cs typeface="Times New Roman"/>
              </a:rPr>
              <a:t> </a:t>
            </a:r>
            <a:r>
              <a:rPr sz="2500" spc="-20" dirty="0">
                <a:solidFill>
                  <a:srgbClr val="3D3482"/>
                </a:solidFill>
                <a:latin typeface="Times New Roman"/>
                <a:cs typeface="Times New Roman"/>
              </a:rPr>
              <a:t>cache</a:t>
            </a:r>
            <a:endParaRPr sz="2500" dirty="0">
              <a:latin typeface="Times New Roman"/>
              <a:cs typeface="Times New Roman"/>
            </a:endParaRPr>
          </a:p>
          <a:p>
            <a:pPr marL="480695">
              <a:spcBef>
                <a:spcPts val="350"/>
              </a:spcBef>
              <a:tabLst>
                <a:tab pos="746760" algn="l"/>
              </a:tabLst>
            </a:pPr>
            <a:r>
              <a:rPr sz="2100" spc="-445" dirty="0">
                <a:solidFill>
                  <a:srgbClr val="972F4B"/>
                </a:solidFill>
                <a:latin typeface="Times New Roman"/>
                <a:cs typeface="Times New Roman"/>
              </a:rPr>
              <a:t>&lt;</a:t>
            </a:r>
            <a:r>
              <a:rPr sz="2100" dirty="0">
                <a:solidFill>
                  <a:srgbClr val="972F4B"/>
                </a:solidFill>
                <a:latin typeface="Times New Roman"/>
                <a:cs typeface="Times New Roman"/>
              </a:rPr>
              <a:t>	</a:t>
            </a:r>
            <a:r>
              <a:rPr sz="2100" dirty="0">
                <a:solidFill>
                  <a:srgbClr val="6B0C23"/>
                </a:solidFill>
                <a:latin typeface="Times New Roman"/>
                <a:cs typeface="Times New Roman"/>
              </a:rPr>
              <a:t>In</a:t>
            </a:r>
            <a:r>
              <a:rPr sz="2100" spc="-120" dirty="0">
                <a:solidFill>
                  <a:srgbClr val="6B0C23"/>
                </a:solidFill>
                <a:latin typeface="Times New Roman"/>
                <a:cs typeface="Times New Roman"/>
              </a:rPr>
              <a:t> </a:t>
            </a:r>
            <a:r>
              <a:rPr sz="2100" spc="-55" dirty="0">
                <a:solidFill>
                  <a:srgbClr val="9E425D"/>
                </a:solidFill>
                <a:latin typeface="Times New Roman"/>
                <a:cs typeface="Times New Roman"/>
              </a:rPr>
              <a:t>units</a:t>
            </a:r>
            <a:r>
              <a:rPr sz="2100" spc="-75" dirty="0">
                <a:solidFill>
                  <a:srgbClr val="9E425D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54081F"/>
                </a:solidFill>
                <a:latin typeface="Times New Roman"/>
                <a:cs typeface="Times New Roman"/>
              </a:rPr>
              <a:t>of </a:t>
            </a:r>
            <a:r>
              <a:rPr sz="2100" spc="-10" dirty="0">
                <a:solidFill>
                  <a:srgbClr val="CF8599"/>
                </a:solidFill>
                <a:latin typeface="Times New Roman"/>
                <a:cs typeface="Times New Roman"/>
              </a:rPr>
              <a:t>words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3035" y="4167137"/>
            <a:ext cx="2474595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8455" indent="-325755">
              <a:spcBef>
                <a:spcPts val="90"/>
              </a:spcBef>
              <a:buClr>
                <a:srgbClr val="3B31CD"/>
              </a:buClr>
              <a:buChar char="•"/>
              <a:tabLst>
                <a:tab pos="338455" algn="l"/>
              </a:tabLst>
            </a:pPr>
            <a:r>
              <a:rPr sz="2500" spc="-85" dirty="0">
                <a:solidFill>
                  <a:srgbClr val="342BA5"/>
                </a:solidFill>
                <a:latin typeface="Cambria"/>
                <a:cs typeface="Cambria"/>
              </a:rPr>
              <a:t>Need</a:t>
            </a:r>
            <a:r>
              <a:rPr sz="2500" spc="-50" dirty="0">
                <a:solidFill>
                  <a:srgbClr val="342BA5"/>
                </a:solidFill>
                <a:latin typeface="Cambria"/>
                <a:cs typeface="Cambria"/>
              </a:rPr>
              <a:t> </a:t>
            </a:r>
            <a:r>
              <a:rPr sz="2500" spc="-95" dirty="0">
                <a:solidFill>
                  <a:srgbClr val="484499"/>
                </a:solidFill>
                <a:latin typeface="Cambria"/>
                <a:cs typeface="Cambria"/>
              </a:rPr>
              <a:t>policies</a:t>
            </a:r>
            <a:r>
              <a:rPr sz="2500" spc="35" dirty="0">
                <a:solidFill>
                  <a:srgbClr val="484499"/>
                </a:solidFill>
                <a:latin typeface="Cambria"/>
                <a:cs typeface="Cambria"/>
              </a:rPr>
              <a:t> </a:t>
            </a:r>
            <a:r>
              <a:rPr sz="2500" spc="-30" dirty="0">
                <a:solidFill>
                  <a:srgbClr val="3D3D85"/>
                </a:solidFill>
                <a:latin typeface="Cambria"/>
                <a:cs typeface="Cambria"/>
              </a:rPr>
              <a:t>for</a:t>
            </a:r>
            <a:endParaRPr sz="25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33128" y="4913365"/>
            <a:ext cx="2209165" cy="112966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93370" indent="-280670">
              <a:spcBef>
                <a:spcPts val="484"/>
              </a:spcBef>
              <a:buClr>
                <a:srgbClr val="BA5270"/>
              </a:buClr>
              <a:buChar char="•"/>
              <a:tabLst>
                <a:tab pos="293370" algn="l"/>
              </a:tabLst>
            </a:pPr>
            <a:r>
              <a:rPr sz="2100" spc="-85" dirty="0">
                <a:solidFill>
                  <a:srgbClr val="8E112B"/>
                </a:solidFill>
                <a:latin typeface="Cambria"/>
                <a:cs typeface="Cambria"/>
              </a:rPr>
              <a:t>Mapping</a:t>
            </a:r>
            <a:r>
              <a:rPr sz="2100" spc="10" dirty="0">
                <a:solidFill>
                  <a:srgbClr val="8E112B"/>
                </a:solidFill>
                <a:latin typeface="Cambria"/>
                <a:cs typeface="Cambria"/>
              </a:rPr>
              <a:t> </a:t>
            </a:r>
            <a:r>
              <a:rPr sz="2100" spc="-30" dirty="0">
                <a:solidFill>
                  <a:srgbClr val="601F34"/>
                </a:solidFill>
                <a:latin typeface="Cambria"/>
                <a:cs typeface="Cambria"/>
              </a:rPr>
              <a:t>function</a:t>
            </a:r>
            <a:endParaRPr sz="2100" dirty="0">
              <a:latin typeface="Cambria"/>
              <a:cs typeface="Cambria"/>
            </a:endParaRPr>
          </a:p>
          <a:p>
            <a:pPr marL="24765">
              <a:spcBef>
                <a:spcPts val="375"/>
              </a:spcBef>
              <a:tabLst>
                <a:tab pos="293370" algn="l"/>
              </a:tabLst>
            </a:pPr>
            <a:r>
              <a:rPr sz="2050" spc="-50" dirty="0">
                <a:solidFill>
                  <a:srgbClr val="9C384F"/>
                </a:solidFill>
                <a:latin typeface="Cambria"/>
                <a:cs typeface="Cambria"/>
              </a:rPr>
              <a:t>&lt;</a:t>
            </a:r>
            <a:r>
              <a:rPr sz="2050" dirty="0">
                <a:solidFill>
                  <a:srgbClr val="9C384F"/>
                </a:solidFill>
                <a:latin typeface="Cambria"/>
                <a:cs typeface="Cambria"/>
              </a:rPr>
              <a:t>	</a:t>
            </a:r>
            <a:r>
              <a:rPr sz="2050" dirty="0">
                <a:solidFill>
                  <a:srgbClr val="72132B"/>
                </a:solidFill>
                <a:latin typeface="Cambria"/>
                <a:cs typeface="Cambria"/>
              </a:rPr>
              <a:t>Bl</a:t>
            </a:r>
            <a:r>
              <a:rPr lang="en-US" sz="2050" dirty="0">
                <a:solidFill>
                  <a:srgbClr val="72132B"/>
                </a:solidFill>
                <a:latin typeface="Cambria"/>
                <a:cs typeface="Cambria"/>
              </a:rPr>
              <a:t>o</a:t>
            </a:r>
            <a:r>
              <a:rPr sz="2050" dirty="0">
                <a:solidFill>
                  <a:srgbClr val="72132B"/>
                </a:solidFill>
                <a:latin typeface="Cambria"/>
                <a:cs typeface="Cambria"/>
              </a:rPr>
              <a:t>ck</a:t>
            </a:r>
            <a:r>
              <a:rPr sz="2050" spc="50" dirty="0">
                <a:solidFill>
                  <a:srgbClr val="72132B"/>
                </a:solidFill>
                <a:latin typeface="Cambria"/>
                <a:cs typeface="Cambria"/>
              </a:rPr>
              <a:t> </a:t>
            </a:r>
            <a:r>
              <a:rPr sz="2050" spc="-120" dirty="0">
                <a:solidFill>
                  <a:srgbClr val="691F34"/>
                </a:solidFill>
                <a:latin typeface="Cambria"/>
                <a:cs typeface="Cambria"/>
              </a:rPr>
              <a:t>replacement</a:t>
            </a:r>
            <a:endParaRPr sz="2050" dirty="0">
              <a:latin typeface="Cambria"/>
              <a:cs typeface="Cambria"/>
            </a:endParaRPr>
          </a:p>
          <a:p>
            <a:pPr marL="24130">
              <a:spcBef>
                <a:spcPts val="310"/>
              </a:spcBef>
              <a:tabLst>
                <a:tab pos="305435" algn="l"/>
              </a:tabLst>
            </a:pPr>
            <a:r>
              <a:rPr sz="2200" spc="-305" dirty="0">
                <a:solidFill>
                  <a:srgbClr val="87233D"/>
                </a:solidFill>
                <a:latin typeface="Cambria"/>
                <a:cs typeface="Cambria"/>
              </a:rPr>
              <a:t>+</a:t>
            </a:r>
            <a:r>
              <a:rPr sz="2200" dirty="0">
                <a:solidFill>
                  <a:srgbClr val="87233D"/>
                </a:solidFill>
                <a:latin typeface="Cambria"/>
                <a:cs typeface="Cambria"/>
              </a:rPr>
              <a:t>	</a:t>
            </a:r>
            <a:r>
              <a:rPr sz="2200" spc="-195" dirty="0">
                <a:solidFill>
                  <a:srgbClr val="FBACBC"/>
                </a:solidFill>
                <a:latin typeface="Cambria"/>
                <a:cs typeface="Cambria"/>
              </a:rPr>
              <a:t>Write</a:t>
            </a:r>
            <a:r>
              <a:rPr sz="2200" spc="-5" dirty="0">
                <a:solidFill>
                  <a:srgbClr val="FBACBC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620524"/>
                </a:solidFill>
                <a:latin typeface="Cambria"/>
                <a:cs typeface="Cambria"/>
              </a:rPr>
              <a:t>policies</a:t>
            </a:r>
            <a:endParaRPr sz="2200" dirty="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73639" y="3780680"/>
            <a:ext cx="136207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35" dirty="0">
                <a:latin typeface="Cambria"/>
                <a:cs typeface="Cambria"/>
              </a:rPr>
              <a:t>Cache</a:t>
            </a:r>
            <a:r>
              <a:rPr spc="-70" dirty="0">
                <a:latin typeface="Cambria"/>
                <a:cs typeface="Cambria"/>
              </a:rPr>
              <a:t> </a:t>
            </a:r>
            <a:r>
              <a:rPr spc="-110" dirty="0">
                <a:latin typeface="Cambria"/>
                <a:cs typeface="Cambria"/>
              </a:rPr>
              <a:t>memory</a:t>
            </a:r>
            <a:endParaRPr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93511" y="2916981"/>
            <a:ext cx="542290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500" spc="-315" dirty="0">
                <a:latin typeface="Cambria"/>
                <a:cs typeface="Cambria"/>
              </a:rPr>
              <a:t>wo«i</a:t>
            </a:r>
            <a:endParaRPr sz="25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83700" y="4366567"/>
            <a:ext cx="560070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900" spc="-60" dirty="0">
                <a:latin typeface="Cambria"/>
                <a:cs typeface="Cambria"/>
              </a:rPr>
              <a:t>Block</a:t>
            </a:r>
            <a:endParaRPr sz="19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5531" y="2625328"/>
            <a:ext cx="7447358" cy="346471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83086" y="1446608"/>
            <a:ext cx="884039" cy="39290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11585" y="1259086"/>
            <a:ext cx="7768828" cy="71437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829848" y="5709047"/>
            <a:ext cx="0" cy="214629"/>
          </a:xfrm>
          <a:custGeom>
            <a:avLst/>
            <a:gdLst/>
            <a:ahLst/>
            <a:cxnLst/>
            <a:rect l="l" t="t" r="r" b="b"/>
            <a:pathLst>
              <a:path h="214629">
                <a:moveTo>
                  <a:pt x="0" y="214312"/>
                </a:moveTo>
                <a:lnTo>
                  <a:pt x="0" y="0"/>
                </a:lnTo>
              </a:path>
            </a:pathLst>
          </a:custGeom>
          <a:ln w="8929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7825383" y="5709047"/>
            <a:ext cx="2063114" cy="410845"/>
            <a:chOff x="6301383" y="5709046"/>
            <a:chExt cx="2063114" cy="410845"/>
          </a:xfrm>
        </p:grpSpPr>
        <p:sp>
          <p:nvSpPr>
            <p:cNvPr id="7" name="object 7"/>
            <p:cNvSpPr/>
            <p:nvPr/>
          </p:nvSpPr>
          <p:spPr>
            <a:xfrm>
              <a:off x="8359675" y="5709046"/>
              <a:ext cx="0" cy="410845"/>
            </a:xfrm>
            <a:custGeom>
              <a:avLst/>
              <a:gdLst/>
              <a:ahLst/>
              <a:cxnLst/>
              <a:rect l="l" t="t" r="r" b="b"/>
              <a:pathLst>
                <a:path h="410845">
                  <a:moveTo>
                    <a:pt x="0" y="410765"/>
                  </a:moveTo>
                  <a:lnTo>
                    <a:pt x="0" y="0"/>
                  </a:lnTo>
                </a:path>
              </a:pathLst>
            </a:custGeom>
            <a:ln w="8929">
              <a:solidFill>
                <a:srgbClr val="5757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01383" y="5713511"/>
              <a:ext cx="2063114" cy="0"/>
            </a:xfrm>
            <a:custGeom>
              <a:avLst/>
              <a:gdLst/>
              <a:ahLst/>
              <a:cxnLst/>
              <a:rect l="l" t="t" r="r" b="b"/>
              <a:pathLst>
                <a:path w="2063115">
                  <a:moveTo>
                    <a:pt x="0" y="0"/>
                  </a:moveTo>
                  <a:lnTo>
                    <a:pt x="2062758" y="0"/>
                  </a:lnTo>
                </a:path>
              </a:pathLst>
            </a:custGeom>
            <a:ln w="8929">
              <a:solidFill>
                <a:srgbClr val="5757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01383" y="6115347"/>
              <a:ext cx="2063114" cy="0"/>
            </a:xfrm>
            <a:custGeom>
              <a:avLst/>
              <a:gdLst/>
              <a:ahLst/>
              <a:cxnLst/>
              <a:rect l="l" t="t" r="r" b="b"/>
              <a:pathLst>
                <a:path w="2063115">
                  <a:moveTo>
                    <a:pt x="0" y="0"/>
                  </a:moveTo>
                  <a:lnTo>
                    <a:pt x="2062758" y="0"/>
                  </a:lnTo>
                </a:path>
              </a:pathLst>
            </a:custGeom>
            <a:ln w="8929">
              <a:solidFill>
                <a:srgbClr val="5757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7829848" y="4494609"/>
            <a:ext cx="0" cy="214629"/>
          </a:xfrm>
          <a:custGeom>
            <a:avLst/>
            <a:gdLst/>
            <a:ahLst/>
            <a:cxnLst/>
            <a:rect l="l" t="t" r="r" b="b"/>
            <a:pathLst>
              <a:path h="214629">
                <a:moveTo>
                  <a:pt x="0" y="214312"/>
                </a:moveTo>
                <a:lnTo>
                  <a:pt x="0" y="0"/>
                </a:lnTo>
              </a:path>
            </a:pathLst>
          </a:custGeom>
          <a:ln w="8929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7825383" y="4494608"/>
            <a:ext cx="2063114" cy="419734"/>
            <a:chOff x="6301383" y="4494608"/>
            <a:chExt cx="2063114" cy="419734"/>
          </a:xfrm>
        </p:grpSpPr>
        <p:sp>
          <p:nvSpPr>
            <p:cNvPr id="12" name="object 12"/>
            <p:cNvSpPr/>
            <p:nvPr/>
          </p:nvSpPr>
          <p:spPr>
            <a:xfrm>
              <a:off x="8359675" y="4494608"/>
              <a:ext cx="0" cy="419734"/>
            </a:xfrm>
            <a:custGeom>
              <a:avLst/>
              <a:gdLst/>
              <a:ahLst/>
              <a:cxnLst/>
              <a:rect l="l" t="t" r="r" b="b"/>
              <a:pathLst>
                <a:path h="419735">
                  <a:moveTo>
                    <a:pt x="0" y="419695"/>
                  </a:moveTo>
                  <a:lnTo>
                    <a:pt x="0" y="0"/>
                  </a:lnTo>
                </a:path>
              </a:pathLst>
            </a:custGeom>
            <a:ln w="8929">
              <a:solidFill>
                <a:srgbClr val="5757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01383" y="4499073"/>
              <a:ext cx="2063114" cy="0"/>
            </a:xfrm>
            <a:custGeom>
              <a:avLst/>
              <a:gdLst/>
              <a:ahLst/>
              <a:cxnLst/>
              <a:rect l="l" t="t" r="r" b="b"/>
              <a:pathLst>
                <a:path w="2063115">
                  <a:moveTo>
                    <a:pt x="0" y="0"/>
                  </a:moveTo>
                  <a:lnTo>
                    <a:pt x="2062758" y="0"/>
                  </a:lnTo>
                </a:path>
              </a:pathLst>
            </a:custGeom>
            <a:ln w="8929">
              <a:solidFill>
                <a:srgbClr val="5757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01383" y="4909839"/>
              <a:ext cx="2063114" cy="0"/>
            </a:xfrm>
            <a:custGeom>
              <a:avLst/>
              <a:gdLst/>
              <a:ahLst/>
              <a:cxnLst/>
              <a:rect l="l" t="t" r="r" b="b"/>
              <a:pathLst>
                <a:path w="2063115">
                  <a:moveTo>
                    <a:pt x="0" y="0"/>
                  </a:moveTo>
                  <a:lnTo>
                    <a:pt x="2062758" y="0"/>
                  </a:lnTo>
                </a:path>
              </a:pathLst>
            </a:custGeom>
            <a:ln w="8929">
              <a:solidFill>
                <a:srgbClr val="5757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2186285" y="3887391"/>
            <a:ext cx="0" cy="419734"/>
          </a:xfrm>
          <a:custGeom>
            <a:avLst/>
            <a:gdLst/>
            <a:ahLst/>
            <a:cxnLst/>
            <a:rect l="l" t="t" r="r" b="b"/>
            <a:pathLst>
              <a:path h="419735">
                <a:moveTo>
                  <a:pt x="0" y="419695"/>
                </a:moveTo>
                <a:lnTo>
                  <a:pt x="0" y="0"/>
                </a:lnTo>
              </a:path>
            </a:pathLst>
          </a:custGeom>
          <a:ln w="8929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2181821" y="3887392"/>
            <a:ext cx="2045335" cy="357505"/>
            <a:chOff x="657820" y="3887391"/>
            <a:chExt cx="2045335" cy="357505"/>
          </a:xfrm>
        </p:grpSpPr>
        <p:sp>
          <p:nvSpPr>
            <p:cNvPr id="17" name="object 17"/>
            <p:cNvSpPr/>
            <p:nvPr/>
          </p:nvSpPr>
          <p:spPr>
            <a:xfrm>
              <a:off x="2698254" y="3887391"/>
              <a:ext cx="0" cy="357505"/>
            </a:xfrm>
            <a:custGeom>
              <a:avLst/>
              <a:gdLst/>
              <a:ahLst/>
              <a:cxnLst/>
              <a:rect l="l" t="t" r="r" b="b"/>
              <a:pathLst>
                <a:path h="357504">
                  <a:moveTo>
                    <a:pt x="0" y="357187"/>
                  </a:moveTo>
                  <a:lnTo>
                    <a:pt x="0" y="0"/>
                  </a:lnTo>
                </a:path>
              </a:pathLst>
            </a:custGeom>
            <a:ln w="8929">
              <a:solidFill>
                <a:srgbClr val="5757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7820" y="3891856"/>
              <a:ext cx="2045335" cy="0"/>
            </a:xfrm>
            <a:custGeom>
              <a:avLst/>
              <a:gdLst/>
              <a:ahLst/>
              <a:cxnLst/>
              <a:rect l="l" t="t" r="r" b="b"/>
              <a:pathLst>
                <a:path w="2045335">
                  <a:moveTo>
                    <a:pt x="0" y="0"/>
                  </a:moveTo>
                  <a:lnTo>
                    <a:pt x="2044899" y="0"/>
                  </a:lnTo>
                </a:path>
              </a:pathLst>
            </a:custGeom>
            <a:ln w="8929">
              <a:solidFill>
                <a:srgbClr val="5757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2181821" y="4302621"/>
            <a:ext cx="2045335" cy="0"/>
          </a:xfrm>
          <a:custGeom>
            <a:avLst/>
            <a:gdLst/>
            <a:ahLst/>
            <a:cxnLst/>
            <a:rect l="l" t="t" r="r" b="b"/>
            <a:pathLst>
              <a:path w="2045335">
                <a:moveTo>
                  <a:pt x="0" y="0"/>
                </a:moveTo>
                <a:lnTo>
                  <a:pt x="2044899" y="0"/>
                </a:lnTo>
              </a:path>
            </a:pathLst>
          </a:custGeom>
          <a:ln w="8929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83112" y="3789164"/>
            <a:ext cx="0" cy="414020"/>
          </a:xfrm>
          <a:custGeom>
            <a:avLst/>
            <a:gdLst/>
            <a:ahLst/>
            <a:cxnLst/>
            <a:rect l="l" t="t" r="r" b="b"/>
            <a:pathLst>
              <a:path h="414020">
                <a:moveTo>
                  <a:pt x="0" y="413742"/>
                </a:moveTo>
                <a:lnTo>
                  <a:pt x="0" y="0"/>
                </a:lnTo>
              </a:path>
            </a:pathLst>
          </a:custGeom>
          <a:ln w="8929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5378649" y="3789164"/>
            <a:ext cx="2045335" cy="414020"/>
            <a:chOff x="3854648" y="3789164"/>
            <a:chExt cx="2045335" cy="414020"/>
          </a:xfrm>
        </p:grpSpPr>
        <p:sp>
          <p:nvSpPr>
            <p:cNvPr id="22" name="object 22"/>
            <p:cNvSpPr/>
            <p:nvPr/>
          </p:nvSpPr>
          <p:spPr>
            <a:xfrm>
              <a:off x="5895081" y="3789164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h="414020">
                  <a:moveTo>
                    <a:pt x="0" y="413742"/>
                  </a:moveTo>
                  <a:lnTo>
                    <a:pt x="0" y="0"/>
                  </a:lnTo>
                </a:path>
              </a:pathLst>
            </a:custGeom>
            <a:ln w="8929">
              <a:solidFill>
                <a:srgbClr val="5757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54648" y="3793629"/>
              <a:ext cx="2045335" cy="0"/>
            </a:xfrm>
            <a:custGeom>
              <a:avLst/>
              <a:gdLst/>
              <a:ahLst/>
              <a:cxnLst/>
              <a:rect l="l" t="t" r="r" b="b"/>
              <a:pathLst>
                <a:path w="2045335">
                  <a:moveTo>
                    <a:pt x="0" y="0"/>
                  </a:moveTo>
                  <a:lnTo>
                    <a:pt x="2044899" y="0"/>
                  </a:lnTo>
                </a:path>
              </a:pathLst>
            </a:custGeom>
            <a:ln w="8929">
              <a:solidFill>
                <a:srgbClr val="5757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54648" y="4198441"/>
              <a:ext cx="2045335" cy="0"/>
            </a:xfrm>
            <a:custGeom>
              <a:avLst/>
              <a:gdLst/>
              <a:ahLst/>
              <a:cxnLst/>
              <a:rect l="l" t="t" r="r" b="b"/>
              <a:pathLst>
                <a:path w="2045335">
                  <a:moveTo>
                    <a:pt x="0" y="0"/>
                  </a:moveTo>
                  <a:lnTo>
                    <a:pt x="2044899" y="0"/>
                  </a:lnTo>
                </a:path>
              </a:pathLst>
            </a:custGeom>
            <a:ln w="8929">
              <a:solidFill>
                <a:srgbClr val="5757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5365254" y="3181946"/>
            <a:ext cx="0" cy="214629"/>
          </a:xfrm>
          <a:custGeom>
            <a:avLst/>
            <a:gdLst/>
            <a:ahLst/>
            <a:cxnLst/>
            <a:rect l="l" t="t" r="r" b="b"/>
            <a:pathLst>
              <a:path h="214629">
                <a:moveTo>
                  <a:pt x="0" y="214312"/>
                </a:moveTo>
                <a:lnTo>
                  <a:pt x="0" y="0"/>
                </a:lnTo>
              </a:path>
            </a:pathLst>
          </a:custGeom>
          <a:ln w="8929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5360789" y="3181945"/>
            <a:ext cx="2063114" cy="419734"/>
            <a:chOff x="3836789" y="3181945"/>
            <a:chExt cx="2063114" cy="419734"/>
          </a:xfrm>
        </p:grpSpPr>
        <p:sp>
          <p:nvSpPr>
            <p:cNvPr id="27" name="object 27"/>
            <p:cNvSpPr/>
            <p:nvPr/>
          </p:nvSpPr>
          <p:spPr>
            <a:xfrm>
              <a:off x="5895081" y="3181945"/>
              <a:ext cx="0" cy="419734"/>
            </a:xfrm>
            <a:custGeom>
              <a:avLst/>
              <a:gdLst/>
              <a:ahLst/>
              <a:cxnLst/>
              <a:rect l="l" t="t" r="r" b="b"/>
              <a:pathLst>
                <a:path h="419735">
                  <a:moveTo>
                    <a:pt x="0" y="419695"/>
                  </a:moveTo>
                  <a:lnTo>
                    <a:pt x="0" y="0"/>
                  </a:lnTo>
                </a:path>
              </a:pathLst>
            </a:custGeom>
            <a:ln w="8929">
              <a:solidFill>
                <a:srgbClr val="5757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36789" y="3186410"/>
              <a:ext cx="2063114" cy="0"/>
            </a:xfrm>
            <a:custGeom>
              <a:avLst/>
              <a:gdLst/>
              <a:ahLst/>
              <a:cxnLst/>
              <a:rect l="l" t="t" r="r" b="b"/>
              <a:pathLst>
                <a:path w="2063114">
                  <a:moveTo>
                    <a:pt x="0" y="0"/>
                  </a:moveTo>
                  <a:lnTo>
                    <a:pt x="2062758" y="0"/>
                  </a:lnTo>
                </a:path>
              </a:pathLst>
            </a:custGeom>
            <a:ln w="8929">
              <a:solidFill>
                <a:srgbClr val="5757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36789" y="3597175"/>
              <a:ext cx="2063114" cy="0"/>
            </a:xfrm>
            <a:custGeom>
              <a:avLst/>
              <a:gdLst/>
              <a:ahLst/>
              <a:cxnLst/>
              <a:rect l="l" t="t" r="r" b="b"/>
              <a:pathLst>
                <a:path w="2063114">
                  <a:moveTo>
                    <a:pt x="0" y="0"/>
                  </a:moveTo>
                  <a:lnTo>
                    <a:pt x="2062758" y="0"/>
                  </a:lnTo>
                </a:path>
              </a:pathLst>
            </a:custGeom>
            <a:ln w="8929">
              <a:solidFill>
                <a:srgbClr val="5757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2362200" y="781364"/>
            <a:ext cx="10515600" cy="493084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576580">
              <a:lnSpc>
                <a:spcPct val="100000"/>
              </a:lnSpc>
              <a:spcBef>
                <a:spcPts val="125"/>
              </a:spcBef>
            </a:pPr>
            <a:r>
              <a:rPr sz="3100" dirty="0">
                <a:solidFill>
                  <a:srgbClr val="C46E0F"/>
                </a:solidFill>
              </a:rPr>
              <a:t>Cache</a:t>
            </a:r>
            <a:r>
              <a:rPr sz="3100" spc="160" dirty="0">
                <a:solidFill>
                  <a:srgbClr val="C46E0F"/>
                </a:solidFill>
              </a:rPr>
              <a:t> </a:t>
            </a:r>
            <a:r>
              <a:rPr sz="3100" dirty="0">
                <a:solidFill>
                  <a:srgbClr val="B3640A"/>
                </a:solidFill>
              </a:rPr>
              <a:t>Design</a:t>
            </a:r>
            <a:r>
              <a:rPr sz="3100" spc="235" dirty="0">
                <a:solidFill>
                  <a:srgbClr val="B3640A"/>
                </a:solidFill>
              </a:rPr>
              <a:t> </a:t>
            </a:r>
            <a:r>
              <a:rPr sz="3100" dirty="0">
                <a:solidFill>
                  <a:srgbClr val="BD741C"/>
                </a:solidFill>
              </a:rPr>
              <a:t>Basics</a:t>
            </a:r>
            <a:r>
              <a:rPr sz="3100" spc="245" dirty="0">
                <a:solidFill>
                  <a:srgbClr val="BD741C"/>
                </a:solidFill>
              </a:rPr>
              <a:t> </a:t>
            </a:r>
            <a:r>
              <a:rPr sz="3100" spc="60" dirty="0">
                <a:solidFill>
                  <a:srgbClr val="C36918"/>
                </a:solidFill>
              </a:rPr>
              <a:t>(cont'd)</a:t>
            </a:r>
            <a:endParaRPr sz="3100"/>
          </a:p>
        </p:txBody>
      </p:sp>
      <p:sp>
        <p:nvSpPr>
          <p:cNvPr id="32" name="object 32"/>
          <p:cNvSpPr txBox="1"/>
          <p:nvPr/>
        </p:nvSpPr>
        <p:spPr>
          <a:xfrm>
            <a:off x="2186286" y="1873746"/>
            <a:ext cx="2036445" cy="338554"/>
          </a:xfrm>
          <a:prstGeom prst="rect">
            <a:avLst/>
          </a:prstGeom>
          <a:ln w="8929">
            <a:solidFill>
              <a:srgbClr val="57575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389890"/>
            <a:r>
              <a:rPr sz="1100" spc="130" dirty="0">
                <a:latin typeface="Times New Roman"/>
                <a:cs typeface="Times New Roman"/>
              </a:rPr>
              <a:t>memory</a:t>
            </a:r>
            <a:r>
              <a:rPr sz="1100" spc="185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adctrese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86286" y="2480965"/>
            <a:ext cx="2036445" cy="334707"/>
          </a:xfrm>
          <a:prstGeom prst="rect">
            <a:avLst/>
          </a:prstGeom>
          <a:ln w="8929">
            <a:solidFill>
              <a:srgbClr val="575757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207645" marR="200025" indent="-635">
              <a:lnSpc>
                <a:spcPts val="1200"/>
              </a:lnSpc>
              <a:spcBef>
                <a:spcPts val="210"/>
              </a:spcBef>
            </a:pPr>
            <a:r>
              <a:rPr sz="1100" spc="190" dirty="0">
                <a:latin typeface="Times New Roman"/>
                <a:cs typeface="Times New Roman"/>
              </a:rPr>
              <a:t>find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130" dirty="0">
                <a:latin typeface="Times New Roman"/>
                <a:cs typeface="Times New Roman"/>
              </a:rPr>
              <a:t>memory</a:t>
            </a:r>
            <a:r>
              <a:rPr sz="1100" spc="225" dirty="0">
                <a:latin typeface="Times New Roman"/>
                <a:cs typeface="Times New Roman"/>
              </a:rPr>
              <a:t> </a:t>
            </a:r>
            <a:r>
              <a:rPr sz="1100" spc="85" dirty="0">
                <a:latin typeface="Times New Roman"/>
                <a:cs typeface="Times New Roman"/>
              </a:rPr>
              <a:t>block</a:t>
            </a:r>
            <a:r>
              <a:rPr sz="1100" spc="200" dirty="0">
                <a:latin typeface="Times New Roman"/>
                <a:cs typeface="Times New Roman"/>
              </a:rPr>
              <a:t> </a:t>
            </a:r>
            <a:r>
              <a:rPr sz="1100" spc="85" dirty="0">
                <a:latin typeface="Times New Roman"/>
                <a:cs typeface="Times New Roman"/>
              </a:rPr>
              <a:t>D </a:t>
            </a:r>
            <a:r>
              <a:rPr sz="1100" dirty="0">
                <a:latin typeface="Times New Roman"/>
                <a:cs typeface="Times New Roman"/>
              </a:rPr>
              <a:t>chat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spc="110" dirty="0">
                <a:latin typeface="Times New Roman"/>
                <a:cs typeface="Times New Roman"/>
              </a:rPr>
              <a:t>contains</a:t>
            </a:r>
            <a:r>
              <a:rPr sz="1100" spc="180" dirty="0">
                <a:latin typeface="Times New Roman"/>
                <a:cs typeface="Times New Roman"/>
              </a:rPr>
              <a:t> </a:t>
            </a:r>
            <a:r>
              <a:rPr sz="1100" spc="70" dirty="0">
                <a:latin typeface="Times New Roman"/>
                <a:cs typeface="Times New Roman"/>
              </a:rPr>
              <a:t>addzoss</a:t>
            </a:r>
            <a:r>
              <a:rPr sz="1100" spc="25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36916" y="1581993"/>
            <a:ext cx="2700020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500" spc="-70" dirty="0">
                <a:solidFill>
                  <a:srgbClr val="2F2897"/>
                </a:solidFill>
                <a:latin typeface="Times New Roman"/>
                <a:cs typeface="Times New Roman"/>
              </a:rPr>
              <a:t>Read</a:t>
            </a:r>
            <a:r>
              <a:rPr sz="2500" spc="-90" dirty="0">
                <a:solidFill>
                  <a:srgbClr val="2F2897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382FA3"/>
                </a:solidFill>
                <a:latin typeface="Times New Roman"/>
                <a:cs typeface="Times New Roman"/>
              </a:rPr>
              <a:t>cycle</a:t>
            </a:r>
            <a:r>
              <a:rPr sz="2500" spc="-114" dirty="0">
                <a:solidFill>
                  <a:srgbClr val="382FA3"/>
                </a:solidFill>
                <a:latin typeface="Times New Roman"/>
                <a:cs typeface="Times New Roman"/>
              </a:rPr>
              <a:t> </a:t>
            </a:r>
            <a:r>
              <a:rPr sz="2500" spc="-55" dirty="0">
                <a:solidFill>
                  <a:srgbClr val="423D9E"/>
                </a:solidFill>
                <a:latin typeface="Times New Roman"/>
                <a:cs typeface="Times New Roman"/>
              </a:rPr>
              <a:t>operations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829849" y="5106294"/>
            <a:ext cx="2054225" cy="321883"/>
          </a:xfrm>
          <a:prstGeom prst="rect">
            <a:avLst/>
          </a:prstGeom>
          <a:ln w="8929">
            <a:solidFill>
              <a:srgbClr val="575757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75590">
              <a:spcBef>
                <a:spcPts val="170"/>
              </a:spcBef>
            </a:pPr>
            <a:r>
              <a:rPr sz="1000" spc="170" dirty="0">
                <a:latin typeface="Times New Roman"/>
                <a:cs typeface="Times New Roman"/>
              </a:rPr>
              <a:t>Supply</a:t>
            </a:r>
            <a:r>
              <a:rPr sz="1000" spc="145" dirty="0">
                <a:latin typeface="Times New Roman"/>
                <a:cs typeface="Times New Roman"/>
              </a:rPr>
              <a:t> </a:t>
            </a:r>
            <a:r>
              <a:rPr sz="1000" spc="160" dirty="0">
                <a:latin typeface="Times New Roman"/>
                <a:cs typeface="Times New Roman"/>
              </a:rPr>
              <a:t>che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wor‹i5</a:t>
            </a:r>
            <a:r>
              <a:rPr sz="1000" spc="17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ac</a:t>
            </a:r>
            <a:endParaRPr sz="1000">
              <a:latin typeface="Times New Roman"/>
              <a:cs typeface="Times New Roman"/>
            </a:endParaRPr>
          </a:p>
          <a:p>
            <a:pPr marL="279400">
              <a:spcBef>
                <a:spcPts val="45"/>
              </a:spcBef>
            </a:pPr>
            <a:r>
              <a:rPr sz="950" spc="170" dirty="0">
                <a:latin typeface="Times New Roman"/>
                <a:cs typeface="Times New Roman"/>
              </a:rPr>
              <a:t>adDmss</a:t>
            </a:r>
            <a:r>
              <a:rPr sz="950" spc="180" dirty="0">
                <a:latin typeface="Times New Roman"/>
                <a:cs typeface="Times New Roman"/>
              </a:rPr>
              <a:t> </a:t>
            </a:r>
            <a:r>
              <a:rPr sz="950" spc="229" dirty="0">
                <a:latin typeface="Times New Roman"/>
                <a:cs typeface="Times New Roman"/>
              </a:rPr>
              <a:t>A</a:t>
            </a:r>
            <a:r>
              <a:rPr sz="950" spc="190" dirty="0">
                <a:latin typeface="Times New Roman"/>
                <a:cs typeface="Times New Roman"/>
              </a:rPr>
              <a:t> </a:t>
            </a:r>
            <a:r>
              <a:rPr sz="950" dirty="0">
                <a:solidFill>
                  <a:srgbClr val="151515"/>
                </a:solidFill>
                <a:latin typeface="Times New Roman"/>
                <a:cs typeface="Times New Roman"/>
              </a:rPr>
              <a:t>uo</a:t>
            </a:r>
            <a:r>
              <a:rPr sz="950" spc="180" dirty="0">
                <a:solidFill>
                  <a:srgbClr val="151515"/>
                </a:solidFill>
                <a:latin typeface="Times New Roman"/>
                <a:cs typeface="Times New Roman"/>
              </a:rPr>
              <a:t> </a:t>
            </a:r>
            <a:r>
              <a:rPr sz="950" spc="140" dirty="0">
                <a:latin typeface="Times New Roman"/>
                <a:cs typeface="Times New Roman"/>
              </a:rPr>
              <a:t>poacessor</a:t>
            </a:r>
            <a:endParaRPr sz="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FA894-7D56-5945-4265-C14321943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>
            <a:extLst>
              <a:ext uri="{FF2B5EF4-FFF2-40B4-BE49-F238E27FC236}">
                <a16:creationId xmlns:a16="http://schemas.microsoft.com/office/drawing/2014/main" id="{343B3291-A44A-EC4C-C334-618DA428898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1585" y="1259086"/>
            <a:ext cx="7768828" cy="71437"/>
          </a:xfrm>
          <a:prstGeom prst="rect">
            <a:avLst/>
          </a:prstGeom>
        </p:spPr>
      </p:pic>
      <p:sp>
        <p:nvSpPr>
          <p:cNvPr id="31" name="object 31">
            <a:extLst>
              <a:ext uri="{FF2B5EF4-FFF2-40B4-BE49-F238E27FC236}">
                <a16:creationId xmlns:a16="http://schemas.microsoft.com/office/drawing/2014/main" id="{FAE368A3-AA3A-4F2D-B0FF-E873771B40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62200" y="781364"/>
            <a:ext cx="10515600" cy="493084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576580">
              <a:lnSpc>
                <a:spcPct val="100000"/>
              </a:lnSpc>
              <a:spcBef>
                <a:spcPts val="125"/>
              </a:spcBef>
            </a:pPr>
            <a:r>
              <a:rPr lang="en-US" sz="3100" dirty="0">
                <a:solidFill>
                  <a:srgbClr val="C46E0F"/>
                </a:solidFill>
              </a:rPr>
              <a:t>Levels Of Cache</a:t>
            </a:r>
            <a:endParaRPr sz="3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4F24D0-50D9-7210-3FC7-090FEAEA689C}"/>
              </a:ext>
            </a:extLst>
          </p:cNvPr>
          <p:cNvSpPr txBox="1"/>
          <p:nvPr/>
        </p:nvSpPr>
        <p:spPr>
          <a:xfrm>
            <a:off x="1890209" y="1493225"/>
            <a:ext cx="8862253" cy="2908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90728"/>
                </a:solidFill>
                <a:latin typeface="Cambria"/>
              </a:rPr>
              <a:t>Level 1 cache (L1) is integrated within the CPU, allowing it to operate at the same speed as the processor. It consists of separate instruction and data caches for efficient processing.</a:t>
            </a:r>
          </a:p>
          <a:p>
            <a:pPr marL="285750" marR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90728"/>
                </a:solidFill>
                <a:latin typeface="Cambria"/>
              </a:rPr>
              <a:t>Level 2 cache (L2) may be located inside or outside the CPU and can be dedicated or shared among cores. It is larger than L1 but slower in speed.</a:t>
            </a:r>
          </a:p>
          <a:p>
            <a:pPr marL="285750" marR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90728"/>
                </a:solidFill>
                <a:latin typeface="Cambria"/>
              </a:rPr>
              <a:t>Cache memory, particularly level 3, enhances the performance of CPU processing by serving as a shared resource for all cores. It is slower than L1 and L2 caches but faster than RAM.</a:t>
            </a:r>
          </a:p>
        </p:txBody>
      </p:sp>
      <p:pic>
        <p:nvPicPr>
          <p:cNvPr id="1026" name="Picture 2" descr="Image result for cache memory levels">
            <a:extLst>
              <a:ext uri="{FF2B5EF4-FFF2-40B4-BE49-F238E27FC236}">
                <a16:creationId xmlns:a16="http://schemas.microsoft.com/office/drawing/2014/main" id="{F4A95A63-894C-4B27-23B4-C090A8160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939" y="4401329"/>
            <a:ext cx="8394852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064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11585" y="1259086"/>
            <a:ext cx="7768828" cy="7143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220516" y="6168925"/>
            <a:ext cx="7762875" cy="0"/>
          </a:xfrm>
          <a:custGeom>
            <a:avLst/>
            <a:gdLst/>
            <a:ahLst/>
            <a:cxnLst/>
            <a:rect l="l" t="t" r="r" b="b"/>
            <a:pathLst>
              <a:path w="7762875">
                <a:moveTo>
                  <a:pt x="0" y="0"/>
                </a:moveTo>
                <a:lnTo>
                  <a:pt x="7762878" y="0"/>
                </a:lnTo>
              </a:path>
            </a:pathLst>
          </a:custGeom>
          <a:ln w="20835">
            <a:solidFill>
              <a:srgbClr val="2BB3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74157" y="4625579"/>
            <a:ext cx="2821781" cy="2946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2200" y="770143"/>
            <a:ext cx="10515600" cy="515526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/>
          <a:p>
            <a:pPr marL="1494790">
              <a:lnSpc>
                <a:spcPct val="100000"/>
              </a:lnSpc>
              <a:spcBef>
                <a:spcPts val="120"/>
              </a:spcBef>
            </a:pPr>
            <a:r>
              <a:rPr sz="3250" spc="-35" dirty="0">
                <a:solidFill>
                  <a:srgbClr val="CA6E16"/>
                </a:solidFill>
              </a:rPr>
              <a:t>Mapping</a:t>
            </a:r>
            <a:r>
              <a:rPr sz="3250" spc="-145" dirty="0">
                <a:solidFill>
                  <a:srgbClr val="CA6E16"/>
                </a:solidFill>
              </a:rPr>
              <a:t> </a:t>
            </a:r>
            <a:r>
              <a:rPr sz="3250" spc="-25" dirty="0">
                <a:solidFill>
                  <a:srgbClr val="BC7021"/>
                </a:solidFill>
              </a:rPr>
              <a:t>Function</a:t>
            </a:r>
            <a:endParaRPr sz="3250"/>
          </a:p>
        </p:txBody>
      </p:sp>
      <p:sp>
        <p:nvSpPr>
          <p:cNvPr id="6" name="object 6"/>
          <p:cNvSpPr txBox="1"/>
          <p:nvPr/>
        </p:nvSpPr>
        <p:spPr>
          <a:xfrm>
            <a:off x="1079653" y="1450281"/>
            <a:ext cx="10675345" cy="41639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6870" indent="-344170">
              <a:spcBef>
                <a:spcPts val="130"/>
              </a:spcBef>
              <a:buClr>
                <a:srgbClr val="312ADA"/>
              </a:buClr>
              <a:buChar char="•"/>
              <a:tabLst>
                <a:tab pos="356870" algn="l"/>
              </a:tabLst>
            </a:pPr>
            <a:r>
              <a:rPr sz="2900" dirty="0">
                <a:solidFill>
                  <a:srgbClr val="362D9C"/>
                </a:solidFill>
                <a:latin typeface="Times New Roman"/>
                <a:cs typeface="Times New Roman"/>
              </a:rPr>
              <a:t>Deternines</a:t>
            </a:r>
            <a:r>
              <a:rPr sz="2900" spc="-85" dirty="0">
                <a:solidFill>
                  <a:srgbClr val="362D9C"/>
                </a:solidFill>
                <a:latin typeface="Times New Roman"/>
                <a:cs typeface="Times New Roman"/>
              </a:rPr>
              <a:t> </a:t>
            </a:r>
            <a:r>
              <a:rPr sz="2900" spc="-25" dirty="0">
                <a:solidFill>
                  <a:srgbClr val="3B3397"/>
                </a:solidFill>
                <a:latin typeface="Times New Roman"/>
                <a:cs typeface="Times New Roman"/>
              </a:rPr>
              <a:t>how</a:t>
            </a:r>
            <a:r>
              <a:rPr sz="2900" spc="-65" dirty="0">
                <a:solidFill>
                  <a:srgbClr val="3B3397"/>
                </a:solidFill>
                <a:latin typeface="Times New Roman"/>
                <a:cs typeface="Times New Roman"/>
              </a:rPr>
              <a:t> </a:t>
            </a:r>
            <a:r>
              <a:rPr sz="2900" spc="-50" dirty="0">
                <a:solidFill>
                  <a:srgbClr val="3A3897"/>
                </a:solidFill>
                <a:latin typeface="Times New Roman"/>
                <a:cs typeface="Times New Roman"/>
              </a:rPr>
              <a:t>memory</a:t>
            </a:r>
            <a:r>
              <a:rPr sz="2900" spc="40" dirty="0">
                <a:solidFill>
                  <a:srgbClr val="3A3897"/>
                </a:solidFill>
                <a:latin typeface="Times New Roman"/>
                <a:cs typeface="Times New Roman"/>
              </a:rPr>
              <a:t> </a:t>
            </a:r>
            <a:r>
              <a:rPr sz="2900" spc="-35" dirty="0">
                <a:solidFill>
                  <a:srgbClr val="6962CF"/>
                </a:solidFill>
                <a:latin typeface="Times New Roman"/>
                <a:cs typeface="Times New Roman"/>
              </a:rPr>
              <a:t>blocks</a:t>
            </a:r>
            <a:r>
              <a:rPr sz="2900" spc="-80" dirty="0">
                <a:solidFill>
                  <a:srgbClr val="6962CF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4238B1"/>
                </a:solidFill>
                <a:latin typeface="Times New Roman"/>
                <a:cs typeface="Times New Roman"/>
              </a:rPr>
              <a:t>are</a:t>
            </a:r>
            <a:r>
              <a:rPr sz="2900" spc="-130" dirty="0">
                <a:solidFill>
                  <a:srgbClr val="4238B1"/>
                </a:solidFill>
                <a:latin typeface="Times New Roman"/>
                <a:cs typeface="Times New Roman"/>
              </a:rPr>
              <a:t> </a:t>
            </a:r>
            <a:r>
              <a:rPr sz="2900" spc="-45" dirty="0">
                <a:solidFill>
                  <a:srgbClr val="3B33A5"/>
                </a:solidFill>
                <a:latin typeface="Times New Roman"/>
                <a:cs typeface="Times New Roman"/>
              </a:rPr>
              <a:t>mapped</a:t>
            </a:r>
            <a:r>
              <a:rPr sz="2900" spc="35" dirty="0">
                <a:solidFill>
                  <a:srgbClr val="3B33A5"/>
                </a:solidFill>
                <a:latin typeface="Times New Roman"/>
                <a:cs typeface="Times New Roman"/>
              </a:rPr>
              <a:t> </a:t>
            </a:r>
            <a:r>
              <a:rPr sz="2900" spc="-35" dirty="0">
                <a:solidFill>
                  <a:srgbClr val="4641C4"/>
                </a:solidFill>
                <a:latin typeface="Times New Roman"/>
                <a:cs typeface="Times New Roman"/>
              </a:rPr>
              <a:t>to</a:t>
            </a:r>
            <a:r>
              <a:rPr lang="en-US" sz="2900" spc="-35" dirty="0"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423BB1"/>
                </a:solidFill>
                <a:latin typeface="Times New Roman"/>
                <a:cs typeface="Times New Roman"/>
              </a:rPr>
              <a:t>cache</a:t>
            </a:r>
            <a:r>
              <a:rPr sz="2750" spc="10" dirty="0">
                <a:solidFill>
                  <a:srgbClr val="423BB1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3B369A"/>
                </a:solidFill>
                <a:latin typeface="Times New Roman"/>
                <a:cs typeface="Times New Roman"/>
              </a:rPr>
              <a:t>lines</a:t>
            </a:r>
            <a:r>
              <a:rPr lang="en-US" sz="2750" spc="-10" dirty="0">
                <a:solidFill>
                  <a:srgbClr val="3B369A"/>
                </a:solidFill>
                <a:latin typeface="Times New Roman"/>
                <a:cs typeface="Times New Roman"/>
              </a:rPr>
              <a:t>. Refers how data is stored in cache from main memory.</a:t>
            </a:r>
            <a:endParaRPr lang="en-US" sz="2750" spc="-10" dirty="0">
              <a:solidFill>
                <a:srgbClr val="493FB6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30"/>
              </a:spcBef>
              <a:buClr>
                <a:srgbClr val="312ADA"/>
              </a:buClr>
              <a:tabLst>
                <a:tab pos="356870" algn="l"/>
              </a:tabLst>
            </a:pPr>
            <a:r>
              <a:rPr sz="2850" dirty="0">
                <a:solidFill>
                  <a:srgbClr val="493FB6"/>
                </a:solidFill>
                <a:latin typeface="Times New Roman"/>
                <a:cs typeface="Times New Roman"/>
              </a:rPr>
              <a:t>Three</a:t>
            </a:r>
            <a:r>
              <a:rPr sz="2850" spc="-75" dirty="0">
                <a:solidFill>
                  <a:srgbClr val="493FB6"/>
                </a:solidFill>
                <a:latin typeface="Times New Roman"/>
                <a:cs typeface="Times New Roman"/>
              </a:rPr>
              <a:t> </a:t>
            </a:r>
            <a:r>
              <a:rPr sz="2850" spc="-10" dirty="0">
                <a:solidFill>
                  <a:srgbClr val="332D99"/>
                </a:solidFill>
                <a:latin typeface="Times New Roman"/>
                <a:cs typeface="Times New Roman"/>
              </a:rPr>
              <a:t>types</a:t>
            </a:r>
            <a:endParaRPr sz="2850" dirty="0">
              <a:latin typeface="Times New Roman"/>
              <a:cs typeface="Times New Roman"/>
            </a:endParaRPr>
          </a:p>
          <a:p>
            <a:pPr marL="759460" lvl="1" indent="-289560">
              <a:spcBef>
                <a:spcPts val="465"/>
              </a:spcBef>
              <a:buClr>
                <a:srgbClr val="B3566B"/>
              </a:buClr>
              <a:buChar char="•"/>
              <a:tabLst>
                <a:tab pos="759460" algn="l"/>
              </a:tabLst>
            </a:pPr>
            <a:r>
              <a:rPr sz="2550" spc="-60" dirty="0">
                <a:solidFill>
                  <a:srgbClr val="79152F"/>
                </a:solidFill>
                <a:latin typeface="Times New Roman"/>
                <a:cs typeface="Times New Roman"/>
              </a:rPr>
              <a:t>Direct </a:t>
            </a:r>
            <a:r>
              <a:rPr sz="2550" spc="-10" dirty="0">
                <a:solidFill>
                  <a:srgbClr val="6E1328"/>
                </a:solidFill>
                <a:latin typeface="Times New Roman"/>
                <a:cs typeface="Times New Roman"/>
              </a:rPr>
              <a:t>mapping</a:t>
            </a:r>
            <a:endParaRPr sz="2550" dirty="0">
              <a:latin typeface="Times New Roman"/>
              <a:cs typeface="Times New Roman"/>
            </a:endParaRPr>
          </a:p>
          <a:p>
            <a:pPr marL="935355">
              <a:spcBef>
                <a:spcPts val="275"/>
              </a:spcBef>
            </a:pPr>
            <a:r>
              <a:rPr sz="2100" dirty="0">
                <a:solidFill>
                  <a:srgbClr val="3F3F3F"/>
                </a:solidFill>
                <a:latin typeface="Times New Roman"/>
                <a:cs typeface="Times New Roman"/>
              </a:rPr>
              <a:t>»</a:t>
            </a:r>
            <a:r>
              <a:rPr sz="2100" spc="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100" spc="-45" dirty="0">
                <a:solidFill>
                  <a:srgbClr val="165B4F"/>
                </a:solidFill>
                <a:latin typeface="Times New Roman"/>
                <a:cs typeface="Times New Roman"/>
              </a:rPr>
              <a:t>Specifies</a:t>
            </a:r>
            <a:r>
              <a:rPr sz="2100" spc="-30" dirty="0">
                <a:solidFill>
                  <a:srgbClr val="165B4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2A5250"/>
                </a:solidFill>
                <a:latin typeface="Times New Roman"/>
                <a:cs typeface="Times New Roman"/>
              </a:rPr>
              <a:t>a</a:t>
            </a:r>
            <a:r>
              <a:rPr sz="2100" spc="-100" dirty="0">
                <a:solidFill>
                  <a:srgbClr val="2A5250"/>
                </a:solidFill>
                <a:latin typeface="Times New Roman"/>
                <a:cs typeface="Times New Roman"/>
              </a:rPr>
              <a:t> </a:t>
            </a:r>
            <a:r>
              <a:rPr sz="2100" spc="-50" dirty="0">
                <a:solidFill>
                  <a:srgbClr val="1D4B48"/>
                </a:solidFill>
                <a:latin typeface="Times New Roman"/>
                <a:cs typeface="Times New Roman"/>
              </a:rPr>
              <a:t>single</a:t>
            </a:r>
            <a:r>
              <a:rPr sz="2100" spc="-80" dirty="0">
                <a:solidFill>
                  <a:srgbClr val="1D4B48"/>
                </a:solidFill>
                <a:latin typeface="Times New Roman"/>
                <a:cs typeface="Times New Roman"/>
              </a:rPr>
              <a:t> </a:t>
            </a:r>
            <a:r>
              <a:rPr sz="2100" spc="-50" dirty="0">
                <a:solidFill>
                  <a:srgbClr val="346262"/>
                </a:solidFill>
                <a:latin typeface="Times New Roman"/>
                <a:cs typeface="Times New Roman"/>
              </a:rPr>
              <a:t>cache</a:t>
            </a:r>
            <a:r>
              <a:rPr sz="2100" spc="-35" dirty="0">
                <a:solidFill>
                  <a:srgbClr val="346262"/>
                </a:solidFill>
                <a:latin typeface="Times New Roman"/>
                <a:cs typeface="Times New Roman"/>
              </a:rPr>
              <a:t> </a:t>
            </a:r>
            <a:r>
              <a:rPr sz="2100" spc="-50" dirty="0">
                <a:solidFill>
                  <a:srgbClr val="214846"/>
                </a:solidFill>
                <a:latin typeface="Times New Roman"/>
                <a:cs typeface="Times New Roman"/>
              </a:rPr>
              <a:t>line</a:t>
            </a:r>
            <a:r>
              <a:rPr sz="2100" spc="-120" dirty="0">
                <a:solidFill>
                  <a:srgbClr val="214846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234F49"/>
                </a:solidFill>
                <a:latin typeface="Times New Roman"/>
                <a:cs typeface="Times New Roman"/>
              </a:rPr>
              <a:t>for</a:t>
            </a:r>
            <a:r>
              <a:rPr sz="2100" spc="-85" dirty="0">
                <a:solidFill>
                  <a:srgbClr val="234F49"/>
                </a:solidFill>
                <a:latin typeface="Times New Roman"/>
                <a:cs typeface="Times New Roman"/>
              </a:rPr>
              <a:t> </a:t>
            </a:r>
            <a:r>
              <a:rPr sz="2100" spc="-55" dirty="0">
                <a:solidFill>
                  <a:srgbClr val="383838"/>
                </a:solidFill>
                <a:latin typeface="Times New Roman"/>
                <a:cs typeface="Times New Roman"/>
              </a:rPr>
              <a:t>each </a:t>
            </a:r>
            <a:r>
              <a:rPr sz="2100" spc="-75" dirty="0">
                <a:solidFill>
                  <a:srgbClr val="2F5250"/>
                </a:solidFill>
                <a:latin typeface="Times New Roman"/>
                <a:cs typeface="Times New Roman"/>
              </a:rPr>
              <a:t>memory</a:t>
            </a:r>
            <a:r>
              <a:rPr sz="2100" spc="35" dirty="0">
                <a:solidFill>
                  <a:srgbClr val="2F5250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3D3D3D"/>
                </a:solidFill>
                <a:latin typeface="Times New Roman"/>
                <a:cs typeface="Times New Roman"/>
              </a:rPr>
              <a:t>block</a:t>
            </a:r>
            <a:endParaRPr sz="2100" dirty="0">
              <a:latin typeface="Times New Roman"/>
              <a:cs typeface="Times New Roman"/>
            </a:endParaRPr>
          </a:p>
          <a:p>
            <a:pPr marL="753110" lvl="1" indent="-283210">
              <a:spcBef>
                <a:spcPts val="390"/>
              </a:spcBef>
              <a:buClr>
                <a:srgbClr val="903442"/>
              </a:buClr>
              <a:buChar char="•"/>
              <a:tabLst>
                <a:tab pos="753110" algn="l"/>
              </a:tabLst>
            </a:pPr>
            <a:r>
              <a:rPr sz="2600" spc="-85" dirty="0">
                <a:solidFill>
                  <a:srgbClr val="821C34"/>
                </a:solidFill>
                <a:latin typeface="Times New Roman"/>
                <a:cs typeface="Times New Roman"/>
              </a:rPr>
              <a:t>Set-</a:t>
            </a:r>
            <a:r>
              <a:rPr sz="2600" spc="-75" dirty="0">
                <a:solidFill>
                  <a:srgbClr val="821C34"/>
                </a:solidFill>
                <a:latin typeface="Times New Roman"/>
                <a:cs typeface="Times New Roman"/>
              </a:rPr>
              <a:t>associative</a:t>
            </a:r>
            <a:r>
              <a:rPr sz="2600" spc="-55" dirty="0">
                <a:solidFill>
                  <a:srgbClr val="821C34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791834"/>
                </a:solidFill>
                <a:latin typeface="Times New Roman"/>
                <a:cs typeface="Times New Roman"/>
              </a:rPr>
              <a:t>mapping</a:t>
            </a:r>
            <a:endParaRPr sz="2600" dirty="0">
              <a:latin typeface="Times New Roman"/>
              <a:cs typeface="Times New Roman"/>
            </a:endParaRPr>
          </a:p>
          <a:p>
            <a:pPr marL="935355">
              <a:spcBef>
                <a:spcPts val="300"/>
              </a:spcBef>
            </a:pPr>
            <a:r>
              <a:rPr sz="2100" dirty="0">
                <a:solidFill>
                  <a:srgbClr val="3A3A3A"/>
                </a:solidFill>
                <a:latin typeface="Times New Roman"/>
                <a:cs typeface="Times New Roman"/>
              </a:rPr>
              <a:t>»</a:t>
            </a:r>
            <a:r>
              <a:rPr sz="2100" spc="25" dirty="0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sz="2100" spc="-45" dirty="0">
                <a:solidFill>
                  <a:srgbClr val="444444"/>
                </a:solidFill>
                <a:latin typeface="Times New Roman"/>
                <a:cs typeface="Times New Roman"/>
              </a:rPr>
              <a:t>Specifies </a:t>
            </a:r>
            <a:r>
              <a:rPr sz="2100" dirty="0">
                <a:solidFill>
                  <a:srgbClr val="2F605D"/>
                </a:solidFill>
                <a:latin typeface="Times New Roman"/>
                <a:cs typeface="Times New Roman"/>
              </a:rPr>
              <a:t>a</a:t>
            </a:r>
            <a:r>
              <a:rPr sz="2100" spc="-114" dirty="0">
                <a:solidFill>
                  <a:srgbClr val="2F605D"/>
                </a:solidFill>
                <a:latin typeface="Times New Roman"/>
                <a:cs typeface="Times New Roman"/>
              </a:rPr>
              <a:t> </a:t>
            </a:r>
            <a:r>
              <a:rPr sz="2100" spc="-35" dirty="0">
                <a:solidFill>
                  <a:srgbClr val="1C544D"/>
                </a:solidFill>
                <a:latin typeface="Times New Roman"/>
                <a:cs typeface="Times New Roman"/>
              </a:rPr>
              <a:t>set</a:t>
            </a:r>
            <a:r>
              <a:rPr sz="2100" spc="-100" dirty="0">
                <a:solidFill>
                  <a:srgbClr val="1C544D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6695D"/>
                </a:solidFill>
                <a:latin typeface="Times New Roman"/>
                <a:cs typeface="Times New Roman"/>
              </a:rPr>
              <a:t>of</a:t>
            </a:r>
            <a:r>
              <a:rPr sz="2100" spc="-15" dirty="0">
                <a:solidFill>
                  <a:srgbClr val="36695D"/>
                </a:solidFill>
                <a:latin typeface="Times New Roman"/>
                <a:cs typeface="Times New Roman"/>
              </a:rPr>
              <a:t> </a:t>
            </a:r>
            <a:r>
              <a:rPr sz="2100" spc="-50" dirty="0">
                <a:solidFill>
                  <a:srgbClr val="1F4B44"/>
                </a:solidFill>
                <a:latin typeface="Times New Roman"/>
                <a:cs typeface="Times New Roman"/>
              </a:rPr>
              <a:t>cache</a:t>
            </a:r>
            <a:r>
              <a:rPr sz="2100" spc="-55" dirty="0">
                <a:solidFill>
                  <a:srgbClr val="1F4B44"/>
                </a:solidFill>
                <a:latin typeface="Times New Roman"/>
                <a:cs typeface="Times New Roman"/>
              </a:rPr>
              <a:t> </a:t>
            </a:r>
            <a:r>
              <a:rPr sz="2100" spc="-60" dirty="0">
                <a:solidFill>
                  <a:srgbClr val="2B645B"/>
                </a:solidFill>
                <a:latin typeface="Times New Roman"/>
                <a:cs typeface="Times New Roman"/>
              </a:rPr>
              <a:t>lines</a:t>
            </a:r>
            <a:r>
              <a:rPr sz="2100" spc="-75" dirty="0">
                <a:solidFill>
                  <a:srgbClr val="2B645B"/>
                </a:solidFill>
                <a:latin typeface="Times New Roman"/>
                <a:cs typeface="Times New Roman"/>
              </a:rPr>
              <a:t> </a:t>
            </a:r>
            <a:r>
              <a:rPr sz="2100" spc="-35" dirty="0">
                <a:solidFill>
                  <a:srgbClr val="2D504F"/>
                </a:solidFill>
                <a:latin typeface="Times New Roman"/>
                <a:cs typeface="Times New Roman"/>
              </a:rPr>
              <a:t>for</a:t>
            </a:r>
            <a:r>
              <a:rPr sz="2100" spc="-95" dirty="0">
                <a:solidFill>
                  <a:srgbClr val="2D504F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214D4B"/>
                </a:solidFill>
                <a:latin typeface="Times New Roman"/>
                <a:cs typeface="Times New Roman"/>
              </a:rPr>
              <a:t>each</a:t>
            </a:r>
            <a:r>
              <a:rPr sz="2100" spc="-15" dirty="0">
                <a:solidFill>
                  <a:srgbClr val="214D4B"/>
                </a:solidFill>
                <a:latin typeface="Times New Roman"/>
                <a:cs typeface="Times New Roman"/>
              </a:rPr>
              <a:t> </a:t>
            </a:r>
            <a:r>
              <a:rPr sz="2100" spc="-85" dirty="0">
                <a:solidFill>
                  <a:srgbClr val="1C4946"/>
                </a:solidFill>
                <a:latin typeface="Times New Roman"/>
                <a:cs typeface="Times New Roman"/>
              </a:rPr>
              <a:t>memory</a:t>
            </a:r>
            <a:r>
              <a:rPr sz="2100" spc="5" dirty="0">
                <a:solidFill>
                  <a:srgbClr val="1C4946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1C4642"/>
                </a:solidFill>
                <a:latin typeface="Times New Roman"/>
                <a:cs typeface="Times New Roman"/>
              </a:rPr>
              <a:t>block</a:t>
            </a:r>
            <a:endParaRPr lang="en-US" sz="2100" dirty="0">
              <a:latin typeface="Times New Roman"/>
              <a:cs typeface="Times New Roman"/>
            </a:endParaRPr>
          </a:p>
          <a:p>
            <a:pPr>
              <a:spcBef>
                <a:spcPts val="1490"/>
              </a:spcBef>
            </a:pPr>
            <a:endParaRPr lang="en-US" sz="2100" dirty="0">
              <a:latin typeface="Times New Roman"/>
              <a:cs typeface="Times New Roman"/>
            </a:endParaRPr>
          </a:p>
          <a:p>
            <a:pPr marL="930910"/>
            <a:r>
              <a:rPr sz="2000" dirty="0">
                <a:solidFill>
                  <a:srgbClr val="3F3F3F"/>
                </a:solidFill>
                <a:latin typeface="Cambria"/>
                <a:cs typeface="Cambria"/>
              </a:rPr>
              <a:t>»</a:t>
            </a:r>
            <a:r>
              <a:rPr sz="2000" spc="335" dirty="0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366967"/>
                </a:solidFill>
                <a:latin typeface="Cambria"/>
                <a:cs typeface="Cambria"/>
              </a:rPr>
              <a:t>No</a:t>
            </a:r>
            <a:r>
              <a:rPr sz="2000" spc="-45" dirty="0">
                <a:solidFill>
                  <a:srgbClr val="366967"/>
                </a:solidFill>
                <a:latin typeface="Cambria"/>
                <a:cs typeface="Cambria"/>
              </a:rPr>
              <a:t> </a:t>
            </a:r>
            <a:r>
              <a:rPr sz="2000" spc="-20" dirty="0">
                <a:solidFill>
                  <a:srgbClr val="1C4B41"/>
                </a:solidFill>
                <a:latin typeface="Cambria"/>
                <a:cs typeface="Cambria"/>
              </a:rPr>
              <a:t>restrictions</a:t>
            </a:r>
            <a:endParaRPr sz="2000" dirty="0">
              <a:latin typeface="Cambria"/>
              <a:cs typeface="Cambria"/>
            </a:endParaRPr>
          </a:p>
          <a:p>
            <a:pPr marL="1378585">
              <a:spcBef>
                <a:spcPts val="484"/>
              </a:spcBef>
            </a:pPr>
            <a:r>
              <a:rPr sz="2000" spc="-880" dirty="0">
                <a:solidFill>
                  <a:srgbClr val="B6B6B6"/>
                </a:solidFill>
                <a:latin typeface="Cambria"/>
                <a:cs typeface="Cambria"/>
              </a:rPr>
              <a:t>—</a:t>
            </a:r>
            <a:r>
              <a:rPr sz="2000" spc="340" dirty="0">
                <a:solidFill>
                  <a:srgbClr val="B6B6B6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856434"/>
                </a:solidFill>
                <a:latin typeface="Cambria"/>
                <a:cs typeface="Cambria"/>
              </a:rPr>
              <a:t>Any</a:t>
            </a:r>
            <a:r>
              <a:rPr sz="2000" spc="-90" dirty="0">
                <a:solidFill>
                  <a:srgbClr val="856434"/>
                </a:solidFill>
                <a:latin typeface="Cambria"/>
                <a:cs typeface="Cambria"/>
              </a:rPr>
              <a:t> </a:t>
            </a:r>
            <a:r>
              <a:rPr sz="2000" spc="-55" dirty="0">
                <a:solidFill>
                  <a:srgbClr val="776423"/>
                </a:solidFill>
                <a:latin typeface="Cambria"/>
                <a:cs typeface="Cambria"/>
              </a:rPr>
              <a:t>cache </a:t>
            </a:r>
            <a:r>
              <a:rPr sz="2000" spc="-25" dirty="0">
                <a:solidFill>
                  <a:srgbClr val="7C622F"/>
                </a:solidFill>
                <a:latin typeface="Cambria"/>
                <a:cs typeface="Cambria"/>
              </a:rPr>
              <a:t>line</a:t>
            </a:r>
            <a:r>
              <a:rPr sz="2000" spc="-80" dirty="0">
                <a:solidFill>
                  <a:srgbClr val="7C622F"/>
                </a:solidFill>
                <a:latin typeface="Cambria"/>
                <a:cs typeface="Cambria"/>
              </a:rPr>
              <a:t> </a:t>
            </a:r>
            <a:r>
              <a:rPr sz="2000" spc="-20" dirty="0">
                <a:solidFill>
                  <a:srgbClr val="6E6023"/>
                </a:solidFill>
                <a:latin typeface="Cambria"/>
                <a:cs typeface="Cambria"/>
              </a:rPr>
              <a:t>can</a:t>
            </a:r>
            <a:r>
              <a:rPr sz="2000" spc="-75" dirty="0">
                <a:solidFill>
                  <a:srgbClr val="6E6023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74622D"/>
                </a:solidFill>
                <a:latin typeface="Cambria"/>
                <a:cs typeface="Cambria"/>
              </a:rPr>
              <a:t>be</a:t>
            </a:r>
            <a:r>
              <a:rPr sz="2000" spc="-60" dirty="0">
                <a:solidFill>
                  <a:srgbClr val="74622D"/>
                </a:solidFill>
                <a:latin typeface="Cambria"/>
                <a:cs typeface="Cambria"/>
              </a:rPr>
              <a:t> </a:t>
            </a:r>
            <a:r>
              <a:rPr sz="2000" spc="-95" dirty="0">
                <a:solidFill>
                  <a:srgbClr val="7E6218"/>
                </a:solidFill>
                <a:latin typeface="Cambria"/>
                <a:cs typeface="Cambria"/>
              </a:rPr>
              <a:t>used</a:t>
            </a:r>
            <a:r>
              <a:rPr sz="2000" spc="-15" dirty="0">
                <a:solidFill>
                  <a:srgbClr val="7E6218"/>
                </a:solidFill>
                <a:latin typeface="Cambria"/>
                <a:cs typeface="Cambria"/>
              </a:rPr>
              <a:t> </a:t>
            </a:r>
            <a:r>
              <a:rPr sz="2000" spc="-20" dirty="0">
                <a:solidFill>
                  <a:srgbClr val="6E5624"/>
                </a:solidFill>
                <a:latin typeface="Cambria"/>
                <a:cs typeface="Cambria"/>
              </a:rPr>
              <a:t>for</a:t>
            </a:r>
            <a:r>
              <a:rPr sz="2000" spc="-70" dirty="0">
                <a:solidFill>
                  <a:srgbClr val="6E5624"/>
                </a:solidFill>
                <a:latin typeface="Cambria"/>
                <a:cs typeface="Cambria"/>
              </a:rPr>
              <a:t> </a:t>
            </a:r>
            <a:r>
              <a:rPr sz="2000" spc="-40" dirty="0">
                <a:solidFill>
                  <a:srgbClr val="827034"/>
                </a:solidFill>
                <a:latin typeface="Cambria"/>
                <a:cs typeface="Cambria"/>
              </a:rPr>
              <a:t>any</a:t>
            </a:r>
            <a:r>
              <a:rPr sz="2000" spc="30" dirty="0">
                <a:solidFill>
                  <a:srgbClr val="827034"/>
                </a:solidFill>
                <a:latin typeface="Cambria"/>
                <a:cs typeface="Cambria"/>
              </a:rPr>
              <a:t> </a:t>
            </a:r>
            <a:r>
              <a:rPr sz="2000" spc="-85" dirty="0">
                <a:solidFill>
                  <a:srgbClr val="7E5E28"/>
                </a:solidFill>
                <a:latin typeface="Cambria"/>
                <a:cs typeface="Cambria"/>
              </a:rPr>
              <a:t>memory</a:t>
            </a:r>
            <a:r>
              <a:rPr sz="2000" spc="55" dirty="0">
                <a:solidFill>
                  <a:srgbClr val="7E5E28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876B2A"/>
                </a:solidFill>
                <a:latin typeface="Cambria"/>
                <a:cs typeface="Cambria"/>
              </a:rPr>
              <a:t>block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A5227-6650-3C8C-8794-21A5A8C07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2E690DC9-9293-6239-B50F-D7EDC6DCCDA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11585" y="1259086"/>
            <a:ext cx="7768828" cy="71437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81FE3497-A56A-932E-1DA7-D7ED2EF8BF65}"/>
              </a:ext>
            </a:extLst>
          </p:cNvPr>
          <p:cNvSpPr/>
          <p:nvPr/>
        </p:nvSpPr>
        <p:spPr>
          <a:xfrm>
            <a:off x="2220516" y="6168925"/>
            <a:ext cx="7762875" cy="0"/>
          </a:xfrm>
          <a:custGeom>
            <a:avLst/>
            <a:gdLst/>
            <a:ahLst/>
            <a:cxnLst/>
            <a:rect l="l" t="t" r="r" b="b"/>
            <a:pathLst>
              <a:path w="7762875">
                <a:moveTo>
                  <a:pt x="0" y="0"/>
                </a:moveTo>
                <a:lnTo>
                  <a:pt x="7762878" y="0"/>
                </a:lnTo>
              </a:path>
            </a:pathLst>
          </a:custGeom>
          <a:ln w="20835">
            <a:solidFill>
              <a:srgbClr val="2BB3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5ED0089-906E-53E6-E42D-0C3B4FD735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62200" y="770143"/>
            <a:ext cx="10515600" cy="515526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/>
          <a:p>
            <a:pPr marL="1494790">
              <a:lnSpc>
                <a:spcPct val="100000"/>
              </a:lnSpc>
              <a:spcBef>
                <a:spcPts val="120"/>
              </a:spcBef>
            </a:pPr>
            <a:r>
              <a:rPr sz="3250" b="1" spc="-35" dirty="0">
                <a:solidFill>
                  <a:srgbClr val="CA6E16"/>
                </a:solidFill>
              </a:rPr>
              <a:t>Mapping</a:t>
            </a:r>
            <a:r>
              <a:rPr sz="3250" b="1" spc="-145" dirty="0">
                <a:solidFill>
                  <a:srgbClr val="CA6E16"/>
                </a:solidFill>
              </a:rPr>
              <a:t> </a:t>
            </a:r>
            <a:r>
              <a:rPr sz="3250" b="1" spc="-25" dirty="0">
                <a:solidFill>
                  <a:srgbClr val="BC7021"/>
                </a:solidFill>
              </a:rPr>
              <a:t>Function</a:t>
            </a:r>
            <a:endParaRPr sz="325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A5E24-C39B-CEEF-67C6-FFD64C2A09FD}"/>
              </a:ext>
            </a:extLst>
          </p:cNvPr>
          <p:cNvSpPr txBox="1"/>
          <p:nvPr/>
        </p:nvSpPr>
        <p:spPr>
          <a:xfrm>
            <a:off x="1606626" y="1476645"/>
            <a:ext cx="8978746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90728"/>
                </a:solidFill>
                <a:latin typeface="Cambria"/>
              </a:rPr>
              <a:t>Direct Mapping:-</a:t>
            </a:r>
            <a:r>
              <a:rPr lang="en-US" sz="2000" spc="-114" dirty="0">
                <a:solidFill>
                  <a:srgbClr val="38319A"/>
                </a:solidFill>
                <a:latin typeface="Cambria"/>
              </a:rPr>
              <a:t>is the simplest cache mapping technique. </a:t>
            </a:r>
          </a:p>
          <a:p>
            <a:r>
              <a:rPr lang="en-US" sz="2000" spc="-114" dirty="0">
                <a:solidFill>
                  <a:srgbClr val="38319A"/>
                </a:solidFill>
                <a:latin typeface="Cambria"/>
              </a:rPr>
              <a:t>Each memory address maps to a specific cache line determined by the</a:t>
            </a:r>
            <a:endParaRPr lang="en-US" sz="2400" spc="-114" dirty="0">
              <a:solidFill>
                <a:srgbClr val="38319A"/>
              </a:solidFill>
              <a:latin typeface="Cambria"/>
            </a:endParaRPr>
          </a:p>
          <a:p>
            <a:r>
              <a:rPr lang="en-US" sz="2400" spc="-114" dirty="0">
                <a:solidFill>
                  <a:srgbClr val="38319A"/>
                </a:solidFill>
                <a:latin typeface="Cambria"/>
              </a:rPr>
              <a:t> </a:t>
            </a:r>
            <a:r>
              <a:rPr lang="en-US" sz="2400" b="1" dirty="0">
                <a:solidFill>
                  <a:srgbClr val="790728"/>
                </a:solidFill>
                <a:latin typeface="Cambria"/>
              </a:rPr>
              <a:t>formula:</a:t>
            </a:r>
          </a:p>
          <a:p>
            <a:r>
              <a:rPr lang="en-US" sz="2000" spc="-114" dirty="0">
                <a:solidFill>
                  <a:srgbClr val="38319A"/>
                </a:solidFill>
                <a:latin typeface="Cambria"/>
              </a:rPr>
              <a:t>Cache Line = (Memory Address)mod(Number of Cache Lines) </a:t>
            </a:r>
          </a:p>
          <a:p>
            <a:pPr algn="l"/>
            <a:endParaRPr lang="en-US" b="0" i="0" dirty="0">
              <a:solidFill>
                <a:srgbClr val="393939"/>
              </a:solidFill>
              <a:effectLst/>
              <a:latin typeface="Poppins" panose="00000500000000000000" pitchFamily="2" charset="0"/>
            </a:endParaRPr>
          </a:p>
          <a:p>
            <a:r>
              <a:rPr lang="en-US" sz="2000" b="1" dirty="0">
                <a:solidFill>
                  <a:srgbClr val="790728"/>
                </a:solidFill>
                <a:latin typeface="Cambria"/>
              </a:rPr>
              <a:t>Advantages:-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-114" dirty="0">
                <a:solidFill>
                  <a:srgbClr val="38319A"/>
                </a:solidFill>
                <a:latin typeface="Cambria"/>
              </a:rPr>
              <a:t>Simple to implement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-114" dirty="0">
                <a:solidFill>
                  <a:srgbClr val="38319A"/>
                </a:solidFill>
                <a:latin typeface="Cambria"/>
              </a:rPr>
              <a:t>Fast access time</a:t>
            </a:r>
          </a:p>
          <a:p>
            <a:pPr algn="l"/>
            <a:endParaRPr lang="en-US" b="0" i="0" dirty="0">
              <a:solidFill>
                <a:srgbClr val="393939"/>
              </a:solidFill>
              <a:effectLst/>
              <a:latin typeface="Poppins" panose="00000500000000000000" pitchFamily="2" charset="0"/>
            </a:endParaRPr>
          </a:p>
          <a:p>
            <a:r>
              <a:rPr lang="en-US" sz="2000" b="1" dirty="0">
                <a:solidFill>
                  <a:srgbClr val="790728"/>
                </a:solidFill>
                <a:latin typeface="Cambria"/>
              </a:rPr>
              <a:t>Disadvantages:- </a:t>
            </a:r>
          </a:p>
          <a:p>
            <a:r>
              <a:rPr lang="en-US" sz="2000" spc="-114" dirty="0">
                <a:solidFill>
                  <a:srgbClr val="38319A"/>
                </a:solidFill>
                <a:latin typeface="Cambria"/>
              </a:rPr>
              <a:t>Conflict misses can occur if multiple addresses map to the same line.</a:t>
            </a:r>
          </a:p>
          <a:p>
            <a:pPr algn="l"/>
            <a:endParaRPr lang="en-US" dirty="0">
              <a:solidFill>
                <a:srgbClr val="393939"/>
              </a:solidFill>
              <a:latin typeface="Poppins" panose="00000500000000000000" pitchFamily="2" charset="0"/>
            </a:endParaRPr>
          </a:p>
          <a:p>
            <a:pPr algn="l"/>
            <a:r>
              <a:rPr lang="en-US" sz="2000" b="1" dirty="0">
                <a:solidFill>
                  <a:srgbClr val="790728"/>
                </a:solidFill>
                <a:latin typeface="Cambria"/>
              </a:rPr>
              <a:t>Example</a:t>
            </a:r>
            <a:r>
              <a:rPr lang="en-US" sz="2000" b="1" spc="-114" dirty="0">
                <a:solidFill>
                  <a:srgbClr val="38319A"/>
                </a:solidFill>
                <a:latin typeface="Cambria"/>
              </a:rPr>
              <a:t>: </a:t>
            </a:r>
            <a:r>
              <a:rPr lang="en-US" sz="2000" spc="-114" dirty="0">
                <a:solidFill>
                  <a:srgbClr val="38319A"/>
                </a:solidFill>
                <a:latin typeface="Cambria"/>
              </a:rPr>
              <a:t>If a cache has 4 lines and memory addresses 0, 4, and 8 are accessed, they all map to line 0, causing a conflict.</a:t>
            </a:r>
            <a:endParaRPr lang="en-US" sz="2400" spc="-114" dirty="0">
              <a:solidFill>
                <a:srgbClr val="38319A"/>
              </a:solidFill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474124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FA061-98E9-A498-80E5-5608B1B02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DED5AFB9-0E4B-A904-D4E8-9033A4CBD97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 flipV="1">
            <a:off x="1073226" y="788341"/>
            <a:ext cx="10515600" cy="45719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9075027B-191C-DD5D-6542-D41DF0EEAA5D}"/>
              </a:ext>
            </a:extLst>
          </p:cNvPr>
          <p:cNvSpPr/>
          <p:nvPr/>
        </p:nvSpPr>
        <p:spPr>
          <a:xfrm flipV="1">
            <a:off x="455709" y="6455884"/>
            <a:ext cx="11133117" cy="186766"/>
          </a:xfrm>
          <a:custGeom>
            <a:avLst/>
            <a:gdLst/>
            <a:ahLst/>
            <a:cxnLst/>
            <a:rect l="l" t="t" r="r" b="b"/>
            <a:pathLst>
              <a:path w="7762875">
                <a:moveTo>
                  <a:pt x="0" y="0"/>
                </a:moveTo>
                <a:lnTo>
                  <a:pt x="7762878" y="0"/>
                </a:lnTo>
              </a:path>
            </a:pathLst>
          </a:custGeom>
          <a:ln w="20835">
            <a:solidFill>
              <a:srgbClr val="2BB3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70D2620-9D9A-0F82-7B8E-C854242A6A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3226" y="287114"/>
            <a:ext cx="10515600" cy="515526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/>
          <a:p>
            <a:pPr marL="1494790">
              <a:lnSpc>
                <a:spcPct val="100000"/>
              </a:lnSpc>
              <a:spcBef>
                <a:spcPts val="120"/>
              </a:spcBef>
            </a:pPr>
            <a:r>
              <a:rPr lang="en-US" sz="3250" b="1" spc="-35" dirty="0">
                <a:solidFill>
                  <a:srgbClr val="CA6E16"/>
                </a:solidFill>
              </a:rPr>
              <a:t>Direct </a:t>
            </a:r>
            <a:r>
              <a:rPr sz="3250" b="1" spc="-35" dirty="0">
                <a:solidFill>
                  <a:srgbClr val="CA6E16"/>
                </a:solidFill>
              </a:rPr>
              <a:t>Mapping</a:t>
            </a:r>
            <a:endParaRPr sz="325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41789E-2538-973A-E115-9C981562F6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80" y="1054510"/>
            <a:ext cx="10188993" cy="511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61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93727" y="3643312"/>
            <a:ext cx="2357755" cy="482600"/>
            <a:chOff x="669726" y="3643312"/>
            <a:chExt cx="2357755" cy="482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9726" y="3866554"/>
              <a:ext cx="2357437" cy="2589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9851" y="3643312"/>
              <a:ext cx="348257" cy="232171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93726" y="3357563"/>
            <a:ext cx="2393156" cy="2411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49642" y="1696642"/>
            <a:ext cx="2419945" cy="413444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11585" y="1259086"/>
            <a:ext cx="7768828" cy="7143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2186285" y="3369469"/>
            <a:ext cx="0" cy="259079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258961"/>
                </a:moveTo>
                <a:lnTo>
                  <a:pt x="0" y="0"/>
                </a:lnTo>
              </a:path>
            </a:pathLst>
          </a:custGeom>
          <a:ln w="8929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181821" y="3369469"/>
            <a:ext cx="2375535" cy="1000125"/>
            <a:chOff x="657820" y="3369468"/>
            <a:chExt cx="2375535" cy="1000125"/>
          </a:xfrm>
        </p:grpSpPr>
        <p:sp>
          <p:nvSpPr>
            <p:cNvPr id="10" name="object 10"/>
            <p:cNvSpPr/>
            <p:nvPr/>
          </p:nvSpPr>
          <p:spPr>
            <a:xfrm>
              <a:off x="3028652" y="3369468"/>
              <a:ext cx="0" cy="1000125"/>
            </a:xfrm>
            <a:custGeom>
              <a:avLst/>
              <a:gdLst/>
              <a:ahLst/>
              <a:cxnLst/>
              <a:rect l="l" t="t" r="r" b="b"/>
              <a:pathLst>
                <a:path h="1000125">
                  <a:moveTo>
                    <a:pt x="0" y="1000125"/>
                  </a:moveTo>
                  <a:lnTo>
                    <a:pt x="0" y="0"/>
                  </a:lnTo>
                </a:path>
              </a:pathLst>
            </a:custGeom>
            <a:ln w="892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7820" y="3373933"/>
              <a:ext cx="2375535" cy="0"/>
            </a:xfrm>
            <a:custGeom>
              <a:avLst/>
              <a:gdLst/>
              <a:ahLst/>
              <a:cxnLst/>
              <a:rect l="l" t="t" r="r" b="b"/>
              <a:pathLst>
                <a:path w="2375535">
                  <a:moveTo>
                    <a:pt x="0" y="0"/>
                  </a:moveTo>
                  <a:lnTo>
                    <a:pt x="2375298" y="0"/>
                  </a:lnTo>
                </a:path>
              </a:pathLst>
            </a:custGeom>
            <a:ln w="892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7820" y="4365129"/>
              <a:ext cx="2375535" cy="0"/>
            </a:xfrm>
            <a:custGeom>
              <a:avLst/>
              <a:gdLst/>
              <a:ahLst/>
              <a:cxnLst/>
              <a:rect l="l" t="t" r="r" b="b"/>
              <a:pathLst>
                <a:path w="2375535">
                  <a:moveTo>
                    <a:pt x="0" y="0"/>
                  </a:moveTo>
                  <a:lnTo>
                    <a:pt x="2375298" y="0"/>
                  </a:lnTo>
                </a:path>
              </a:pathLst>
            </a:custGeom>
            <a:ln w="892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7820" y="4115097"/>
              <a:ext cx="2375535" cy="0"/>
            </a:xfrm>
            <a:custGeom>
              <a:avLst/>
              <a:gdLst/>
              <a:ahLst/>
              <a:cxnLst/>
              <a:rect l="l" t="t" r="r" b="b"/>
              <a:pathLst>
                <a:path w="2375535">
                  <a:moveTo>
                    <a:pt x="0" y="0"/>
                  </a:moveTo>
                  <a:lnTo>
                    <a:pt x="2375298" y="0"/>
                  </a:lnTo>
                </a:path>
              </a:pathLst>
            </a:custGeom>
            <a:ln w="892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7820" y="3868043"/>
              <a:ext cx="2375535" cy="0"/>
            </a:xfrm>
            <a:custGeom>
              <a:avLst/>
              <a:gdLst/>
              <a:ahLst/>
              <a:cxnLst/>
              <a:rect l="l" t="t" r="r" b="b"/>
              <a:pathLst>
                <a:path w="2375535">
                  <a:moveTo>
                    <a:pt x="0" y="0"/>
                  </a:moveTo>
                  <a:lnTo>
                    <a:pt x="2375298" y="0"/>
                  </a:lnTo>
                </a:path>
              </a:pathLst>
            </a:custGeom>
            <a:ln w="892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7820" y="3635871"/>
              <a:ext cx="2375535" cy="0"/>
            </a:xfrm>
            <a:custGeom>
              <a:avLst/>
              <a:gdLst/>
              <a:ahLst/>
              <a:cxnLst/>
              <a:rect l="l" t="t" r="r" b="b"/>
              <a:pathLst>
                <a:path w="2375535">
                  <a:moveTo>
                    <a:pt x="0" y="0"/>
                  </a:moveTo>
                  <a:lnTo>
                    <a:pt x="2375298" y="0"/>
                  </a:lnTo>
                </a:path>
              </a:pathLst>
            </a:custGeom>
            <a:ln w="892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2285" y="3378398"/>
              <a:ext cx="0" cy="241300"/>
            </a:xfrm>
            <a:custGeom>
              <a:avLst/>
              <a:gdLst/>
              <a:ahLst/>
              <a:cxnLst/>
              <a:rect l="l" t="t" r="r" b="b"/>
              <a:pathLst>
                <a:path h="241300">
                  <a:moveTo>
                    <a:pt x="0" y="241101"/>
                  </a:moveTo>
                  <a:lnTo>
                    <a:pt x="0" y="0"/>
                  </a:lnTo>
                </a:path>
              </a:pathLst>
            </a:custGeom>
            <a:ln w="8929">
              <a:solidFill>
                <a:srgbClr val="7474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28652" y="3378398"/>
              <a:ext cx="0" cy="241300"/>
            </a:xfrm>
            <a:custGeom>
              <a:avLst/>
              <a:gdLst/>
              <a:ahLst/>
              <a:cxnLst/>
              <a:rect l="l" t="t" r="r" b="b"/>
              <a:pathLst>
                <a:path h="241300">
                  <a:moveTo>
                    <a:pt x="0" y="241101"/>
                  </a:moveTo>
                  <a:lnTo>
                    <a:pt x="0" y="0"/>
                  </a:lnTo>
                </a:path>
              </a:pathLst>
            </a:custGeom>
            <a:ln w="8929">
              <a:solidFill>
                <a:srgbClr val="7474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7820" y="3382862"/>
              <a:ext cx="2375535" cy="0"/>
            </a:xfrm>
            <a:custGeom>
              <a:avLst/>
              <a:gdLst/>
              <a:ahLst/>
              <a:cxnLst/>
              <a:rect l="l" t="t" r="r" b="b"/>
              <a:pathLst>
                <a:path w="2375535">
                  <a:moveTo>
                    <a:pt x="0" y="0"/>
                  </a:moveTo>
                  <a:lnTo>
                    <a:pt x="2375298" y="0"/>
                  </a:lnTo>
                </a:path>
              </a:pathLst>
            </a:custGeom>
            <a:ln w="8929">
              <a:solidFill>
                <a:srgbClr val="7474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7820" y="3615035"/>
              <a:ext cx="2375535" cy="0"/>
            </a:xfrm>
            <a:custGeom>
              <a:avLst/>
              <a:gdLst/>
              <a:ahLst/>
              <a:cxnLst/>
              <a:rect l="l" t="t" r="r" b="b"/>
              <a:pathLst>
                <a:path w="2375535">
                  <a:moveTo>
                    <a:pt x="0" y="0"/>
                  </a:moveTo>
                  <a:lnTo>
                    <a:pt x="2375298" y="0"/>
                  </a:lnTo>
                </a:path>
              </a:pathLst>
            </a:custGeom>
            <a:ln w="8929">
              <a:solidFill>
                <a:srgbClr val="7474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76367" y="4420195"/>
            <a:ext cx="71437" cy="10715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176367" y="5652492"/>
            <a:ext cx="80367" cy="9822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471422" y="2214562"/>
            <a:ext cx="71437" cy="10715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480351" y="2464593"/>
            <a:ext cx="44648" cy="9822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480351" y="3446858"/>
            <a:ext cx="44648" cy="9822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462493" y="4179093"/>
            <a:ext cx="80367" cy="9822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480351" y="4429125"/>
            <a:ext cx="44648" cy="98226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462493" y="4911328"/>
            <a:ext cx="80367" cy="107156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462493" y="5161358"/>
            <a:ext cx="80367" cy="98226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462493" y="5652492"/>
            <a:ext cx="80367" cy="9822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202657" y="3857626"/>
            <a:ext cx="2705695" cy="473273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363391" y="2062758"/>
            <a:ext cx="3152179" cy="383976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435079" y="3071812"/>
            <a:ext cx="651867" cy="285750"/>
          </a:xfrm>
          <a:prstGeom prst="rect">
            <a:avLst/>
          </a:prstGeom>
        </p:spPr>
      </p:pic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362200" y="681659"/>
            <a:ext cx="10515600" cy="692497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/>
          <a:p>
            <a:pPr marL="780415">
              <a:lnSpc>
                <a:spcPct val="100000"/>
              </a:lnSpc>
              <a:spcBef>
                <a:spcPts val="120"/>
              </a:spcBef>
            </a:pPr>
            <a:r>
              <a:rPr dirty="0">
                <a:solidFill>
                  <a:srgbClr val="C46B13"/>
                </a:solidFill>
              </a:rPr>
              <a:t>Mapping</a:t>
            </a:r>
            <a:r>
              <a:rPr spc="125" dirty="0">
                <a:solidFill>
                  <a:srgbClr val="C46B13"/>
                </a:solidFill>
              </a:rPr>
              <a:t> </a:t>
            </a:r>
            <a:r>
              <a:rPr dirty="0">
                <a:solidFill>
                  <a:srgbClr val="BD7021"/>
                </a:solidFill>
              </a:rPr>
              <a:t>Function</a:t>
            </a:r>
            <a:r>
              <a:rPr spc="150" dirty="0">
                <a:solidFill>
                  <a:srgbClr val="BD7021"/>
                </a:solidFill>
              </a:rPr>
              <a:t> </a:t>
            </a:r>
            <a:r>
              <a:rPr spc="35" dirty="0">
                <a:solidFill>
                  <a:srgbClr val="B57426"/>
                </a:solidFill>
              </a:rPr>
              <a:t>(cont'd)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2240959" y="3131791"/>
            <a:ext cx="2153920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200" spc="80" dirty="0">
                <a:solidFill>
                  <a:srgbClr val="0C0C0C"/>
                </a:solidFill>
                <a:latin typeface="Times New Roman"/>
                <a:cs typeface="Times New Roman"/>
              </a:rPr>
              <a:t>Byte</a:t>
            </a:r>
            <a:r>
              <a:rPr sz="1200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1200" spc="90" dirty="0">
                <a:latin typeface="Times New Roman"/>
                <a:cs typeface="Times New Roman"/>
              </a:rPr>
              <a:t>3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40" dirty="0">
                <a:solidFill>
                  <a:srgbClr val="7E7E7E"/>
                </a:solidFill>
                <a:latin typeface="Times New Roman"/>
                <a:cs typeface="Times New Roman"/>
              </a:rPr>
              <a:t>•</a:t>
            </a:r>
            <a:r>
              <a:rPr sz="1200" spc="170" dirty="0">
                <a:solidFill>
                  <a:srgbClr val="7E7E7E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latin typeface="Times New Roman"/>
                <a:cs typeface="Times New Roman"/>
              </a:rPr>
              <a:t>Byte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90" dirty="0">
                <a:solidFill>
                  <a:srgbClr val="262626"/>
                </a:solidFill>
                <a:latin typeface="Times New Roman"/>
                <a:cs typeface="Times New Roman"/>
              </a:rPr>
              <a:t>2</a:t>
            </a:r>
            <a:r>
              <a:rPr sz="1200" spc="-7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200" spc="-40" dirty="0">
                <a:solidFill>
                  <a:srgbClr val="727272"/>
                </a:solidFill>
                <a:latin typeface="Times New Roman"/>
                <a:cs typeface="Times New Roman"/>
              </a:rPr>
              <a:t>•</a:t>
            </a:r>
            <a:r>
              <a:rPr sz="1200" spc="170" dirty="0">
                <a:solidFill>
                  <a:srgbClr val="727272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latin typeface="Times New Roman"/>
                <a:cs typeface="Times New Roman"/>
              </a:rPr>
              <a:t>Byte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40" dirty="0">
                <a:solidFill>
                  <a:srgbClr val="878787"/>
                </a:solidFill>
                <a:latin typeface="Times New Roman"/>
                <a:cs typeface="Times New Roman"/>
              </a:rPr>
              <a:t>•</a:t>
            </a:r>
            <a:r>
              <a:rPr sz="1200" spc="170" dirty="0">
                <a:solidFill>
                  <a:srgbClr val="878787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Byte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98750" y="3313903"/>
            <a:ext cx="144780" cy="5143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spcBef>
                <a:spcPts val="434"/>
              </a:spcBef>
            </a:pPr>
            <a:r>
              <a:rPr sz="1350" spc="70" dirty="0">
                <a:solidFill>
                  <a:srgbClr val="343434"/>
                </a:solidFill>
                <a:latin typeface="Courier New"/>
                <a:cs typeface="Courier New"/>
              </a:rPr>
              <a:t>3</a:t>
            </a:r>
            <a:endParaRPr sz="1350">
              <a:latin typeface="Courier New"/>
              <a:cs typeface="Courier New"/>
            </a:endParaRPr>
          </a:p>
          <a:p>
            <a:pPr marL="15240">
              <a:spcBef>
                <a:spcPts val="325"/>
              </a:spcBef>
            </a:pPr>
            <a:r>
              <a:rPr sz="1300" spc="70" dirty="0">
                <a:solidFill>
                  <a:srgbClr val="181818"/>
                </a:solidFill>
                <a:latin typeface="Courier New"/>
                <a:cs typeface="Courier New"/>
              </a:rPr>
              <a:t>2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14595" y="4411465"/>
            <a:ext cx="1104900" cy="20774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250" spc="65" dirty="0">
                <a:solidFill>
                  <a:srgbClr val="181818"/>
                </a:solidFill>
                <a:latin typeface="Cambria"/>
                <a:cs typeface="Cambria"/>
              </a:rPr>
              <a:t>Cache</a:t>
            </a:r>
            <a:r>
              <a:rPr sz="1250" spc="80" dirty="0">
                <a:solidFill>
                  <a:srgbClr val="181818"/>
                </a:solidFill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memory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07890" y="1470868"/>
            <a:ext cx="785495" cy="4006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120"/>
              </a:spcBef>
            </a:pPr>
            <a:r>
              <a:rPr sz="1200" spc="75" dirty="0">
                <a:latin typeface="Times New Roman"/>
                <a:cs typeface="Times New Roman"/>
              </a:rPr>
              <a:t>Mapped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to</a:t>
            </a:r>
            <a:endParaRPr sz="1200">
              <a:latin typeface="Times New Roman"/>
              <a:cs typeface="Times New Roman"/>
            </a:endParaRPr>
          </a:p>
          <a:p>
            <a:pPr marL="36195">
              <a:lnSpc>
                <a:spcPts val="1495"/>
              </a:lnSpc>
            </a:pPr>
            <a:r>
              <a:rPr sz="1250" spc="50" dirty="0">
                <a:latin typeface="Times New Roman"/>
                <a:cs typeface="Times New Roman"/>
              </a:rPr>
              <a:t>cache</a:t>
            </a:r>
            <a:r>
              <a:rPr sz="1250" spc="100" dirty="0">
                <a:latin typeface="Times New Roman"/>
                <a:cs typeface="Times New Roman"/>
              </a:rPr>
              <a:t> </a:t>
            </a:r>
            <a:r>
              <a:rPr sz="1250" spc="40" dirty="0">
                <a:latin typeface="Times New Roman"/>
                <a:cs typeface="Times New Roman"/>
              </a:rPr>
              <a:t>line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518426" y="1652192"/>
            <a:ext cx="494665" cy="20774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250" spc="55" dirty="0">
                <a:latin typeface="Times New Roman"/>
                <a:cs typeface="Times New Roman"/>
              </a:rPr>
              <a:t>Byte</a:t>
            </a:r>
            <a:r>
              <a:rPr sz="1250" spc="75" dirty="0">
                <a:latin typeface="Times New Roman"/>
                <a:cs typeface="Times New Roman"/>
              </a:rPr>
              <a:t> </a:t>
            </a:r>
            <a:r>
              <a:rPr sz="1250" spc="1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925749" y="1470867"/>
            <a:ext cx="2472055" cy="1136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8105">
              <a:lnSpc>
                <a:spcPts val="1435"/>
              </a:lnSpc>
              <a:spcBef>
                <a:spcPts val="120"/>
              </a:spcBef>
            </a:pPr>
            <a:r>
              <a:rPr sz="1200" spc="60" dirty="0">
                <a:latin typeface="Times New Roman"/>
                <a:cs typeface="Times New Roman"/>
              </a:rPr>
              <a:t>Blnek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95"/>
              </a:lnSpc>
              <a:tabLst>
                <a:tab pos="810260" algn="l"/>
              </a:tabLst>
            </a:pPr>
            <a:r>
              <a:rPr sz="1250" spc="60" dirty="0">
                <a:latin typeface="Times New Roman"/>
                <a:cs typeface="Times New Roman"/>
              </a:rPr>
              <a:t>address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1250" spc="70" dirty="0">
                <a:latin typeface="Times New Roman"/>
                <a:cs typeface="Times New Roman"/>
              </a:rPr>
              <a:t>Byte</a:t>
            </a:r>
            <a:r>
              <a:rPr sz="1250" spc="65" dirty="0">
                <a:latin typeface="Times New Roman"/>
                <a:cs typeface="Times New Roman"/>
              </a:rPr>
              <a:t> </a:t>
            </a:r>
            <a:r>
              <a:rPr sz="1250" spc="80" dirty="0">
                <a:solidFill>
                  <a:srgbClr val="5B5B5B"/>
                </a:solidFill>
                <a:latin typeface="Times New Roman"/>
                <a:cs typeface="Times New Roman"/>
              </a:rPr>
              <a:t>3</a:t>
            </a:r>
            <a:r>
              <a:rPr sz="1250" spc="155" dirty="0">
                <a:solidFill>
                  <a:srgbClr val="5B5B5B"/>
                </a:solidFill>
                <a:latin typeface="Times New Roman"/>
                <a:cs typeface="Times New Roman"/>
              </a:rPr>
              <a:t>  </a:t>
            </a:r>
            <a:r>
              <a:rPr sz="1250" spc="55" dirty="0">
                <a:latin typeface="Times New Roman"/>
                <a:cs typeface="Times New Roman"/>
              </a:rPr>
              <a:t>Byte</a:t>
            </a:r>
            <a:r>
              <a:rPr sz="1250" spc="165" dirty="0"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2A2A2A"/>
                </a:solidFill>
                <a:latin typeface="Times New Roman"/>
                <a:cs typeface="Times New Roman"/>
              </a:rPr>
              <a:t>2</a:t>
            </a:r>
            <a:r>
              <a:rPr sz="1250" spc="-80" dirty="0">
                <a:solidFill>
                  <a:srgbClr val="2A2A2A"/>
                </a:solidFill>
                <a:latin typeface="Times New Roman"/>
                <a:cs typeface="Times New Roman"/>
              </a:rPr>
              <a:t> </a:t>
            </a:r>
            <a:r>
              <a:rPr sz="1250" spc="-495" dirty="0">
                <a:solidFill>
                  <a:srgbClr val="595959"/>
                </a:solidFill>
                <a:latin typeface="Times New Roman"/>
                <a:cs typeface="Times New Roman"/>
              </a:rPr>
              <a:t>1</a:t>
            </a:r>
            <a:r>
              <a:rPr sz="1250" spc="3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250" spc="55" dirty="0">
                <a:latin typeface="Times New Roman"/>
                <a:cs typeface="Times New Roman"/>
              </a:rPr>
              <a:t>Byte</a:t>
            </a:r>
            <a:r>
              <a:rPr sz="1250" spc="229" dirty="0">
                <a:latin typeface="Times New Roman"/>
                <a:cs typeface="Times New Roman"/>
              </a:rPr>
              <a:t> </a:t>
            </a:r>
            <a:r>
              <a:rPr sz="1250" spc="-50" dirty="0">
                <a:solidFill>
                  <a:srgbClr val="151515"/>
                </a:solidFill>
                <a:latin typeface="Times New Roman"/>
                <a:cs typeface="Times New Roman"/>
              </a:rPr>
              <a:t>I</a:t>
            </a:r>
            <a:endParaRPr sz="1250">
              <a:latin typeface="Times New Roman"/>
              <a:cs typeface="Times New Roman"/>
            </a:endParaRPr>
          </a:p>
          <a:p>
            <a:pPr>
              <a:spcBef>
                <a:spcPts val="560"/>
              </a:spcBef>
            </a:pPr>
            <a:endParaRPr sz="1250">
              <a:latin typeface="Times New Roman"/>
              <a:cs typeface="Times New Roman"/>
            </a:endParaRPr>
          </a:p>
          <a:p>
            <a:pPr marL="203200" marR="2080895" indent="3175">
              <a:lnSpc>
                <a:spcPct val="112999"/>
              </a:lnSpc>
            </a:pPr>
            <a:r>
              <a:rPr sz="1400" spc="-160" dirty="0">
                <a:solidFill>
                  <a:srgbClr val="0E0E0E"/>
                </a:solidFill>
                <a:latin typeface="Courier New"/>
                <a:cs typeface="Courier New"/>
              </a:rPr>
              <a:t>i4 </a:t>
            </a:r>
            <a:r>
              <a:rPr sz="1400" spc="-155" dirty="0">
                <a:latin typeface="Courier New"/>
                <a:cs typeface="Courier New"/>
              </a:rPr>
              <a:t>13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130659" y="3092881"/>
            <a:ext cx="187325" cy="7353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735" marR="5080" indent="-26670" algn="just">
              <a:lnSpc>
                <a:spcPct val="120100"/>
              </a:lnSpc>
              <a:spcBef>
                <a:spcPts val="75"/>
              </a:spcBef>
            </a:pPr>
            <a:r>
              <a:rPr sz="1250" spc="25" dirty="0">
                <a:latin typeface="Trebuchet MS"/>
                <a:cs typeface="Trebuchet MS"/>
              </a:rPr>
              <a:t>t0 </a:t>
            </a:r>
            <a:r>
              <a:rPr sz="1350" spc="15" dirty="0">
                <a:latin typeface="Times New Roman"/>
                <a:cs typeface="Times New Roman"/>
              </a:rPr>
              <a:t>9 </a:t>
            </a:r>
            <a:r>
              <a:rPr sz="1300" spc="-50" dirty="0">
                <a:latin typeface="Times New Roman"/>
                <a:cs typeface="Times New Roman"/>
              </a:rPr>
              <a:t>B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56473" y="4101654"/>
            <a:ext cx="92075" cy="21480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300" spc="-75" dirty="0">
                <a:latin typeface="Times New Roman"/>
                <a:cs typeface="Times New Roman"/>
              </a:rPr>
              <a:t>6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145522" y="4528009"/>
            <a:ext cx="137160" cy="77343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spcBef>
                <a:spcPts val="505"/>
              </a:spcBef>
            </a:pPr>
            <a:r>
              <a:rPr sz="1350" spc="15" dirty="0">
                <a:latin typeface="Courier New"/>
                <a:cs typeface="Courier New"/>
              </a:rPr>
              <a:t>4</a:t>
            </a:r>
            <a:endParaRPr sz="1350">
              <a:latin typeface="Courier New"/>
              <a:cs typeface="Courier New"/>
            </a:endParaRPr>
          </a:p>
          <a:p>
            <a:pPr marL="14604">
              <a:spcBef>
                <a:spcPts val="400"/>
              </a:spcBef>
            </a:pPr>
            <a:r>
              <a:rPr sz="1300" spc="15" dirty="0">
                <a:solidFill>
                  <a:srgbClr val="282828"/>
                </a:solidFill>
                <a:latin typeface="Courier New"/>
                <a:cs typeface="Courier New"/>
              </a:rPr>
              <a:t>3</a:t>
            </a:r>
            <a:endParaRPr sz="1300">
              <a:latin typeface="Courier New"/>
              <a:cs typeface="Courier New"/>
            </a:endParaRPr>
          </a:p>
          <a:p>
            <a:pPr marL="13335">
              <a:spcBef>
                <a:spcPts val="340"/>
              </a:spcBef>
            </a:pPr>
            <a:r>
              <a:rPr sz="1300" spc="10" dirty="0">
                <a:solidFill>
                  <a:srgbClr val="2A2A2A"/>
                </a:solidFill>
                <a:latin typeface="Courier New"/>
                <a:cs typeface="Courier New"/>
              </a:rPr>
              <a:t>Z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338525" y="5891064"/>
            <a:ext cx="1031875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200" dirty="0">
                <a:solidFill>
                  <a:srgbClr val="131313"/>
                </a:solidFill>
                <a:latin typeface="Times New Roman"/>
                <a:cs typeface="Times New Roman"/>
              </a:rPr>
              <a:t>Islam</a:t>
            </a:r>
            <a:r>
              <a:rPr sz="1200" spc="315" dirty="0">
                <a:solidFill>
                  <a:srgbClr val="131313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latin typeface="Times New Roman"/>
                <a:cs typeface="Times New Roman"/>
              </a:rPr>
              <a:t>memory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437774" y="3119388"/>
            <a:ext cx="129539" cy="21480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300" spc="35" dirty="0">
                <a:solidFill>
                  <a:srgbClr val="2B2B2B"/>
                </a:solidFill>
                <a:latin typeface="Consolas"/>
                <a:cs typeface="Consolas"/>
              </a:rPr>
              <a:t>2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428991" y="3591917"/>
            <a:ext cx="151765" cy="237886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spcBef>
                <a:spcPts val="115"/>
              </a:spcBef>
            </a:pPr>
            <a:r>
              <a:rPr sz="1450" spc="60" dirty="0">
                <a:solidFill>
                  <a:srgbClr val="161616"/>
                </a:solidFill>
                <a:latin typeface="Courier New"/>
                <a:cs typeface="Courier New"/>
              </a:rPr>
              <a:t>0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428991" y="4574182"/>
            <a:ext cx="151765" cy="237886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spcBef>
                <a:spcPts val="115"/>
              </a:spcBef>
            </a:pPr>
            <a:r>
              <a:rPr sz="1450" spc="60" dirty="0">
                <a:solidFill>
                  <a:srgbClr val="5B5B5B"/>
                </a:solidFill>
                <a:latin typeface="Courier New"/>
                <a:cs typeface="Courier New"/>
              </a:rPr>
              <a:t>0</a:t>
            </a:r>
            <a:endParaRPr sz="14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30E68-2C78-8C61-77F8-5EDB5762E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4EDC69F0-7C7F-6700-1B60-E50FC17CE98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5826" y="582131"/>
            <a:ext cx="7768828" cy="71437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217E99B0-64ED-6F0C-9CAE-23BE83B9E413}"/>
              </a:ext>
            </a:extLst>
          </p:cNvPr>
          <p:cNvSpPr/>
          <p:nvPr/>
        </p:nvSpPr>
        <p:spPr>
          <a:xfrm flipV="1">
            <a:off x="1339166" y="6275869"/>
            <a:ext cx="10261595" cy="113393"/>
          </a:xfrm>
          <a:custGeom>
            <a:avLst/>
            <a:gdLst/>
            <a:ahLst/>
            <a:cxnLst/>
            <a:rect l="l" t="t" r="r" b="b"/>
            <a:pathLst>
              <a:path w="7762875">
                <a:moveTo>
                  <a:pt x="0" y="0"/>
                </a:moveTo>
                <a:lnTo>
                  <a:pt x="7762878" y="0"/>
                </a:lnTo>
              </a:path>
            </a:pathLst>
          </a:custGeom>
          <a:ln w="20835">
            <a:solidFill>
              <a:srgbClr val="2BB3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D7ECEF1-A497-8BB1-502D-3120AA4692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5767" y="166443"/>
            <a:ext cx="10515600" cy="387286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/>
          <a:p>
            <a:pPr marL="12700" marR="222250" fontAlgn="base">
              <a:lnSpc>
                <a:spcPts val="2880"/>
              </a:lnSpc>
              <a:spcBef>
                <a:spcPts val="695"/>
              </a:spcBef>
              <a:spcAft>
                <a:spcPct val="0"/>
              </a:spcAft>
              <a:buClr>
                <a:srgbClr val="443FDF"/>
              </a:buClr>
              <a:tabLst>
                <a:tab pos="357505" algn="l"/>
              </a:tabLst>
            </a:pPr>
            <a:r>
              <a:rPr lang="en-US" sz="2750" spc="-65" dirty="0">
                <a:solidFill>
                  <a:srgbClr val="3F34CF"/>
                </a:solidFill>
                <a:latin typeface="Times New Roman"/>
                <a:ea typeface="+mn-ea"/>
                <a:cs typeface="Times New Roman"/>
              </a:rPr>
              <a:t>				</a:t>
            </a:r>
            <a:r>
              <a:rPr lang="en-US" sz="2750" b="1" spc="-65" dirty="0">
                <a:solidFill>
                  <a:srgbClr val="3F34CF"/>
                </a:solidFill>
                <a:latin typeface="Times New Roman"/>
                <a:ea typeface="+mn-ea"/>
                <a:cs typeface="Times New Roman"/>
              </a:rPr>
              <a:t>Associative Mapping</a:t>
            </a:r>
            <a:endParaRPr sz="2750" b="1" spc="-65" dirty="0">
              <a:solidFill>
                <a:srgbClr val="3F34CF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F7B7F60-4DAE-D5DC-34BC-3B98681E5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349" y="2413469"/>
            <a:ext cx="6412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3F8853-7A1A-1F5C-845F-ABCE301762EB}"/>
              </a:ext>
            </a:extLst>
          </p:cNvPr>
          <p:cNvSpPr txBox="1"/>
          <p:nvPr/>
        </p:nvSpPr>
        <p:spPr>
          <a:xfrm>
            <a:off x="969389" y="765835"/>
            <a:ext cx="8515265" cy="1720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41400" marR="222250" lvl="0" indent="-285750" fontAlgn="base">
              <a:lnSpc>
                <a:spcPts val="2880"/>
              </a:lnSpc>
              <a:spcBef>
                <a:spcPts val="69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pc="-70" dirty="0">
                <a:solidFill>
                  <a:srgbClr val="89001F"/>
                </a:solidFill>
                <a:latin typeface="Times New Roman"/>
                <a:cs typeface="Times New Roman"/>
              </a:rPr>
              <a:t>In associative mapping both the address and data of the memory word are stored.</a:t>
            </a:r>
          </a:p>
          <a:p>
            <a:pPr marL="1041400" marR="222250" lvl="0" indent="-285750" fontAlgn="base">
              <a:lnSpc>
                <a:spcPts val="2880"/>
              </a:lnSpc>
              <a:spcBef>
                <a:spcPts val="69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pc="-70" dirty="0">
                <a:solidFill>
                  <a:srgbClr val="89001F"/>
                </a:solidFill>
                <a:latin typeface="Times New Roman"/>
                <a:cs typeface="Times New Roman"/>
              </a:rPr>
              <a:t>The associative mapping method used by cache memory is very flexible one as well as very fast.</a:t>
            </a:r>
          </a:p>
          <a:p>
            <a:pPr marL="1041400" marR="222250" lvl="0" indent="-285750" fontAlgn="base">
              <a:lnSpc>
                <a:spcPts val="2880"/>
              </a:lnSpc>
              <a:spcBef>
                <a:spcPts val="69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pc="-70" dirty="0">
                <a:solidFill>
                  <a:srgbClr val="89001F"/>
                </a:solidFill>
                <a:latin typeface="Times New Roman"/>
                <a:cs typeface="Times New Roman"/>
              </a:rPr>
              <a:t>This mapping method is also known as fully associative cache</a:t>
            </a:r>
            <a:endParaRPr lang="en-US" spc="-70" dirty="0">
              <a:solidFill>
                <a:srgbClr val="89001F"/>
              </a:solidFill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3AA995-8DCA-9A4D-AF10-F58B5DD5D563}"/>
              </a:ext>
            </a:extLst>
          </p:cNvPr>
          <p:cNvSpPr txBox="1"/>
          <p:nvPr/>
        </p:nvSpPr>
        <p:spPr>
          <a:xfrm>
            <a:off x="1154790" y="2551968"/>
            <a:ext cx="9179031" cy="3477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7505" marR="222250" indent="-344805" fontAlgn="base">
              <a:lnSpc>
                <a:spcPts val="2880"/>
              </a:lnSpc>
              <a:spcBef>
                <a:spcPts val="695"/>
              </a:spcBef>
              <a:spcAft>
                <a:spcPct val="0"/>
              </a:spcAft>
              <a:buClr>
                <a:srgbClr val="443FDF"/>
              </a:buClr>
              <a:buChar char="•"/>
              <a:tabLst>
                <a:tab pos="357505" algn="l"/>
              </a:tabLst>
            </a:pPr>
            <a:r>
              <a:rPr lang="en-US" sz="2750" spc="-65" dirty="0">
                <a:solidFill>
                  <a:srgbClr val="3F34CF"/>
                </a:solidFill>
                <a:latin typeface="Times New Roman"/>
                <a:cs typeface="Times New Roman"/>
              </a:rPr>
              <a:t>Advantages of associative mapping</a:t>
            </a:r>
          </a:p>
          <a:p>
            <a:pPr marL="755650" marR="222250" fontAlgn="base">
              <a:lnSpc>
                <a:spcPts val="2880"/>
              </a:lnSpc>
              <a:spcBef>
                <a:spcPts val="695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pc="-70" dirty="0">
                <a:solidFill>
                  <a:srgbClr val="89001F"/>
                </a:solidFill>
                <a:latin typeface="Times New Roman"/>
                <a:cs typeface="Times New Roman"/>
              </a:rPr>
              <a:t>Associative mapping is </a:t>
            </a:r>
            <a:r>
              <a:rPr lang="en-US" spc="-70" dirty="0" err="1">
                <a:solidFill>
                  <a:srgbClr val="89001F"/>
                </a:solidFill>
                <a:latin typeface="Times New Roman"/>
                <a:cs typeface="Times New Roman"/>
              </a:rPr>
              <a:t>fast,easy</a:t>
            </a:r>
            <a:r>
              <a:rPr lang="en-US" spc="-70" dirty="0">
                <a:solidFill>
                  <a:srgbClr val="89001F"/>
                </a:solidFill>
                <a:latin typeface="Times New Roman"/>
                <a:cs typeface="Times New Roman"/>
              </a:rPr>
              <a:t> to implement.</a:t>
            </a:r>
          </a:p>
          <a:p>
            <a:pPr marL="755650" marR="222250" fontAlgn="base">
              <a:lnSpc>
                <a:spcPts val="2880"/>
              </a:lnSpc>
              <a:spcBef>
                <a:spcPts val="695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pc="-70" dirty="0">
                <a:solidFill>
                  <a:srgbClr val="89001F"/>
                </a:solidFill>
                <a:latin typeface="Times New Roman"/>
                <a:cs typeface="Times New Roman"/>
              </a:rPr>
              <a:t>provides lot of flexibility &amp; also helps in reducing conflict misses.</a:t>
            </a:r>
          </a:p>
          <a:p>
            <a:pPr marL="357505" marR="222250" indent="-344805" fontAlgn="base">
              <a:lnSpc>
                <a:spcPts val="2880"/>
              </a:lnSpc>
              <a:spcBef>
                <a:spcPts val="695"/>
              </a:spcBef>
              <a:spcAft>
                <a:spcPct val="0"/>
              </a:spcAft>
              <a:buClr>
                <a:srgbClr val="443FDF"/>
              </a:buClr>
              <a:buChar char="•"/>
              <a:tabLst>
                <a:tab pos="357505" algn="l"/>
              </a:tabLst>
            </a:pPr>
            <a:r>
              <a:rPr lang="en-US" sz="2750" spc="-65" dirty="0">
                <a:solidFill>
                  <a:srgbClr val="3F34CF"/>
                </a:solidFill>
                <a:latin typeface="Times New Roman"/>
                <a:cs typeface="Times New Roman"/>
              </a:rPr>
              <a:t>Disadvantages of associative mapping</a:t>
            </a:r>
          </a:p>
          <a:p>
            <a:pPr marL="755650" marR="222250" fontAlgn="base">
              <a:lnSpc>
                <a:spcPts val="2880"/>
              </a:lnSpc>
              <a:spcBef>
                <a:spcPts val="695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pc="-70" dirty="0">
                <a:solidFill>
                  <a:srgbClr val="89001F"/>
                </a:solidFill>
                <a:latin typeface="Times New Roman"/>
                <a:cs typeface="Times New Roman"/>
              </a:rPr>
              <a:t>Cache Memory implementing associative mapping is expensive as it requires to store address along with the data.</a:t>
            </a:r>
          </a:p>
          <a:p>
            <a:pPr marL="755650" marR="222250" fontAlgn="base">
              <a:lnSpc>
                <a:spcPts val="2880"/>
              </a:lnSpc>
              <a:spcBef>
                <a:spcPts val="695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pc="-70" dirty="0">
                <a:solidFill>
                  <a:srgbClr val="89001F"/>
                </a:solidFill>
                <a:latin typeface="Times New Roman"/>
                <a:cs typeface="Times New Roman"/>
              </a:rPr>
              <a:t>Implementing associative mapping can be expensive due to requirement of complex hardware for searching and managing cache line.</a:t>
            </a:r>
          </a:p>
        </p:txBody>
      </p:sp>
    </p:spTree>
    <p:extLst>
      <p:ext uri="{BB962C8B-B14F-4D97-AF65-F5344CB8AC3E}">
        <p14:creationId xmlns:p14="http://schemas.microsoft.com/office/powerpoint/2010/main" val="89802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20516" y="6159996"/>
            <a:ext cx="7762875" cy="0"/>
          </a:xfrm>
          <a:custGeom>
            <a:avLst/>
            <a:gdLst/>
            <a:ahLst/>
            <a:cxnLst/>
            <a:rect l="l" t="t" r="r" b="b"/>
            <a:pathLst>
              <a:path w="7762875">
                <a:moveTo>
                  <a:pt x="0" y="0"/>
                </a:moveTo>
                <a:lnTo>
                  <a:pt x="7762878" y="0"/>
                </a:lnTo>
              </a:path>
            </a:pathLst>
          </a:custGeom>
          <a:ln w="20835">
            <a:solidFill>
              <a:srgbClr val="2BB3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20516" y="1320105"/>
            <a:ext cx="7762875" cy="0"/>
          </a:xfrm>
          <a:custGeom>
            <a:avLst/>
            <a:gdLst/>
            <a:ahLst/>
            <a:cxnLst/>
            <a:rect l="l" t="t" r="r" b="b"/>
            <a:pathLst>
              <a:path w="7762875">
                <a:moveTo>
                  <a:pt x="0" y="0"/>
                </a:moveTo>
                <a:lnTo>
                  <a:pt x="7762878" y="0"/>
                </a:lnTo>
              </a:path>
            </a:pathLst>
          </a:custGeom>
          <a:ln w="20835">
            <a:solidFill>
              <a:srgbClr val="1CB8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2200" y="681659"/>
            <a:ext cx="10515600" cy="692497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/>
          <a:p>
            <a:pPr marL="1991360">
              <a:lnSpc>
                <a:spcPct val="100000"/>
              </a:lnSpc>
              <a:spcBef>
                <a:spcPts val="120"/>
              </a:spcBef>
            </a:pPr>
            <a:r>
              <a:rPr spc="-10" dirty="0">
                <a:solidFill>
                  <a:srgbClr val="AF671D"/>
                </a:solidFill>
              </a:rPr>
              <a:t>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86711" y="1393909"/>
            <a:ext cx="7461884" cy="4419671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55600" indent="-342265" algn="just">
              <a:spcBef>
                <a:spcPts val="520"/>
              </a:spcBef>
              <a:buClr>
                <a:srgbClr val="3F36E8"/>
              </a:buClr>
              <a:buChar char="•"/>
              <a:tabLst>
                <a:tab pos="355600" algn="l"/>
              </a:tabLst>
            </a:pPr>
            <a:r>
              <a:rPr sz="2600" spc="55" dirty="0">
                <a:solidFill>
                  <a:srgbClr val="2D2DAF"/>
                </a:solidFill>
                <a:latin typeface="Times New Roman"/>
                <a:cs typeface="Times New Roman"/>
              </a:rPr>
              <a:t>Memory</a:t>
            </a:r>
            <a:r>
              <a:rPr sz="2600" spc="310" dirty="0">
                <a:solidFill>
                  <a:srgbClr val="2D2DAF"/>
                </a:solidFill>
                <a:latin typeface="Times New Roman"/>
                <a:cs typeface="Times New Roman"/>
              </a:rPr>
              <a:t> </a:t>
            </a:r>
            <a:r>
              <a:rPr sz="2600" spc="40" dirty="0">
                <a:solidFill>
                  <a:srgbClr val="3836A1"/>
                </a:solidFill>
                <a:latin typeface="Times New Roman"/>
                <a:cs typeface="Times New Roman"/>
              </a:rPr>
              <a:t>hierarchy</a:t>
            </a:r>
            <a:endParaRPr sz="2600" dirty="0">
              <a:latin typeface="Times New Roman"/>
              <a:cs typeface="Times New Roman"/>
            </a:endParaRPr>
          </a:p>
          <a:p>
            <a:pPr marL="758825" marR="5586730" indent="-635" algn="just">
              <a:lnSpc>
                <a:spcPct val="111300"/>
              </a:lnSpc>
              <a:spcBef>
                <a:spcPts val="25"/>
              </a:spcBef>
            </a:pPr>
            <a:r>
              <a:rPr sz="2400" spc="-35" dirty="0">
                <a:solidFill>
                  <a:srgbClr val="6B0A21"/>
                </a:solidFill>
                <a:latin typeface="Times New Roman"/>
                <a:cs typeface="Times New Roman"/>
              </a:rPr>
              <a:t>Registers </a:t>
            </a:r>
            <a:r>
              <a:rPr sz="2400" spc="-10" dirty="0">
                <a:solidFill>
                  <a:srgbClr val="870821"/>
                </a:solidFill>
                <a:latin typeface="Times New Roman"/>
                <a:cs typeface="Times New Roman"/>
              </a:rPr>
              <a:t>Memory </a:t>
            </a:r>
            <a:r>
              <a:rPr sz="2350" spc="-20" dirty="0">
                <a:solidFill>
                  <a:srgbClr val="83162F"/>
                </a:solidFill>
                <a:latin typeface="Times New Roman"/>
                <a:cs typeface="Times New Roman"/>
              </a:rPr>
              <a:t>Disk</a:t>
            </a:r>
            <a:endParaRPr sz="2350" dirty="0">
              <a:latin typeface="Times New Roman"/>
              <a:cs typeface="Times New Roman"/>
            </a:endParaRPr>
          </a:p>
          <a:p>
            <a:pPr>
              <a:spcBef>
                <a:spcPts val="77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36550" marR="116839" indent="-336550" algn="ctr">
              <a:buClr>
                <a:srgbClr val="3F36E2"/>
              </a:buClr>
              <a:buChar char="•"/>
              <a:tabLst>
                <a:tab pos="336550" algn="l"/>
              </a:tabLst>
            </a:pPr>
            <a:r>
              <a:rPr sz="2750" dirty="0">
                <a:solidFill>
                  <a:srgbClr val="2821B3"/>
                </a:solidFill>
                <a:latin typeface="Times New Roman"/>
                <a:cs typeface="Times New Roman"/>
              </a:rPr>
              <a:t>Cache</a:t>
            </a:r>
            <a:r>
              <a:rPr sz="2750" spc="40" dirty="0">
                <a:solidFill>
                  <a:srgbClr val="2821B3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3B369C"/>
                </a:solidFill>
                <a:latin typeface="Times New Roman"/>
                <a:cs typeface="Times New Roman"/>
              </a:rPr>
              <a:t>memory</a:t>
            </a:r>
            <a:r>
              <a:rPr sz="2750" spc="229" dirty="0">
                <a:solidFill>
                  <a:srgbClr val="3B369C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2F2AAA"/>
                </a:solidFill>
                <a:latin typeface="Times New Roman"/>
                <a:cs typeface="Times New Roman"/>
              </a:rPr>
              <a:t>is</a:t>
            </a:r>
            <a:r>
              <a:rPr sz="2750" spc="-10" dirty="0">
                <a:solidFill>
                  <a:srgbClr val="2F2AAA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3A34AF"/>
                </a:solidFill>
                <a:latin typeface="Times New Roman"/>
                <a:cs typeface="Times New Roman"/>
              </a:rPr>
              <a:t>a</a:t>
            </a:r>
            <a:r>
              <a:rPr sz="2750" spc="-15" dirty="0">
                <a:solidFill>
                  <a:srgbClr val="3A34AF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312895"/>
                </a:solidFill>
                <a:latin typeface="Times New Roman"/>
                <a:cs typeface="Times New Roman"/>
              </a:rPr>
              <a:t>small</a:t>
            </a:r>
            <a:r>
              <a:rPr sz="2750" spc="125" dirty="0">
                <a:solidFill>
                  <a:srgbClr val="312895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3B339E"/>
                </a:solidFill>
                <a:latin typeface="Times New Roman"/>
                <a:cs typeface="Times New Roman"/>
              </a:rPr>
              <a:t>amount</a:t>
            </a:r>
            <a:r>
              <a:rPr sz="2750" spc="80" dirty="0">
                <a:solidFill>
                  <a:srgbClr val="3B339E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3A369E"/>
                </a:solidFill>
                <a:latin typeface="Times New Roman"/>
                <a:cs typeface="Times New Roman"/>
              </a:rPr>
              <a:t>of</a:t>
            </a:r>
            <a:r>
              <a:rPr sz="2750" spc="95" dirty="0">
                <a:solidFill>
                  <a:srgbClr val="3A369E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3F3AA0"/>
                </a:solidFill>
                <a:latin typeface="Times New Roman"/>
                <a:cs typeface="Times New Roman"/>
              </a:rPr>
              <a:t>fast</a:t>
            </a:r>
            <a:r>
              <a:rPr sz="2750" spc="95" dirty="0">
                <a:solidFill>
                  <a:srgbClr val="3F3AA0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38349C"/>
                </a:solidFill>
                <a:latin typeface="Times New Roman"/>
                <a:cs typeface="Times New Roman"/>
              </a:rPr>
              <a:t>memory</a:t>
            </a:r>
            <a:endParaRPr sz="2750" dirty="0">
              <a:latin typeface="Times New Roman"/>
              <a:cs typeface="Times New Roman"/>
            </a:endParaRPr>
          </a:p>
          <a:p>
            <a:pPr marR="104139" algn="ctr">
              <a:spcBef>
                <a:spcPts val="285"/>
              </a:spcBef>
            </a:pPr>
            <a:r>
              <a:rPr sz="2400" dirty="0">
                <a:solidFill>
                  <a:srgbClr val="8C0A23"/>
                </a:solidFill>
                <a:latin typeface="Times New Roman"/>
                <a:cs typeface="Times New Roman"/>
              </a:rPr>
              <a:t>Placed</a:t>
            </a:r>
            <a:r>
              <a:rPr sz="2400" spc="-20" dirty="0">
                <a:solidFill>
                  <a:srgbClr val="8C0A2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90F23"/>
                </a:solidFill>
                <a:latin typeface="Times New Roman"/>
                <a:cs typeface="Times New Roman"/>
              </a:rPr>
              <a:t>between</a:t>
            </a:r>
            <a:r>
              <a:rPr sz="2400" spc="-35" dirty="0">
                <a:solidFill>
                  <a:srgbClr val="790F2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D0521"/>
                </a:solidFill>
                <a:latin typeface="Times New Roman"/>
                <a:cs typeface="Times New Roman"/>
              </a:rPr>
              <a:t>two</a:t>
            </a:r>
            <a:r>
              <a:rPr sz="2400" spc="-125" dirty="0">
                <a:solidFill>
                  <a:srgbClr val="6D05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C0F2D"/>
                </a:solidFill>
                <a:latin typeface="Times New Roman"/>
                <a:cs typeface="Times New Roman"/>
              </a:rPr>
              <a:t>levels</a:t>
            </a:r>
            <a:r>
              <a:rPr sz="2400" spc="-100" dirty="0">
                <a:solidFill>
                  <a:srgbClr val="7C0F2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E1533"/>
                </a:solidFill>
                <a:latin typeface="Times New Roman"/>
                <a:cs typeface="Times New Roman"/>
              </a:rPr>
              <a:t>of</a:t>
            </a:r>
            <a:r>
              <a:rPr sz="2400" spc="-25" dirty="0">
                <a:solidFill>
                  <a:srgbClr val="7E1533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750F21"/>
                </a:solidFill>
                <a:latin typeface="Times New Roman"/>
                <a:cs typeface="Times New Roman"/>
              </a:rPr>
              <a:t>memory</a:t>
            </a:r>
            <a:r>
              <a:rPr sz="2400" spc="114" dirty="0">
                <a:solidFill>
                  <a:srgbClr val="750F2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7C031F"/>
                </a:solidFill>
                <a:latin typeface="Times New Roman"/>
                <a:cs typeface="Times New Roman"/>
              </a:rPr>
              <a:t>hierarchy</a:t>
            </a:r>
            <a:endParaRPr sz="2400" dirty="0">
              <a:latin typeface="Times New Roman"/>
              <a:cs typeface="Times New Roman"/>
            </a:endParaRPr>
          </a:p>
          <a:p>
            <a:pPr marR="2013585" algn="ctr">
              <a:spcBef>
                <a:spcPts val="260"/>
              </a:spcBef>
            </a:pPr>
            <a:r>
              <a:rPr sz="2000" dirty="0">
                <a:solidFill>
                  <a:srgbClr val="3B5D5E"/>
                </a:solidFill>
                <a:latin typeface="Times New Roman"/>
                <a:cs typeface="Times New Roman"/>
              </a:rPr>
              <a:t>»</a:t>
            </a:r>
            <a:r>
              <a:rPr sz="2000" spc="185" dirty="0">
                <a:solidFill>
                  <a:srgbClr val="3B5D5E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4B48"/>
                </a:solidFill>
                <a:latin typeface="Times New Roman"/>
                <a:cs typeface="Times New Roman"/>
              </a:rPr>
              <a:t>To</a:t>
            </a:r>
            <a:r>
              <a:rPr sz="2000" spc="-45" dirty="0">
                <a:solidFill>
                  <a:srgbClr val="1A4B4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6459"/>
                </a:solidFill>
                <a:latin typeface="Times New Roman"/>
                <a:cs typeface="Times New Roman"/>
              </a:rPr>
              <a:t>bridge</a:t>
            </a:r>
            <a:r>
              <a:rPr sz="2000" spc="-5" dirty="0">
                <a:solidFill>
                  <a:srgbClr val="2F645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D564F"/>
                </a:solidFill>
                <a:latin typeface="Times New Roman"/>
                <a:cs typeface="Times New Roman"/>
              </a:rPr>
              <a:t>the</a:t>
            </a:r>
            <a:r>
              <a:rPr sz="2000" spc="-30" dirty="0">
                <a:solidFill>
                  <a:srgbClr val="1D564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6564F"/>
                </a:solidFill>
                <a:latin typeface="Times New Roman"/>
                <a:cs typeface="Times New Roman"/>
              </a:rPr>
              <a:t>gap</a:t>
            </a:r>
            <a:r>
              <a:rPr sz="2000" spc="-30" dirty="0">
                <a:solidFill>
                  <a:srgbClr val="26564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A6259"/>
                </a:solidFill>
                <a:latin typeface="Times New Roman"/>
                <a:cs typeface="Times New Roman"/>
              </a:rPr>
              <a:t>in</a:t>
            </a:r>
            <a:r>
              <a:rPr sz="2000" spc="-70" dirty="0">
                <a:solidFill>
                  <a:srgbClr val="2A625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3D3D"/>
                </a:solidFill>
                <a:latin typeface="Times New Roman"/>
                <a:cs typeface="Times New Roman"/>
              </a:rPr>
              <a:t>access</a:t>
            </a:r>
            <a:r>
              <a:rPr sz="2000" spc="10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A544F"/>
                </a:solidFill>
                <a:latin typeface="Times New Roman"/>
                <a:cs typeface="Times New Roman"/>
              </a:rPr>
              <a:t>times</a:t>
            </a:r>
            <a:endParaRPr sz="2000" dirty="0">
              <a:latin typeface="Times New Roman"/>
              <a:cs typeface="Times New Roman"/>
            </a:endParaRPr>
          </a:p>
          <a:p>
            <a:pPr marL="1616075" lvl="1" indent="-273050">
              <a:spcBef>
                <a:spcPts val="225"/>
              </a:spcBef>
              <a:buClr>
                <a:srgbClr val="AAAAAA"/>
              </a:buClr>
              <a:buChar char="—"/>
              <a:tabLst>
                <a:tab pos="1616075" algn="l"/>
              </a:tabLst>
            </a:pPr>
            <a:r>
              <a:rPr sz="2050" spc="-35" dirty="0">
                <a:solidFill>
                  <a:srgbClr val="876B21"/>
                </a:solidFill>
                <a:latin typeface="Times New Roman"/>
                <a:cs typeface="Times New Roman"/>
              </a:rPr>
              <a:t>Between</a:t>
            </a:r>
            <a:r>
              <a:rPr sz="2050" spc="-70" dirty="0">
                <a:solidFill>
                  <a:srgbClr val="876B21"/>
                </a:solidFill>
                <a:latin typeface="Times New Roman"/>
                <a:cs typeface="Times New Roman"/>
              </a:rPr>
              <a:t> </a:t>
            </a:r>
            <a:r>
              <a:rPr sz="2050" spc="-35" dirty="0">
                <a:solidFill>
                  <a:srgbClr val="7C6421"/>
                </a:solidFill>
                <a:latin typeface="Times New Roman"/>
                <a:cs typeface="Times New Roman"/>
              </a:rPr>
              <a:t>processor</a:t>
            </a:r>
            <a:r>
              <a:rPr sz="2050" dirty="0">
                <a:solidFill>
                  <a:srgbClr val="7C6421"/>
                </a:solidFill>
                <a:latin typeface="Times New Roman"/>
                <a:cs typeface="Times New Roman"/>
              </a:rPr>
              <a:t> </a:t>
            </a:r>
            <a:r>
              <a:rPr sz="2050" spc="-10" dirty="0">
                <a:solidFill>
                  <a:srgbClr val="726728"/>
                </a:solidFill>
                <a:latin typeface="Times New Roman"/>
                <a:cs typeface="Times New Roman"/>
              </a:rPr>
              <a:t>and </a:t>
            </a:r>
            <a:r>
              <a:rPr sz="2050" spc="-50" dirty="0">
                <a:solidFill>
                  <a:srgbClr val="6E5D2F"/>
                </a:solidFill>
                <a:latin typeface="Times New Roman"/>
                <a:cs typeface="Times New Roman"/>
              </a:rPr>
              <a:t>main</a:t>
            </a:r>
            <a:r>
              <a:rPr sz="2050" spc="15" dirty="0">
                <a:solidFill>
                  <a:srgbClr val="6E5D2F"/>
                </a:solidFill>
                <a:latin typeface="Times New Roman"/>
                <a:cs typeface="Times New Roman"/>
              </a:rPr>
              <a:t> </a:t>
            </a:r>
            <a:r>
              <a:rPr sz="2050" spc="-75" dirty="0">
                <a:solidFill>
                  <a:srgbClr val="695E28"/>
                </a:solidFill>
                <a:latin typeface="Times New Roman"/>
                <a:cs typeface="Times New Roman"/>
              </a:rPr>
              <a:t>memoi'y</a:t>
            </a:r>
            <a:r>
              <a:rPr sz="2050" spc="30" dirty="0">
                <a:solidFill>
                  <a:srgbClr val="695E28"/>
                </a:solidFill>
                <a:latin typeface="Times New Roman"/>
                <a:cs typeface="Times New Roman"/>
              </a:rPr>
              <a:t> </a:t>
            </a:r>
            <a:r>
              <a:rPr sz="2050" spc="-45" dirty="0">
                <a:solidFill>
                  <a:srgbClr val="9C8E69"/>
                </a:solidFill>
                <a:latin typeface="Times New Roman"/>
                <a:cs typeface="Times New Roman"/>
              </a:rPr>
              <a:t>(our</a:t>
            </a:r>
            <a:r>
              <a:rPr sz="2050" spc="-85" dirty="0">
                <a:solidFill>
                  <a:srgbClr val="9C8E69"/>
                </a:solidFill>
                <a:latin typeface="Times New Roman"/>
                <a:cs typeface="Times New Roman"/>
              </a:rPr>
              <a:t> </a:t>
            </a:r>
            <a:r>
              <a:rPr sz="2050" spc="-10" dirty="0">
                <a:solidFill>
                  <a:srgbClr val="6B6218"/>
                </a:solidFill>
                <a:latin typeface="Times New Roman"/>
                <a:cs typeface="Times New Roman"/>
              </a:rPr>
              <a:t>focus)</a:t>
            </a:r>
            <a:endParaRPr sz="2050" dirty="0">
              <a:latin typeface="Times New Roman"/>
              <a:cs typeface="Times New Roman"/>
            </a:endParaRPr>
          </a:p>
          <a:p>
            <a:pPr marL="1616710" lvl="1" indent="-266700">
              <a:spcBef>
                <a:spcPts val="190"/>
              </a:spcBef>
              <a:buClr>
                <a:srgbClr val="D6D6D6"/>
              </a:buClr>
              <a:buChar char="—"/>
              <a:tabLst>
                <a:tab pos="1616710" algn="l"/>
              </a:tabLst>
            </a:pPr>
            <a:r>
              <a:rPr sz="2000" dirty="0">
                <a:solidFill>
                  <a:srgbClr val="89691F"/>
                </a:solidFill>
                <a:latin typeface="Times New Roman"/>
                <a:cs typeface="Times New Roman"/>
              </a:rPr>
              <a:t>Between</a:t>
            </a:r>
            <a:r>
              <a:rPr sz="2000" spc="85" dirty="0">
                <a:solidFill>
                  <a:srgbClr val="89691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E6036"/>
                </a:solidFill>
                <a:latin typeface="Times New Roman"/>
                <a:cs typeface="Times New Roman"/>
              </a:rPr>
              <a:t>main</a:t>
            </a:r>
            <a:r>
              <a:rPr sz="2000" spc="50" dirty="0">
                <a:solidFill>
                  <a:srgbClr val="6E6036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706642"/>
                </a:solidFill>
                <a:latin typeface="Times New Roman"/>
                <a:cs typeface="Times New Roman"/>
              </a:rPr>
              <a:t>memory</a:t>
            </a:r>
            <a:r>
              <a:rPr sz="2000" spc="55" dirty="0">
                <a:solidFill>
                  <a:srgbClr val="70664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95D28"/>
                </a:solidFill>
                <a:latin typeface="Times New Roman"/>
                <a:cs typeface="Times New Roman"/>
              </a:rPr>
              <a:t>and</a:t>
            </a:r>
            <a:r>
              <a:rPr sz="2000" spc="-70" dirty="0">
                <a:solidFill>
                  <a:srgbClr val="695D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9793D"/>
                </a:solidFill>
                <a:latin typeface="Times New Roman"/>
                <a:cs typeface="Times New Roman"/>
              </a:rPr>
              <a:t>disk</a:t>
            </a:r>
            <a:r>
              <a:rPr sz="2000" spc="-70" dirty="0">
                <a:solidFill>
                  <a:srgbClr val="89793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26621"/>
                </a:solidFill>
                <a:latin typeface="Times New Roman"/>
                <a:cs typeface="Times New Roman"/>
              </a:rPr>
              <a:t>(disk</a:t>
            </a:r>
            <a:r>
              <a:rPr sz="2000" spc="-95" dirty="0">
                <a:solidFill>
                  <a:srgbClr val="82662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5642F"/>
                </a:solidFill>
                <a:latin typeface="Times New Roman"/>
                <a:cs typeface="Times New Roman"/>
              </a:rPr>
              <a:t>cache)</a:t>
            </a:r>
            <a:endParaRPr sz="2000" dirty="0">
              <a:latin typeface="Times New Roman"/>
              <a:cs typeface="Times New Roman"/>
            </a:endParaRPr>
          </a:p>
          <a:p>
            <a:pPr marL="757555">
              <a:spcBef>
                <a:spcPts val="295"/>
              </a:spcBef>
            </a:pPr>
            <a:r>
              <a:rPr sz="2400" dirty="0">
                <a:solidFill>
                  <a:srgbClr val="8A1F38"/>
                </a:solidFill>
                <a:latin typeface="Times New Roman"/>
                <a:cs typeface="Times New Roman"/>
              </a:rPr>
              <a:t>Expected</a:t>
            </a:r>
            <a:r>
              <a:rPr sz="2400" spc="45" dirty="0">
                <a:solidFill>
                  <a:srgbClr val="8A1F3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B0016"/>
                </a:solidFill>
                <a:latin typeface="Times New Roman"/>
                <a:cs typeface="Times New Roman"/>
              </a:rPr>
              <a:t>to</a:t>
            </a:r>
            <a:r>
              <a:rPr sz="2400" spc="-55" dirty="0">
                <a:solidFill>
                  <a:srgbClr val="5B001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5162F"/>
                </a:solidFill>
                <a:latin typeface="Times New Roman"/>
                <a:cs typeface="Times New Roman"/>
              </a:rPr>
              <a:t>behave</a:t>
            </a:r>
            <a:r>
              <a:rPr sz="2400" spc="10" dirty="0">
                <a:solidFill>
                  <a:srgbClr val="85162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50526"/>
                </a:solidFill>
                <a:latin typeface="Times New Roman"/>
                <a:cs typeface="Times New Roman"/>
              </a:rPr>
              <a:t>like</a:t>
            </a:r>
            <a:r>
              <a:rPr sz="2400" spc="-95" dirty="0">
                <a:solidFill>
                  <a:srgbClr val="75052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90A31"/>
                </a:solidFill>
                <a:latin typeface="Times New Roman"/>
                <a:cs typeface="Times New Roman"/>
              </a:rPr>
              <a:t>a</a:t>
            </a:r>
            <a:r>
              <a:rPr sz="2400" spc="-130" dirty="0">
                <a:solidFill>
                  <a:srgbClr val="890A3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00021"/>
                </a:solidFill>
                <a:latin typeface="Times New Roman"/>
                <a:cs typeface="Times New Roman"/>
              </a:rPr>
              <a:t>large</a:t>
            </a:r>
            <a:r>
              <a:rPr sz="2400" spc="-90" dirty="0">
                <a:solidFill>
                  <a:srgbClr val="8000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E1331"/>
                </a:solidFill>
                <a:latin typeface="Times New Roman"/>
                <a:cs typeface="Times New Roman"/>
              </a:rPr>
              <a:t>amount</a:t>
            </a:r>
            <a:r>
              <a:rPr sz="2400" spc="-15" dirty="0">
                <a:solidFill>
                  <a:srgbClr val="7E133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C0A2A"/>
                </a:solidFill>
                <a:latin typeface="Times New Roman"/>
                <a:cs typeface="Times New Roman"/>
              </a:rPr>
              <a:t>of</a:t>
            </a:r>
            <a:r>
              <a:rPr sz="2400" spc="-45" dirty="0">
                <a:solidFill>
                  <a:srgbClr val="8C0A2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9011C"/>
                </a:solidFill>
                <a:latin typeface="Times New Roman"/>
                <a:cs typeface="Times New Roman"/>
              </a:rPr>
              <a:t>fast</a:t>
            </a:r>
            <a:r>
              <a:rPr sz="2400" spc="-30" dirty="0">
                <a:solidFill>
                  <a:srgbClr val="69011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871C3A"/>
                </a:solidFill>
                <a:latin typeface="Times New Roman"/>
                <a:cs typeface="Times New Roman"/>
              </a:rPr>
              <a:t>memory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6F83E-9F9A-2BA0-EAE1-F7F00F628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6F9A36EA-4AD5-A771-EB7E-A35A9157F4E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5826" y="582131"/>
            <a:ext cx="7768828" cy="71437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1504D158-6E1C-65AC-9414-62A903387541}"/>
              </a:ext>
            </a:extLst>
          </p:cNvPr>
          <p:cNvSpPr/>
          <p:nvPr/>
        </p:nvSpPr>
        <p:spPr>
          <a:xfrm flipV="1">
            <a:off x="1339166" y="6275869"/>
            <a:ext cx="10261595" cy="113393"/>
          </a:xfrm>
          <a:custGeom>
            <a:avLst/>
            <a:gdLst/>
            <a:ahLst/>
            <a:cxnLst/>
            <a:rect l="l" t="t" r="r" b="b"/>
            <a:pathLst>
              <a:path w="7762875">
                <a:moveTo>
                  <a:pt x="0" y="0"/>
                </a:moveTo>
                <a:lnTo>
                  <a:pt x="7762878" y="0"/>
                </a:lnTo>
              </a:path>
            </a:pathLst>
          </a:custGeom>
          <a:ln w="20835">
            <a:solidFill>
              <a:srgbClr val="2BB3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FF14010-0FEF-5089-0390-88C5BDA5AC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5767" y="166443"/>
            <a:ext cx="10515600" cy="387286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/>
          <a:p>
            <a:pPr marL="12700" marR="222250" fontAlgn="base">
              <a:lnSpc>
                <a:spcPts val="2880"/>
              </a:lnSpc>
              <a:spcBef>
                <a:spcPts val="695"/>
              </a:spcBef>
              <a:spcAft>
                <a:spcPct val="0"/>
              </a:spcAft>
              <a:buClr>
                <a:srgbClr val="443FDF"/>
              </a:buClr>
              <a:tabLst>
                <a:tab pos="357505" algn="l"/>
              </a:tabLst>
            </a:pPr>
            <a:r>
              <a:rPr lang="en-US" sz="2750" spc="-65" dirty="0">
                <a:solidFill>
                  <a:srgbClr val="3F34CF"/>
                </a:solidFill>
                <a:latin typeface="Times New Roman"/>
                <a:ea typeface="+mn-ea"/>
                <a:cs typeface="Times New Roman"/>
              </a:rPr>
              <a:t>				</a:t>
            </a:r>
            <a:r>
              <a:rPr lang="en-US" sz="2750" b="1" spc="-65" dirty="0">
                <a:solidFill>
                  <a:srgbClr val="3F34CF"/>
                </a:solidFill>
                <a:latin typeface="Times New Roman"/>
                <a:ea typeface="+mn-ea"/>
                <a:cs typeface="Times New Roman"/>
              </a:rPr>
              <a:t>Associative Mapping</a:t>
            </a:r>
            <a:endParaRPr sz="2750" b="1" spc="-65" dirty="0">
              <a:solidFill>
                <a:srgbClr val="3F34CF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DE68C6B-081A-07A7-8543-A7E4FFFF7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349" y="2413469"/>
            <a:ext cx="6412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30EF70-2301-92C8-AFE9-380629048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825" y="1278639"/>
            <a:ext cx="9036637" cy="462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33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1585" y="1259086"/>
            <a:ext cx="7768828" cy="7143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781364"/>
            <a:ext cx="10515600" cy="493084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1253490">
              <a:lnSpc>
                <a:spcPct val="100000"/>
              </a:lnSpc>
              <a:spcBef>
                <a:spcPts val="125"/>
              </a:spcBef>
            </a:pPr>
            <a:r>
              <a:rPr sz="3100" dirty="0">
                <a:solidFill>
                  <a:srgbClr val="B5691A"/>
                </a:solidFill>
              </a:rPr>
              <a:t>Replacement</a:t>
            </a:r>
            <a:r>
              <a:rPr sz="3100" spc="325" dirty="0">
                <a:solidFill>
                  <a:srgbClr val="B5691A"/>
                </a:solidFill>
              </a:rPr>
              <a:t> </a:t>
            </a:r>
            <a:r>
              <a:rPr sz="3100" spc="-10" dirty="0">
                <a:solidFill>
                  <a:srgbClr val="BA690F"/>
                </a:solidFill>
              </a:rPr>
              <a:t>Policies</a:t>
            </a:r>
            <a:endParaRPr sz="3100"/>
          </a:p>
        </p:txBody>
      </p:sp>
      <p:sp>
        <p:nvSpPr>
          <p:cNvPr id="4" name="object 4"/>
          <p:cNvSpPr txBox="1"/>
          <p:nvPr/>
        </p:nvSpPr>
        <p:spPr>
          <a:xfrm>
            <a:off x="2286712" y="1397358"/>
            <a:ext cx="7276465" cy="454787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7505" indent="-344805">
              <a:spcBef>
                <a:spcPts val="695"/>
              </a:spcBef>
              <a:buClr>
                <a:srgbClr val="443FDF"/>
              </a:buClr>
              <a:buChar char="•"/>
              <a:tabLst>
                <a:tab pos="357505" algn="l"/>
              </a:tabLst>
            </a:pPr>
            <a:r>
              <a:rPr sz="2750" spc="-65" dirty="0">
                <a:solidFill>
                  <a:srgbClr val="3F34CF"/>
                </a:solidFill>
                <a:latin typeface="Times New Roman"/>
                <a:cs typeface="Times New Roman"/>
              </a:rPr>
              <a:t>We</a:t>
            </a:r>
            <a:r>
              <a:rPr sz="2750" spc="5" dirty="0">
                <a:solidFill>
                  <a:srgbClr val="3F34CF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4F4FAF"/>
                </a:solidFill>
                <a:latin typeface="Times New Roman"/>
                <a:cs typeface="Times New Roman"/>
              </a:rPr>
              <a:t>invoke</a:t>
            </a:r>
            <a:r>
              <a:rPr sz="2750" spc="100" dirty="0">
                <a:solidFill>
                  <a:srgbClr val="4F4FAF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413AA1"/>
                </a:solidFill>
                <a:latin typeface="Times New Roman"/>
                <a:cs typeface="Times New Roman"/>
              </a:rPr>
              <a:t>the</a:t>
            </a:r>
            <a:r>
              <a:rPr sz="2750" spc="-5" dirty="0">
                <a:solidFill>
                  <a:srgbClr val="413AA1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42369A"/>
                </a:solidFill>
                <a:latin typeface="Times New Roman"/>
                <a:cs typeface="Times New Roman"/>
              </a:rPr>
              <a:t>replacement</a:t>
            </a:r>
            <a:r>
              <a:rPr sz="2750" spc="160" dirty="0">
                <a:solidFill>
                  <a:srgbClr val="42369A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3A34AC"/>
                </a:solidFill>
                <a:latin typeface="Times New Roman"/>
                <a:cs typeface="Times New Roman"/>
              </a:rPr>
              <a:t>policy</a:t>
            </a:r>
            <a:endParaRPr sz="2750" dirty="0">
              <a:latin typeface="Times New Roman"/>
              <a:cs typeface="Times New Roman"/>
            </a:endParaRPr>
          </a:p>
          <a:p>
            <a:pPr marL="755650" marR="222250" indent="3810">
              <a:lnSpc>
                <a:spcPts val="2880"/>
              </a:lnSpc>
              <a:spcBef>
                <a:spcPts val="695"/>
              </a:spcBef>
            </a:pPr>
            <a:r>
              <a:rPr sz="2500" spc="-70" dirty="0">
                <a:solidFill>
                  <a:srgbClr val="89001F"/>
                </a:solidFill>
                <a:latin typeface="Times New Roman"/>
                <a:cs typeface="Times New Roman"/>
              </a:rPr>
              <a:t>When</a:t>
            </a:r>
            <a:r>
              <a:rPr sz="2500" spc="-90" dirty="0">
                <a:solidFill>
                  <a:srgbClr val="89001F"/>
                </a:solidFill>
                <a:latin typeface="Times New Roman"/>
                <a:cs typeface="Times New Roman"/>
              </a:rPr>
              <a:t> </a:t>
            </a:r>
            <a:r>
              <a:rPr lang="en-US" sz="2500" spc="250" dirty="0">
                <a:solidFill>
                  <a:srgbClr val="79112A"/>
                </a:solidFill>
                <a:latin typeface="Times New Roman"/>
                <a:cs typeface="Times New Roman"/>
              </a:rPr>
              <a:t>ther</a:t>
            </a:r>
            <a:r>
              <a:rPr sz="2500" spc="250" dirty="0">
                <a:solidFill>
                  <a:srgbClr val="79112A"/>
                </a:solidFill>
                <a:latin typeface="Times New Roman"/>
                <a:cs typeface="Times New Roman"/>
              </a:rPr>
              <a:t>e</a:t>
            </a:r>
            <a:r>
              <a:rPr sz="2500" spc="-155" dirty="0">
                <a:solidFill>
                  <a:srgbClr val="79112A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6D0A21"/>
                </a:solidFill>
                <a:latin typeface="Times New Roman"/>
                <a:cs typeface="Times New Roman"/>
              </a:rPr>
              <a:t>is</a:t>
            </a:r>
            <a:r>
              <a:rPr sz="2500" spc="-114" dirty="0">
                <a:solidFill>
                  <a:srgbClr val="6D0A21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821D36"/>
                </a:solidFill>
                <a:latin typeface="Times New Roman"/>
                <a:cs typeface="Times New Roman"/>
              </a:rPr>
              <a:t>no</a:t>
            </a:r>
            <a:r>
              <a:rPr sz="2500" spc="-90" dirty="0">
                <a:solidFill>
                  <a:srgbClr val="821D36"/>
                </a:solidFill>
                <a:latin typeface="Times New Roman"/>
                <a:cs typeface="Times New Roman"/>
              </a:rPr>
              <a:t> </a:t>
            </a:r>
            <a:r>
              <a:rPr sz="2500" spc="-45" dirty="0">
                <a:solidFill>
                  <a:srgbClr val="67162A"/>
                </a:solidFill>
                <a:latin typeface="Times New Roman"/>
                <a:cs typeface="Times New Roman"/>
              </a:rPr>
              <a:t>place</a:t>
            </a:r>
            <a:r>
              <a:rPr sz="2500" spc="-95" dirty="0">
                <a:solidFill>
                  <a:srgbClr val="67162A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850A2D"/>
                </a:solidFill>
                <a:latin typeface="Times New Roman"/>
                <a:cs typeface="Times New Roman"/>
              </a:rPr>
              <a:t>in</a:t>
            </a:r>
            <a:r>
              <a:rPr sz="2500" spc="-125" dirty="0">
                <a:solidFill>
                  <a:srgbClr val="850A2D"/>
                </a:solidFill>
                <a:latin typeface="Times New Roman"/>
                <a:cs typeface="Times New Roman"/>
              </a:rPr>
              <a:t> </a:t>
            </a:r>
            <a:r>
              <a:rPr sz="2500" spc="-30" dirty="0">
                <a:solidFill>
                  <a:srgbClr val="89283D"/>
                </a:solidFill>
                <a:latin typeface="Times New Roman"/>
                <a:cs typeface="Times New Roman"/>
              </a:rPr>
              <a:t>cache</a:t>
            </a:r>
            <a:r>
              <a:rPr sz="2500" spc="-55" dirty="0">
                <a:solidFill>
                  <a:srgbClr val="89283D"/>
                </a:solidFill>
                <a:latin typeface="Times New Roman"/>
                <a:cs typeface="Times New Roman"/>
              </a:rPr>
              <a:t> </a:t>
            </a:r>
            <a:r>
              <a:rPr sz="2500" spc="-20" dirty="0">
                <a:solidFill>
                  <a:srgbClr val="8E213A"/>
                </a:solidFill>
                <a:latin typeface="Times New Roman"/>
                <a:cs typeface="Times New Roman"/>
              </a:rPr>
              <a:t>to</a:t>
            </a:r>
            <a:r>
              <a:rPr sz="2500" spc="-135" dirty="0">
                <a:solidFill>
                  <a:srgbClr val="8E213A"/>
                </a:solidFill>
                <a:latin typeface="Times New Roman"/>
                <a:cs typeface="Times New Roman"/>
              </a:rPr>
              <a:t> </a:t>
            </a:r>
            <a:r>
              <a:rPr sz="2500" spc="-20" dirty="0">
                <a:solidFill>
                  <a:srgbClr val="851533"/>
                </a:solidFill>
                <a:latin typeface="Times New Roman"/>
                <a:cs typeface="Times New Roman"/>
              </a:rPr>
              <a:t>load</a:t>
            </a:r>
            <a:r>
              <a:rPr sz="2500" spc="-95" dirty="0">
                <a:solidFill>
                  <a:srgbClr val="851533"/>
                </a:solidFill>
                <a:latin typeface="Times New Roman"/>
                <a:cs typeface="Times New Roman"/>
              </a:rPr>
              <a:t> </a:t>
            </a:r>
            <a:r>
              <a:rPr sz="2500" spc="-20" dirty="0">
                <a:solidFill>
                  <a:srgbClr val="721128"/>
                </a:solidFill>
                <a:latin typeface="Times New Roman"/>
                <a:cs typeface="Times New Roman"/>
              </a:rPr>
              <a:t>the</a:t>
            </a:r>
            <a:r>
              <a:rPr sz="2500" spc="-85" dirty="0">
                <a:solidFill>
                  <a:srgbClr val="721128"/>
                </a:solidFill>
                <a:latin typeface="Times New Roman"/>
                <a:cs typeface="Times New Roman"/>
              </a:rPr>
              <a:t> </a:t>
            </a:r>
            <a:r>
              <a:rPr sz="2500" spc="-75" dirty="0">
                <a:solidFill>
                  <a:srgbClr val="7C162D"/>
                </a:solidFill>
                <a:latin typeface="Times New Roman"/>
                <a:cs typeface="Times New Roman"/>
              </a:rPr>
              <a:t>memory </a:t>
            </a:r>
            <a:r>
              <a:rPr sz="2500" spc="-10" dirty="0">
                <a:solidFill>
                  <a:srgbClr val="831A31"/>
                </a:solidFill>
                <a:latin typeface="Times New Roman"/>
                <a:cs typeface="Times New Roman"/>
              </a:rPr>
              <a:t>block</a:t>
            </a:r>
            <a:endParaRPr sz="2500" dirty="0">
              <a:latin typeface="Times New Roman"/>
              <a:cs typeface="Times New Roman"/>
            </a:endParaRPr>
          </a:p>
          <a:p>
            <a:pPr marL="356235" indent="-343535">
              <a:spcBef>
                <a:spcPts val="630"/>
              </a:spcBef>
              <a:buClr>
                <a:srgbClr val="2B28C3"/>
              </a:buClr>
              <a:buChar char="•"/>
              <a:tabLst>
                <a:tab pos="356235" algn="l"/>
                <a:tab pos="5140325" algn="l"/>
              </a:tabLst>
            </a:pPr>
            <a:r>
              <a:rPr sz="2700" dirty="0">
                <a:solidFill>
                  <a:srgbClr val="3633B5"/>
                </a:solidFill>
                <a:latin typeface="Times New Roman"/>
                <a:cs typeface="Times New Roman"/>
              </a:rPr>
              <a:t>Depends</a:t>
            </a:r>
            <a:r>
              <a:rPr sz="2700" spc="300" dirty="0">
                <a:solidFill>
                  <a:srgbClr val="3633B5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3631AC"/>
                </a:solidFill>
                <a:latin typeface="Times New Roman"/>
                <a:cs typeface="Times New Roman"/>
              </a:rPr>
              <a:t>on</a:t>
            </a:r>
            <a:r>
              <a:rPr sz="2700" spc="135" dirty="0">
                <a:solidFill>
                  <a:srgbClr val="3631AC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463FAF"/>
                </a:solidFill>
                <a:latin typeface="Times New Roman"/>
                <a:cs typeface="Times New Roman"/>
              </a:rPr>
              <a:t>the</a:t>
            </a:r>
            <a:r>
              <a:rPr sz="2700" spc="100" dirty="0">
                <a:solidFill>
                  <a:srgbClr val="463FA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3833A7"/>
                </a:solidFill>
                <a:latin typeface="Times New Roman"/>
                <a:cs typeface="Times New Roman"/>
              </a:rPr>
              <a:t>actual</a:t>
            </a:r>
            <a:r>
              <a:rPr sz="2700" spc="265" dirty="0">
                <a:solidFill>
                  <a:srgbClr val="3833A7"/>
                </a:solidFill>
                <a:latin typeface="Times New Roman"/>
                <a:cs typeface="Times New Roman"/>
              </a:rPr>
              <a:t> </a:t>
            </a:r>
            <a:r>
              <a:rPr sz="2700" spc="-10" dirty="0">
                <a:solidFill>
                  <a:srgbClr val="362B9C"/>
                </a:solidFill>
                <a:latin typeface="Times New Roman"/>
                <a:cs typeface="Times New Roman"/>
              </a:rPr>
              <a:t>placement</a:t>
            </a:r>
            <a:r>
              <a:rPr sz="2700" dirty="0">
                <a:solidFill>
                  <a:srgbClr val="362B9C"/>
                </a:solidFill>
                <a:latin typeface="Times New Roman"/>
                <a:cs typeface="Times New Roman"/>
              </a:rPr>
              <a:t>	</a:t>
            </a:r>
            <a:r>
              <a:rPr sz="2700" dirty="0">
                <a:solidFill>
                  <a:srgbClr val="31268E"/>
                </a:solidFill>
                <a:latin typeface="Times New Roman"/>
                <a:cs typeface="Times New Roman"/>
              </a:rPr>
              <a:t>policy</a:t>
            </a:r>
            <a:r>
              <a:rPr sz="2700" spc="160" dirty="0">
                <a:solidFill>
                  <a:srgbClr val="31268E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423BAF"/>
                </a:solidFill>
                <a:latin typeface="Times New Roman"/>
                <a:cs typeface="Times New Roman"/>
              </a:rPr>
              <a:t>in</a:t>
            </a:r>
            <a:r>
              <a:rPr sz="2700" spc="114" dirty="0">
                <a:solidFill>
                  <a:srgbClr val="423BAF"/>
                </a:solidFill>
                <a:latin typeface="Times New Roman"/>
                <a:cs typeface="Times New Roman"/>
              </a:rPr>
              <a:t> </a:t>
            </a:r>
            <a:r>
              <a:rPr sz="2700" spc="-10" dirty="0">
                <a:solidFill>
                  <a:srgbClr val="4138AA"/>
                </a:solidFill>
                <a:latin typeface="Times New Roman"/>
                <a:cs typeface="Times New Roman"/>
              </a:rPr>
              <a:t>effect</a:t>
            </a:r>
            <a:endParaRPr sz="2700" dirty="0">
              <a:latin typeface="Times New Roman"/>
              <a:cs typeface="Times New Roman"/>
            </a:endParaRPr>
          </a:p>
          <a:p>
            <a:pPr marL="756285" marR="196850" indent="2540">
              <a:lnSpc>
                <a:spcPts val="2880"/>
              </a:lnSpc>
              <a:spcBef>
                <a:spcPts val="745"/>
              </a:spcBef>
            </a:pPr>
            <a:r>
              <a:rPr sz="2450" spc="-10" dirty="0">
                <a:solidFill>
                  <a:srgbClr val="851F36"/>
                </a:solidFill>
                <a:latin typeface="Times New Roman"/>
                <a:cs typeface="Times New Roman"/>
              </a:rPr>
              <a:t>Direct</a:t>
            </a:r>
            <a:r>
              <a:rPr sz="2450" spc="-105" dirty="0">
                <a:solidFill>
                  <a:srgbClr val="851F36"/>
                </a:solidFill>
                <a:latin typeface="Times New Roman"/>
                <a:cs typeface="Times New Roman"/>
              </a:rPr>
              <a:t> </a:t>
            </a:r>
            <a:r>
              <a:rPr sz="2450" spc="-40" dirty="0">
                <a:solidFill>
                  <a:srgbClr val="5D1626"/>
                </a:solidFill>
                <a:latin typeface="Times New Roman"/>
                <a:cs typeface="Times New Roman"/>
              </a:rPr>
              <a:t>mapping</a:t>
            </a:r>
            <a:r>
              <a:rPr sz="2450" spc="-15" dirty="0">
                <a:solidFill>
                  <a:srgbClr val="5D1626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801336"/>
                </a:solidFill>
                <a:latin typeface="Times New Roman"/>
                <a:cs typeface="Times New Roman"/>
              </a:rPr>
              <a:t>does</a:t>
            </a:r>
            <a:r>
              <a:rPr sz="2450" spc="-55" dirty="0">
                <a:solidFill>
                  <a:srgbClr val="801336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7C1C36"/>
                </a:solidFill>
                <a:latin typeface="Times New Roman"/>
                <a:cs typeface="Times New Roman"/>
              </a:rPr>
              <a:t>not</a:t>
            </a:r>
            <a:r>
              <a:rPr sz="2450" spc="-105" dirty="0">
                <a:solidFill>
                  <a:srgbClr val="7C1C36"/>
                </a:solidFill>
                <a:latin typeface="Times New Roman"/>
                <a:cs typeface="Times New Roman"/>
              </a:rPr>
              <a:t> </a:t>
            </a:r>
            <a:r>
              <a:rPr sz="2450" spc="-25" dirty="0">
                <a:solidFill>
                  <a:srgbClr val="6B031F"/>
                </a:solidFill>
                <a:latin typeface="Times New Roman"/>
                <a:cs typeface="Times New Roman"/>
              </a:rPr>
              <a:t>need</a:t>
            </a:r>
            <a:r>
              <a:rPr sz="2450" spc="-80" dirty="0">
                <a:solidFill>
                  <a:srgbClr val="6B031F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7C0C24"/>
                </a:solidFill>
                <a:latin typeface="Times New Roman"/>
                <a:cs typeface="Times New Roman"/>
              </a:rPr>
              <a:t>a</a:t>
            </a:r>
            <a:r>
              <a:rPr sz="2450" spc="-155" dirty="0">
                <a:solidFill>
                  <a:srgbClr val="7C0C24"/>
                </a:solidFill>
                <a:latin typeface="Times New Roman"/>
                <a:cs typeface="Times New Roman"/>
              </a:rPr>
              <a:t> </a:t>
            </a:r>
            <a:r>
              <a:rPr sz="2450" spc="-20" dirty="0">
                <a:solidFill>
                  <a:srgbClr val="77031F"/>
                </a:solidFill>
                <a:latin typeface="Times New Roman"/>
                <a:cs typeface="Times New Roman"/>
              </a:rPr>
              <a:t>special</a:t>
            </a:r>
            <a:r>
              <a:rPr sz="2450" spc="-45" dirty="0">
                <a:solidFill>
                  <a:srgbClr val="77031F"/>
                </a:solidFill>
                <a:latin typeface="Times New Roman"/>
                <a:cs typeface="Times New Roman"/>
              </a:rPr>
              <a:t> </a:t>
            </a:r>
            <a:r>
              <a:rPr sz="2450" spc="-25" dirty="0">
                <a:solidFill>
                  <a:srgbClr val="5D051C"/>
                </a:solidFill>
                <a:latin typeface="Times New Roman"/>
                <a:cs typeface="Times New Roman"/>
              </a:rPr>
              <a:t>replacement </a:t>
            </a:r>
            <a:r>
              <a:rPr sz="2450" spc="-10" dirty="0">
                <a:solidFill>
                  <a:srgbClr val="800F28"/>
                </a:solidFill>
                <a:latin typeface="Times New Roman"/>
                <a:cs typeface="Times New Roman"/>
              </a:rPr>
              <a:t>policy</a:t>
            </a:r>
            <a:endParaRPr sz="2450" dirty="0">
              <a:latin typeface="Times New Roman"/>
              <a:cs typeface="Times New Roman"/>
            </a:endParaRPr>
          </a:p>
          <a:p>
            <a:pPr marL="934719">
              <a:spcBef>
                <a:spcPts val="380"/>
              </a:spcBef>
            </a:pPr>
            <a:r>
              <a:rPr sz="2000" dirty="0">
                <a:solidFill>
                  <a:srgbClr val="3A5D5D"/>
                </a:solidFill>
                <a:latin typeface="Times New Roman"/>
                <a:cs typeface="Times New Roman"/>
              </a:rPr>
              <a:t>»</a:t>
            </a:r>
            <a:r>
              <a:rPr sz="2000" spc="265" dirty="0">
                <a:solidFill>
                  <a:srgbClr val="3A5D5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5446"/>
                </a:solidFill>
                <a:latin typeface="Times New Roman"/>
                <a:cs typeface="Times New Roman"/>
              </a:rPr>
              <a:t>Replace</a:t>
            </a:r>
            <a:r>
              <a:rPr sz="2000" spc="-5" dirty="0">
                <a:solidFill>
                  <a:srgbClr val="1A544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65B54"/>
                </a:solidFill>
                <a:latin typeface="Times New Roman"/>
                <a:cs typeface="Times New Roman"/>
              </a:rPr>
              <a:t>the</a:t>
            </a:r>
            <a:r>
              <a:rPr sz="2000" spc="-55" dirty="0">
                <a:solidFill>
                  <a:srgbClr val="265B5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5B56"/>
                </a:solidFill>
                <a:latin typeface="Times New Roman"/>
                <a:cs typeface="Times New Roman"/>
              </a:rPr>
              <a:t>mapped</a:t>
            </a:r>
            <a:r>
              <a:rPr sz="2000" spc="15" dirty="0">
                <a:solidFill>
                  <a:srgbClr val="235B5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67979"/>
                </a:solidFill>
                <a:latin typeface="Times New Roman"/>
                <a:cs typeface="Times New Roman"/>
              </a:rPr>
              <a:t>cache</a:t>
            </a:r>
            <a:r>
              <a:rPr sz="2000" spc="-70" dirty="0">
                <a:solidFill>
                  <a:srgbClr val="567979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6524B"/>
                </a:solidFill>
                <a:latin typeface="Times New Roman"/>
                <a:cs typeface="Times New Roman"/>
              </a:rPr>
              <a:t>line</a:t>
            </a:r>
            <a:endParaRPr sz="2000" dirty="0">
              <a:latin typeface="Times New Roman"/>
              <a:cs typeface="Times New Roman"/>
            </a:endParaRPr>
          </a:p>
          <a:p>
            <a:pPr marL="753745">
              <a:spcBef>
                <a:spcPts val="575"/>
              </a:spcBef>
            </a:pPr>
            <a:r>
              <a:rPr sz="2400" dirty="0">
                <a:solidFill>
                  <a:srgbClr val="8E1338"/>
                </a:solidFill>
                <a:latin typeface="Times New Roman"/>
                <a:cs typeface="Times New Roman"/>
              </a:rPr>
              <a:t>Several</a:t>
            </a:r>
            <a:r>
              <a:rPr sz="2400" spc="-15" dirty="0">
                <a:solidFill>
                  <a:srgbClr val="8E133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9A2142"/>
                </a:solidFill>
                <a:latin typeface="Times New Roman"/>
                <a:cs typeface="Times New Roman"/>
              </a:rPr>
              <a:t>policies</a:t>
            </a:r>
            <a:r>
              <a:rPr sz="2400" spc="-40" dirty="0">
                <a:solidFill>
                  <a:srgbClr val="9A214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21A31"/>
                </a:solidFill>
                <a:latin typeface="Times New Roman"/>
                <a:cs typeface="Times New Roman"/>
              </a:rPr>
              <a:t>for</a:t>
            </a:r>
            <a:r>
              <a:rPr sz="2400" spc="5" dirty="0">
                <a:solidFill>
                  <a:srgbClr val="721A3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9132D"/>
                </a:solidFill>
                <a:latin typeface="Times New Roman"/>
                <a:cs typeface="Times New Roman"/>
              </a:rPr>
              <a:t>the</a:t>
            </a:r>
            <a:r>
              <a:rPr sz="2400" spc="-95" dirty="0">
                <a:solidFill>
                  <a:srgbClr val="69132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E1A34"/>
                </a:solidFill>
                <a:latin typeface="Times New Roman"/>
                <a:cs typeface="Times New Roman"/>
              </a:rPr>
              <a:t>other</a:t>
            </a:r>
            <a:r>
              <a:rPr sz="2400" spc="-15" dirty="0">
                <a:solidFill>
                  <a:srgbClr val="7E1A3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30F2B"/>
                </a:solidFill>
                <a:latin typeface="Times New Roman"/>
                <a:cs typeface="Times New Roman"/>
              </a:rPr>
              <a:t>two</a:t>
            </a:r>
            <a:r>
              <a:rPr sz="2400" spc="-65" dirty="0">
                <a:solidFill>
                  <a:srgbClr val="830F2B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640A24"/>
                </a:solidFill>
                <a:latin typeface="Times New Roman"/>
                <a:cs typeface="Times New Roman"/>
              </a:rPr>
              <a:t>mapping</a:t>
            </a:r>
            <a:r>
              <a:rPr sz="2400" spc="-10" dirty="0">
                <a:solidFill>
                  <a:srgbClr val="640A2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741A34"/>
                </a:solidFill>
                <a:latin typeface="Times New Roman"/>
                <a:cs typeface="Times New Roman"/>
              </a:rPr>
              <a:t>functions</a:t>
            </a:r>
            <a:endParaRPr sz="2400" dirty="0">
              <a:latin typeface="Times New Roman"/>
              <a:cs typeface="Times New Roman"/>
            </a:endParaRPr>
          </a:p>
          <a:p>
            <a:pPr marL="934085">
              <a:spcBef>
                <a:spcPts val="420"/>
              </a:spcBef>
            </a:pPr>
            <a:r>
              <a:rPr sz="2050" dirty="0">
                <a:solidFill>
                  <a:srgbClr val="496964"/>
                </a:solidFill>
                <a:latin typeface="Times New Roman"/>
                <a:cs typeface="Times New Roman"/>
              </a:rPr>
              <a:t>»</a:t>
            </a:r>
            <a:r>
              <a:rPr sz="2050" spc="155" dirty="0">
                <a:solidFill>
                  <a:srgbClr val="496964"/>
                </a:solidFill>
                <a:latin typeface="Times New Roman"/>
                <a:cs typeface="Times New Roman"/>
              </a:rPr>
              <a:t> </a:t>
            </a:r>
            <a:r>
              <a:rPr sz="2050" spc="-35" dirty="0">
                <a:solidFill>
                  <a:srgbClr val="313131"/>
                </a:solidFill>
                <a:latin typeface="Times New Roman"/>
                <a:cs typeface="Times New Roman"/>
              </a:rPr>
              <a:t>Popular:</a:t>
            </a:r>
            <a:r>
              <a:rPr sz="2050" spc="-25" dirty="0">
                <a:solidFill>
                  <a:srgbClr val="313131"/>
                </a:solidFill>
                <a:latin typeface="Times New Roman"/>
                <a:cs typeface="Times New Roman"/>
              </a:rPr>
              <a:t> </a:t>
            </a:r>
            <a:r>
              <a:rPr sz="2050" spc="-30" dirty="0">
                <a:solidFill>
                  <a:srgbClr val="1A5D52"/>
                </a:solidFill>
                <a:latin typeface="Times New Roman"/>
                <a:cs typeface="Times New Roman"/>
              </a:rPr>
              <a:t>LRU</a:t>
            </a:r>
            <a:r>
              <a:rPr sz="2050" spc="-100" dirty="0">
                <a:solidFill>
                  <a:srgbClr val="1A5D52"/>
                </a:solidFill>
                <a:latin typeface="Times New Roman"/>
                <a:cs typeface="Times New Roman"/>
              </a:rPr>
              <a:t> </a:t>
            </a:r>
            <a:r>
              <a:rPr sz="2050" spc="-10" dirty="0">
                <a:solidFill>
                  <a:srgbClr val="505050"/>
                </a:solidFill>
                <a:latin typeface="Times New Roman"/>
                <a:cs typeface="Times New Roman"/>
              </a:rPr>
              <a:t>(least</a:t>
            </a:r>
            <a:r>
              <a:rPr sz="2050" spc="-6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2050" spc="-30" dirty="0">
                <a:solidFill>
                  <a:srgbClr val="95B3B1"/>
                </a:solidFill>
                <a:latin typeface="Times New Roman"/>
                <a:cs typeface="Times New Roman"/>
              </a:rPr>
              <a:t>recently</a:t>
            </a:r>
            <a:r>
              <a:rPr sz="2050" spc="70" dirty="0">
                <a:solidFill>
                  <a:srgbClr val="95B3B1"/>
                </a:solidFill>
                <a:latin typeface="Times New Roman"/>
                <a:cs typeface="Times New Roman"/>
              </a:rPr>
              <a:t> </a:t>
            </a:r>
            <a:r>
              <a:rPr sz="2050" spc="-10" dirty="0">
                <a:solidFill>
                  <a:srgbClr val="444444"/>
                </a:solidFill>
                <a:latin typeface="Times New Roman"/>
                <a:cs typeface="Times New Roman"/>
              </a:rPr>
              <a:t>used)</a:t>
            </a:r>
            <a:endParaRPr sz="2050" dirty="0">
              <a:latin typeface="Times New Roman"/>
              <a:cs typeface="Times New Roman"/>
            </a:endParaRPr>
          </a:p>
          <a:p>
            <a:pPr marL="934085">
              <a:spcBef>
                <a:spcPts val="425"/>
              </a:spcBef>
            </a:pPr>
            <a:r>
              <a:rPr sz="2050" dirty="0">
                <a:solidFill>
                  <a:srgbClr val="466966"/>
                </a:solidFill>
                <a:latin typeface="Times New Roman"/>
                <a:cs typeface="Times New Roman"/>
              </a:rPr>
              <a:t>»</a:t>
            </a:r>
            <a:r>
              <a:rPr sz="2050" spc="190" dirty="0">
                <a:solidFill>
                  <a:srgbClr val="466966"/>
                </a:solidFill>
                <a:latin typeface="Times New Roman"/>
                <a:cs typeface="Times New Roman"/>
              </a:rPr>
              <a:t> </a:t>
            </a:r>
            <a:r>
              <a:rPr sz="2050" spc="-40" dirty="0">
                <a:solidFill>
                  <a:srgbClr val="164844"/>
                </a:solidFill>
                <a:latin typeface="Times New Roman"/>
                <a:cs typeface="Times New Roman"/>
              </a:rPr>
              <a:t>Random</a:t>
            </a:r>
            <a:r>
              <a:rPr sz="2050" dirty="0">
                <a:solidFill>
                  <a:srgbClr val="164844"/>
                </a:solidFill>
                <a:latin typeface="Times New Roman"/>
                <a:cs typeface="Times New Roman"/>
              </a:rPr>
              <a:t> </a:t>
            </a:r>
            <a:r>
              <a:rPr sz="2050" spc="-10" dirty="0">
                <a:solidFill>
                  <a:srgbClr val="164F49"/>
                </a:solidFill>
                <a:latin typeface="Times New Roman"/>
                <a:cs typeface="Times New Roman"/>
              </a:rPr>
              <a:t>replacement</a:t>
            </a:r>
            <a:endParaRPr sz="2050" dirty="0">
              <a:latin typeface="Times New Roman"/>
              <a:cs typeface="Times New Roman"/>
            </a:endParaRPr>
          </a:p>
          <a:p>
            <a:pPr marL="934085">
              <a:spcBef>
                <a:spcPts val="420"/>
              </a:spcBef>
            </a:pPr>
            <a:r>
              <a:rPr sz="2050" dirty="0">
                <a:solidFill>
                  <a:srgbClr val="3F3F3F"/>
                </a:solidFill>
                <a:latin typeface="Times New Roman"/>
                <a:cs typeface="Times New Roman"/>
              </a:rPr>
              <a:t>»</a:t>
            </a:r>
            <a:r>
              <a:rPr sz="2050" spc="204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50" spc="-25" dirty="0">
                <a:solidFill>
                  <a:srgbClr val="3F3F3F"/>
                </a:solidFill>
                <a:latin typeface="Times New Roman"/>
                <a:cs typeface="Times New Roman"/>
              </a:rPr>
              <a:t>Less</a:t>
            </a:r>
            <a:r>
              <a:rPr sz="2050" spc="-8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050" spc="-25" dirty="0">
                <a:solidFill>
                  <a:srgbClr val="28504B"/>
                </a:solidFill>
                <a:latin typeface="Times New Roman"/>
                <a:cs typeface="Times New Roman"/>
              </a:rPr>
              <a:t>interest</a:t>
            </a:r>
            <a:r>
              <a:rPr sz="2050" spc="-50" dirty="0">
                <a:solidFill>
                  <a:srgbClr val="28504B"/>
                </a:solidFill>
                <a:latin typeface="Times New Roman"/>
                <a:cs typeface="Times New Roman"/>
              </a:rPr>
              <a:t> </a:t>
            </a:r>
            <a:r>
              <a:rPr sz="2050" spc="-20" dirty="0">
                <a:solidFill>
                  <a:srgbClr val="414141"/>
                </a:solidFill>
                <a:latin typeface="Times New Roman"/>
                <a:cs typeface="Times New Roman"/>
              </a:rPr>
              <a:t>(FIFO,</a:t>
            </a:r>
            <a:r>
              <a:rPr sz="2050" spc="-95" dirty="0">
                <a:solidFill>
                  <a:srgbClr val="414141"/>
                </a:solidFill>
                <a:latin typeface="Times New Roman"/>
                <a:cs typeface="Times New Roman"/>
              </a:rPr>
              <a:t> </a:t>
            </a:r>
            <a:r>
              <a:rPr sz="2050" spc="-20" dirty="0">
                <a:solidFill>
                  <a:srgbClr val="366260"/>
                </a:solidFill>
                <a:latin typeface="Times New Roman"/>
                <a:cs typeface="Times New Roman"/>
              </a:rPr>
              <a:t>LFU)</a:t>
            </a:r>
            <a:endParaRPr sz="20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CB688-B0C0-AE31-3F87-E6C80948E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EDDFF1A0-2BE3-D200-B7CD-AB54568E0DF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1585" y="1259086"/>
            <a:ext cx="7768828" cy="71437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4A7EA170-75CE-809A-AF09-81F2741EAD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62200" y="781364"/>
            <a:ext cx="10515600" cy="493084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1253490">
              <a:lnSpc>
                <a:spcPct val="100000"/>
              </a:lnSpc>
              <a:spcBef>
                <a:spcPts val="125"/>
              </a:spcBef>
            </a:pPr>
            <a:r>
              <a:rPr sz="3100" b="1" dirty="0">
                <a:solidFill>
                  <a:srgbClr val="B5691A"/>
                </a:solidFill>
              </a:rPr>
              <a:t>Replacement</a:t>
            </a:r>
            <a:r>
              <a:rPr sz="3100" b="1" spc="325" dirty="0">
                <a:solidFill>
                  <a:srgbClr val="B5691A"/>
                </a:solidFill>
              </a:rPr>
              <a:t> </a:t>
            </a:r>
            <a:r>
              <a:rPr sz="3100" b="1" spc="-10" dirty="0">
                <a:solidFill>
                  <a:srgbClr val="BA690F"/>
                </a:solidFill>
              </a:rPr>
              <a:t>Policies</a:t>
            </a:r>
            <a:endParaRPr sz="3100" b="1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63609F4-443E-D233-37F1-F5CCD4B909BD}"/>
              </a:ext>
            </a:extLst>
          </p:cNvPr>
          <p:cNvSpPr txBox="1"/>
          <p:nvPr/>
        </p:nvSpPr>
        <p:spPr>
          <a:xfrm>
            <a:off x="1388125" y="1397358"/>
            <a:ext cx="9011797" cy="4082528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7505" indent="-344805">
              <a:spcBef>
                <a:spcPts val="695"/>
              </a:spcBef>
              <a:buClr>
                <a:srgbClr val="443FDF"/>
              </a:buClr>
              <a:buFontTx/>
              <a:buChar char="•"/>
              <a:tabLst>
                <a:tab pos="357505" algn="l"/>
              </a:tabLst>
            </a:pPr>
            <a:r>
              <a:rPr lang="en-US" sz="2500" u="sng" spc="-70" dirty="0">
                <a:solidFill>
                  <a:srgbClr val="89001F"/>
                </a:solidFill>
                <a:latin typeface="Times New Roman"/>
                <a:cs typeface="Times New Roman"/>
              </a:rPr>
              <a:t>Least Recently Used (LRU): </a:t>
            </a:r>
            <a:r>
              <a:rPr lang="en-US" sz="2000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  <a:t>Replaces the least recently accessed item.</a:t>
            </a:r>
            <a:endParaRPr lang="en-US" sz="2400" b="0" i="0" dirty="0">
              <a:solidFill>
                <a:srgbClr val="393939"/>
              </a:solidFill>
              <a:effectLst/>
              <a:latin typeface="Poppins" panose="00000500000000000000" pitchFamily="2" charset="0"/>
            </a:endParaRPr>
          </a:p>
          <a:p>
            <a:pPr marL="357505" indent="-344805">
              <a:spcBef>
                <a:spcPts val="695"/>
              </a:spcBef>
              <a:buClr>
                <a:srgbClr val="443FDF"/>
              </a:buClr>
              <a:buFontTx/>
              <a:buChar char="•"/>
              <a:tabLst>
                <a:tab pos="357505" algn="l"/>
              </a:tabLst>
            </a:pPr>
            <a:r>
              <a:rPr lang="en-US" sz="2500" u="sng" spc="-70" dirty="0">
                <a:solidFill>
                  <a:srgbClr val="89001F"/>
                </a:solidFill>
                <a:latin typeface="Times New Roman"/>
                <a:cs typeface="Times New Roman"/>
              </a:rPr>
              <a:t>First-In-First-Out (FIFO): </a:t>
            </a:r>
            <a:r>
              <a:rPr lang="en-US" sz="2000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  <a:t>Replaces the oldest item in the cache.</a:t>
            </a:r>
            <a:endParaRPr lang="en-US" sz="2400" b="0" i="0" dirty="0">
              <a:solidFill>
                <a:srgbClr val="393939"/>
              </a:solidFill>
              <a:effectLst/>
              <a:latin typeface="Poppins" panose="00000500000000000000" pitchFamily="2" charset="0"/>
            </a:endParaRPr>
          </a:p>
          <a:p>
            <a:pPr marL="357505" indent="-344805">
              <a:spcBef>
                <a:spcPts val="695"/>
              </a:spcBef>
              <a:buClr>
                <a:srgbClr val="443FDF"/>
              </a:buClr>
              <a:buFontTx/>
              <a:buChar char="•"/>
              <a:tabLst>
                <a:tab pos="357505" algn="l"/>
              </a:tabLst>
            </a:pPr>
            <a:r>
              <a:rPr lang="en-US" sz="2500" u="sng" spc="-70" dirty="0">
                <a:solidFill>
                  <a:srgbClr val="89001F"/>
                </a:solidFill>
                <a:latin typeface="Times New Roman"/>
                <a:cs typeface="Times New Roman"/>
              </a:rPr>
              <a:t>Least Frequently Used (LFU): </a:t>
            </a:r>
            <a:r>
              <a:rPr lang="en-US" sz="2000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  <a:t>Replaces the least frequently accessed item</a:t>
            </a:r>
            <a:endParaRPr lang="en-US" sz="2400" b="0" i="0" dirty="0">
              <a:solidFill>
                <a:srgbClr val="393939"/>
              </a:solidFill>
              <a:effectLst/>
              <a:latin typeface="Poppins" panose="00000500000000000000" pitchFamily="2" charset="0"/>
            </a:endParaRPr>
          </a:p>
          <a:p>
            <a:pPr marL="357505" indent="-344805">
              <a:spcBef>
                <a:spcPts val="695"/>
              </a:spcBef>
              <a:buClr>
                <a:srgbClr val="443FDF"/>
              </a:buClr>
              <a:buFontTx/>
              <a:buChar char="•"/>
              <a:tabLst>
                <a:tab pos="357505" algn="l"/>
              </a:tabLst>
            </a:pPr>
            <a:r>
              <a:rPr lang="en-US" sz="2500" u="sng" spc="-70" dirty="0">
                <a:solidFill>
                  <a:srgbClr val="89001F"/>
                </a:solidFill>
                <a:latin typeface="Times New Roman"/>
                <a:cs typeface="Times New Roman"/>
              </a:rPr>
              <a:t>Most Frequently Used(MFU): </a:t>
            </a:r>
            <a:r>
              <a:rPr lang="en-US" sz="2000" dirty="0">
                <a:solidFill>
                  <a:srgbClr val="393939"/>
                </a:solidFill>
                <a:latin typeface="Poppins" panose="00000500000000000000" pitchFamily="2" charset="0"/>
              </a:rPr>
              <a:t>Replaces the most frequently accessed item.</a:t>
            </a:r>
          </a:p>
          <a:p>
            <a:pPr marL="12700">
              <a:spcBef>
                <a:spcPts val="695"/>
              </a:spcBef>
              <a:buClr>
                <a:srgbClr val="443FDF"/>
              </a:buClr>
              <a:tabLst>
                <a:tab pos="357505" algn="l"/>
              </a:tabLst>
            </a:pPr>
            <a:endParaRPr lang="en-US" sz="2400" b="0" i="0" dirty="0">
              <a:solidFill>
                <a:srgbClr val="393939"/>
              </a:solidFill>
              <a:effectLst/>
              <a:latin typeface="Poppins" panose="00000500000000000000" pitchFamily="2" charset="0"/>
            </a:endParaRPr>
          </a:p>
          <a:p>
            <a:pPr>
              <a:spcBef>
                <a:spcPts val="695"/>
              </a:spcBef>
              <a:buClr>
                <a:srgbClr val="443FDF"/>
              </a:buClr>
              <a:tabLst>
                <a:tab pos="357505" algn="l"/>
              </a:tabLst>
            </a:pPr>
            <a:r>
              <a:rPr lang="en-US" sz="2000" b="1" spc="-114" dirty="0">
                <a:solidFill>
                  <a:srgbClr val="38319A"/>
                </a:solidFill>
                <a:latin typeface="Cambria"/>
              </a:rPr>
              <a:t>Each algorithm has its specific use cases and performance implications.</a:t>
            </a:r>
          </a:p>
          <a:p>
            <a:pPr marL="357505" indent="-344805">
              <a:spcBef>
                <a:spcPts val="695"/>
              </a:spcBef>
              <a:buClr>
                <a:srgbClr val="443FDF"/>
              </a:buClr>
              <a:buChar char="•"/>
              <a:tabLst>
                <a:tab pos="357505" algn="l"/>
              </a:tabLst>
            </a:pPr>
            <a:endParaRPr sz="20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2410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1585" y="1259086"/>
            <a:ext cx="7768828" cy="7143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766296"/>
            <a:ext cx="10515600" cy="523220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/>
          <a:p>
            <a:pPr marL="539115">
              <a:lnSpc>
                <a:spcPct val="100000"/>
              </a:lnSpc>
              <a:spcBef>
                <a:spcPts val="120"/>
              </a:spcBef>
            </a:pPr>
            <a:r>
              <a:rPr sz="3300" spc="-60" dirty="0">
                <a:solidFill>
                  <a:srgbClr val="BF6E21"/>
                </a:solidFill>
              </a:rPr>
              <a:t>Replacement</a:t>
            </a:r>
            <a:r>
              <a:rPr sz="3300" spc="-95" dirty="0">
                <a:solidFill>
                  <a:srgbClr val="BF6E21"/>
                </a:solidFill>
              </a:rPr>
              <a:t> </a:t>
            </a:r>
            <a:r>
              <a:rPr sz="3300" spc="-35" dirty="0">
                <a:solidFill>
                  <a:srgbClr val="CA670A"/>
                </a:solidFill>
              </a:rPr>
              <a:t>Policies</a:t>
            </a:r>
            <a:r>
              <a:rPr sz="3300" spc="-114" dirty="0">
                <a:solidFill>
                  <a:srgbClr val="CA670A"/>
                </a:solidFill>
              </a:rPr>
              <a:t> </a:t>
            </a:r>
            <a:r>
              <a:rPr sz="3300" spc="-10" dirty="0">
                <a:solidFill>
                  <a:srgbClr val="B86716"/>
                </a:solidFill>
              </a:rPr>
              <a:t>(cont'd)</a:t>
            </a:r>
            <a:endParaRPr sz="3300"/>
          </a:p>
        </p:txBody>
      </p:sp>
      <p:sp>
        <p:nvSpPr>
          <p:cNvPr id="4" name="object 4"/>
          <p:cNvSpPr txBox="1"/>
          <p:nvPr/>
        </p:nvSpPr>
        <p:spPr>
          <a:xfrm>
            <a:off x="2280327" y="1383769"/>
            <a:ext cx="6871970" cy="448754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38455" indent="-325755">
              <a:spcBef>
                <a:spcPts val="800"/>
              </a:spcBef>
              <a:buClr>
                <a:srgbClr val="312ADA"/>
              </a:buClr>
              <a:buChar char="•"/>
              <a:tabLst>
                <a:tab pos="338455" algn="l"/>
              </a:tabLst>
            </a:pPr>
            <a:r>
              <a:rPr sz="2750" spc="-315" dirty="0">
                <a:solidFill>
                  <a:srgbClr val="31269E"/>
                </a:solidFill>
                <a:latin typeface="Cambria"/>
                <a:cs typeface="Cambria"/>
              </a:rPr>
              <a:t>LRU</a:t>
            </a:r>
            <a:endParaRPr sz="2750">
              <a:latin typeface="Cambria"/>
              <a:cs typeface="Cambria"/>
            </a:endParaRPr>
          </a:p>
          <a:p>
            <a:pPr marL="742950" lvl="1" indent="-271780">
              <a:spcBef>
                <a:spcPts val="590"/>
              </a:spcBef>
              <a:buClr>
                <a:srgbClr val="75182D"/>
              </a:buClr>
              <a:buChar char="•"/>
              <a:tabLst>
                <a:tab pos="742950" algn="l"/>
              </a:tabLst>
            </a:pPr>
            <a:r>
              <a:rPr sz="2450" spc="-65" dirty="0">
                <a:solidFill>
                  <a:srgbClr val="750F24"/>
                </a:solidFill>
                <a:latin typeface="Cambria"/>
                <a:cs typeface="Cambria"/>
              </a:rPr>
              <a:t>Expensive</a:t>
            </a:r>
            <a:r>
              <a:rPr sz="2450" spc="-5" dirty="0">
                <a:solidFill>
                  <a:srgbClr val="750F24"/>
                </a:solidFill>
                <a:latin typeface="Cambria"/>
                <a:cs typeface="Cambria"/>
              </a:rPr>
              <a:t> </a:t>
            </a:r>
            <a:r>
              <a:rPr sz="2450" spc="-105" dirty="0">
                <a:solidFill>
                  <a:srgbClr val="820A28"/>
                </a:solidFill>
                <a:latin typeface="Cambria"/>
                <a:cs typeface="Cambria"/>
              </a:rPr>
              <a:t>to</a:t>
            </a:r>
            <a:r>
              <a:rPr sz="2450" spc="-85" dirty="0">
                <a:solidFill>
                  <a:srgbClr val="820A28"/>
                </a:solidFill>
                <a:latin typeface="Cambria"/>
                <a:cs typeface="Cambria"/>
              </a:rPr>
              <a:t> </a:t>
            </a:r>
            <a:r>
              <a:rPr sz="2450" spc="-40" dirty="0">
                <a:solidFill>
                  <a:srgbClr val="7E0828"/>
                </a:solidFill>
                <a:latin typeface="Cambria"/>
                <a:cs typeface="Cambria"/>
              </a:rPr>
              <a:t>implement</a:t>
            </a:r>
            <a:endParaRPr sz="2450">
              <a:latin typeface="Cambria"/>
              <a:cs typeface="Cambria"/>
            </a:endParaRPr>
          </a:p>
          <a:p>
            <a:pPr marL="931544">
              <a:spcBef>
                <a:spcPts val="360"/>
              </a:spcBef>
            </a:pPr>
            <a:r>
              <a:rPr sz="2100" dirty="0">
                <a:solidFill>
                  <a:srgbClr val="424242"/>
                </a:solidFill>
                <a:latin typeface="Times New Roman"/>
                <a:cs typeface="Times New Roman"/>
              </a:rPr>
              <a:t>»</a:t>
            </a:r>
            <a:r>
              <a:rPr sz="2100" spc="120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2100" spc="-55" dirty="0">
                <a:solidFill>
                  <a:srgbClr val="21544F"/>
                </a:solidFill>
                <a:latin typeface="Times New Roman"/>
                <a:cs typeface="Times New Roman"/>
              </a:rPr>
              <a:t>Particularly</a:t>
            </a:r>
            <a:r>
              <a:rPr sz="2100" spc="45" dirty="0">
                <a:solidFill>
                  <a:srgbClr val="21544F"/>
                </a:solidFill>
                <a:latin typeface="Times New Roman"/>
                <a:cs typeface="Times New Roman"/>
              </a:rPr>
              <a:t> </a:t>
            </a:r>
            <a:r>
              <a:rPr sz="2100" spc="-45" dirty="0">
                <a:solidFill>
                  <a:srgbClr val="1C4642"/>
                </a:solidFill>
                <a:latin typeface="Times New Roman"/>
                <a:cs typeface="Times New Roman"/>
              </a:rPr>
              <a:t>for</a:t>
            </a:r>
            <a:r>
              <a:rPr sz="2100" spc="-85" dirty="0">
                <a:solidFill>
                  <a:srgbClr val="1C4642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1A4B44"/>
                </a:solidFill>
                <a:latin typeface="Times New Roman"/>
                <a:cs typeface="Times New Roman"/>
              </a:rPr>
              <a:t>set</a:t>
            </a:r>
            <a:r>
              <a:rPr sz="2100" spc="-105" dirty="0">
                <a:solidFill>
                  <a:srgbClr val="1A4B44"/>
                </a:solidFill>
                <a:latin typeface="Times New Roman"/>
                <a:cs typeface="Times New Roman"/>
              </a:rPr>
              <a:t> </a:t>
            </a:r>
            <a:r>
              <a:rPr sz="2100" spc="-25" dirty="0">
                <a:solidFill>
                  <a:srgbClr val="38605D"/>
                </a:solidFill>
                <a:latin typeface="Times New Roman"/>
                <a:cs typeface="Times New Roman"/>
              </a:rPr>
              <a:t>sizes </a:t>
            </a:r>
            <a:r>
              <a:rPr sz="2100" spc="-65" dirty="0">
                <a:solidFill>
                  <a:srgbClr val="2D504D"/>
                </a:solidFill>
                <a:latin typeface="Times New Roman"/>
                <a:cs typeface="Times New Roman"/>
              </a:rPr>
              <a:t>more</a:t>
            </a:r>
            <a:r>
              <a:rPr sz="2100" spc="-60" dirty="0">
                <a:solidFill>
                  <a:srgbClr val="2D504D"/>
                </a:solidFill>
                <a:latin typeface="Times New Roman"/>
                <a:cs typeface="Times New Roman"/>
              </a:rPr>
              <a:t> </a:t>
            </a:r>
            <a:r>
              <a:rPr sz="2100" spc="-60" dirty="0">
                <a:solidFill>
                  <a:srgbClr val="3A3A3A"/>
                </a:solidFill>
                <a:latin typeface="Times New Roman"/>
                <a:cs typeface="Times New Roman"/>
              </a:rPr>
              <a:t>than</a:t>
            </a:r>
            <a:r>
              <a:rPr sz="2100" spc="-65" dirty="0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sz="2100" spc="-20" dirty="0">
                <a:solidFill>
                  <a:srgbClr val="3B3B3B"/>
                </a:solidFill>
                <a:latin typeface="Times New Roman"/>
                <a:cs typeface="Times New Roman"/>
              </a:rPr>
              <a:t>four</a:t>
            </a:r>
            <a:endParaRPr sz="2100">
              <a:latin typeface="Times New Roman"/>
              <a:cs typeface="Times New Roman"/>
            </a:endParaRPr>
          </a:p>
          <a:p>
            <a:pPr marL="338455" indent="-325755">
              <a:spcBef>
                <a:spcPts val="700"/>
              </a:spcBef>
              <a:buClr>
                <a:srgbClr val="2828C1"/>
              </a:buClr>
              <a:buChar char="•"/>
              <a:tabLst>
                <a:tab pos="338455" algn="l"/>
              </a:tabLst>
            </a:pPr>
            <a:r>
              <a:rPr sz="2750" spc="-80" dirty="0">
                <a:solidFill>
                  <a:srgbClr val="3B2FCC"/>
                </a:solidFill>
                <a:latin typeface="Cambria"/>
                <a:cs typeface="Cambria"/>
              </a:rPr>
              <a:t>Implementations</a:t>
            </a:r>
            <a:r>
              <a:rPr sz="2750" spc="-70" dirty="0">
                <a:solidFill>
                  <a:srgbClr val="3B2FCC"/>
                </a:solidFill>
                <a:latin typeface="Cambria"/>
                <a:cs typeface="Cambria"/>
              </a:rPr>
              <a:t> </a:t>
            </a:r>
            <a:r>
              <a:rPr sz="2750" spc="-105" dirty="0">
                <a:solidFill>
                  <a:srgbClr val="342A8A"/>
                </a:solidFill>
                <a:latin typeface="Cambria"/>
                <a:cs typeface="Cambria"/>
              </a:rPr>
              <a:t>resort</a:t>
            </a:r>
            <a:r>
              <a:rPr sz="2750" spc="50" dirty="0">
                <a:solidFill>
                  <a:srgbClr val="342A8A"/>
                </a:solidFill>
                <a:latin typeface="Cambria"/>
                <a:cs typeface="Cambria"/>
              </a:rPr>
              <a:t> </a:t>
            </a:r>
            <a:r>
              <a:rPr sz="2750" spc="-100" dirty="0">
                <a:solidFill>
                  <a:srgbClr val="423AB3"/>
                </a:solidFill>
                <a:latin typeface="Cambria"/>
                <a:cs typeface="Cambria"/>
              </a:rPr>
              <a:t>to</a:t>
            </a:r>
            <a:r>
              <a:rPr sz="2750" spc="-50" dirty="0">
                <a:solidFill>
                  <a:srgbClr val="423AB3"/>
                </a:solidFill>
                <a:latin typeface="Cambria"/>
                <a:cs typeface="Cambria"/>
              </a:rPr>
              <a:t> </a:t>
            </a:r>
            <a:r>
              <a:rPr sz="2750" spc="-25" dirty="0">
                <a:solidFill>
                  <a:srgbClr val="463DA8"/>
                </a:solidFill>
                <a:latin typeface="Cambria"/>
                <a:cs typeface="Cambria"/>
              </a:rPr>
              <a:t>approximation</a:t>
            </a:r>
            <a:endParaRPr sz="2750">
              <a:latin typeface="Cambria"/>
              <a:cs typeface="Cambria"/>
            </a:endParaRPr>
          </a:p>
          <a:p>
            <a:pPr marL="742950" lvl="1" indent="-281305">
              <a:spcBef>
                <a:spcPts val="465"/>
              </a:spcBef>
              <a:buClr>
                <a:srgbClr val="933B49"/>
              </a:buClr>
              <a:buChar char="•"/>
              <a:tabLst>
                <a:tab pos="742950" algn="l"/>
              </a:tabLst>
            </a:pPr>
            <a:r>
              <a:rPr sz="2500" spc="-85" dirty="0">
                <a:solidFill>
                  <a:srgbClr val="801C38"/>
                </a:solidFill>
                <a:latin typeface="Cambria"/>
                <a:cs typeface="Cambria"/>
              </a:rPr>
              <a:t>Pseudo-</a:t>
            </a:r>
            <a:r>
              <a:rPr sz="2500" spc="-25" dirty="0">
                <a:solidFill>
                  <a:srgbClr val="801C38"/>
                </a:solidFill>
                <a:latin typeface="Cambria"/>
                <a:cs typeface="Cambria"/>
              </a:rPr>
              <a:t>LRU</a:t>
            </a:r>
            <a:endParaRPr sz="2500">
              <a:latin typeface="Cambria"/>
              <a:cs typeface="Cambria"/>
            </a:endParaRPr>
          </a:p>
          <a:p>
            <a:pPr marL="927735">
              <a:spcBef>
                <a:spcPts val="570"/>
              </a:spcBef>
            </a:pPr>
            <a:r>
              <a:rPr sz="1950" dirty="0">
                <a:solidFill>
                  <a:srgbClr val="2A2A2A"/>
                </a:solidFill>
                <a:latin typeface="Cambria"/>
                <a:cs typeface="Cambria"/>
              </a:rPr>
              <a:t>»</a:t>
            </a:r>
            <a:r>
              <a:rPr sz="1950" spc="285" dirty="0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sz="1950" spc="-55" dirty="0">
                <a:solidFill>
                  <a:srgbClr val="236259"/>
                </a:solidFill>
                <a:latin typeface="Cambria"/>
                <a:cs typeface="Cambria"/>
              </a:rPr>
              <a:t>Partitions</a:t>
            </a:r>
            <a:r>
              <a:rPr sz="1950" spc="75" dirty="0">
                <a:solidFill>
                  <a:srgbClr val="236259"/>
                </a:solidFill>
                <a:latin typeface="Cambria"/>
                <a:cs typeface="Cambria"/>
              </a:rPr>
              <a:t> </a:t>
            </a:r>
            <a:r>
              <a:rPr sz="1950" spc="-85" dirty="0">
                <a:solidFill>
                  <a:srgbClr val="26645B"/>
                </a:solidFill>
                <a:latin typeface="Cambria"/>
                <a:cs typeface="Cambria"/>
              </a:rPr>
              <a:t>sets</a:t>
            </a:r>
            <a:r>
              <a:rPr sz="1950" spc="-20" dirty="0">
                <a:solidFill>
                  <a:srgbClr val="26645B"/>
                </a:solidFill>
                <a:latin typeface="Cambria"/>
                <a:cs typeface="Cambria"/>
              </a:rPr>
              <a:t> </a:t>
            </a:r>
            <a:r>
              <a:rPr sz="1950" dirty="0">
                <a:solidFill>
                  <a:srgbClr val="1A524F"/>
                </a:solidFill>
                <a:latin typeface="Cambria"/>
                <a:cs typeface="Cambria"/>
              </a:rPr>
              <a:t>into</a:t>
            </a:r>
            <a:r>
              <a:rPr sz="1950" spc="-10" dirty="0">
                <a:solidFill>
                  <a:srgbClr val="1A524F"/>
                </a:solidFill>
                <a:latin typeface="Cambria"/>
                <a:cs typeface="Cambria"/>
              </a:rPr>
              <a:t> </a:t>
            </a:r>
            <a:r>
              <a:rPr sz="1950" spc="-45" dirty="0">
                <a:solidFill>
                  <a:srgbClr val="245E52"/>
                </a:solidFill>
                <a:latin typeface="Cambria"/>
                <a:cs typeface="Cambria"/>
              </a:rPr>
              <a:t>two</a:t>
            </a:r>
            <a:r>
              <a:rPr sz="1950" spc="-35" dirty="0">
                <a:solidFill>
                  <a:srgbClr val="245E52"/>
                </a:solidFill>
                <a:latin typeface="Cambria"/>
                <a:cs typeface="Cambria"/>
              </a:rPr>
              <a:t> </a:t>
            </a:r>
            <a:r>
              <a:rPr sz="1950" spc="-10" dirty="0">
                <a:solidFill>
                  <a:srgbClr val="3B6E67"/>
                </a:solidFill>
                <a:latin typeface="Cambria"/>
                <a:cs typeface="Cambria"/>
              </a:rPr>
              <a:t>groups</a:t>
            </a:r>
            <a:endParaRPr sz="1950">
              <a:latin typeface="Cambria"/>
              <a:cs typeface="Cambria"/>
            </a:endParaRPr>
          </a:p>
          <a:p>
            <a:pPr marL="1602740" lvl="2" indent="-254000">
              <a:spcBef>
                <a:spcPts val="525"/>
              </a:spcBef>
              <a:buClr>
                <a:srgbClr val="AAAAAA"/>
              </a:buClr>
              <a:buChar char="—"/>
              <a:tabLst>
                <a:tab pos="1602740" algn="l"/>
              </a:tabLst>
            </a:pPr>
            <a:r>
              <a:rPr sz="1900" dirty="0">
                <a:solidFill>
                  <a:srgbClr val="977936"/>
                </a:solidFill>
                <a:latin typeface="Cambria"/>
                <a:cs typeface="Cambria"/>
              </a:rPr>
              <a:t>Maintains</a:t>
            </a:r>
            <a:r>
              <a:rPr sz="1900" spc="10" dirty="0">
                <a:solidFill>
                  <a:srgbClr val="977936"/>
                </a:solidFill>
                <a:latin typeface="Cambria"/>
                <a:cs typeface="Cambria"/>
              </a:rPr>
              <a:t> </a:t>
            </a:r>
            <a:r>
              <a:rPr sz="1900" spc="-10" dirty="0">
                <a:solidFill>
                  <a:srgbClr val="7E642B"/>
                </a:solidFill>
                <a:latin typeface="Cambria"/>
                <a:cs typeface="Cambria"/>
              </a:rPr>
              <a:t>the</a:t>
            </a:r>
            <a:r>
              <a:rPr sz="1900" spc="-65" dirty="0">
                <a:solidFill>
                  <a:srgbClr val="7E642B"/>
                </a:solidFill>
                <a:latin typeface="Cambria"/>
                <a:cs typeface="Cambria"/>
              </a:rPr>
              <a:t> </a:t>
            </a:r>
            <a:r>
              <a:rPr sz="1900" spc="-10" dirty="0">
                <a:solidFill>
                  <a:srgbClr val="70592F"/>
                </a:solidFill>
                <a:latin typeface="Cambria"/>
                <a:cs typeface="Cambria"/>
              </a:rPr>
              <a:t>group</a:t>
            </a:r>
            <a:r>
              <a:rPr sz="1900" spc="-85" dirty="0">
                <a:solidFill>
                  <a:srgbClr val="70592F"/>
                </a:solidFill>
                <a:latin typeface="Cambria"/>
                <a:cs typeface="Cambria"/>
              </a:rPr>
              <a:t> </a:t>
            </a:r>
            <a:r>
              <a:rPr sz="1900" spc="-50" dirty="0">
                <a:solidFill>
                  <a:srgbClr val="9E7734"/>
                </a:solidFill>
                <a:latin typeface="Cambria"/>
                <a:cs typeface="Cambria"/>
              </a:rPr>
              <a:t>that</a:t>
            </a:r>
            <a:r>
              <a:rPr sz="1900" dirty="0">
                <a:solidFill>
                  <a:srgbClr val="9E7734"/>
                </a:solidFill>
                <a:latin typeface="Cambria"/>
                <a:cs typeface="Cambria"/>
              </a:rPr>
              <a:t> </a:t>
            </a:r>
            <a:r>
              <a:rPr sz="1900" spc="-10" dirty="0">
                <a:solidFill>
                  <a:srgbClr val="75673B"/>
                </a:solidFill>
                <a:latin typeface="Cambria"/>
                <a:cs typeface="Cambria"/>
              </a:rPr>
              <a:t>has</a:t>
            </a:r>
            <a:r>
              <a:rPr sz="1900" spc="-90" dirty="0">
                <a:solidFill>
                  <a:srgbClr val="75673B"/>
                </a:solidFill>
                <a:latin typeface="Cambria"/>
                <a:cs typeface="Cambria"/>
              </a:rPr>
              <a:t> </a:t>
            </a:r>
            <a:r>
              <a:rPr sz="1900" dirty="0">
                <a:solidFill>
                  <a:srgbClr val="A18546"/>
                </a:solidFill>
                <a:latin typeface="Cambria"/>
                <a:cs typeface="Cambria"/>
              </a:rPr>
              <a:t>been</a:t>
            </a:r>
            <a:r>
              <a:rPr sz="1900" spc="-70" dirty="0">
                <a:solidFill>
                  <a:srgbClr val="A18546"/>
                </a:solidFill>
                <a:latin typeface="Cambria"/>
                <a:cs typeface="Cambria"/>
              </a:rPr>
              <a:t> </a:t>
            </a:r>
            <a:r>
              <a:rPr sz="1900" spc="-10" dirty="0">
                <a:solidFill>
                  <a:srgbClr val="897C3F"/>
                </a:solidFill>
                <a:latin typeface="Cambria"/>
                <a:cs typeface="Cambria"/>
              </a:rPr>
              <a:t>accessed</a:t>
            </a:r>
            <a:r>
              <a:rPr sz="1900" spc="-40" dirty="0">
                <a:solidFill>
                  <a:srgbClr val="897C3F"/>
                </a:solidFill>
                <a:latin typeface="Cambria"/>
                <a:cs typeface="Cambria"/>
              </a:rPr>
              <a:t> </a:t>
            </a:r>
            <a:r>
              <a:rPr sz="1900" spc="-10" dirty="0">
                <a:solidFill>
                  <a:srgbClr val="6E622A"/>
                </a:solidFill>
                <a:latin typeface="Cambria"/>
                <a:cs typeface="Cambria"/>
              </a:rPr>
              <a:t>recently</a:t>
            </a:r>
            <a:endParaRPr sz="1900">
              <a:latin typeface="Cambria"/>
              <a:cs typeface="Cambria"/>
            </a:endParaRPr>
          </a:p>
          <a:p>
            <a:pPr marL="1602740" lvl="2" indent="-266700">
              <a:spcBef>
                <a:spcPts val="505"/>
              </a:spcBef>
              <a:buClr>
                <a:srgbClr val="BABC93"/>
              </a:buClr>
              <a:buChar char="—"/>
              <a:tabLst>
                <a:tab pos="1602740" algn="l"/>
              </a:tabLst>
            </a:pPr>
            <a:r>
              <a:rPr sz="2000" spc="-55" dirty="0">
                <a:solidFill>
                  <a:srgbClr val="8C7C31"/>
                </a:solidFill>
                <a:latin typeface="Cambria"/>
                <a:cs typeface="Cambria"/>
              </a:rPr>
              <a:t>Requires</a:t>
            </a:r>
            <a:r>
              <a:rPr sz="2000" spc="-40" dirty="0">
                <a:solidFill>
                  <a:srgbClr val="8C7C31"/>
                </a:solidFill>
                <a:latin typeface="Cambria"/>
                <a:cs typeface="Cambria"/>
              </a:rPr>
              <a:t> </a:t>
            </a:r>
            <a:r>
              <a:rPr sz="2000" spc="-30" dirty="0">
                <a:solidFill>
                  <a:srgbClr val="726434"/>
                </a:solidFill>
                <a:latin typeface="Cambria"/>
                <a:cs typeface="Cambria"/>
              </a:rPr>
              <a:t>only</a:t>
            </a:r>
            <a:r>
              <a:rPr sz="2000" spc="-15" dirty="0">
                <a:solidFill>
                  <a:srgbClr val="726434"/>
                </a:solidFill>
                <a:latin typeface="Cambria"/>
                <a:cs typeface="Cambria"/>
              </a:rPr>
              <a:t> </a:t>
            </a:r>
            <a:r>
              <a:rPr sz="2000" spc="-40" dirty="0">
                <a:solidFill>
                  <a:srgbClr val="7E692A"/>
                </a:solidFill>
                <a:latin typeface="Cambria"/>
                <a:cs typeface="Cambria"/>
              </a:rPr>
              <a:t>one</a:t>
            </a:r>
            <a:r>
              <a:rPr sz="2000" spc="-45" dirty="0">
                <a:solidFill>
                  <a:srgbClr val="7E692A"/>
                </a:solidFill>
                <a:latin typeface="Cambria"/>
                <a:cs typeface="Cambria"/>
              </a:rPr>
              <a:t> </a:t>
            </a:r>
            <a:r>
              <a:rPr sz="2000" spc="-25" dirty="0">
                <a:solidFill>
                  <a:srgbClr val="7E6723"/>
                </a:solidFill>
                <a:latin typeface="Cambria"/>
                <a:cs typeface="Cambria"/>
              </a:rPr>
              <a:t>bit</a:t>
            </a:r>
            <a:endParaRPr sz="2000">
              <a:latin typeface="Cambria"/>
              <a:cs typeface="Cambria"/>
            </a:endParaRPr>
          </a:p>
          <a:p>
            <a:pPr marL="928369">
              <a:spcBef>
                <a:spcPts val="580"/>
              </a:spcBef>
            </a:pPr>
            <a:r>
              <a:rPr sz="1900" dirty="0">
                <a:solidFill>
                  <a:srgbClr val="383838"/>
                </a:solidFill>
                <a:latin typeface="Cambria"/>
                <a:cs typeface="Cambria"/>
              </a:rPr>
              <a:t>»</a:t>
            </a:r>
            <a:r>
              <a:rPr sz="1900" spc="395" dirty="0">
                <a:solidFill>
                  <a:srgbClr val="383838"/>
                </a:solidFill>
                <a:latin typeface="Cambria"/>
                <a:cs typeface="Cambria"/>
              </a:rPr>
              <a:t> </a:t>
            </a:r>
            <a:r>
              <a:rPr sz="1900" dirty="0">
                <a:solidFill>
                  <a:srgbClr val="18564B"/>
                </a:solidFill>
                <a:latin typeface="Cambria"/>
                <a:cs typeface="Cambria"/>
              </a:rPr>
              <a:t>Requires</a:t>
            </a:r>
            <a:r>
              <a:rPr sz="1900" spc="95" dirty="0">
                <a:solidFill>
                  <a:srgbClr val="18564B"/>
                </a:solidFill>
                <a:latin typeface="Cambria"/>
                <a:cs typeface="Cambria"/>
              </a:rPr>
              <a:t> </a:t>
            </a:r>
            <a:r>
              <a:rPr sz="1900" dirty="0">
                <a:solidFill>
                  <a:srgbClr val="2A6769"/>
                </a:solidFill>
                <a:latin typeface="Cambria"/>
                <a:cs typeface="Cambria"/>
              </a:rPr>
              <a:t>only</a:t>
            </a:r>
            <a:r>
              <a:rPr sz="1900" spc="65" dirty="0">
                <a:solidFill>
                  <a:srgbClr val="2A6769"/>
                </a:solidFill>
                <a:latin typeface="Cambria"/>
                <a:cs typeface="Cambria"/>
              </a:rPr>
              <a:t> </a:t>
            </a:r>
            <a:r>
              <a:rPr sz="1900" spc="-10" dirty="0">
                <a:solidFill>
                  <a:srgbClr val="464646"/>
                </a:solidFill>
                <a:latin typeface="Cambria"/>
                <a:cs typeface="Cambria"/>
              </a:rPr>
              <a:t>(W-</a:t>
            </a:r>
            <a:r>
              <a:rPr sz="1900" dirty="0">
                <a:solidFill>
                  <a:srgbClr val="464646"/>
                </a:solidFill>
                <a:latin typeface="Cambria"/>
                <a:cs typeface="Cambria"/>
              </a:rPr>
              <a:t>1)</a:t>
            </a:r>
            <a:r>
              <a:rPr sz="1900" spc="-20" dirty="0">
                <a:solidFill>
                  <a:srgbClr val="464646"/>
                </a:solidFill>
                <a:latin typeface="Cambria"/>
                <a:cs typeface="Cambria"/>
              </a:rPr>
              <a:t> </a:t>
            </a:r>
            <a:r>
              <a:rPr sz="1900" spc="-20" dirty="0">
                <a:solidFill>
                  <a:srgbClr val="2F5652"/>
                </a:solidFill>
                <a:latin typeface="Cambria"/>
                <a:cs typeface="Cambria"/>
              </a:rPr>
              <a:t>bits</a:t>
            </a:r>
            <a:r>
              <a:rPr sz="1900" spc="-15" dirty="0">
                <a:solidFill>
                  <a:srgbClr val="2F5652"/>
                </a:solidFill>
                <a:latin typeface="Cambria"/>
                <a:cs typeface="Cambria"/>
              </a:rPr>
              <a:t> </a:t>
            </a:r>
            <a:r>
              <a:rPr sz="1900" dirty="0">
                <a:solidFill>
                  <a:srgbClr val="2F544D"/>
                </a:solidFill>
                <a:latin typeface="Cambria"/>
                <a:cs typeface="Cambria"/>
              </a:rPr>
              <a:t>(W</a:t>
            </a:r>
            <a:r>
              <a:rPr sz="1900" spc="-95" dirty="0">
                <a:solidFill>
                  <a:srgbClr val="2F544D"/>
                </a:solidFill>
                <a:latin typeface="Cambria"/>
                <a:cs typeface="Cambria"/>
              </a:rPr>
              <a:t> </a:t>
            </a:r>
            <a:r>
              <a:rPr sz="1900" dirty="0">
                <a:solidFill>
                  <a:srgbClr val="3A605B"/>
                </a:solidFill>
                <a:latin typeface="Cambria"/>
                <a:cs typeface="Cambria"/>
              </a:rPr>
              <a:t>=</a:t>
            </a:r>
            <a:r>
              <a:rPr sz="1900" spc="65" dirty="0">
                <a:solidFill>
                  <a:srgbClr val="3A605B"/>
                </a:solidFill>
                <a:latin typeface="Cambria"/>
                <a:cs typeface="Cambria"/>
              </a:rPr>
              <a:t> </a:t>
            </a:r>
            <a:r>
              <a:rPr sz="1900" spc="-20" dirty="0">
                <a:solidFill>
                  <a:srgbClr val="343434"/>
                </a:solidFill>
                <a:latin typeface="Cambria"/>
                <a:cs typeface="Cambria"/>
              </a:rPr>
              <a:t>degree</a:t>
            </a:r>
            <a:r>
              <a:rPr sz="1900" spc="30" dirty="0">
                <a:solidFill>
                  <a:srgbClr val="343434"/>
                </a:solidFill>
                <a:latin typeface="Cambria"/>
                <a:cs typeface="Cambria"/>
              </a:rPr>
              <a:t> </a:t>
            </a:r>
            <a:r>
              <a:rPr sz="1900" spc="50" dirty="0">
                <a:solidFill>
                  <a:srgbClr val="234B4B"/>
                </a:solidFill>
                <a:latin typeface="Cambria"/>
                <a:cs typeface="Cambria"/>
              </a:rPr>
              <a:t>of</a:t>
            </a:r>
            <a:r>
              <a:rPr sz="1900" spc="30" dirty="0">
                <a:solidFill>
                  <a:srgbClr val="234B4B"/>
                </a:solidFill>
                <a:latin typeface="Cambria"/>
                <a:cs typeface="Cambria"/>
              </a:rPr>
              <a:t> </a:t>
            </a:r>
            <a:r>
              <a:rPr sz="1900" spc="-10" dirty="0">
                <a:solidFill>
                  <a:srgbClr val="343434"/>
                </a:solidFill>
                <a:latin typeface="Cambria"/>
                <a:cs typeface="Cambria"/>
              </a:rPr>
              <a:t>asSOCiativity)</a:t>
            </a:r>
            <a:endParaRPr sz="1900">
              <a:latin typeface="Cambria"/>
              <a:cs typeface="Cambria"/>
            </a:endParaRPr>
          </a:p>
          <a:p>
            <a:pPr marL="1602105" marR="2846070" lvl="2" indent="-260350">
              <a:lnSpc>
                <a:spcPct val="123200"/>
              </a:lnSpc>
              <a:spcBef>
                <a:spcPts val="10"/>
              </a:spcBef>
              <a:buClr>
                <a:srgbClr val="BFBA95"/>
              </a:buClr>
              <a:buChar char="—"/>
              <a:tabLst>
                <a:tab pos="1861185" algn="l"/>
              </a:tabLst>
            </a:pPr>
            <a:r>
              <a:rPr sz="1950" dirty="0">
                <a:solidFill>
                  <a:srgbClr val="8E7536"/>
                </a:solidFill>
                <a:latin typeface="Cambria"/>
                <a:cs typeface="Cambria"/>
              </a:rPr>
              <a:t>PowerPC</a:t>
            </a:r>
            <a:r>
              <a:rPr sz="1950" spc="25" dirty="0">
                <a:solidFill>
                  <a:srgbClr val="8E7536"/>
                </a:solidFill>
                <a:latin typeface="Cambria"/>
                <a:cs typeface="Cambria"/>
              </a:rPr>
              <a:t> </a:t>
            </a:r>
            <a:r>
              <a:rPr sz="1950" dirty="0">
                <a:solidFill>
                  <a:srgbClr val="6D5E2F"/>
                </a:solidFill>
                <a:latin typeface="Cambria"/>
                <a:cs typeface="Cambria"/>
              </a:rPr>
              <a:t>is</a:t>
            </a:r>
            <a:r>
              <a:rPr sz="1950" spc="20" dirty="0">
                <a:solidFill>
                  <a:srgbClr val="6D5E2F"/>
                </a:solidFill>
                <a:latin typeface="Cambria"/>
                <a:cs typeface="Cambria"/>
              </a:rPr>
              <a:t> </a:t>
            </a:r>
            <a:r>
              <a:rPr sz="1950" spc="-65" dirty="0">
                <a:solidFill>
                  <a:srgbClr val="7E6D2F"/>
                </a:solidFill>
                <a:latin typeface="Cambria"/>
                <a:cs typeface="Cambria"/>
              </a:rPr>
              <a:t>an</a:t>
            </a:r>
            <a:r>
              <a:rPr sz="1950" spc="-55" dirty="0">
                <a:solidFill>
                  <a:srgbClr val="7E6D2F"/>
                </a:solidFill>
                <a:latin typeface="Cambria"/>
                <a:cs typeface="Cambria"/>
              </a:rPr>
              <a:t> </a:t>
            </a:r>
            <a:r>
              <a:rPr sz="1950" spc="-40" dirty="0">
                <a:solidFill>
                  <a:srgbClr val="6E662F"/>
                </a:solidFill>
                <a:latin typeface="Cambria"/>
                <a:cs typeface="Cambria"/>
              </a:rPr>
              <a:t>example 	</a:t>
            </a:r>
            <a:r>
              <a:rPr sz="1950" spc="120" dirty="0">
                <a:solidFill>
                  <a:srgbClr val="777C0C"/>
                </a:solidFill>
                <a:latin typeface="Cambria"/>
                <a:cs typeface="Cambria"/>
              </a:rPr>
              <a:t>lDetails</a:t>
            </a:r>
            <a:r>
              <a:rPr sz="1950" spc="80" dirty="0">
                <a:solidFill>
                  <a:srgbClr val="777C0C"/>
                </a:solidFill>
                <a:latin typeface="Cambria"/>
                <a:cs typeface="Cambria"/>
              </a:rPr>
              <a:t> </a:t>
            </a:r>
            <a:r>
              <a:rPr sz="1950" spc="-10" dirty="0">
                <a:solidFill>
                  <a:srgbClr val="6D7024"/>
                </a:solidFill>
                <a:latin typeface="Cambria"/>
                <a:cs typeface="Cambria"/>
              </a:rPr>
              <a:t>later</a:t>
            </a:r>
            <a:endParaRPr sz="19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0EDF5-610D-6141-FBF4-C43432782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38A80D15-FEA1-8D4D-E881-332A572289A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1585" y="1259086"/>
            <a:ext cx="7768828" cy="71437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B11FAD61-BAA0-D88B-32A5-FE6E47647F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62200" y="743213"/>
            <a:ext cx="10515600" cy="569387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/>
          <a:p>
            <a:pPr marL="539115">
              <a:lnSpc>
                <a:spcPct val="100000"/>
              </a:lnSpc>
              <a:spcBef>
                <a:spcPts val="120"/>
              </a:spcBef>
            </a:pPr>
            <a:r>
              <a:rPr lang="en-US" sz="3600" b="1" u="sng" spc="-315" dirty="0">
                <a:solidFill>
                  <a:srgbClr val="31269E"/>
                </a:solidFill>
                <a:latin typeface="Cambria"/>
                <a:ea typeface="+mn-ea"/>
              </a:rPr>
              <a:t>LRU</a:t>
            </a:r>
            <a:endParaRPr sz="3600" b="1" u="sng" spc="-315" dirty="0">
              <a:solidFill>
                <a:srgbClr val="31269E"/>
              </a:solidFill>
              <a:latin typeface="Cambria"/>
              <a:ea typeface="+mn-e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33AFD1-B72E-53EE-1CFB-FFD4B445C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72" y="1508615"/>
            <a:ext cx="10252280" cy="493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66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A9441-32B0-B675-70A8-DAD7F5259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0744526A-B6F2-7753-9642-2C2F00C4930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1585" y="1259086"/>
            <a:ext cx="7768828" cy="71437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DB09132E-1922-5E40-D669-09A56E1ED0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62200" y="743213"/>
            <a:ext cx="10515600" cy="569387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/>
          <a:p>
            <a:pPr marL="539115">
              <a:lnSpc>
                <a:spcPct val="100000"/>
              </a:lnSpc>
              <a:spcBef>
                <a:spcPts val="120"/>
              </a:spcBef>
            </a:pPr>
            <a:r>
              <a:rPr lang="en-US" sz="3600" b="1" u="sng" spc="-315" dirty="0">
                <a:solidFill>
                  <a:srgbClr val="31269E"/>
                </a:solidFill>
                <a:latin typeface="Cambria"/>
                <a:ea typeface="+mn-ea"/>
              </a:rPr>
              <a:t>MRU:-Most Recently USED</a:t>
            </a:r>
            <a:endParaRPr sz="3600" b="1" u="sng" spc="-315" dirty="0">
              <a:solidFill>
                <a:srgbClr val="31269E"/>
              </a:solidFill>
              <a:latin typeface="Cambria"/>
              <a:ea typeface="+mn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BEDE07-EF52-3D48-54D1-274D41BB8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848" y="1828473"/>
            <a:ext cx="9240540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00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B0611-D6D3-E1BB-A614-286674DD8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E89639B7-89DB-991C-2919-76ABAAB7570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1585" y="1259086"/>
            <a:ext cx="7768828" cy="71437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CF652266-A630-84AB-AE8F-8DA6039957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62200" y="743213"/>
            <a:ext cx="10515600" cy="569387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/>
          <a:p>
            <a:pPr marL="539115">
              <a:lnSpc>
                <a:spcPct val="100000"/>
              </a:lnSpc>
              <a:spcBef>
                <a:spcPts val="120"/>
              </a:spcBef>
            </a:pPr>
            <a:endParaRPr sz="3600" b="1" u="sng" spc="-315" dirty="0">
              <a:solidFill>
                <a:srgbClr val="31269E"/>
              </a:solidFill>
              <a:latin typeface="Cambria"/>
              <a:ea typeface="+mn-e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DF23D9-0E46-ABA2-A122-E65287880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85" y="1515003"/>
            <a:ext cx="9247460" cy="480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3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C5C7F-A605-2A75-5A23-7BD754F9B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ABFA4D32-B7B6-32B9-4231-F4F7D99BC74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1585" y="1259086"/>
            <a:ext cx="7768828" cy="71437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C4243119-3F01-F930-2192-5606EBAD95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62200" y="743213"/>
            <a:ext cx="10515600" cy="569387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/>
          <a:p>
            <a:pPr marL="539115">
              <a:lnSpc>
                <a:spcPct val="100000"/>
              </a:lnSpc>
              <a:spcBef>
                <a:spcPts val="120"/>
              </a:spcBef>
            </a:pPr>
            <a:endParaRPr sz="3600" b="1" u="sng" spc="-315" dirty="0">
              <a:solidFill>
                <a:srgbClr val="31269E"/>
              </a:solidFill>
              <a:latin typeface="Cambria"/>
              <a:ea typeface="+mn-e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58DA76-7419-11EF-2E9F-0A471B0B2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92" y="1434346"/>
            <a:ext cx="10161413" cy="542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37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B0689-0B0A-E3A5-CB27-5D033B8A3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ED742BA6-6105-768A-9574-1611521904E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1585" y="1259086"/>
            <a:ext cx="7768828" cy="71437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BBBE9A32-9669-E9CD-1D9C-CD2AA65972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62200" y="743213"/>
            <a:ext cx="10515600" cy="569387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/>
          <a:p>
            <a:pPr marL="539115">
              <a:lnSpc>
                <a:spcPct val="100000"/>
              </a:lnSpc>
              <a:spcBef>
                <a:spcPts val="120"/>
              </a:spcBef>
            </a:pPr>
            <a:endParaRPr sz="3600" b="1" u="sng" spc="-315" dirty="0">
              <a:solidFill>
                <a:srgbClr val="31269E"/>
              </a:solidFill>
              <a:latin typeface="Cambria"/>
              <a:ea typeface="+mn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98A07C-C68A-11C0-7401-448F86D40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89" y="1611217"/>
            <a:ext cx="9993872" cy="524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08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6CA61-02DD-5360-75BE-9C1BAB41E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99D49C62-73E1-7EE3-41B5-E50BA5A991D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1585" y="1259086"/>
            <a:ext cx="7768828" cy="71437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6864C4E7-9D20-BECE-9D6E-C88E1222D0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62200" y="743213"/>
            <a:ext cx="10515600" cy="569387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/>
          <a:p>
            <a:pPr marL="539115">
              <a:lnSpc>
                <a:spcPct val="100000"/>
              </a:lnSpc>
              <a:spcBef>
                <a:spcPts val="120"/>
              </a:spcBef>
            </a:pPr>
            <a:endParaRPr sz="3600" b="1" u="sng" spc="-315" dirty="0">
              <a:solidFill>
                <a:srgbClr val="31269E"/>
              </a:solidFill>
              <a:latin typeface="Cambria"/>
              <a:ea typeface="+mn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FA8055-F36A-4EA7-29C7-482BC962A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67" y="1554939"/>
            <a:ext cx="9562641" cy="515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8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2656" y="1651991"/>
            <a:ext cx="3509366" cy="382190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3157" y="3741540"/>
            <a:ext cx="80367" cy="172342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03157" y="1643062"/>
            <a:ext cx="80367" cy="164306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48243" y="3821906"/>
            <a:ext cx="71437" cy="16519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48243" y="1651991"/>
            <a:ext cx="71437" cy="165199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11585" y="1259086"/>
            <a:ext cx="7768828" cy="71437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307460" y="1672829"/>
          <a:ext cx="1366520" cy="1355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2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Cambria"/>
                          <a:cs typeface="Cambria"/>
                        </a:rPr>
                        <a:t>Registers</a:t>
                      </a:r>
                      <a:endParaRPr sz="1200">
                        <a:latin typeface="Cambria"/>
                        <a:cs typeface="Cambria"/>
                      </a:endParaRPr>
                    </a:p>
                  </a:txBody>
                  <a:tcPr marL="0" marR="0" marT="97790" marB="0">
                    <a:lnL w="9525">
                      <a:solidFill>
                        <a:srgbClr val="676767"/>
                      </a:solidFill>
                      <a:prstDash val="solid"/>
                    </a:lnL>
                    <a:lnR w="9525">
                      <a:solidFill>
                        <a:srgbClr val="676767"/>
                      </a:solidFill>
                      <a:prstDash val="solid"/>
                    </a:lnR>
                    <a:lnT w="9525">
                      <a:solidFill>
                        <a:srgbClr val="676767"/>
                      </a:solidFill>
                      <a:prstDash val="solid"/>
                    </a:lnT>
                    <a:lnB w="9525">
                      <a:solidFill>
                        <a:srgbClr val="67676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676767"/>
                      </a:solidFill>
                      <a:prstDash val="solid"/>
                    </a:lnL>
                    <a:lnR w="9525">
                      <a:solidFill>
                        <a:srgbClr val="676767"/>
                      </a:solidFill>
                      <a:prstDash val="solid"/>
                    </a:lnR>
                    <a:lnT w="9525">
                      <a:solidFill>
                        <a:srgbClr val="676767"/>
                      </a:solidFill>
                      <a:prstDash val="solid"/>
                    </a:lnT>
                    <a:lnB w="9525">
                      <a:solidFill>
                        <a:srgbClr val="67676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335">
                <a:tc>
                  <a:txBody>
                    <a:bodyPr/>
                    <a:lstStyle/>
                    <a:p>
                      <a:pPr marL="10160" algn="ctr">
                        <a:lnSpc>
                          <a:spcPts val="1475"/>
                        </a:lnSpc>
                      </a:pPr>
                      <a:r>
                        <a:rPr sz="1350" spc="-30" dirty="0">
                          <a:latin typeface="Cambria"/>
                          <a:cs typeface="Cambria"/>
                        </a:rPr>
                        <a:t>Cache</a:t>
                      </a:r>
                      <a:r>
                        <a:rPr sz="135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350" spc="-10" dirty="0">
                          <a:latin typeface="Cambria"/>
                          <a:cs typeface="Cambria"/>
                        </a:rPr>
                        <a:t>memory</a:t>
                      </a:r>
                      <a:endParaRPr sz="135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9525">
                      <a:solidFill>
                        <a:srgbClr val="676767"/>
                      </a:solidFill>
                      <a:prstDash val="solid"/>
                    </a:lnL>
                    <a:lnR w="9525">
                      <a:solidFill>
                        <a:srgbClr val="676767"/>
                      </a:solidFill>
                      <a:prstDash val="solid"/>
                    </a:lnR>
                    <a:lnT w="9525">
                      <a:solidFill>
                        <a:srgbClr val="676767"/>
                      </a:solidFill>
                      <a:prstDash val="solid"/>
                    </a:lnT>
                    <a:lnB w="9525">
                      <a:solidFill>
                        <a:srgbClr val="67676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7579816" y="1919883"/>
            <a:ext cx="0" cy="318770"/>
          </a:xfrm>
          <a:custGeom>
            <a:avLst/>
            <a:gdLst/>
            <a:ahLst/>
            <a:cxnLst/>
            <a:rect l="l" t="t" r="r" b="b"/>
            <a:pathLst>
              <a:path h="318769">
                <a:moveTo>
                  <a:pt x="0" y="318492"/>
                </a:moveTo>
                <a:lnTo>
                  <a:pt x="0" y="0"/>
                </a:lnTo>
              </a:path>
            </a:pathLst>
          </a:custGeom>
          <a:ln w="14882">
            <a:solidFill>
              <a:srgbClr val="6767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7572375" y="1919883"/>
            <a:ext cx="863600" cy="318770"/>
            <a:chOff x="6048375" y="1919883"/>
            <a:chExt cx="863600" cy="318770"/>
          </a:xfrm>
        </p:grpSpPr>
        <p:sp>
          <p:nvSpPr>
            <p:cNvPr id="11" name="object 11"/>
            <p:cNvSpPr/>
            <p:nvPr/>
          </p:nvSpPr>
          <p:spPr>
            <a:xfrm>
              <a:off x="6904137" y="1919883"/>
              <a:ext cx="0" cy="318770"/>
            </a:xfrm>
            <a:custGeom>
              <a:avLst/>
              <a:gdLst/>
              <a:ahLst/>
              <a:cxnLst/>
              <a:rect l="l" t="t" r="r" b="b"/>
              <a:pathLst>
                <a:path h="318769">
                  <a:moveTo>
                    <a:pt x="0" y="318492"/>
                  </a:moveTo>
                  <a:lnTo>
                    <a:pt x="0" y="0"/>
                  </a:lnTo>
                </a:path>
              </a:pathLst>
            </a:custGeom>
            <a:ln w="14882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48375" y="1927324"/>
              <a:ext cx="863600" cy="0"/>
            </a:xfrm>
            <a:custGeom>
              <a:avLst/>
              <a:gdLst/>
              <a:ahLst/>
              <a:cxnLst/>
              <a:rect l="l" t="t" r="r" b="b"/>
              <a:pathLst>
                <a:path w="863600">
                  <a:moveTo>
                    <a:pt x="0" y="0"/>
                  </a:moveTo>
                  <a:lnTo>
                    <a:pt x="863203" y="0"/>
                  </a:lnTo>
                </a:path>
              </a:pathLst>
            </a:custGeom>
            <a:ln w="14882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48375" y="2230933"/>
              <a:ext cx="863600" cy="0"/>
            </a:xfrm>
            <a:custGeom>
              <a:avLst/>
              <a:gdLst/>
              <a:ahLst/>
              <a:cxnLst/>
              <a:rect l="l" t="t" r="r" b="b"/>
              <a:pathLst>
                <a:path w="863600">
                  <a:moveTo>
                    <a:pt x="0" y="0"/>
                  </a:moveTo>
                  <a:lnTo>
                    <a:pt x="863203" y="0"/>
                  </a:lnTo>
                </a:path>
              </a:pathLst>
            </a:custGeom>
            <a:ln w="14882">
              <a:solidFill>
                <a:srgbClr val="6767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42422" y="3598664"/>
            <a:ext cx="401835" cy="8929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53375" y="2205634"/>
            <a:ext cx="107156" cy="250031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9551789" y="3384352"/>
            <a:ext cx="438150" cy="295275"/>
            <a:chOff x="8027789" y="3384351"/>
            <a:chExt cx="438150" cy="295275"/>
          </a:xfrm>
        </p:grpSpPr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27789" y="3384351"/>
              <a:ext cx="437554" cy="15180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34945" y="3562945"/>
              <a:ext cx="250031" cy="116085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362200" y="781364"/>
            <a:ext cx="10515600" cy="493084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1295400">
              <a:lnSpc>
                <a:spcPct val="100000"/>
              </a:lnSpc>
              <a:spcBef>
                <a:spcPts val="125"/>
              </a:spcBef>
            </a:pPr>
            <a:r>
              <a:rPr sz="3100" dirty="0">
                <a:solidFill>
                  <a:srgbClr val="AE691A"/>
                </a:solidFill>
              </a:rPr>
              <a:t>Introduction</a:t>
            </a:r>
            <a:r>
              <a:rPr sz="3100" spc="320" dirty="0">
                <a:solidFill>
                  <a:srgbClr val="AE691A"/>
                </a:solidFill>
              </a:rPr>
              <a:t> </a:t>
            </a:r>
            <a:r>
              <a:rPr sz="3100" spc="60" dirty="0">
                <a:solidFill>
                  <a:srgbClr val="B56916"/>
                </a:solidFill>
              </a:rPr>
              <a:t>(cont'd)</a:t>
            </a:r>
            <a:endParaRPr sz="3100"/>
          </a:p>
        </p:txBody>
      </p:sp>
      <p:sp>
        <p:nvSpPr>
          <p:cNvPr id="21" name="object 21"/>
          <p:cNvSpPr txBox="1"/>
          <p:nvPr/>
        </p:nvSpPr>
        <p:spPr>
          <a:xfrm>
            <a:off x="3892664" y="3556943"/>
            <a:ext cx="623570" cy="21480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300" spc="-10" dirty="0">
                <a:solidFill>
                  <a:srgbClr val="0C0C0C"/>
                </a:solidFill>
                <a:latin typeface="Times New Roman"/>
                <a:cs typeface="Times New Roman"/>
              </a:rPr>
              <a:t>Registers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47556" y="5647729"/>
            <a:ext cx="152400" cy="26802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650" spc="-50" dirty="0">
                <a:latin typeface="Courier New"/>
                <a:cs typeface="Courier New"/>
              </a:rPr>
              <a:t>(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28760" y="3315841"/>
            <a:ext cx="422275" cy="21480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300" spc="-65" dirty="0">
                <a:latin typeface="Cambria"/>
                <a:cs typeface="Cambria"/>
              </a:rPr>
              <a:t>Faster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48319" y="2282726"/>
            <a:ext cx="349250" cy="22249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350" spc="-25" dirty="0">
                <a:latin typeface="Cambria"/>
                <a:cs typeface="Cambria"/>
              </a:rPr>
              <a:t>CPU</a:t>
            </a:r>
            <a:endParaRPr sz="135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35106" y="3570385"/>
            <a:ext cx="1911350" cy="205184"/>
          </a:xfrm>
          <a:prstGeom prst="rect">
            <a:avLst/>
          </a:prstGeom>
          <a:ln w="8929">
            <a:solidFill>
              <a:srgbClr val="67676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06095">
              <a:lnSpc>
                <a:spcPts val="1585"/>
              </a:lnSpc>
            </a:pPr>
            <a:r>
              <a:rPr sz="1350" spc="-10" dirty="0">
                <a:latin typeface="Cambria"/>
                <a:cs typeface="Cambria"/>
              </a:rPr>
              <a:t>Main</a:t>
            </a:r>
            <a:r>
              <a:rPr sz="1350" spc="-55" dirty="0">
                <a:latin typeface="Cambria"/>
                <a:cs typeface="Cambria"/>
              </a:rPr>
              <a:t> </a:t>
            </a:r>
            <a:r>
              <a:rPr sz="1350" spc="-10" dirty="0">
                <a:latin typeface="Cambria"/>
                <a:cs typeface="Cambria"/>
              </a:rPr>
              <a:t>memory</a:t>
            </a:r>
            <a:endParaRPr sz="135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67214" y="4391919"/>
            <a:ext cx="2456180" cy="220573"/>
          </a:xfrm>
          <a:prstGeom prst="rect">
            <a:avLst/>
          </a:prstGeom>
          <a:ln w="8929">
            <a:solidFill>
              <a:srgbClr val="676767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27940" algn="ctr">
              <a:spcBef>
                <a:spcPts val="100"/>
              </a:spcBef>
            </a:pPr>
            <a:r>
              <a:rPr sz="1350" spc="-30" dirty="0">
                <a:latin typeface="Cambria"/>
                <a:cs typeface="Cambria"/>
              </a:rPr>
              <a:t>Disk</a:t>
            </a:r>
            <a:r>
              <a:rPr sz="1350" dirty="0">
                <a:latin typeface="Cambria"/>
                <a:cs typeface="Cambria"/>
              </a:rPr>
              <a:t> </a:t>
            </a:r>
            <a:r>
              <a:rPr sz="1350" spc="-20" dirty="0">
                <a:latin typeface="Cambria"/>
                <a:cs typeface="Cambria"/>
              </a:rPr>
              <a:t>cache</a:t>
            </a:r>
            <a:endParaRPr sz="135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99324" y="5204520"/>
            <a:ext cx="2991485" cy="223779"/>
          </a:xfrm>
          <a:prstGeom prst="rect">
            <a:avLst/>
          </a:prstGeom>
          <a:ln w="8929">
            <a:solidFill>
              <a:srgbClr val="676767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5400" algn="ctr">
              <a:spcBef>
                <a:spcPts val="185"/>
              </a:spcBef>
            </a:pPr>
            <a:r>
              <a:rPr sz="1300" spc="-20" dirty="0">
                <a:latin typeface="Cambria"/>
                <a:cs typeface="Cambria"/>
              </a:rPr>
              <a:t>Disk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88452" y="5684936"/>
            <a:ext cx="174625" cy="22249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350" spc="-125" dirty="0">
                <a:latin typeface="Consolas"/>
                <a:cs typeface="Consolas"/>
              </a:rPr>
              <a:t>(b</a:t>
            </a:r>
            <a:endParaRPr sz="13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1585" y="1259086"/>
            <a:ext cx="7768828" cy="7143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13120" y="648592"/>
            <a:ext cx="4942205" cy="493084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235835" algn="l"/>
              </a:tabLst>
            </a:pPr>
            <a:r>
              <a:rPr sz="3100" spc="-10" dirty="0">
                <a:solidFill>
                  <a:srgbClr val="B6691F"/>
                </a:solidFill>
                <a:latin typeface="Cambria"/>
                <a:cs typeface="Cambria"/>
              </a:rPr>
              <a:t>Re</a:t>
            </a:r>
            <a:r>
              <a:rPr lang="en-US" sz="3100" spc="-10" dirty="0">
                <a:solidFill>
                  <a:srgbClr val="B6691F"/>
                </a:solidFill>
                <a:latin typeface="Cambria"/>
                <a:cs typeface="Cambria"/>
              </a:rPr>
              <a:t>placement</a:t>
            </a:r>
            <a:r>
              <a:rPr sz="3100" dirty="0">
                <a:solidFill>
                  <a:srgbClr val="B6691F"/>
                </a:solidFill>
                <a:latin typeface="Cambria"/>
                <a:cs typeface="Cambria"/>
              </a:rPr>
              <a:t>	</a:t>
            </a:r>
            <a:r>
              <a:rPr sz="3100" spc="-10" dirty="0">
                <a:solidFill>
                  <a:srgbClr val="BC641D"/>
                </a:solidFill>
                <a:latin typeface="Cambria"/>
                <a:cs typeface="Cambria"/>
              </a:rPr>
              <a:t>Policies </a:t>
            </a:r>
            <a:r>
              <a:rPr sz="3100" spc="-95" dirty="0">
                <a:solidFill>
                  <a:srgbClr val="BA661D"/>
                </a:solidFill>
                <a:latin typeface="Cambria"/>
                <a:cs typeface="Cambria"/>
              </a:rPr>
              <a:t>(cont'cI)</a:t>
            </a:r>
            <a:endParaRPr sz="31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0978" y="1475085"/>
            <a:ext cx="1838325" cy="44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2700" dirty="0">
                <a:solidFill>
                  <a:srgbClr val="3D33BF"/>
                </a:solidFill>
                <a:latin typeface="Times New Roman"/>
                <a:cs typeface="Times New Roman"/>
              </a:rPr>
              <a:t>Pseudo-</a:t>
            </a:r>
            <a:r>
              <a:rPr sz="2700" spc="-25" dirty="0">
                <a:solidFill>
                  <a:srgbClr val="3D33BF"/>
                </a:solidFill>
                <a:latin typeface="Times New Roman"/>
                <a:cs typeface="Times New Roman"/>
              </a:rPr>
              <a:t>LRU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5502" y="1899245"/>
            <a:ext cx="2226945" cy="44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2700" spc="-10" dirty="0">
                <a:solidFill>
                  <a:srgbClr val="342FAE"/>
                </a:solidFill>
                <a:latin typeface="Times New Roman"/>
                <a:cs typeface="Times New Roman"/>
              </a:rPr>
              <a:t>implementation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2774" y="4278511"/>
            <a:ext cx="781685" cy="36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50" dirty="0">
                <a:latin typeface="Times New Roman"/>
                <a:cs typeface="Times New Roman"/>
              </a:rPr>
              <a:t>B1</a:t>
            </a:r>
            <a:r>
              <a:rPr sz="2250" spc="-114" dirty="0">
                <a:latin typeface="Times New Roman"/>
                <a:cs typeface="Times New Roman"/>
              </a:rPr>
              <a:t> </a:t>
            </a:r>
            <a:r>
              <a:rPr sz="2250" spc="-110" dirty="0">
                <a:latin typeface="Times New Roman"/>
                <a:cs typeface="Times New Roman"/>
              </a:rPr>
              <a:t>=</a:t>
            </a:r>
            <a:r>
              <a:rPr sz="2250" spc="-95" dirty="0">
                <a:latin typeface="Times New Roman"/>
                <a:cs typeface="Times New Roman"/>
              </a:rPr>
              <a:t> </a:t>
            </a:r>
            <a:r>
              <a:rPr sz="2250" spc="25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89773" y="2652564"/>
            <a:ext cx="79121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400" spc="30" dirty="0">
                <a:latin typeface="Courier New"/>
                <a:cs typeface="Courier New"/>
              </a:rPr>
              <a:t>B0=0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9052" y="3394471"/>
            <a:ext cx="1071245" cy="7162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170180">
              <a:lnSpc>
                <a:spcPct val="101600"/>
              </a:lnSpc>
              <a:spcBef>
                <a:spcPts val="50"/>
              </a:spcBef>
            </a:pPr>
            <a:r>
              <a:rPr sz="2250" dirty="0">
                <a:latin typeface="Times New Roman"/>
                <a:cs typeface="Times New Roman"/>
              </a:rPr>
              <a:t>B1</a:t>
            </a:r>
            <a:r>
              <a:rPr sz="2250" spc="-80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bit: </a:t>
            </a:r>
            <a:r>
              <a:rPr sz="2250" spc="-30" dirty="0">
                <a:latin typeface="Times New Roman"/>
                <a:cs typeface="Times New Roman"/>
              </a:rPr>
              <a:t>L0</a:t>
            </a:r>
            <a:r>
              <a:rPr sz="2250" spc="-114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or</a:t>
            </a:r>
            <a:r>
              <a:rPr sz="2250" spc="-95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Ll?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10995" y="1793330"/>
            <a:ext cx="2369185" cy="704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spcBef>
                <a:spcPts val="95"/>
              </a:spcBef>
            </a:pPr>
            <a:r>
              <a:rPr sz="2200" dirty="0">
                <a:latin typeface="Times New Roman"/>
                <a:cs typeface="Times New Roman"/>
              </a:rPr>
              <a:t>B0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bit:</a:t>
            </a:r>
            <a:endParaRPr sz="2200">
              <a:latin typeface="Times New Roman"/>
              <a:cs typeface="Times New Roman"/>
            </a:endParaRPr>
          </a:p>
          <a:p>
            <a:pPr algn="ctr">
              <a:spcBef>
                <a:spcPts val="70"/>
              </a:spcBef>
            </a:pPr>
            <a:r>
              <a:rPr sz="2200" dirty="0">
                <a:latin typeface="Times New Roman"/>
                <a:cs typeface="Times New Roman"/>
              </a:rPr>
              <a:t>(L0,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LI)</a:t>
            </a:r>
            <a:r>
              <a:rPr sz="2200" spc="25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(L2,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L3)?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64853" y="4275782"/>
            <a:ext cx="7594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405130" algn="l"/>
              </a:tabLst>
            </a:pPr>
            <a:r>
              <a:rPr sz="2200" spc="-25" dirty="0">
                <a:latin typeface="Cambria"/>
                <a:cs typeface="Cambria"/>
              </a:rPr>
              <a:t>BI</a:t>
            </a:r>
            <a:r>
              <a:rPr sz="2200" dirty="0">
                <a:latin typeface="Cambria"/>
                <a:cs typeface="Cambria"/>
              </a:rPr>
              <a:t>	=</a:t>
            </a:r>
            <a:r>
              <a:rPr sz="2200" spc="204" dirty="0">
                <a:latin typeface="Cambria"/>
                <a:cs typeface="Cambria"/>
              </a:rPr>
              <a:t> </a:t>
            </a:r>
            <a:r>
              <a:rPr sz="2200" spc="-500" dirty="0">
                <a:latin typeface="Cambria"/>
                <a:cs typeface="Cambria"/>
              </a:rPr>
              <a:t>1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18509" y="2646362"/>
            <a:ext cx="777240" cy="397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450" spc="-20" dirty="0">
                <a:latin typeface="Courier New"/>
                <a:cs typeface="Courier New"/>
              </a:rPr>
              <a:t>B0=1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31451" y="4261644"/>
            <a:ext cx="804545" cy="38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350" spc="85" dirty="0">
                <a:latin typeface="Courier New"/>
                <a:cs typeface="Courier New"/>
              </a:rPr>
              <a:t>B2=0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95761" y="3400673"/>
            <a:ext cx="1123950" cy="708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0180">
              <a:lnSpc>
                <a:spcPts val="2740"/>
              </a:lnSpc>
              <a:spcBef>
                <a:spcPts val="95"/>
              </a:spcBef>
            </a:pPr>
            <a:r>
              <a:rPr sz="2200" dirty="0">
                <a:latin typeface="Times New Roman"/>
                <a:cs typeface="Times New Roman"/>
              </a:rPr>
              <a:t>B2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bit: </a:t>
            </a:r>
            <a:r>
              <a:rPr sz="2200" dirty="0">
                <a:latin typeface="Times New Roman"/>
                <a:cs typeface="Times New Roman"/>
              </a:rPr>
              <a:t>L2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L3?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93291" y="4275782"/>
            <a:ext cx="7385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200" dirty="0">
                <a:latin typeface="Times New Roman"/>
                <a:cs typeface="Times New Roman"/>
              </a:rPr>
              <a:t>B2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l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02889" y="4992886"/>
            <a:ext cx="1187450" cy="704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spcBef>
                <a:spcPts val="95"/>
              </a:spcBef>
            </a:pPr>
            <a:r>
              <a:rPr sz="2250" spc="-30" dirty="0">
                <a:latin typeface="Times New Roman"/>
                <a:cs typeface="Times New Roman"/>
              </a:rPr>
              <a:t>Cache</a:t>
            </a:r>
            <a:r>
              <a:rPr sz="2250" spc="-110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line</a:t>
            </a:r>
            <a:endParaRPr sz="2250">
              <a:latin typeface="Times New Roman"/>
              <a:cs typeface="Times New Roman"/>
            </a:endParaRPr>
          </a:p>
          <a:p>
            <a:pPr marL="7620" algn="ctr">
              <a:spcBef>
                <a:spcPts val="70"/>
              </a:spcBef>
            </a:pPr>
            <a:r>
              <a:rPr sz="2150" spc="-25" dirty="0">
                <a:latin typeface="Times New Roman"/>
                <a:cs typeface="Times New Roman"/>
              </a:rPr>
              <a:t>L0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65646" y="4992886"/>
            <a:ext cx="1187450" cy="704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spcBef>
                <a:spcPts val="95"/>
              </a:spcBef>
            </a:pPr>
            <a:r>
              <a:rPr sz="2250" spc="-55" dirty="0">
                <a:latin typeface="Times New Roman"/>
                <a:cs typeface="Times New Roman"/>
              </a:rPr>
              <a:t>Cache </a:t>
            </a:r>
            <a:r>
              <a:rPr sz="2250" spc="-20" dirty="0">
                <a:latin typeface="Times New Roman"/>
                <a:cs typeface="Times New Roman"/>
              </a:rPr>
              <a:t>line</a:t>
            </a:r>
            <a:endParaRPr sz="2250">
              <a:latin typeface="Times New Roman"/>
              <a:cs typeface="Times New Roman"/>
            </a:endParaRPr>
          </a:p>
          <a:p>
            <a:pPr marL="5080" algn="ctr">
              <a:spcBef>
                <a:spcPts val="70"/>
              </a:spcBef>
            </a:pPr>
            <a:r>
              <a:rPr sz="2150" spc="-25" dirty="0">
                <a:latin typeface="Times New Roman"/>
                <a:cs typeface="Times New Roman"/>
              </a:rPr>
              <a:t>L1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19475" y="4992886"/>
            <a:ext cx="1187450" cy="704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spcBef>
                <a:spcPts val="95"/>
              </a:spcBef>
            </a:pPr>
            <a:r>
              <a:rPr sz="2250" spc="-55" dirty="0">
                <a:latin typeface="Times New Roman"/>
                <a:cs typeface="Times New Roman"/>
              </a:rPr>
              <a:t>Cache </a:t>
            </a:r>
            <a:r>
              <a:rPr sz="2250" spc="-20" dirty="0">
                <a:latin typeface="Times New Roman"/>
                <a:cs typeface="Times New Roman"/>
              </a:rPr>
              <a:t>line</a:t>
            </a:r>
            <a:endParaRPr sz="2250">
              <a:latin typeface="Times New Roman"/>
              <a:cs typeface="Times New Roman"/>
            </a:endParaRPr>
          </a:p>
          <a:p>
            <a:pPr marL="11430" algn="ctr">
              <a:spcBef>
                <a:spcPts val="70"/>
              </a:spcBef>
            </a:pPr>
            <a:r>
              <a:rPr sz="2150" spc="-25" dirty="0">
                <a:latin typeface="Times New Roman"/>
                <a:cs typeface="Times New Roman"/>
              </a:rPr>
              <a:t>L2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73302" y="4992886"/>
            <a:ext cx="1196340" cy="704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spcBef>
                <a:spcPts val="95"/>
              </a:spcBef>
            </a:pPr>
            <a:r>
              <a:rPr sz="2250" spc="-30" dirty="0">
                <a:latin typeface="Times New Roman"/>
                <a:cs typeface="Times New Roman"/>
              </a:rPr>
              <a:t>Cache</a:t>
            </a:r>
            <a:r>
              <a:rPr sz="2250" spc="-110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line</a:t>
            </a:r>
            <a:endParaRPr sz="2250">
              <a:latin typeface="Times New Roman"/>
              <a:cs typeface="Times New Roman"/>
            </a:endParaRPr>
          </a:p>
          <a:p>
            <a:pPr marL="5080" algn="ctr">
              <a:spcBef>
                <a:spcPts val="70"/>
              </a:spcBef>
            </a:pPr>
            <a:r>
              <a:rPr sz="2150" spc="-25" dirty="0">
                <a:latin typeface="Times New Roman"/>
                <a:cs typeface="Times New Roman"/>
              </a:rPr>
              <a:t>L3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9AA6F-806F-FFEA-1017-FD6882AB9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D707784-4961-7DF6-E95F-8E4A41007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84733"/>
            <a:ext cx="9144000" cy="4032173"/>
          </a:xfrm>
        </p:spPr>
        <p:txBody>
          <a:bodyPr vert="horz" wrap="square" lIns="0" tIns="66040" rIns="0" bIns="0" rtlCol="0">
            <a:spAutoFit/>
          </a:bodyPr>
          <a:lstStyle/>
          <a:p>
            <a:pPr marL="355600" indent="-342265" algn="just">
              <a:spcBef>
                <a:spcPts val="520"/>
              </a:spcBef>
              <a:buClr>
                <a:srgbClr val="3F36E8"/>
              </a:buClr>
              <a:buChar char="•"/>
              <a:tabLst>
                <a:tab pos="355600" algn="l"/>
              </a:tabLst>
            </a:pPr>
            <a:r>
              <a:rPr lang="en-US" sz="2600" spc="5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Cache memory is a small-sized type of volatile computer memory.</a:t>
            </a:r>
          </a:p>
          <a:p>
            <a:pPr marL="355600" indent="-342265" algn="just">
              <a:spcBef>
                <a:spcPts val="520"/>
              </a:spcBef>
              <a:buClr>
                <a:srgbClr val="3F36E8"/>
              </a:buClr>
              <a:buChar char="•"/>
              <a:tabLst>
                <a:tab pos="355600" algn="l"/>
              </a:tabLst>
            </a:pPr>
            <a:r>
              <a:rPr lang="en-US" sz="2600" spc="55" dirty="0">
                <a:solidFill>
                  <a:srgbClr val="2D2DAF"/>
                </a:solidFill>
                <a:latin typeface="Times New Roman"/>
                <a:cs typeface="Times New Roman"/>
              </a:rPr>
              <a:t>provides high-speed data access to the processor and stores frequently used computer programs, applications, and data.</a:t>
            </a:r>
          </a:p>
          <a:p>
            <a:pPr marL="355600" indent="-342265" algn="just">
              <a:spcBef>
                <a:spcPts val="520"/>
              </a:spcBef>
              <a:buClr>
                <a:srgbClr val="3F36E8"/>
              </a:buClr>
              <a:buChar char="•"/>
              <a:tabLst>
                <a:tab pos="355600" algn="l"/>
              </a:tabLst>
            </a:pPr>
            <a:r>
              <a:rPr lang="en-US" sz="2600" spc="55" dirty="0">
                <a:solidFill>
                  <a:srgbClr val="2D2DAF"/>
                </a:solidFill>
                <a:latin typeface="Times New Roman"/>
                <a:cs typeface="Times New Roman"/>
              </a:rPr>
              <a:t>It acts as a buffer between the CPU and the main memory (RAM), significantly improving the speed of data retrieval. </a:t>
            </a:r>
          </a:p>
          <a:p>
            <a:pPr marL="355600" indent="-342265" algn="just">
              <a:spcBef>
                <a:spcPts val="520"/>
              </a:spcBef>
              <a:buClr>
                <a:srgbClr val="3F36E8"/>
              </a:buClr>
              <a:buChar char="•"/>
              <a:tabLst>
                <a:tab pos="355600" algn="l"/>
              </a:tabLst>
            </a:pPr>
            <a:r>
              <a:rPr lang="en-US" sz="2600" spc="55" dirty="0">
                <a:solidFill>
                  <a:srgbClr val="2D2DAF"/>
                </a:solidFill>
                <a:latin typeface="Times New Roman"/>
                <a:cs typeface="Times New Roman"/>
              </a:rPr>
              <a:t>By storing copies of frequently accessed data, cache memory reduces the time it takes for the CPU to fetch data, thus enhancing overall system performance.</a:t>
            </a:r>
          </a:p>
          <a:p>
            <a:pPr marL="355600" indent="-342265" algn="just">
              <a:spcBef>
                <a:spcPts val="520"/>
              </a:spcBef>
              <a:buClr>
                <a:srgbClr val="3F36E8"/>
              </a:buClr>
              <a:buChar char="•"/>
              <a:tabLst>
                <a:tab pos="355600" algn="l"/>
              </a:tabLst>
            </a:pPr>
            <a:r>
              <a:rPr lang="en-US" sz="2600" spc="55" dirty="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It consists of multiple levels (L1, L2, L3), with L1 being the fastest and smallest.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FA54B-0383-738E-2DFE-831C99356564}"/>
              </a:ext>
            </a:extLst>
          </p:cNvPr>
          <p:cNvSpPr txBox="1"/>
          <p:nvPr/>
        </p:nvSpPr>
        <p:spPr>
          <a:xfrm>
            <a:off x="2454007" y="817782"/>
            <a:ext cx="6097836" cy="692497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>
            <a:lvl1pPr marL="1991360">
              <a:lnSpc>
                <a:spcPct val="100000"/>
              </a:lnSpc>
              <a:spcBef>
                <a:spcPts val="120"/>
              </a:spcBef>
              <a:buNone/>
              <a:defRPr sz="4400" spc="-10">
                <a:solidFill>
                  <a:srgbClr val="AF671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Cache Memory</a:t>
            </a:r>
          </a:p>
        </p:txBody>
      </p:sp>
    </p:spTree>
    <p:extLst>
      <p:ext uri="{BB962C8B-B14F-4D97-AF65-F5344CB8AC3E}">
        <p14:creationId xmlns:p14="http://schemas.microsoft.com/office/powerpoint/2010/main" val="158116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1585" y="1259086"/>
            <a:ext cx="7768828" cy="7143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08164" y="645119"/>
            <a:ext cx="4554855" cy="516890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dirty="0">
                <a:solidFill>
                  <a:srgbClr val="BC6716"/>
                </a:solidFill>
              </a:rPr>
              <a:t>How</a:t>
            </a:r>
            <a:r>
              <a:rPr sz="3200" spc="-110" dirty="0">
                <a:solidFill>
                  <a:srgbClr val="BC6716"/>
                </a:solidFill>
              </a:rPr>
              <a:t> </a:t>
            </a:r>
            <a:r>
              <a:rPr sz="3200" dirty="0">
                <a:solidFill>
                  <a:srgbClr val="BA6716"/>
                </a:solidFill>
              </a:rPr>
              <a:t>Cache</a:t>
            </a:r>
            <a:r>
              <a:rPr sz="3200" spc="-105" dirty="0">
                <a:solidFill>
                  <a:srgbClr val="BA6716"/>
                </a:solidFill>
              </a:rPr>
              <a:t> </a:t>
            </a:r>
            <a:r>
              <a:rPr sz="3200" dirty="0">
                <a:solidFill>
                  <a:srgbClr val="B87023"/>
                </a:solidFill>
              </a:rPr>
              <a:t>Memory</a:t>
            </a:r>
            <a:r>
              <a:rPr sz="3200" spc="-114" dirty="0">
                <a:solidFill>
                  <a:srgbClr val="B87023"/>
                </a:solidFill>
              </a:rPr>
              <a:t> </a:t>
            </a:r>
            <a:r>
              <a:rPr sz="3200" spc="-40" dirty="0">
                <a:solidFill>
                  <a:srgbClr val="B17936"/>
                </a:solidFill>
              </a:rPr>
              <a:t>Works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2280779" y="1462682"/>
            <a:ext cx="7197725" cy="43794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3060" indent="-335280">
              <a:spcBef>
                <a:spcPts val="130"/>
              </a:spcBef>
              <a:buClr>
                <a:srgbClr val="312ADA"/>
              </a:buClr>
              <a:buChar char="•"/>
              <a:tabLst>
                <a:tab pos="353060" algn="l"/>
                <a:tab pos="5369560" algn="l"/>
              </a:tabLst>
            </a:pPr>
            <a:r>
              <a:rPr sz="2800" dirty="0">
                <a:solidFill>
                  <a:srgbClr val="4F42BF"/>
                </a:solidFill>
                <a:latin typeface="Times New Roman"/>
                <a:cs typeface="Times New Roman"/>
              </a:rPr>
              <a:t>Prefetch</a:t>
            </a:r>
            <a:r>
              <a:rPr sz="2800" spc="20" dirty="0">
                <a:solidFill>
                  <a:srgbClr val="4F42B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D31B1"/>
                </a:solidFill>
                <a:latin typeface="Times New Roman"/>
                <a:cs typeface="Times New Roman"/>
              </a:rPr>
              <a:t>data</a:t>
            </a:r>
            <a:r>
              <a:rPr sz="2800" spc="-45" dirty="0">
                <a:solidFill>
                  <a:srgbClr val="3D31B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438B3"/>
                </a:solidFill>
                <a:latin typeface="Times New Roman"/>
                <a:cs typeface="Times New Roman"/>
              </a:rPr>
              <a:t>into</a:t>
            </a:r>
            <a:r>
              <a:rPr sz="2800" spc="-95" dirty="0">
                <a:solidFill>
                  <a:srgbClr val="4438B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44BB8"/>
                </a:solidFill>
                <a:latin typeface="Times New Roman"/>
                <a:cs typeface="Times New Roman"/>
              </a:rPr>
              <a:t>cache</a:t>
            </a:r>
            <a:r>
              <a:rPr sz="2800" spc="-45" dirty="0">
                <a:solidFill>
                  <a:srgbClr val="544BB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B2FBA"/>
                </a:solidFill>
                <a:latin typeface="Times New Roman"/>
                <a:cs typeface="Times New Roman"/>
              </a:rPr>
              <a:t>before</a:t>
            </a:r>
            <a:r>
              <a:rPr sz="2800" spc="35" dirty="0">
                <a:solidFill>
                  <a:srgbClr val="3B2FBA"/>
                </a:solidFill>
                <a:latin typeface="Times New Roman"/>
                <a:cs typeface="Times New Roman"/>
              </a:rPr>
              <a:t> </a:t>
            </a:r>
            <a:r>
              <a:rPr lang="en-US" sz="2800" spc="-25" dirty="0">
                <a:solidFill>
                  <a:srgbClr val="48449A"/>
                </a:solidFill>
                <a:latin typeface="Times New Roman"/>
                <a:cs typeface="Times New Roman"/>
              </a:rPr>
              <a:t>the</a:t>
            </a:r>
            <a:r>
              <a:rPr sz="2800" dirty="0">
                <a:solidFill>
                  <a:srgbClr val="48449A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3B318A"/>
                </a:solidFill>
                <a:latin typeface="Times New Roman"/>
                <a:cs typeface="Times New Roman"/>
              </a:rPr>
              <a:t>processor</a:t>
            </a:r>
            <a:endParaRPr sz="2800" dirty="0">
              <a:latin typeface="Times New Roman"/>
              <a:cs typeface="Times New Roman"/>
            </a:endParaRPr>
          </a:p>
          <a:p>
            <a:pPr marL="365760">
              <a:spcBef>
                <a:spcPts val="65"/>
              </a:spcBef>
            </a:pPr>
            <a:r>
              <a:rPr sz="2750" dirty="0">
                <a:solidFill>
                  <a:srgbClr val="3D3697"/>
                </a:solidFill>
                <a:latin typeface="Times New Roman"/>
                <a:cs typeface="Times New Roman"/>
              </a:rPr>
              <a:t>needs</a:t>
            </a:r>
            <a:r>
              <a:rPr sz="2750" spc="-80" dirty="0">
                <a:solidFill>
                  <a:srgbClr val="3D3697"/>
                </a:solidFill>
                <a:latin typeface="Times New Roman"/>
                <a:cs typeface="Times New Roman"/>
              </a:rPr>
              <a:t> </a:t>
            </a:r>
            <a:r>
              <a:rPr sz="2750" spc="-25" dirty="0">
                <a:solidFill>
                  <a:srgbClr val="3D33B3"/>
                </a:solidFill>
                <a:latin typeface="Times New Roman"/>
                <a:cs typeface="Times New Roman"/>
              </a:rPr>
              <a:t>it</a:t>
            </a:r>
            <a:endParaRPr sz="2750" dirty="0">
              <a:latin typeface="Times New Roman"/>
              <a:cs typeface="Times New Roman"/>
            </a:endParaRPr>
          </a:p>
          <a:p>
            <a:pPr marL="824230" indent="-342900"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765175" algn="l"/>
              </a:tabLst>
            </a:pPr>
            <a:r>
              <a:rPr sz="2500" dirty="0">
                <a:solidFill>
                  <a:srgbClr val="B55B6E"/>
                </a:solidFill>
                <a:latin typeface="Times New Roman"/>
                <a:cs typeface="Times New Roman"/>
              </a:rPr>
              <a:t>	</a:t>
            </a:r>
            <a:r>
              <a:rPr sz="2500" spc="-55" dirty="0">
                <a:solidFill>
                  <a:srgbClr val="E68EA0"/>
                </a:solidFill>
                <a:latin typeface="Times New Roman"/>
                <a:cs typeface="Times New Roman"/>
              </a:rPr>
              <a:t>Need</a:t>
            </a:r>
            <a:r>
              <a:rPr sz="2500" spc="-105" dirty="0">
                <a:solidFill>
                  <a:srgbClr val="E68EA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82112A"/>
                </a:solidFill>
                <a:latin typeface="Times New Roman"/>
                <a:cs typeface="Times New Roman"/>
              </a:rPr>
              <a:t>to</a:t>
            </a:r>
            <a:r>
              <a:rPr sz="2500" spc="-155" dirty="0">
                <a:solidFill>
                  <a:srgbClr val="82112A"/>
                </a:solidFill>
                <a:latin typeface="Times New Roman"/>
                <a:cs typeface="Times New Roman"/>
              </a:rPr>
              <a:t> </a:t>
            </a:r>
            <a:r>
              <a:rPr sz="2500" spc="-40" dirty="0">
                <a:solidFill>
                  <a:srgbClr val="67162A"/>
                </a:solidFill>
                <a:latin typeface="Times New Roman"/>
                <a:cs typeface="Times New Roman"/>
              </a:rPr>
              <a:t>predict</a:t>
            </a:r>
            <a:r>
              <a:rPr sz="2500" spc="-110" dirty="0">
                <a:solidFill>
                  <a:srgbClr val="67162A"/>
                </a:solidFill>
                <a:latin typeface="Times New Roman"/>
                <a:cs typeface="Times New Roman"/>
              </a:rPr>
              <a:t> </a:t>
            </a:r>
            <a:r>
              <a:rPr sz="2500" spc="-50" dirty="0">
                <a:solidFill>
                  <a:srgbClr val="740C26"/>
                </a:solidFill>
                <a:latin typeface="Times New Roman"/>
                <a:cs typeface="Times New Roman"/>
              </a:rPr>
              <a:t>processor</a:t>
            </a:r>
            <a:r>
              <a:rPr sz="2500" dirty="0">
                <a:solidFill>
                  <a:srgbClr val="740C26"/>
                </a:solidFill>
                <a:latin typeface="Times New Roman"/>
                <a:cs typeface="Times New Roman"/>
              </a:rPr>
              <a:t> </a:t>
            </a:r>
            <a:r>
              <a:rPr sz="2500" spc="-35" dirty="0">
                <a:solidFill>
                  <a:srgbClr val="93072A"/>
                </a:solidFill>
                <a:latin typeface="Times New Roman"/>
                <a:cs typeface="Times New Roman"/>
              </a:rPr>
              <a:t>future</a:t>
            </a:r>
            <a:r>
              <a:rPr sz="2500" spc="-60" dirty="0">
                <a:solidFill>
                  <a:srgbClr val="93072A"/>
                </a:solidFill>
                <a:latin typeface="Times New Roman"/>
                <a:cs typeface="Times New Roman"/>
              </a:rPr>
              <a:t> </a:t>
            </a:r>
            <a:r>
              <a:rPr sz="2500" spc="-65" dirty="0">
                <a:solidFill>
                  <a:srgbClr val="7B2138"/>
                </a:solidFill>
                <a:latin typeface="Times New Roman"/>
                <a:cs typeface="Times New Roman"/>
              </a:rPr>
              <a:t>access</a:t>
            </a:r>
            <a:r>
              <a:rPr sz="2500" spc="-90" dirty="0">
                <a:solidFill>
                  <a:srgbClr val="7B2138"/>
                </a:solidFill>
                <a:latin typeface="Times New Roman"/>
                <a:cs typeface="Times New Roman"/>
              </a:rPr>
              <a:t> </a:t>
            </a:r>
            <a:r>
              <a:rPr lang="en-US" sz="2500" spc="-25" dirty="0">
                <a:solidFill>
                  <a:srgbClr val="791831"/>
                </a:solidFill>
                <a:latin typeface="Times New Roman"/>
                <a:cs typeface="Times New Roman"/>
              </a:rPr>
              <a:t>r</a:t>
            </a:r>
            <a:r>
              <a:rPr sz="2500" spc="-25" dirty="0">
                <a:solidFill>
                  <a:srgbClr val="791831"/>
                </a:solidFill>
                <a:latin typeface="Times New Roman"/>
                <a:cs typeface="Times New Roman"/>
              </a:rPr>
              <a:t>equirements</a:t>
            </a:r>
            <a:endParaRPr sz="2500" dirty="0">
              <a:latin typeface="Times New Roman"/>
              <a:cs typeface="Times New Roman"/>
            </a:endParaRPr>
          </a:p>
          <a:p>
            <a:pPr marL="927100">
              <a:spcBef>
                <a:spcPts val="490"/>
              </a:spcBef>
              <a:tabLst>
                <a:tab pos="1210945" algn="l"/>
              </a:tabLst>
            </a:pPr>
            <a:r>
              <a:rPr sz="2000" spc="5" dirty="0">
                <a:solidFill>
                  <a:srgbClr val="494949"/>
                </a:solidFill>
                <a:latin typeface="Cambria"/>
                <a:cs typeface="Cambria"/>
              </a:rPr>
              <a:t>»</a:t>
            </a:r>
            <a:r>
              <a:rPr sz="2000" dirty="0">
                <a:solidFill>
                  <a:srgbClr val="494949"/>
                </a:solidFill>
                <a:latin typeface="Cambria"/>
                <a:cs typeface="Cambria"/>
              </a:rPr>
              <a:t>	</a:t>
            </a:r>
            <a:r>
              <a:rPr sz="2000" dirty="0">
                <a:solidFill>
                  <a:srgbClr val="424242"/>
                </a:solidFill>
                <a:latin typeface="Cambria"/>
                <a:cs typeface="Cambria"/>
              </a:rPr>
              <a:t>Not</a:t>
            </a:r>
            <a:r>
              <a:rPr sz="2000" spc="-105" dirty="0">
                <a:solidFill>
                  <a:srgbClr val="424242"/>
                </a:solidFill>
                <a:latin typeface="Cambria"/>
                <a:cs typeface="Cambria"/>
              </a:rPr>
              <a:t> </a:t>
            </a:r>
            <a:r>
              <a:rPr sz="2000" spc="-20" dirty="0">
                <a:solidFill>
                  <a:srgbClr val="2F5B54"/>
                </a:solidFill>
                <a:latin typeface="Cambria"/>
                <a:cs typeface="Cambria"/>
              </a:rPr>
              <a:t>difficult</a:t>
            </a:r>
            <a:r>
              <a:rPr sz="2000" dirty="0">
                <a:solidFill>
                  <a:srgbClr val="2F5B54"/>
                </a:solidFill>
                <a:latin typeface="Cambria"/>
                <a:cs typeface="Cambria"/>
              </a:rPr>
              <a:t> </a:t>
            </a:r>
            <a:r>
              <a:rPr sz="2000" spc="-35" dirty="0">
                <a:solidFill>
                  <a:srgbClr val="23524B"/>
                </a:solidFill>
                <a:latin typeface="Cambria"/>
                <a:cs typeface="Cambria"/>
              </a:rPr>
              <a:t>owing</a:t>
            </a:r>
            <a:r>
              <a:rPr sz="2000" spc="65" dirty="0">
                <a:solidFill>
                  <a:srgbClr val="23524B"/>
                </a:solidFill>
                <a:latin typeface="Cambria"/>
                <a:cs typeface="Cambria"/>
              </a:rPr>
              <a:t> </a:t>
            </a:r>
            <a:r>
              <a:rPr sz="2000" spc="-55" dirty="0">
                <a:solidFill>
                  <a:srgbClr val="1F5750"/>
                </a:solidFill>
                <a:latin typeface="Cambria"/>
                <a:cs typeface="Cambria"/>
              </a:rPr>
              <a:t>to</a:t>
            </a:r>
            <a:r>
              <a:rPr sz="2000" spc="-95" dirty="0">
                <a:solidFill>
                  <a:srgbClr val="1F5750"/>
                </a:solidFill>
                <a:latin typeface="Cambria"/>
                <a:cs typeface="Cambria"/>
              </a:rPr>
              <a:t> </a:t>
            </a:r>
            <a:r>
              <a:rPr sz="2000" i="1" spc="-50" dirty="0">
                <a:solidFill>
                  <a:srgbClr val="0F594F"/>
                </a:solidFill>
                <a:latin typeface="Cambria"/>
                <a:cs typeface="Cambria"/>
              </a:rPr>
              <a:t>local</a:t>
            </a:r>
            <a:r>
              <a:rPr lang="en-US" sz="2000" i="1" spc="-50" dirty="0">
                <a:solidFill>
                  <a:srgbClr val="0F594F"/>
                </a:solidFill>
                <a:latin typeface="Cambria"/>
                <a:cs typeface="Cambria"/>
              </a:rPr>
              <a:t>it</a:t>
            </a:r>
            <a:r>
              <a:rPr sz="2000" i="1" spc="-50" dirty="0">
                <a:solidFill>
                  <a:srgbClr val="0F594F"/>
                </a:solidFill>
                <a:latin typeface="Cambria"/>
                <a:cs typeface="Cambria"/>
              </a:rPr>
              <a:t>y</a:t>
            </a:r>
            <a:r>
              <a:rPr sz="2000" i="1" spc="95" dirty="0">
                <a:solidFill>
                  <a:srgbClr val="0F594F"/>
                </a:solidFill>
                <a:latin typeface="Cambria"/>
                <a:cs typeface="Cambria"/>
              </a:rPr>
              <a:t> </a:t>
            </a:r>
            <a:r>
              <a:rPr sz="2000" i="1" dirty="0">
                <a:solidFill>
                  <a:srgbClr val="1A5950"/>
                </a:solidFill>
                <a:latin typeface="Cambria"/>
                <a:cs typeface="Cambria"/>
              </a:rPr>
              <a:t>of</a:t>
            </a:r>
            <a:r>
              <a:rPr sz="2000" i="1" spc="-30" dirty="0">
                <a:solidFill>
                  <a:srgbClr val="1A5950"/>
                </a:solidFill>
                <a:latin typeface="Cambria"/>
                <a:cs typeface="Cambria"/>
              </a:rPr>
              <a:t> </a:t>
            </a:r>
            <a:r>
              <a:rPr sz="2000" i="1" spc="-10" dirty="0">
                <a:solidFill>
                  <a:srgbClr val="165952"/>
                </a:solidFill>
                <a:latin typeface="Cambria"/>
                <a:cs typeface="Cambria"/>
              </a:rPr>
              <a:t>reference</a:t>
            </a:r>
            <a:endParaRPr sz="2000" dirty="0">
              <a:latin typeface="Cambria"/>
              <a:cs typeface="Cambria"/>
            </a:endParaRPr>
          </a:p>
          <a:p>
            <a:pPr marL="347345" indent="-334645">
              <a:spcBef>
                <a:spcPts val="695"/>
              </a:spcBef>
              <a:buClr>
                <a:srgbClr val="2F2BD4"/>
              </a:buClr>
              <a:buChar char="•"/>
              <a:tabLst>
                <a:tab pos="347345" algn="l"/>
              </a:tabLst>
            </a:pPr>
            <a:r>
              <a:rPr sz="2700" spc="-80" dirty="0">
                <a:solidFill>
                  <a:srgbClr val="3A31BD"/>
                </a:solidFill>
                <a:latin typeface="Cambria"/>
                <a:cs typeface="Cambria"/>
              </a:rPr>
              <a:t>Important</a:t>
            </a:r>
            <a:r>
              <a:rPr sz="2700" spc="100" dirty="0">
                <a:solidFill>
                  <a:srgbClr val="3A31BD"/>
                </a:solidFill>
                <a:latin typeface="Cambria"/>
                <a:cs typeface="Cambria"/>
              </a:rPr>
              <a:t> </a:t>
            </a:r>
            <a:r>
              <a:rPr sz="2700" spc="-10" dirty="0">
                <a:solidFill>
                  <a:srgbClr val="443DA7"/>
                </a:solidFill>
                <a:latin typeface="Cambria"/>
                <a:cs typeface="Cambria"/>
              </a:rPr>
              <a:t>terms</a:t>
            </a:r>
            <a:endParaRPr sz="2700" dirty="0">
              <a:latin typeface="Cambria"/>
              <a:cs typeface="Cambria"/>
            </a:endParaRPr>
          </a:p>
          <a:p>
            <a:pPr marL="742950" lvl="1" indent="-281305">
              <a:spcBef>
                <a:spcPts val="635"/>
              </a:spcBef>
              <a:buClr>
                <a:srgbClr val="903442"/>
              </a:buClr>
              <a:buChar char="•"/>
              <a:tabLst>
                <a:tab pos="742950" algn="l"/>
              </a:tabLst>
            </a:pPr>
            <a:r>
              <a:rPr sz="2450" dirty="0">
                <a:solidFill>
                  <a:srgbClr val="FDA1B3"/>
                </a:solidFill>
                <a:latin typeface="Cambria"/>
                <a:cs typeface="Cambria"/>
              </a:rPr>
              <a:t>Miss</a:t>
            </a:r>
            <a:r>
              <a:rPr sz="2450" spc="-40" dirty="0">
                <a:solidFill>
                  <a:srgbClr val="FDA1B3"/>
                </a:solidFill>
                <a:latin typeface="Cambria"/>
                <a:cs typeface="Cambria"/>
              </a:rPr>
              <a:t> </a:t>
            </a:r>
            <a:r>
              <a:rPr sz="2450" spc="-10" dirty="0" err="1">
                <a:solidFill>
                  <a:srgbClr val="910126"/>
                </a:solidFill>
                <a:latin typeface="Cambria"/>
                <a:cs typeface="Cambria"/>
              </a:rPr>
              <a:t>pen</a:t>
            </a:r>
            <a:r>
              <a:rPr lang="en-US" sz="2450" spc="-10" dirty="0" err="1">
                <a:solidFill>
                  <a:srgbClr val="910126"/>
                </a:solidFill>
                <a:latin typeface="Cambria"/>
                <a:cs typeface="Cambria"/>
              </a:rPr>
              <a:t>l</a:t>
            </a:r>
            <a:r>
              <a:rPr sz="2450" spc="-10" dirty="0" err="1">
                <a:solidFill>
                  <a:srgbClr val="910126"/>
                </a:solidFill>
                <a:latin typeface="Cambria"/>
                <a:cs typeface="Cambria"/>
              </a:rPr>
              <a:t>ty</a:t>
            </a:r>
            <a:endParaRPr sz="2450" dirty="0">
              <a:latin typeface="Cambria"/>
              <a:cs typeface="Cambria"/>
            </a:endParaRPr>
          </a:p>
          <a:p>
            <a:pPr marL="742315" lvl="1" indent="-281305">
              <a:spcBef>
                <a:spcPts val="455"/>
              </a:spcBef>
              <a:buClr>
                <a:srgbClr val="A5334D"/>
              </a:buClr>
              <a:buChar char="•"/>
              <a:tabLst>
                <a:tab pos="742315" algn="l"/>
              </a:tabLst>
            </a:pPr>
            <a:r>
              <a:rPr sz="2500" dirty="0">
                <a:solidFill>
                  <a:srgbClr val="820C2A"/>
                </a:solidFill>
                <a:latin typeface="Cambria"/>
                <a:cs typeface="Cambria"/>
              </a:rPr>
              <a:t>Hit</a:t>
            </a:r>
            <a:r>
              <a:rPr sz="2500" spc="-140" dirty="0">
                <a:solidFill>
                  <a:srgbClr val="820C2A"/>
                </a:solidFill>
                <a:latin typeface="Cambria"/>
                <a:cs typeface="Cambria"/>
              </a:rPr>
              <a:t> </a:t>
            </a:r>
            <a:r>
              <a:rPr sz="2500" spc="-20" dirty="0">
                <a:solidFill>
                  <a:srgbClr val="831134"/>
                </a:solidFill>
                <a:latin typeface="Cambria"/>
                <a:cs typeface="Cambria"/>
              </a:rPr>
              <a:t>ratio</a:t>
            </a:r>
            <a:endParaRPr sz="2500" dirty="0">
              <a:latin typeface="Cambria"/>
              <a:cs typeface="Cambria"/>
            </a:endParaRPr>
          </a:p>
          <a:p>
            <a:pPr marL="741680" indent="-260350">
              <a:spcBef>
                <a:spcPts val="545"/>
              </a:spcBef>
              <a:buClr>
                <a:srgbClr val="AA495D"/>
              </a:buClr>
              <a:buChar char="*"/>
              <a:tabLst>
                <a:tab pos="741680" algn="l"/>
                <a:tab pos="2296795" algn="l"/>
              </a:tabLst>
            </a:pPr>
            <a:r>
              <a:rPr sz="2400" dirty="0">
                <a:solidFill>
                  <a:srgbClr val="9C3449"/>
                </a:solidFill>
                <a:latin typeface="Cambria"/>
                <a:cs typeface="Cambria"/>
              </a:rPr>
              <a:t>Miss</a:t>
            </a:r>
            <a:r>
              <a:rPr sz="2400" spc="50" dirty="0">
                <a:solidFill>
                  <a:srgbClr val="9C3449"/>
                </a:solidFill>
                <a:latin typeface="Cambria"/>
                <a:cs typeface="Cambria"/>
              </a:rPr>
              <a:t> </a:t>
            </a:r>
            <a:r>
              <a:rPr lang="en-US" sz="2400" spc="-20" dirty="0">
                <a:solidFill>
                  <a:srgbClr val="6D182D"/>
                </a:solidFill>
                <a:latin typeface="Cambria"/>
                <a:cs typeface="Cambria"/>
              </a:rPr>
              <a:t>ra</a:t>
            </a:r>
            <a:r>
              <a:rPr sz="2400" spc="-20" dirty="0">
                <a:solidFill>
                  <a:srgbClr val="6D182D"/>
                </a:solidFill>
                <a:latin typeface="Cambria"/>
                <a:cs typeface="Cambria"/>
              </a:rPr>
              <a:t>tio</a:t>
            </a:r>
            <a:r>
              <a:rPr sz="2400" dirty="0">
                <a:solidFill>
                  <a:srgbClr val="6D182D"/>
                </a:solidFill>
                <a:latin typeface="Cambria"/>
                <a:cs typeface="Cambria"/>
              </a:rPr>
              <a:t>	</a:t>
            </a:r>
            <a:r>
              <a:rPr sz="2400" spc="-130" dirty="0">
                <a:solidFill>
                  <a:srgbClr val="7C3646"/>
                </a:solidFill>
                <a:latin typeface="Cambria"/>
                <a:cs typeface="Cambria"/>
              </a:rPr>
              <a:t>(1</a:t>
            </a:r>
            <a:r>
              <a:rPr sz="2400" spc="-50" dirty="0">
                <a:solidFill>
                  <a:srgbClr val="7C3646"/>
                </a:solidFill>
                <a:latin typeface="Cambria"/>
                <a:cs typeface="Cambria"/>
              </a:rPr>
              <a:t> </a:t>
            </a:r>
            <a:r>
              <a:rPr sz="2400" spc="-940" dirty="0">
                <a:solidFill>
                  <a:srgbClr val="522B36"/>
                </a:solidFill>
                <a:latin typeface="Cambria"/>
                <a:cs typeface="Cambria"/>
              </a:rPr>
              <a:t>—</a:t>
            </a:r>
            <a:r>
              <a:rPr sz="2400" spc="-85" dirty="0">
                <a:solidFill>
                  <a:srgbClr val="522B36"/>
                </a:solidFill>
                <a:latin typeface="Cambria"/>
                <a:cs typeface="Cambria"/>
              </a:rPr>
              <a:t> </a:t>
            </a:r>
            <a:r>
              <a:rPr sz="2400" spc="-45" dirty="0">
                <a:solidFill>
                  <a:srgbClr val="851A31"/>
                </a:solidFill>
                <a:latin typeface="Cambria"/>
                <a:cs typeface="Cambria"/>
              </a:rPr>
              <a:t>hit</a:t>
            </a:r>
            <a:r>
              <a:rPr sz="2400" spc="-65" dirty="0">
                <a:solidFill>
                  <a:srgbClr val="851A31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6D0F26"/>
                </a:solidFill>
                <a:latin typeface="Cambria"/>
                <a:cs typeface="Cambria"/>
              </a:rPr>
              <a:t>ratio)</a:t>
            </a:r>
            <a:endParaRPr sz="2400" dirty="0">
              <a:latin typeface="Cambria"/>
              <a:cs typeface="Cambria"/>
            </a:endParaRPr>
          </a:p>
          <a:p>
            <a:pPr marL="742315" indent="-260985">
              <a:spcBef>
                <a:spcPts val="500"/>
              </a:spcBef>
              <a:buClr>
                <a:srgbClr val="BD6979"/>
              </a:buClr>
              <a:buChar char="*"/>
              <a:tabLst>
                <a:tab pos="742315" algn="l"/>
              </a:tabLst>
            </a:pPr>
            <a:r>
              <a:rPr sz="2500" dirty="0">
                <a:solidFill>
                  <a:srgbClr val="850A23"/>
                </a:solidFill>
                <a:latin typeface="Cambria"/>
                <a:cs typeface="Cambria"/>
              </a:rPr>
              <a:t>Hit</a:t>
            </a:r>
            <a:r>
              <a:rPr sz="2500" spc="-85" dirty="0">
                <a:solidFill>
                  <a:srgbClr val="850A23"/>
                </a:solidFill>
                <a:latin typeface="Cambria"/>
                <a:cs typeface="Cambria"/>
              </a:rPr>
              <a:t> </a:t>
            </a:r>
            <a:r>
              <a:rPr sz="2500" spc="-20" dirty="0">
                <a:solidFill>
                  <a:srgbClr val="931C34"/>
                </a:solidFill>
                <a:latin typeface="Cambria"/>
                <a:cs typeface="Cambria"/>
              </a:rPr>
              <a:t>time</a:t>
            </a:r>
            <a:endParaRPr sz="25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2204" y="3911204"/>
            <a:ext cx="5625703" cy="177700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3274" y="1446608"/>
            <a:ext cx="5634633" cy="176807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11585" y="1259086"/>
            <a:ext cx="7768828" cy="7143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03219" y="6000750"/>
            <a:ext cx="928687" cy="9822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62200" y="781364"/>
            <a:ext cx="10515600" cy="493084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100" dirty="0">
                <a:solidFill>
                  <a:srgbClr val="BA6411"/>
                </a:solidFill>
              </a:rPr>
              <a:t>How</a:t>
            </a:r>
            <a:r>
              <a:rPr sz="3100" spc="135" dirty="0">
                <a:solidFill>
                  <a:srgbClr val="BA6411"/>
                </a:solidFill>
              </a:rPr>
              <a:t> </a:t>
            </a:r>
            <a:r>
              <a:rPr sz="3100" dirty="0">
                <a:solidFill>
                  <a:srgbClr val="C36607"/>
                </a:solidFill>
              </a:rPr>
              <a:t>Cache</a:t>
            </a:r>
            <a:r>
              <a:rPr sz="3100" spc="140" dirty="0">
                <a:solidFill>
                  <a:srgbClr val="C36607"/>
                </a:solidFill>
              </a:rPr>
              <a:t> </a:t>
            </a:r>
            <a:r>
              <a:rPr sz="3100" dirty="0">
                <a:solidFill>
                  <a:srgbClr val="C87218"/>
                </a:solidFill>
              </a:rPr>
              <a:t>Memory</a:t>
            </a:r>
            <a:r>
              <a:rPr sz="3100" spc="155" dirty="0">
                <a:solidFill>
                  <a:srgbClr val="C87218"/>
                </a:solidFill>
              </a:rPr>
              <a:t> </a:t>
            </a:r>
            <a:r>
              <a:rPr sz="3100" dirty="0">
                <a:solidFill>
                  <a:srgbClr val="C46E11"/>
                </a:solidFill>
              </a:rPr>
              <a:t>Works</a:t>
            </a:r>
            <a:r>
              <a:rPr sz="3100" spc="140" dirty="0">
                <a:solidFill>
                  <a:srgbClr val="C46E11"/>
                </a:solidFill>
              </a:rPr>
              <a:t> </a:t>
            </a:r>
            <a:r>
              <a:rPr sz="3100" spc="60" dirty="0">
                <a:solidFill>
                  <a:srgbClr val="C36916"/>
                </a:solidFill>
              </a:rPr>
              <a:t>(cont'd)</a:t>
            </a:r>
            <a:endParaRPr sz="3100"/>
          </a:p>
        </p:txBody>
      </p:sp>
      <p:sp>
        <p:nvSpPr>
          <p:cNvPr id="8" name="object 8"/>
          <p:cNvSpPr txBox="1"/>
          <p:nvPr/>
        </p:nvSpPr>
        <p:spPr>
          <a:xfrm>
            <a:off x="6703219" y="3159999"/>
            <a:ext cx="916781" cy="74251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9065">
              <a:lnSpc>
                <a:spcPts val="2795"/>
              </a:lnSpc>
              <a:spcBef>
                <a:spcPts val="90"/>
              </a:spcBef>
            </a:pPr>
            <a:r>
              <a:rPr lang="en-US" sz="2400" spc="-130" dirty="0">
                <a:latin typeface="Times New Roman"/>
                <a:cs typeface="Times New Roman"/>
              </a:rPr>
              <a:t>c</a:t>
            </a:r>
            <a:r>
              <a:rPr sz="2400" spc="-130" dirty="0">
                <a:latin typeface="Times New Roman"/>
                <a:cs typeface="Times New Roman"/>
              </a:rPr>
              <a:t>able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915"/>
              </a:lnSpc>
            </a:pPr>
            <a:r>
              <a:rPr sz="2500" spc="135" dirty="0">
                <a:latin typeface="Times New Roman"/>
                <a:cs typeface="Times New Roman"/>
              </a:rPr>
              <a:t>-</a:t>
            </a:r>
            <a:r>
              <a:rPr sz="2500" spc="150" dirty="0">
                <a:latin typeface="Times New Roman"/>
                <a:cs typeface="Times New Roman"/>
              </a:rPr>
              <a:t>'=•=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05092" y="3357264"/>
            <a:ext cx="2596515" cy="4127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2500" spc="-45" dirty="0">
                <a:solidFill>
                  <a:srgbClr val="332DC1"/>
                </a:solidFill>
                <a:latin typeface="Times New Roman"/>
                <a:cs typeface="Times New Roman"/>
              </a:rPr>
              <a:t>Cache</a:t>
            </a:r>
            <a:r>
              <a:rPr sz="2500" spc="-95" dirty="0">
                <a:solidFill>
                  <a:srgbClr val="332DC1"/>
                </a:solidFill>
                <a:latin typeface="Times New Roman"/>
                <a:cs typeface="Times New Roman"/>
              </a:rPr>
              <a:t> </a:t>
            </a:r>
            <a:r>
              <a:rPr sz="2500" spc="-30" dirty="0">
                <a:solidFill>
                  <a:srgbClr val="34339A"/>
                </a:solidFill>
                <a:latin typeface="Times New Roman"/>
                <a:cs typeface="Times New Roman"/>
              </a:rPr>
              <a:t>read</a:t>
            </a:r>
            <a:r>
              <a:rPr sz="2500" spc="-105" dirty="0">
                <a:solidFill>
                  <a:srgbClr val="34339A"/>
                </a:solidFill>
                <a:latin typeface="Times New Roman"/>
                <a:cs typeface="Times New Roman"/>
              </a:rPr>
              <a:t> </a:t>
            </a:r>
            <a:r>
              <a:rPr sz="2500" spc="-55" dirty="0">
                <a:solidFill>
                  <a:srgbClr val="3631AF"/>
                </a:solidFill>
                <a:latin typeface="Times New Roman"/>
                <a:cs typeface="Times New Roman"/>
              </a:rPr>
              <a:t>operation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2204" y="3911204"/>
            <a:ext cx="5625703" cy="177700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3274" y="1446608"/>
            <a:ext cx="5634633" cy="176807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11585" y="1259086"/>
            <a:ext cx="7768828" cy="7143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62200" y="781364"/>
            <a:ext cx="10515600" cy="493084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100" dirty="0">
                <a:solidFill>
                  <a:srgbClr val="BA6411"/>
                </a:solidFill>
              </a:rPr>
              <a:t>How</a:t>
            </a:r>
            <a:r>
              <a:rPr sz="3100" spc="135" dirty="0">
                <a:solidFill>
                  <a:srgbClr val="BA6411"/>
                </a:solidFill>
              </a:rPr>
              <a:t> </a:t>
            </a:r>
            <a:r>
              <a:rPr sz="3100" dirty="0">
                <a:solidFill>
                  <a:srgbClr val="C36607"/>
                </a:solidFill>
              </a:rPr>
              <a:t>Cache</a:t>
            </a:r>
            <a:r>
              <a:rPr sz="3100" spc="140" dirty="0">
                <a:solidFill>
                  <a:srgbClr val="C36607"/>
                </a:solidFill>
              </a:rPr>
              <a:t> </a:t>
            </a:r>
            <a:r>
              <a:rPr sz="3100" dirty="0">
                <a:solidFill>
                  <a:srgbClr val="C87218"/>
                </a:solidFill>
              </a:rPr>
              <a:t>Memory</a:t>
            </a:r>
            <a:r>
              <a:rPr sz="3100" spc="155" dirty="0">
                <a:solidFill>
                  <a:srgbClr val="C87218"/>
                </a:solidFill>
              </a:rPr>
              <a:t> </a:t>
            </a:r>
            <a:r>
              <a:rPr sz="3100" dirty="0">
                <a:solidFill>
                  <a:srgbClr val="C46E11"/>
                </a:solidFill>
              </a:rPr>
              <a:t>Works</a:t>
            </a:r>
            <a:r>
              <a:rPr sz="3100" spc="140" dirty="0">
                <a:solidFill>
                  <a:srgbClr val="C46E11"/>
                </a:solidFill>
              </a:rPr>
              <a:t> </a:t>
            </a:r>
            <a:r>
              <a:rPr sz="3100" spc="60" dirty="0">
                <a:solidFill>
                  <a:srgbClr val="C36916"/>
                </a:solidFill>
              </a:rPr>
              <a:t>(cont'd)</a:t>
            </a:r>
            <a:endParaRPr sz="3100"/>
          </a:p>
        </p:txBody>
      </p:sp>
      <p:sp>
        <p:nvSpPr>
          <p:cNvPr id="7" name="object 7"/>
          <p:cNvSpPr txBox="1"/>
          <p:nvPr/>
        </p:nvSpPr>
        <p:spPr>
          <a:xfrm>
            <a:off x="6959591" y="3204717"/>
            <a:ext cx="591820" cy="49275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970">
              <a:lnSpc>
                <a:spcPts val="865"/>
              </a:lnSpc>
              <a:spcBef>
                <a:spcPts val="125"/>
              </a:spcBef>
            </a:pPr>
            <a:r>
              <a:rPr sz="900" spc="250" dirty="0">
                <a:latin typeface="Cambria"/>
                <a:cs typeface="Cambria"/>
              </a:rPr>
              <a:t>enable</a:t>
            </a:r>
            <a:endParaRPr sz="900">
              <a:latin typeface="Cambria"/>
              <a:cs typeface="Cambria"/>
            </a:endParaRPr>
          </a:p>
          <a:p>
            <a:pPr marL="12700">
              <a:lnSpc>
                <a:spcPts val="2785"/>
              </a:lnSpc>
            </a:pPr>
            <a:r>
              <a:rPr sz="2500" dirty="0">
                <a:latin typeface="Cambria"/>
                <a:cs typeface="Cambria"/>
              </a:rPr>
              <a:t>--</a:t>
            </a:r>
            <a:r>
              <a:rPr sz="2500" spc="-25" dirty="0">
                <a:latin typeface="Cambria"/>
                <a:cs typeface="Cambria"/>
              </a:rPr>
              <a:t>••.</a:t>
            </a:r>
            <a:endParaRPr sz="25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8734" y="3292028"/>
            <a:ext cx="2705100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500" spc="-45" dirty="0">
                <a:solidFill>
                  <a:srgbClr val="4444A1"/>
                </a:solidFill>
                <a:latin typeface="Cambria"/>
                <a:cs typeface="Cambria"/>
              </a:rPr>
              <a:t>Cache</a:t>
            </a:r>
            <a:r>
              <a:rPr sz="2500" spc="-20" dirty="0">
                <a:solidFill>
                  <a:srgbClr val="4444A1"/>
                </a:solidFill>
                <a:latin typeface="Cambria"/>
                <a:cs typeface="Cambria"/>
              </a:rPr>
              <a:t> </a:t>
            </a:r>
            <a:r>
              <a:rPr sz="2500" spc="-185" dirty="0">
                <a:solidFill>
                  <a:srgbClr val="3A3497"/>
                </a:solidFill>
                <a:latin typeface="Cambria"/>
                <a:cs typeface="Cambria"/>
              </a:rPr>
              <a:t>write</a:t>
            </a:r>
            <a:r>
              <a:rPr sz="2500" spc="-65" dirty="0">
                <a:solidFill>
                  <a:srgbClr val="3A3497"/>
                </a:solidFill>
                <a:latin typeface="Cambria"/>
                <a:cs typeface="Cambria"/>
              </a:rPr>
              <a:t> </a:t>
            </a:r>
            <a:r>
              <a:rPr sz="2500" spc="-150" dirty="0">
                <a:solidFill>
                  <a:srgbClr val="423FA5"/>
                </a:solidFill>
                <a:latin typeface="Cambria"/>
                <a:cs typeface="Cambria"/>
              </a:rPr>
              <a:t>operation</a:t>
            </a:r>
            <a:endParaRPr sz="2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1585" y="1259086"/>
            <a:ext cx="7768828" cy="7143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27095" y="566589"/>
            <a:ext cx="6243071" cy="692497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>
                <a:solidFill>
                  <a:srgbClr val="CF7011"/>
                </a:solidFill>
              </a:rPr>
              <a:t>Why</a:t>
            </a:r>
            <a:r>
              <a:rPr spc="50" dirty="0">
                <a:solidFill>
                  <a:srgbClr val="CF7011"/>
                </a:solidFill>
              </a:rPr>
              <a:t> </a:t>
            </a:r>
            <a:r>
              <a:rPr dirty="0">
                <a:solidFill>
                  <a:srgbClr val="BF6B11"/>
                </a:solidFill>
              </a:rPr>
              <a:t>Cache</a:t>
            </a:r>
            <a:r>
              <a:rPr spc="10" dirty="0">
                <a:solidFill>
                  <a:srgbClr val="BF6B11"/>
                </a:solidFill>
              </a:rPr>
              <a:t> </a:t>
            </a:r>
            <a:r>
              <a:rPr dirty="0">
                <a:solidFill>
                  <a:srgbClr val="C3701A"/>
                </a:solidFill>
              </a:rPr>
              <a:t>Memory</a:t>
            </a:r>
            <a:r>
              <a:rPr spc="95" dirty="0">
                <a:solidFill>
                  <a:srgbClr val="C3701A"/>
                </a:solidFill>
              </a:rPr>
              <a:t> </a:t>
            </a:r>
            <a:r>
              <a:rPr spc="-10" dirty="0">
                <a:solidFill>
                  <a:srgbClr val="C46403"/>
                </a:solidFill>
              </a:rPr>
              <a:t>Works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86372" y="1421779"/>
            <a:ext cx="6897370" cy="452247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4965" indent="-342265">
              <a:spcBef>
                <a:spcPts val="455"/>
              </a:spcBef>
              <a:buClr>
                <a:srgbClr val="443FDF"/>
              </a:buClr>
              <a:buChar char="•"/>
              <a:tabLst>
                <a:tab pos="354965" algn="l"/>
              </a:tabLst>
            </a:pPr>
            <a:r>
              <a:rPr sz="2800" spc="-10" dirty="0">
                <a:solidFill>
                  <a:srgbClr val="2F2897"/>
                </a:solidFill>
                <a:latin typeface="Times New Roman"/>
                <a:cs typeface="Times New Roman"/>
              </a:rPr>
              <a:t>Example</a:t>
            </a:r>
            <a:endParaRPr sz="2800" dirty="0">
              <a:latin typeface="Times New Roman"/>
              <a:cs typeface="Times New Roman"/>
            </a:endParaRPr>
          </a:p>
          <a:p>
            <a:pPr marR="667385" algn="ctr">
              <a:spcBef>
                <a:spcPts val="275"/>
              </a:spcBef>
            </a:pPr>
            <a:r>
              <a:rPr sz="2500" dirty="0">
                <a:solidFill>
                  <a:srgbClr val="7E6008"/>
                </a:solidFill>
                <a:latin typeface="Courier New"/>
                <a:cs typeface="Courier New"/>
              </a:rPr>
              <a:t>for</a:t>
            </a:r>
            <a:r>
              <a:rPr sz="2500" spc="-140" dirty="0">
                <a:solidFill>
                  <a:srgbClr val="7E6008"/>
                </a:solidFill>
                <a:latin typeface="Courier New"/>
                <a:cs typeface="Courier New"/>
              </a:rPr>
              <a:t> </a:t>
            </a:r>
            <a:r>
              <a:rPr sz="2500" spc="-75" dirty="0">
                <a:solidFill>
                  <a:srgbClr val="8C7026"/>
                </a:solidFill>
                <a:latin typeface="Courier New"/>
                <a:cs typeface="Courier New"/>
              </a:rPr>
              <a:t>{i=0;</a:t>
            </a:r>
            <a:r>
              <a:rPr sz="2500" spc="-215" dirty="0">
                <a:solidFill>
                  <a:srgbClr val="8C7026"/>
                </a:solidFill>
                <a:latin typeface="Courier New"/>
                <a:cs typeface="Courier New"/>
              </a:rPr>
              <a:t> </a:t>
            </a:r>
            <a:r>
              <a:rPr sz="2500" spc="-10" dirty="0">
                <a:solidFill>
                  <a:srgbClr val="906903"/>
                </a:solidFill>
                <a:latin typeface="Courier New"/>
                <a:cs typeface="Courier New"/>
              </a:rPr>
              <a:t>i&lt;M;</a:t>
            </a:r>
            <a:r>
              <a:rPr sz="2500" spc="-350" dirty="0">
                <a:solidFill>
                  <a:srgbClr val="906903"/>
                </a:solidFill>
                <a:latin typeface="Courier New"/>
                <a:cs typeface="Courier New"/>
              </a:rPr>
              <a:t> </a:t>
            </a:r>
            <a:r>
              <a:rPr sz="2500" spc="-20" dirty="0" err="1">
                <a:solidFill>
                  <a:srgbClr val="8E6200"/>
                </a:solidFill>
                <a:latin typeface="Courier New"/>
                <a:cs typeface="Courier New"/>
              </a:rPr>
              <a:t>i</a:t>
            </a:r>
            <a:r>
              <a:rPr sz="2500" spc="-20" dirty="0">
                <a:solidFill>
                  <a:srgbClr val="8E6200"/>
                </a:solidFill>
                <a:latin typeface="Courier New"/>
                <a:cs typeface="Courier New"/>
              </a:rPr>
              <a:t>+</a:t>
            </a:r>
            <a:r>
              <a:rPr lang="en-US" sz="2500" spc="-20" dirty="0">
                <a:solidFill>
                  <a:srgbClr val="8E6200"/>
                </a:solidFill>
                <a:latin typeface="Courier New"/>
                <a:cs typeface="Courier New"/>
              </a:rPr>
              <a:t>+</a:t>
            </a:r>
            <a:r>
              <a:rPr sz="2500" spc="-20" dirty="0">
                <a:solidFill>
                  <a:srgbClr val="8E6200"/>
                </a:solidFill>
                <a:latin typeface="Courier New"/>
                <a:cs typeface="Courier New"/>
              </a:rPr>
              <a:t>)</a:t>
            </a:r>
            <a:endParaRPr sz="2500" dirty="0">
              <a:latin typeface="Courier New"/>
              <a:cs typeface="Courier New"/>
            </a:endParaRPr>
          </a:p>
          <a:p>
            <a:pPr marL="610235" algn="ctr">
              <a:spcBef>
                <a:spcPts val="484"/>
              </a:spcBef>
            </a:pPr>
            <a:r>
              <a:rPr sz="2500" spc="-40" dirty="0">
                <a:solidFill>
                  <a:srgbClr val="85600F"/>
                </a:solidFill>
                <a:latin typeface="Courier New"/>
                <a:cs typeface="Courier New"/>
              </a:rPr>
              <a:t>for(j=0;</a:t>
            </a:r>
            <a:r>
              <a:rPr sz="2500" spc="-275" dirty="0">
                <a:solidFill>
                  <a:srgbClr val="85600F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726216"/>
                </a:solidFill>
                <a:latin typeface="Courier New"/>
                <a:cs typeface="Courier New"/>
              </a:rPr>
              <a:t>j&lt;N;</a:t>
            </a:r>
            <a:r>
              <a:rPr sz="2500" spc="-325" dirty="0">
                <a:solidFill>
                  <a:srgbClr val="726216"/>
                </a:solidFill>
                <a:latin typeface="Courier New"/>
                <a:cs typeface="Courier New"/>
              </a:rPr>
              <a:t> </a:t>
            </a:r>
            <a:r>
              <a:rPr sz="2500" spc="-20" dirty="0">
                <a:solidFill>
                  <a:srgbClr val="956913"/>
                </a:solidFill>
                <a:latin typeface="Courier New"/>
                <a:cs typeface="Courier New"/>
              </a:rPr>
              <a:t>j++)</a:t>
            </a:r>
            <a:endParaRPr sz="2500" dirty="0">
              <a:latin typeface="Courier New"/>
              <a:cs typeface="Courier New"/>
            </a:endParaRPr>
          </a:p>
          <a:p>
            <a:pPr marL="2813685" algn="ctr">
              <a:spcBef>
                <a:spcPts val="445"/>
              </a:spcBef>
            </a:pPr>
            <a:r>
              <a:rPr sz="2500" spc="-35" dirty="0">
                <a:solidFill>
                  <a:srgbClr val="8E6411"/>
                </a:solidFill>
                <a:latin typeface="Courier New"/>
                <a:cs typeface="Courier New"/>
              </a:rPr>
              <a:t>X[i][j]</a:t>
            </a:r>
            <a:r>
              <a:rPr sz="2500" spc="-140" dirty="0">
                <a:solidFill>
                  <a:srgbClr val="8E6411"/>
                </a:solidFill>
                <a:latin typeface="Courier New"/>
                <a:cs typeface="Courier New"/>
              </a:rPr>
              <a:t> </a:t>
            </a:r>
            <a:r>
              <a:rPr sz="2500" spc="60" dirty="0">
                <a:solidFill>
                  <a:srgbClr val="895E23"/>
                </a:solidFill>
                <a:latin typeface="Courier New"/>
                <a:cs typeface="Courier New"/>
              </a:rPr>
              <a:t>=</a:t>
            </a:r>
            <a:r>
              <a:rPr sz="2500" spc="-260" dirty="0">
                <a:solidFill>
                  <a:srgbClr val="895E23"/>
                </a:solidFill>
                <a:latin typeface="Courier New"/>
                <a:cs typeface="Courier New"/>
              </a:rPr>
              <a:t> </a:t>
            </a:r>
            <a:r>
              <a:rPr sz="2500" spc="-45" dirty="0">
                <a:solidFill>
                  <a:srgbClr val="955D03"/>
                </a:solidFill>
                <a:latin typeface="Courier New"/>
                <a:cs typeface="Courier New"/>
              </a:rPr>
              <a:t>X[i]</a:t>
            </a:r>
            <a:r>
              <a:rPr sz="2500" spc="-45" dirty="0">
                <a:solidFill>
                  <a:srgbClr val="836728"/>
                </a:solidFill>
                <a:latin typeface="Courier New"/>
                <a:cs typeface="Courier New"/>
              </a:rPr>
              <a:t>[j]</a:t>
            </a:r>
            <a:r>
              <a:rPr sz="2500" spc="-330" dirty="0">
                <a:solidFill>
                  <a:srgbClr val="836728"/>
                </a:solidFill>
                <a:latin typeface="Courier New"/>
                <a:cs typeface="Courier New"/>
              </a:rPr>
              <a:t> </a:t>
            </a:r>
            <a:r>
              <a:rPr sz="2500" spc="105" dirty="0">
                <a:solidFill>
                  <a:srgbClr val="8E641A"/>
                </a:solidFill>
                <a:latin typeface="Courier New"/>
                <a:cs typeface="Courier New"/>
              </a:rPr>
              <a:t>+</a:t>
            </a:r>
            <a:r>
              <a:rPr sz="2500" spc="-325" dirty="0">
                <a:solidFill>
                  <a:srgbClr val="8E641A"/>
                </a:solidFill>
                <a:latin typeface="Courier New"/>
                <a:cs typeface="Courier New"/>
              </a:rPr>
              <a:t> </a:t>
            </a:r>
            <a:r>
              <a:rPr sz="2500" spc="-25" dirty="0">
                <a:solidFill>
                  <a:srgbClr val="916713"/>
                </a:solidFill>
                <a:latin typeface="Courier New"/>
                <a:cs typeface="Courier New"/>
              </a:rPr>
              <a:t>K;</a:t>
            </a:r>
            <a:endParaRPr sz="2500" dirty="0">
              <a:latin typeface="Courier New"/>
              <a:cs typeface="Courier New"/>
            </a:endParaRPr>
          </a:p>
          <a:p>
            <a:pPr marL="758190">
              <a:spcBef>
                <a:spcPts val="615"/>
              </a:spcBef>
              <a:tabLst>
                <a:tab pos="4130675" algn="l"/>
                <a:tab pos="4556125" algn="l"/>
              </a:tabLst>
            </a:pPr>
            <a:r>
              <a:rPr sz="2400" dirty="0">
                <a:solidFill>
                  <a:srgbClr val="7E112A"/>
                </a:solidFill>
                <a:latin typeface="Times New Roman"/>
                <a:cs typeface="Times New Roman"/>
              </a:rPr>
              <a:t>Each</a:t>
            </a:r>
            <a:r>
              <a:rPr sz="2400" spc="-75" dirty="0">
                <a:solidFill>
                  <a:srgbClr val="7E112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91C36"/>
                </a:solidFill>
                <a:latin typeface="Times New Roman"/>
                <a:cs typeface="Times New Roman"/>
              </a:rPr>
              <a:t>element</a:t>
            </a:r>
            <a:r>
              <a:rPr sz="2400" spc="-30" dirty="0">
                <a:solidFill>
                  <a:srgbClr val="791C3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50F28"/>
                </a:solidFill>
                <a:latin typeface="Times New Roman"/>
                <a:cs typeface="Times New Roman"/>
              </a:rPr>
              <a:t>of</a:t>
            </a:r>
            <a:r>
              <a:rPr sz="2400" spc="35" dirty="0">
                <a:solidFill>
                  <a:srgbClr val="850F2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20723"/>
                </a:solidFill>
                <a:latin typeface="Times New Roman"/>
                <a:cs typeface="Times New Roman"/>
              </a:rPr>
              <a:t>X</a:t>
            </a:r>
            <a:r>
              <a:rPr sz="2400" spc="-55" dirty="0">
                <a:solidFill>
                  <a:srgbClr val="82072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00828"/>
                </a:solidFill>
                <a:latin typeface="Times New Roman"/>
                <a:cs typeface="Times New Roman"/>
              </a:rPr>
              <a:t>is</a:t>
            </a:r>
            <a:r>
              <a:rPr sz="2400" spc="-125" dirty="0">
                <a:solidFill>
                  <a:srgbClr val="800828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8E031F"/>
                </a:solidFill>
                <a:latin typeface="Times New Roman"/>
                <a:cs typeface="Times New Roman"/>
              </a:rPr>
              <a:t>dou</a:t>
            </a:r>
            <a:r>
              <a:rPr lang="en-US" sz="2400" spc="-25" dirty="0">
                <a:solidFill>
                  <a:srgbClr val="8E031F"/>
                </a:solidFill>
                <a:latin typeface="Times New Roman"/>
                <a:cs typeface="Times New Roman"/>
              </a:rPr>
              <a:t>b</a:t>
            </a:r>
            <a:r>
              <a:rPr sz="2400" spc="-35" dirty="0">
                <a:solidFill>
                  <a:srgbClr val="8E031F"/>
                </a:solidFill>
                <a:latin typeface="Times New Roman"/>
                <a:cs typeface="Times New Roman"/>
              </a:rPr>
              <a:t>le</a:t>
            </a:r>
            <a:r>
              <a:rPr sz="2400" dirty="0">
                <a:solidFill>
                  <a:srgbClr val="8E031F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870826"/>
                </a:solidFill>
                <a:latin typeface="Times New Roman"/>
                <a:cs typeface="Times New Roman"/>
              </a:rPr>
              <a:t>(eight</a:t>
            </a:r>
            <a:r>
              <a:rPr sz="2400" spc="-35" dirty="0">
                <a:solidFill>
                  <a:srgbClr val="870826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7C0E26"/>
                </a:solidFill>
                <a:latin typeface="Times New Roman"/>
                <a:cs typeface="Times New Roman"/>
              </a:rPr>
              <a:t>bytes)</a:t>
            </a:r>
            <a:endParaRPr sz="2400" dirty="0">
              <a:latin typeface="Times New Roman"/>
              <a:cs typeface="Times New Roman"/>
            </a:endParaRPr>
          </a:p>
          <a:p>
            <a:pPr marL="758190">
              <a:spcBef>
                <a:spcPts val="655"/>
              </a:spcBef>
            </a:pPr>
            <a:r>
              <a:rPr sz="2450" spc="-25" dirty="0">
                <a:solidFill>
                  <a:srgbClr val="791631"/>
                </a:solidFill>
                <a:latin typeface="Times New Roman"/>
                <a:cs typeface="Times New Roman"/>
              </a:rPr>
              <a:t>Loop</a:t>
            </a:r>
            <a:r>
              <a:rPr sz="2450" spc="-120" dirty="0">
                <a:solidFill>
                  <a:srgbClr val="791631"/>
                </a:solidFill>
                <a:latin typeface="Times New Roman"/>
                <a:cs typeface="Times New Roman"/>
              </a:rPr>
              <a:t> </a:t>
            </a:r>
            <a:r>
              <a:rPr sz="2450" dirty="0">
                <a:solidFill>
                  <a:srgbClr val="60162A"/>
                </a:solidFill>
                <a:latin typeface="Times New Roman"/>
                <a:cs typeface="Times New Roman"/>
              </a:rPr>
              <a:t>is</a:t>
            </a:r>
            <a:r>
              <a:rPr sz="2450" spc="-140" dirty="0">
                <a:solidFill>
                  <a:srgbClr val="60162A"/>
                </a:solidFill>
                <a:latin typeface="Times New Roman"/>
                <a:cs typeface="Times New Roman"/>
              </a:rPr>
              <a:t> </a:t>
            </a:r>
            <a:r>
              <a:rPr sz="2450" spc="-25" dirty="0">
                <a:solidFill>
                  <a:srgbClr val="621C2D"/>
                </a:solidFill>
                <a:latin typeface="Times New Roman"/>
                <a:cs typeface="Times New Roman"/>
              </a:rPr>
              <a:t>executed</a:t>
            </a:r>
            <a:r>
              <a:rPr sz="2450" dirty="0">
                <a:solidFill>
                  <a:srgbClr val="621C2D"/>
                </a:solidFill>
                <a:latin typeface="Times New Roman"/>
                <a:cs typeface="Times New Roman"/>
              </a:rPr>
              <a:t> </a:t>
            </a:r>
            <a:r>
              <a:rPr sz="2450" spc="-10" dirty="0">
                <a:solidFill>
                  <a:srgbClr val="80162D"/>
                </a:solidFill>
                <a:latin typeface="Times New Roman"/>
                <a:cs typeface="Times New Roman"/>
              </a:rPr>
              <a:t>(MIN)</a:t>
            </a:r>
            <a:r>
              <a:rPr sz="2450" spc="-25" dirty="0">
                <a:solidFill>
                  <a:srgbClr val="80162D"/>
                </a:solidFill>
                <a:latin typeface="Times New Roman"/>
                <a:cs typeface="Times New Roman"/>
              </a:rPr>
              <a:t> </a:t>
            </a:r>
            <a:r>
              <a:rPr sz="2450" spc="-10" dirty="0">
                <a:solidFill>
                  <a:srgbClr val="752138"/>
                </a:solidFill>
                <a:latin typeface="Times New Roman"/>
                <a:cs typeface="Times New Roman"/>
              </a:rPr>
              <a:t>times</a:t>
            </a:r>
            <a:endParaRPr sz="2450" dirty="0">
              <a:latin typeface="Times New Roman"/>
              <a:cs typeface="Times New Roman"/>
            </a:endParaRPr>
          </a:p>
          <a:p>
            <a:pPr marL="934719">
              <a:spcBef>
                <a:spcPts val="400"/>
              </a:spcBef>
            </a:pPr>
            <a:r>
              <a:rPr sz="2100" dirty="0">
                <a:solidFill>
                  <a:srgbClr val="444444"/>
                </a:solidFill>
                <a:latin typeface="Times New Roman"/>
                <a:cs typeface="Times New Roman"/>
              </a:rPr>
              <a:t>»</a:t>
            </a:r>
            <a:r>
              <a:rPr sz="2100" spc="1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100" spc="-50" dirty="0">
                <a:solidFill>
                  <a:srgbClr val="0F524B"/>
                </a:solidFill>
                <a:latin typeface="Times New Roman"/>
                <a:cs typeface="Times New Roman"/>
              </a:rPr>
              <a:t>Placing</a:t>
            </a:r>
            <a:r>
              <a:rPr sz="2100" spc="-45" dirty="0">
                <a:solidFill>
                  <a:srgbClr val="0F524B"/>
                </a:solidFill>
                <a:latin typeface="Times New Roman"/>
                <a:cs typeface="Times New Roman"/>
              </a:rPr>
              <a:t> </a:t>
            </a:r>
            <a:r>
              <a:rPr sz="2100" spc="-50" dirty="0">
                <a:solidFill>
                  <a:srgbClr val="215952"/>
                </a:solidFill>
                <a:latin typeface="Times New Roman"/>
                <a:cs typeface="Times New Roman"/>
              </a:rPr>
              <a:t>the</a:t>
            </a:r>
            <a:r>
              <a:rPr sz="2100" spc="-85" dirty="0">
                <a:solidFill>
                  <a:srgbClr val="215952"/>
                </a:solidFill>
                <a:latin typeface="Times New Roman"/>
                <a:cs typeface="Times New Roman"/>
              </a:rPr>
              <a:t> </a:t>
            </a:r>
            <a:r>
              <a:rPr sz="2100" spc="-45" dirty="0">
                <a:solidFill>
                  <a:srgbClr val="16524B"/>
                </a:solidFill>
                <a:latin typeface="Times New Roman"/>
                <a:cs typeface="Times New Roman"/>
              </a:rPr>
              <a:t>code</a:t>
            </a:r>
            <a:r>
              <a:rPr sz="2100" spc="-55" dirty="0">
                <a:solidFill>
                  <a:srgbClr val="16524B"/>
                </a:solidFill>
                <a:latin typeface="Times New Roman"/>
                <a:cs typeface="Times New Roman"/>
              </a:rPr>
              <a:t> </a:t>
            </a:r>
            <a:r>
              <a:rPr sz="2100" spc="-20" dirty="0">
                <a:solidFill>
                  <a:srgbClr val="245250"/>
                </a:solidFill>
                <a:latin typeface="Times New Roman"/>
                <a:cs typeface="Times New Roman"/>
              </a:rPr>
              <a:t>in</a:t>
            </a:r>
            <a:r>
              <a:rPr sz="2100" spc="-70" dirty="0">
                <a:solidFill>
                  <a:srgbClr val="245250"/>
                </a:solidFill>
                <a:latin typeface="Times New Roman"/>
                <a:cs typeface="Times New Roman"/>
              </a:rPr>
              <a:t> </a:t>
            </a:r>
            <a:r>
              <a:rPr sz="2100" spc="-45" dirty="0">
                <a:solidFill>
                  <a:srgbClr val="1C544B"/>
                </a:solidFill>
                <a:latin typeface="Times New Roman"/>
                <a:cs typeface="Times New Roman"/>
              </a:rPr>
              <a:t>cache</a:t>
            </a:r>
            <a:r>
              <a:rPr sz="2100" spc="-55" dirty="0">
                <a:solidFill>
                  <a:srgbClr val="1C544B"/>
                </a:solidFill>
                <a:latin typeface="Times New Roman"/>
                <a:cs typeface="Times New Roman"/>
              </a:rPr>
              <a:t> </a:t>
            </a:r>
            <a:r>
              <a:rPr sz="2100" spc="-60" dirty="0">
                <a:solidFill>
                  <a:srgbClr val="2B605B"/>
                </a:solidFill>
                <a:latin typeface="Times New Roman"/>
                <a:cs typeface="Times New Roman"/>
              </a:rPr>
              <a:t>avoids</a:t>
            </a:r>
            <a:r>
              <a:rPr sz="2100" spc="-70" dirty="0">
                <a:solidFill>
                  <a:srgbClr val="2B605B"/>
                </a:solidFill>
                <a:latin typeface="Times New Roman"/>
                <a:cs typeface="Times New Roman"/>
              </a:rPr>
              <a:t> </a:t>
            </a:r>
            <a:r>
              <a:rPr sz="2100" spc="-55" dirty="0">
                <a:solidFill>
                  <a:srgbClr val="363636"/>
                </a:solidFill>
                <a:latin typeface="Times New Roman"/>
                <a:cs typeface="Times New Roman"/>
              </a:rPr>
              <a:t>access</a:t>
            </a:r>
            <a:r>
              <a:rPr sz="2100" spc="-5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1D6456"/>
                </a:solidFill>
                <a:latin typeface="Times New Roman"/>
                <a:cs typeface="Times New Roman"/>
              </a:rPr>
              <a:t>to</a:t>
            </a:r>
            <a:r>
              <a:rPr sz="2100" spc="-120" dirty="0">
                <a:solidFill>
                  <a:srgbClr val="1D6456"/>
                </a:solidFill>
                <a:latin typeface="Times New Roman"/>
                <a:cs typeface="Times New Roman"/>
              </a:rPr>
              <a:t> </a:t>
            </a:r>
            <a:r>
              <a:rPr sz="2100" spc="-55" dirty="0">
                <a:solidFill>
                  <a:srgbClr val="235654"/>
                </a:solidFill>
                <a:latin typeface="Times New Roman"/>
                <a:cs typeface="Times New Roman"/>
              </a:rPr>
              <a:t>main</a:t>
            </a:r>
            <a:r>
              <a:rPr sz="2100" spc="-10" dirty="0">
                <a:solidFill>
                  <a:srgbClr val="235654"/>
                </a:solidFill>
                <a:latin typeface="Times New Roman"/>
                <a:cs typeface="Times New Roman"/>
              </a:rPr>
              <a:t> </a:t>
            </a:r>
            <a:r>
              <a:rPr sz="2100" spc="-30" dirty="0">
                <a:solidFill>
                  <a:srgbClr val="245B5B"/>
                </a:solidFill>
                <a:latin typeface="Times New Roman"/>
                <a:cs typeface="Times New Roman"/>
              </a:rPr>
              <a:t>memory</a:t>
            </a:r>
            <a:endParaRPr sz="2100" dirty="0">
              <a:latin typeface="Times New Roman"/>
              <a:cs typeface="Times New Roman"/>
            </a:endParaRPr>
          </a:p>
          <a:p>
            <a:pPr marL="1613535" marR="1846580" indent="-231140">
              <a:lnSpc>
                <a:spcPts val="2880"/>
              </a:lnSpc>
              <a:spcBef>
                <a:spcPts val="120"/>
              </a:spcBef>
            </a:pPr>
            <a:r>
              <a:rPr sz="2000" spc="-1000" dirty="0">
                <a:solidFill>
                  <a:srgbClr val="E2E2E2"/>
                </a:solidFill>
                <a:latin typeface="Times New Roman"/>
                <a:cs typeface="Times New Roman"/>
              </a:rPr>
              <a:t>—</a:t>
            </a:r>
            <a:r>
              <a:rPr sz="2000" spc="340" dirty="0">
                <a:solidFill>
                  <a:srgbClr val="E2E2E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57226"/>
                </a:solidFill>
                <a:latin typeface="Times New Roman"/>
                <a:cs typeface="Times New Roman"/>
              </a:rPr>
              <a:t>Repetitive</a:t>
            </a:r>
            <a:r>
              <a:rPr sz="2000" spc="-75" dirty="0">
                <a:solidFill>
                  <a:srgbClr val="85722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E6428"/>
                </a:solidFill>
                <a:latin typeface="Times New Roman"/>
                <a:cs typeface="Times New Roman"/>
              </a:rPr>
              <a:t>use</a:t>
            </a:r>
            <a:r>
              <a:rPr sz="2000" spc="-35" dirty="0">
                <a:solidFill>
                  <a:srgbClr val="6E642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7B693B"/>
                </a:solidFill>
                <a:latin typeface="Times New Roman"/>
                <a:cs typeface="Times New Roman"/>
              </a:rPr>
              <a:t>(one</a:t>
            </a:r>
            <a:r>
              <a:rPr sz="2000" spc="-65" dirty="0">
                <a:solidFill>
                  <a:srgbClr val="7B693B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06223"/>
                </a:solidFill>
                <a:latin typeface="Times New Roman"/>
                <a:cs typeface="Times New Roman"/>
              </a:rPr>
              <a:t>of</a:t>
            </a:r>
            <a:r>
              <a:rPr sz="2000" spc="50" dirty="0">
                <a:solidFill>
                  <a:srgbClr val="80622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7E752F"/>
                </a:solidFill>
                <a:latin typeface="Times New Roman"/>
                <a:cs typeface="Times New Roman"/>
              </a:rPr>
              <a:t>the</a:t>
            </a:r>
            <a:r>
              <a:rPr sz="2000" spc="-25" dirty="0">
                <a:solidFill>
                  <a:srgbClr val="7E752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877C3A"/>
                </a:solidFill>
                <a:latin typeface="Times New Roman"/>
                <a:cs typeface="Times New Roman"/>
              </a:rPr>
              <a:t>factors) </a:t>
            </a:r>
            <a:r>
              <a:rPr sz="2000" spc="-20" dirty="0">
                <a:solidFill>
                  <a:srgbClr val="83622D"/>
                </a:solidFill>
                <a:latin typeface="Times New Roman"/>
                <a:cs typeface="Times New Roman"/>
              </a:rPr>
              <a:t>Temporal</a:t>
            </a:r>
            <a:r>
              <a:rPr sz="2000" spc="5" dirty="0">
                <a:solidFill>
                  <a:srgbClr val="83622D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97241"/>
                </a:solidFill>
                <a:latin typeface="Times New Roman"/>
                <a:cs typeface="Times New Roman"/>
              </a:rPr>
              <a:t>locality</a:t>
            </a:r>
            <a:endParaRPr sz="2000" dirty="0">
              <a:latin typeface="Times New Roman"/>
              <a:cs typeface="Times New Roman"/>
            </a:endParaRPr>
          </a:p>
          <a:p>
            <a:pPr marL="934719">
              <a:spcBef>
                <a:spcPts val="310"/>
              </a:spcBef>
            </a:pPr>
            <a:r>
              <a:rPr sz="2000" dirty="0">
                <a:solidFill>
                  <a:srgbClr val="0E312D"/>
                </a:solidFill>
                <a:latin typeface="Times New Roman"/>
                <a:cs typeface="Times New Roman"/>
              </a:rPr>
              <a:t>»</a:t>
            </a:r>
            <a:r>
              <a:rPr sz="2000" spc="290" dirty="0">
                <a:solidFill>
                  <a:srgbClr val="0E312D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1C4D49"/>
                </a:solidFill>
                <a:latin typeface="Times New Roman"/>
                <a:cs typeface="Times New Roman"/>
              </a:rPr>
              <a:t>Prefetching</a:t>
            </a:r>
            <a:r>
              <a:rPr sz="2000" spc="-25" dirty="0">
                <a:solidFill>
                  <a:srgbClr val="1C4D49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1C4F46"/>
                </a:solidFill>
                <a:latin typeface="Times New Roman"/>
                <a:cs typeface="Times New Roman"/>
              </a:rPr>
              <a:t>data</a:t>
            </a:r>
            <a:endParaRPr sz="2000" dirty="0">
              <a:latin typeface="Times New Roman"/>
              <a:cs typeface="Times New Roman"/>
            </a:endParaRPr>
          </a:p>
          <a:p>
            <a:pPr marL="1605915">
              <a:spcBef>
                <a:spcPts val="484"/>
              </a:spcBef>
            </a:pPr>
            <a:r>
              <a:rPr sz="2000" dirty="0">
                <a:solidFill>
                  <a:srgbClr val="857B34"/>
                </a:solidFill>
                <a:latin typeface="Times New Roman"/>
                <a:cs typeface="Times New Roman"/>
              </a:rPr>
              <a:t>Spatial</a:t>
            </a:r>
            <a:r>
              <a:rPr sz="2000" spc="25" dirty="0">
                <a:solidFill>
                  <a:srgbClr val="857B3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85641F"/>
                </a:solidFill>
                <a:latin typeface="Times New Roman"/>
                <a:cs typeface="Times New Roman"/>
              </a:rPr>
              <a:t>locality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4922" y="1946671"/>
            <a:ext cx="6429375" cy="302716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11585" y="1259086"/>
            <a:ext cx="7768828" cy="7143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71637" y="3384892"/>
            <a:ext cx="230832" cy="800735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spcBef>
                <a:spcPts val="35"/>
              </a:spcBef>
            </a:pPr>
            <a:r>
              <a:rPr sz="1500" spc="-30" dirty="0">
                <a:latin typeface="Cambria"/>
                <a:cs typeface="Cambria"/>
              </a:rPr>
              <a:t>Execution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1637" y="2637075"/>
            <a:ext cx="230832" cy="692150"/>
          </a:xfrm>
          <a:prstGeom prst="rect">
            <a:avLst/>
          </a:prstGeom>
        </p:spPr>
        <p:txBody>
          <a:bodyPr vert="vert270" wrap="square" lIns="0" tIns="4445" rIns="0" bIns="0" rtlCol="0">
            <a:spAutoFit/>
          </a:bodyPr>
          <a:lstStyle/>
          <a:p>
            <a:pPr marL="12700">
              <a:spcBef>
                <a:spcPts val="35"/>
              </a:spcBef>
            </a:pPr>
            <a:r>
              <a:rPr sz="1500" spc="-70" dirty="0">
                <a:latin typeface="Cambria"/>
                <a:cs typeface="Cambria"/>
              </a:rPr>
              <a:t>time</a:t>
            </a:r>
            <a:r>
              <a:rPr sz="1500" spc="-5" dirty="0">
                <a:latin typeface="Cambria"/>
                <a:cs typeface="Cambria"/>
              </a:rPr>
              <a:t> </a:t>
            </a:r>
            <a:r>
              <a:rPr sz="1500" spc="-50" dirty="0">
                <a:latin typeface="Cambria"/>
                <a:cs typeface="Cambria"/>
              </a:rPr>
              <a:t>(ms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05383" y="5266549"/>
            <a:ext cx="355867" cy="139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675"/>
              </a:lnSpc>
            </a:pPr>
            <a:r>
              <a:rPr sz="2500" spc="-665" dirty="0">
                <a:latin typeface="Courier New"/>
                <a:cs typeface="Courier New"/>
              </a:rPr>
              <a:t>8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23554" y="5266549"/>
            <a:ext cx="355867" cy="139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675"/>
              </a:lnSpc>
            </a:pPr>
            <a:r>
              <a:rPr sz="2500" spc="-665" dirty="0">
                <a:latin typeface="Courier New"/>
                <a:cs typeface="Courier New"/>
              </a:rPr>
              <a:t>8</a:t>
            </a:r>
            <a:endParaRPr sz="25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67687" y="5143501"/>
            <a:ext cx="258960" cy="13394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99983" y="5143501"/>
            <a:ext cx="330398" cy="13394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819567" y="2296368"/>
            <a:ext cx="289560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600" spc="-90" dirty="0">
                <a:latin typeface="Times New Roman"/>
                <a:cs typeface="Times New Roman"/>
              </a:rPr>
              <a:t>250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12248" y="2806105"/>
            <a:ext cx="300355" cy="237886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spcBef>
                <a:spcPts val="115"/>
              </a:spcBef>
            </a:pPr>
            <a:r>
              <a:rPr sz="1450" spc="-70" dirty="0">
                <a:latin typeface="Cambria"/>
                <a:cs typeface="Cambria"/>
              </a:rPr>
              <a:t>200</a:t>
            </a:r>
            <a:endParaRPr sz="145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19295" y="3299967"/>
            <a:ext cx="288290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500" spc="-50" dirty="0">
                <a:latin typeface="Times New Roman"/>
                <a:cs typeface="Times New Roman"/>
              </a:rPr>
              <a:t>130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17115" y="3763565"/>
            <a:ext cx="288290" cy="26802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650" spc="-125" dirty="0">
                <a:latin typeface="Times New Roman"/>
                <a:cs typeface="Times New Roman"/>
              </a:rPr>
              <a:t>100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03467" y="4260900"/>
            <a:ext cx="207010" cy="7681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600" spc="-60" dirty="0">
                <a:latin typeface="Times New Roman"/>
                <a:cs typeface="Times New Roman"/>
              </a:rPr>
              <a:t>50</a:t>
            </a:r>
            <a:endParaRPr sz="1600">
              <a:latin typeface="Times New Roman"/>
              <a:cs typeface="Times New Roman"/>
            </a:endParaRPr>
          </a:p>
          <a:p>
            <a:pPr>
              <a:spcBef>
                <a:spcPts val="254"/>
              </a:spcBef>
            </a:pPr>
            <a:endParaRPr sz="1600">
              <a:latin typeface="Times New Roman"/>
              <a:cs typeface="Times New Roman"/>
            </a:endParaRPr>
          </a:p>
          <a:p>
            <a:pPr marL="75565"/>
            <a:r>
              <a:rPr sz="1450" spc="-365" dirty="0">
                <a:latin typeface="Consolas"/>
                <a:cs typeface="Consolas"/>
              </a:rPr>
              <a:t>()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62200" y="781364"/>
            <a:ext cx="10515600" cy="493084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21590">
              <a:lnSpc>
                <a:spcPct val="100000"/>
              </a:lnSpc>
              <a:spcBef>
                <a:spcPts val="125"/>
              </a:spcBef>
            </a:pPr>
            <a:r>
              <a:rPr sz="3100" dirty="0">
                <a:solidFill>
                  <a:srgbClr val="B16E13"/>
                </a:solidFill>
              </a:rPr>
              <a:t>How</a:t>
            </a:r>
            <a:r>
              <a:rPr sz="3100" spc="110" dirty="0">
                <a:solidFill>
                  <a:srgbClr val="B16E13"/>
                </a:solidFill>
              </a:rPr>
              <a:t> </a:t>
            </a:r>
            <a:r>
              <a:rPr sz="3100" dirty="0">
                <a:solidFill>
                  <a:srgbClr val="C36607"/>
                </a:solidFill>
              </a:rPr>
              <a:t>Cache</a:t>
            </a:r>
            <a:r>
              <a:rPr sz="3100" spc="125" dirty="0">
                <a:solidFill>
                  <a:srgbClr val="C36607"/>
                </a:solidFill>
              </a:rPr>
              <a:t> </a:t>
            </a:r>
            <a:r>
              <a:rPr sz="3100" dirty="0">
                <a:solidFill>
                  <a:srgbClr val="BF6911"/>
                </a:solidFill>
              </a:rPr>
              <a:t>Memory</a:t>
            </a:r>
            <a:r>
              <a:rPr sz="3100" spc="140" dirty="0">
                <a:solidFill>
                  <a:srgbClr val="BF6911"/>
                </a:solidFill>
              </a:rPr>
              <a:t> </a:t>
            </a:r>
            <a:r>
              <a:rPr sz="3100" dirty="0">
                <a:solidFill>
                  <a:srgbClr val="C46E11"/>
                </a:solidFill>
              </a:rPr>
              <a:t>Works</a:t>
            </a:r>
            <a:r>
              <a:rPr sz="3100" spc="125" dirty="0">
                <a:solidFill>
                  <a:srgbClr val="C46E11"/>
                </a:solidFill>
              </a:rPr>
              <a:t> </a:t>
            </a:r>
            <a:r>
              <a:rPr sz="3100" spc="60" dirty="0">
                <a:solidFill>
                  <a:srgbClr val="C36916"/>
                </a:solidFill>
              </a:rPr>
              <a:t>(cont'd)</a:t>
            </a:r>
            <a:endParaRPr sz="3100"/>
          </a:p>
        </p:txBody>
      </p:sp>
      <p:sp>
        <p:nvSpPr>
          <p:cNvPr id="17" name="object 17"/>
          <p:cNvSpPr txBox="1"/>
          <p:nvPr/>
        </p:nvSpPr>
        <p:spPr>
          <a:xfrm>
            <a:off x="4365439" y="5055641"/>
            <a:ext cx="305435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600" spc="-130" dirty="0">
                <a:latin typeface="Consolas"/>
                <a:cs typeface="Consolas"/>
              </a:rPr>
              <a:t>600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26184" y="2614116"/>
            <a:ext cx="1729105" cy="38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350" dirty="0">
                <a:solidFill>
                  <a:srgbClr val="362FA3"/>
                </a:solidFill>
                <a:latin typeface="Times New Roman"/>
                <a:cs typeface="Times New Roman"/>
              </a:rPr>
              <a:t>Column-</a:t>
            </a:r>
            <a:r>
              <a:rPr sz="2350" spc="-10" dirty="0">
                <a:solidFill>
                  <a:srgbClr val="362FA3"/>
                </a:solidFill>
                <a:latin typeface="Times New Roman"/>
                <a:cs typeface="Times New Roman"/>
              </a:rPr>
              <a:t>order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81777" y="5419031"/>
            <a:ext cx="838200" cy="25263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550" spc="-60" dirty="0">
                <a:latin typeface="Times New Roman"/>
                <a:cs typeface="Times New Roman"/>
              </a:rPr>
              <a:t>Matrix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Times New Roman"/>
                <a:cs typeface="Times New Roman"/>
              </a:rPr>
              <a:t>size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92875" y="4999831"/>
            <a:ext cx="29083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50" spc="-375" dirty="0">
                <a:latin typeface="Cambria"/>
                <a:cs typeface="Cambria"/>
              </a:rPr>
              <a:t>son</a:t>
            </a:r>
            <a:endParaRPr sz="205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22941" y="3831283"/>
            <a:ext cx="131699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400" spc="-280" dirty="0">
                <a:solidFill>
                  <a:srgbClr val="3633A3"/>
                </a:solidFill>
                <a:latin typeface="Times New Roman"/>
                <a:cs typeface="Times New Roman"/>
              </a:rPr>
              <a:t>Row—</a:t>
            </a:r>
            <a:r>
              <a:rPr sz="2400" spc="-140" dirty="0">
                <a:solidFill>
                  <a:srgbClr val="3633A3"/>
                </a:solidFill>
                <a:latin typeface="Times New Roman"/>
                <a:cs typeface="Times New Roman"/>
              </a:rPr>
              <a:t>order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1294</Words>
  <Application>Microsoft Office PowerPoint</Application>
  <PresentationFormat>Widescreen</PresentationFormat>
  <Paragraphs>254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Calibri Light</vt:lpstr>
      <vt:lpstr>Cambria</vt:lpstr>
      <vt:lpstr>Consolas</vt:lpstr>
      <vt:lpstr>Courier New</vt:lpstr>
      <vt:lpstr>Poppins</vt:lpstr>
      <vt:lpstr>Times New Roman</vt:lpstr>
      <vt:lpstr>Trebuchet MS</vt:lpstr>
      <vt:lpstr>Office Theme</vt:lpstr>
      <vt:lpstr>Cache Memory</vt:lpstr>
      <vt:lpstr>Introduction</vt:lpstr>
      <vt:lpstr>Introduction (cont'd)</vt:lpstr>
      <vt:lpstr>PowerPoint Presentation</vt:lpstr>
      <vt:lpstr>How Cache Memory Works</vt:lpstr>
      <vt:lpstr>How Cache Memory Works (cont'd)</vt:lpstr>
      <vt:lpstr>How Cache Memory Works (cont'd)</vt:lpstr>
      <vt:lpstr>Why Cache Memory Works</vt:lpstr>
      <vt:lpstr>How Cache Memory Works (cont'd)</vt:lpstr>
      <vt:lpstr>Cache Design Basics</vt:lpstr>
      <vt:lpstr>Cache Design Basics (cont'd)</vt:lpstr>
      <vt:lpstr>Cache Design Basics (cont'd)</vt:lpstr>
      <vt:lpstr>Cache Design Basics (cont'd)</vt:lpstr>
      <vt:lpstr>Levels Of Cache</vt:lpstr>
      <vt:lpstr>Mapping Function</vt:lpstr>
      <vt:lpstr>Mapping Function</vt:lpstr>
      <vt:lpstr>Direct Mapping</vt:lpstr>
      <vt:lpstr>Mapping Function (cont'd)</vt:lpstr>
      <vt:lpstr>    Associative Mapping</vt:lpstr>
      <vt:lpstr>    Associative Mapping</vt:lpstr>
      <vt:lpstr>Replacement Policies</vt:lpstr>
      <vt:lpstr>Replacement Policies</vt:lpstr>
      <vt:lpstr>Replacement Policies (cont'd)</vt:lpstr>
      <vt:lpstr>LRU</vt:lpstr>
      <vt:lpstr>MRU:-Most Recently USED</vt:lpstr>
      <vt:lpstr>PowerPoint Presentation</vt:lpstr>
      <vt:lpstr>PowerPoint Presentation</vt:lpstr>
      <vt:lpstr>PowerPoint Presentation</vt:lpstr>
      <vt:lpstr>PowerPoint Presentation</vt:lpstr>
      <vt:lpstr>Replacement Policies (cont'cI)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4</cp:revision>
  <dcterms:created xsi:type="dcterms:W3CDTF">2024-12-02T03:50:34Z</dcterms:created>
  <dcterms:modified xsi:type="dcterms:W3CDTF">2024-12-02T10:50:59Z</dcterms:modified>
</cp:coreProperties>
</file>