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jYvlCH72CKmI1ErsAV6n5jpMlF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5b5b802a4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g25b5b802a4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g25b5b802a4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I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2"/>
          <p:cNvSpPr/>
          <p:nvPr>
            <p:ph idx="2" type="pic"/>
          </p:nvPr>
        </p:nvSpPr>
        <p:spPr>
          <a:xfrm>
            <a:off x="5183188" y="987425"/>
            <a:ext cx="6172200" cy="4873625"/>
          </a:xfrm>
          <a:prstGeom prst="rect">
            <a:avLst/>
          </a:prstGeom>
          <a:noFill/>
          <a:ln>
            <a:noFill/>
          </a:ln>
        </p:spPr>
      </p:sp>
      <p:sp>
        <p:nvSpPr>
          <p:cNvPr id="68" name="Google Shape;68;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C55A11"/>
              </a:buClr>
              <a:buSzPts val="3600"/>
              <a:buFont typeface="Calibri"/>
              <a:buNone/>
            </a:pPr>
            <a:r>
              <a:rPr b="1" i="0" lang="en-IN" sz="3600">
                <a:solidFill>
                  <a:srgbClr val="C55A11"/>
                </a:solidFill>
              </a:rPr>
              <a:t>Functional Dependencies and Normalization</a:t>
            </a:r>
            <a:endParaRPr sz="3600">
              <a:solidFill>
                <a:srgbClr val="C55A11"/>
              </a:solidFill>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C55A11"/>
              </a:buClr>
              <a:buSzPts val="3600"/>
              <a:buNone/>
            </a:pPr>
            <a:r>
              <a:rPr lang="en-IN" sz="3600">
                <a:solidFill>
                  <a:srgbClr val="C55A11"/>
                </a:solidFill>
              </a:rPr>
              <a:t>DBMS</a:t>
            </a:r>
            <a:endParaRPr/>
          </a:p>
        </p:txBody>
      </p:sp>
      <p:sp>
        <p:nvSpPr>
          <p:cNvPr id="90" name="Google Shape;9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2800"/>
              <a:buFont typeface="Calibri"/>
              <a:buNone/>
            </a:pPr>
            <a:r>
              <a:rPr b="1" lang="en-IN" sz="2800">
                <a:solidFill>
                  <a:srgbClr val="C55A11"/>
                </a:solidFill>
              </a:rPr>
              <a:t>Second Normal Form (2NF)</a:t>
            </a:r>
            <a:endParaRPr/>
          </a:p>
        </p:txBody>
      </p:sp>
      <p:sp>
        <p:nvSpPr>
          <p:cNvPr id="155" name="Google Shape;155;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2NF eliminates partial dependencies.</a:t>
            </a:r>
            <a:endParaRPr/>
          </a:p>
          <a:p>
            <a:pPr indent="-228600" lvl="0" marL="228600" rtl="0" algn="l">
              <a:lnSpc>
                <a:spcPct val="90000"/>
              </a:lnSpc>
              <a:spcBef>
                <a:spcPts val="1000"/>
              </a:spcBef>
              <a:spcAft>
                <a:spcPts val="0"/>
              </a:spcAft>
              <a:buClr>
                <a:schemeClr val="dk1"/>
              </a:buClr>
              <a:buSzPts val="2400"/>
              <a:buChar char="•"/>
            </a:pPr>
            <a:r>
              <a:rPr lang="en-IN" sz="2400"/>
              <a:t>A relation is in 2NF if it is in 1NF and has no partial dependencies.</a:t>
            </a:r>
            <a:endParaRPr/>
          </a:p>
          <a:p>
            <a:pPr indent="-228600" lvl="0" marL="228600" rtl="0" algn="l">
              <a:lnSpc>
                <a:spcPct val="90000"/>
              </a:lnSpc>
              <a:spcBef>
                <a:spcPts val="1000"/>
              </a:spcBef>
              <a:spcAft>
                <a:spcPts val="0"/>
              </a:spcAft>
              <a:buClr>
                <a:schemeClr val="dk1"/>
              </a:buClr>
              <a:buSzPts val="2400"/>
              <a:buChar char="•"/>
            </a:pPr>
            <a:r>
              <a:rPr lang="en-IN" sz="2400"/>
              <a:t>Partial dependency: When a non-key attribute depends on only part of the primary key.</a:t>
            </a:r>
            <a:endParaRPr/>
          </a:p>
          <a:p>
            <a:pPr indent="-228600" lvl="0" marL="228600" rtl="0" algn="l">
              <a:lnSpc>
                <a:spcPct val="90000"/>
              </a:lnSpc>
              <a:spcBef>
                <a:spcPts val="1000"/>
              </a:spcBef>
              <a:spcAft>
                <a:spcPts val="0"/>
              </a:spcAft>
              <a:buClr>
                <a:schemeClr val="dk1"/>
              </a:buClr>
              <a:buSzPts val="2400"/>
              <a:buChar char="•"/>
            </a:pPr>
            <a:r>
              <a:rPr lang="en-IN" sz="2400"/>
              <a:t>Example: Splitting a relation into two relations to eliminate partial dependencies.</a:t>
            </a:r>
            <a:endParaRPr/>
          </a:p>
          <a:p>
            <a:pPr indent="-228600" lvl="0" marL="228600" rtl="0" algn="l">
              <a:lnSpc>
                <a:spcPct val="90000"/>
              </a:lnSpc>
              <a:spcBef>
                <a:spcPts val="1000"/>
              </a:spcBef>
              <a:spcAft>
                <a:spcPts val="0"/>
              </a:spcAft>
              <a:buClr>
                <a:schemeClr val="dk1"/>
              </a:buClr>
              <a:buSzPts val="2400"/>
              <a:buChar char="•"/>
            </a:pPr>
            <a:r>
              <a:rPr lang="en-IN" sz="2400"/>
              <a:t>In our example, the primary key is "Employee ID," and there is a partial dependency on the primary key due to the "Department" attribute.</a:t>
            </a:r>
            <a:endParaRPr/>
          </a:p>
          <a:p>
            <a:pPr indent="-228600" lvl="0" marL="228600" rtl="0" algn="l">
              <a:lnSpc>
                <a:spcPct val="90000"/>
              </a:lnSpc>
              <a:spcBef>
                <a:spcPts val="1000"/>
              </a:spcBef>
              <a:spcAft>
                <a:spcPts val="0"/>
              </a:spcAft>
              <a:buClr>
                <a:schemeClr val="dk1"/>
              </a:buClr>
              <a:buSzPts val="2400"/>
              <a:buChar char="•"/>
            </a:pPr>
            <a:r>
              <a:rPr lang="en-IN" sz="2400"/>
              <a:t>To achieve 2NF, we create a separate table for "Department" information, including the "Department" and "Department Location," and link it to the "Employee" table using a foreign key.</a:t>
            </a:r>
            <a:endParaRPr sz="2400"/>
          </a:p>
        </p:txBody>
      </p:sp>
      <p:sp>
        <p:nvSpPr>
          <p:cNvPr id="156" name="Google Shape;15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i="0" lang="en-IN" sz="2400"/>
              <a:t>Employee Table (2NF):</a:t>
            </a:r>
            <a:br>
              <a:rPr lang="en-IN" sz="2400"/>
            </a:br>
            <a:endParaRPr sz="2400"/>
          </a:p>
        </p:txBody>
      </p:sp>
      <p:pic>
        <p:nvPicPr>
          <p:cNvPr id="162" name="Google Shape;162;p10"/>
          <p:cNvPicPr preferRelativeResize="0"/>
          <p:nvPr>
            <p:ph idx="1" type="body"/>
          </p:nvPr>
        </p:nvPicPr>
        <p:blipFill rotWithShape="1">
          <a:blip r:embed="rId3">
            <a:alphaModFix/>
          </a:blip>
          <a:srcRect b="45290" l="34853" r="16252" t="31433"/>
          <a:stretch/>
        </p:blipFill>
        <p:spPr>
          <a:xfrm>
            <a:off x="838200" y="1195753"/>
            <a:ext cx="6412128" cy="1716259"/>
          </a:xfrm>
          <a:prstGeom prst="rect">
            <a:avLst/>
          </a:prstGeom>
          <a:noFill/>
          <a:ln>
            <a:noFill/>
          </a:ln>
        </p:spPr>
      </p:pic>
      <p:sp>
        <p:nvSpPr>
          <p:cNvPr id="163" name="Google Shape;163;p10"/>
          <p:cNvSpPr txBox="1"/>
          <p:nvPr/>
        </p:nvSpPr>
        <p:spPr>
          <a:xfrm>
            <a:off x="723314" y="289816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Calibri"/>
              <a:buNone/>
            </a:pPr>
            <a:r>
              <a:rPr b="1" i="0" lang="en-IN" sz="2400" u="none" cap="none" strike="noStrike">
                <a:solidFill>
                  <a:schemeClr val="dk1"/>
                </a:solidFill>
                <a:latin typeface="Calibri"/>
                <a:ea typeface="Calibri"/>
                <a:cs typeface="Calibri"/>
                <a:sym typeface="Calibri"/>
              </a:rPr>
              <a:t>Department Table (2NF):</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400"/>
              <a:buFont typeface="Calibri"/>
              <a:buNone/>
            </a:pPr>
            <a:r>
              <a:t/>
            </a:r>
            <a:endParaRPr b="1" i="0" sz="2400" u="none" cap="none" strike="noStrike">
              <a:solidFill>
                <a:schemeClr val="dk1"/>
              </a:solidFill>
              <a:latin typeface="Calibri"/>
              <a:ea typeface="Calibri"/>
              <a:cs typeface="Calibri"/>
              <a:sym typeface="Calibri"/>
            </a:endParaRPr>
          </a:p>
        </p:txBody>
      </p:sp>
      <p:pic>
        <p:nvPicPr>
          <p:cNvPr id="164" name="Google Shape;164;p10"/>
          <p:cNvPicPr preferRelativeResize="0"/>
          <p:nvPr/>
        </p:nvPicPr>
        <p:blipFill rotWithShape="1">
          <a:blip r:embed="rId4">
            <a:alphaModFix/>
          </a:blip>
          <a:srcRect b="30860" l="34961" r="16922" t="51692"/>
          <a:stretch/>
        </p:blipFill>
        <p:spPr>
          <a:xfrm>
            <a:off x="838200" y="3943643"/>
            <a:ext cx="6503055" cy="1325563"/>
          </a:xfrm>
          <a:prstGeom prst="rect">
            <a:avLst/>
          </a:prstGeom>
          <a:noFill/>
          <a:ln>
            <a:noFill/>
          </a:ln>
        </p:spPr>
      </p:pic>
      <p:sp>
        <p:nvSpPr>
          <p:cNvPr id="165" name="Google Shape;16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2800"/>
              <a:buFont typeface="Calibri"/>
              <a:buNone/>
            </a:pPr>
            <a:r>
              <a:rPr b="1" lang="en-IN" sz="2800">
                <a:solidFill>
                  <a:srgbClr val="C55A11"/>
                </a:solidFill>
              </a:rPr>
              <a:t>Third Normal Form (3NF)</a:t>
            </a:r>
            <a:endParaRPr/>
          </a:p>
        </p:txBody>
      </p:sp>
      <p:sp>
        <p:nvSpPr>
          <p:cNvPr id="171" name="Google Shape;17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3NF eliminates transitive dependencies.</a:t>
            </a:r>
            <a:endParaRPr/>
          </a:p>
          <a:p>
            <a:pPr indent="-228600" lvl="0" marL="228600" rtl="0" algn="l">
              <a:lnSpc>
                <a:spcPct val="90000"/>
              </a:lnSpc>
              <a:spcBef>
                <a:spcPts val="1000"/>
              </a:spcBef>
              <a:spcAft>
                <a:spcPts val="0"/>
              </a:spcAft>
              <a:buClr>
                <a:schemeClr val="dk1"/>
              </a:buClr>
              <a:buSzPts val="2400"/>
              <a:buChar char="•"/>
            </a:pPr>
            <a:r>
              <a:rPr lang="en-IN" sz="2400"/>
              <a:t>A relation is in 3NF if it is in 2NF and has no transitive dependencies.</a:t>
            </a:r>
            <a:endParaRPr/>
          </a:p>
          <a:p>
            <a:pPr indent="-228600" lvl="0" marL="228600" rtl="0" algn="l">
              <a:lnSpc>
                <a:spcPct val="90000"/>
              </a:lnSpc>
              <a:spcBef>
                <a:spcPts val="1000"/>
              </a:spcBef>
              <a:spcAft>
                <a:spcPts val="0"/>
              </a:spcAft>
              <a:buClr>
                <a:schemeClr val="dk1"/>
              </a:buClr>
              <a:buSzPts val="2400"/>
              <a:buChar char="•"/>
            </a:pPr>
            <a:r>
              <a:rPr lang="en-IN" sz="2400"/>
              <a:t>Transitive dependency: When a non-key attribute depends on another non-key attribute.</a:t>
            </a:r>
            <a:endParaRPr/>
          </a:p>
          <a:p>
            <a:pPr indent="-228600" lvl="0" marL="228600" rtl="0" algn="l">
              <a:lnSpc>
                <a:spcPct val="90000"/>
              </a:lnSpc>
              <a:spcBef>
                <a:spcPts val="1000"/>
              </a:spcBef>
              <a:spcAft>
                <a:spcPts val="0"/>
              </a:spcAft>
              <a:buClr>
                <a:schemeClr val="dk1"/>
              </a:buClr>
              <a:buSzPts val="2400"/>
              <a:buChar char="•"/>
            </a:pPr>
            <a:r>
              <a:rPr lang="en-IN" sz="2400"/>
              <a:t>Example: Splitting a relation into multiple relations to remove transitive dependencies.</a:t>
            </a:r>
            <a:endParaRPr/>
          </a:p>
          <a:p>
            <a:pPr indent="-228600" lvl="0" marL="228600" rtl="0" algn="l">
              <a:lnSpc>
                <a:spcPct val="90000"/>
              </a:lnSpc>
              <a:spcBef>
                <a:spcPts val="1000"/>
              </a:spcBef>
              <a:spcAft>
                <a:spcPts val="0"/>
              </a:spcAft>
              <a:buClr>
                <a:schemeClr val="dk1"/>
              </a:buClr>
              <a:buSzPts val="2400"/>
              <a:buChar char="•"/>
            </a:pPr>
            <a:r>
              <a:rPr lang="en-IN" sz="2400"/>
              <a:t>3NF ensures that there are no transitive dependencies between non-key attributes. In our example, there is a transitive dependency between "Manager ID" and "Employee Name" based on "Employee ID."</a:t>
            </a:r>
            <a:endParaRPr/>
          </a:p>
          <a:p>
            <a:pPr indent="-228600" lvl="0" marL="228600" rtl="0" algn="l">
              <a:lnSpc>
                <a:spcPct val="90000"/>
              </a:lnSpc>
              <a:spcBef>
                <a:spcPts val="1000"/>
              </a:spcBef>
              <a:spcAft>
                <a:spcPts val="0"/>
              </a:spcAft>
              <a:buClr>
                <a:schemeClr val="dk1"/>
              </a:buClr>
              <a:buSzPts val="2400"/>
              <a:buChar char="•"/>
            </a:pPr>
            <a:r>
              <a:rPr lang="en-IN" sz="2400"/>
              <a:t>To achieve 3NF, we create a separate table for "Manager" information and link it to the "Employee" table using a foreign key.</a:t>
            </a:r>
            <a:endParaRPr sz="2400"/>
          </a:p>
        </p:txBody>
      </p:sp>
      <p:sp>
        <p:nvSpPr>
          <p:cNvPr id="172" name="Google Shape;17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i="0" lang="en-IN" sz="2400"/>
              <a:t>Employee Table (3NF):</a:t>
            </a:r>
            <a:br>
              <a:rPr lang="en-IN" sz="2400"/>
            </a:br>
            <a:endParaRPr sz="2400"/>
          </a:p>
        </p:txBody>
      </p:sp>
      <p:pic>
        <p:nvPicPr>
          <p:cNvPr id="178" name="Google Shape;178;p12"/>
          <p:cNvPicPr preferRelativeResize="0"/>
          <p:nvPr/>
        </p:nvPicPr>
        <p:blipFill rotWithShape="1">
          <a:blip r:embed="rId3">
            <a:alphaModFix/>
          </a:blip>
          <a:srcRect b="46254" l="35307" r="17038" t="31580"/>
          <a:stretch/>
        </p:blipFill>
        <p:spPr>
          <a:xfrm>
            <a:off x="838200" y="1308296"/>
            <a:ext cx="6509300" cy="1702189"/>
          </a:xfrm>
          <a:prstGeom prst="rect">
            <a:avLst/>
          </a:prstGeom>
          <a:noFill/>
          <a:ln>
            <a:noFill/>
          </a:ln>
        </p:spPr>
      </p:pic>
      <p:sp>
        <p:nvSpPr>
          <p:cNvPr id="179" name="Google Shape;179;p12"/>
          <p:cNvSpPr txBox="1"/>
          <p:nvPr/>
        </p:nvSpPr>
        <p:spPr>
          <a:xfrm>
            <a:off x="838200" y="289496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Calibri"/>
              <a:buNone/>
            </a:pPr>
            <a:r>
              <a:rPr b="1" i="0" lang="en-IN" sz="2400" u="none" cap="none" strike="noStrike">
                <a:solidFill>
                  <a:schemeClr val="dk1"/>
                </a:solidFill>
                <a:latin typeface="Calibri"/>
                <a:ea typeface="Calibri"/>
                <a:cs typeface="Calibri"/>
                <a:sym typeface="Calibri"/>
              </a:rPr>
              <a:t>Department Table (3NF):</a:t>
            </a:r>
            <a:endParaRPr b="0" i="0" sz="2400" u="none" cap="none" strike="noStrike">
              <a:solidFill>
                <a:schemeClr val="dk1"/>
              </a:solidFill>
              <a:latin typeface="Calibri"/>
              <a:ea typeface="Calibri"/>
              <a:cs typeface="Calibri"/>
              <a:sym typeface="Calibri"/>
            </a:endParaRPr>
          </a:p>
        </p:txBody>
      </p:sp>
      <p:pic>
        <p:nvPicPr>
          <p:cNvPr id="180" name="Google Shape;180;p12"/>
          <p:cNvPicPr preferRelativeResize="0"/>
          <p:nvPr/>
        </p:nvPicPr>
        <p:blipFill rotWithShape="1">
          <a:blip r:embed="rId4">
            <a:alphaModFix/>
          </a:blip>
          <a:srcRect b="43894" l="34847" r="17383" t="38400"/>
          <a:stretch/>
        </p:blipFill>
        <p:spPr>
          <a:xfrm>
            <a:off x="838200" y="4082832"/>
            <a:ext cx="6509300" cy="1466872"/>
          </a:xfrm>
          <a:prstGeom prst="rect">
            <a:avLst/>
          </a:prstGeom>
          <a:noFill/>
          <a:ln>
            <a:noFill/>
          </a:ln>
        </p:spPr>
      </p:pic>
      <p:sp>
        <p:nvSpPr>
          <p:cNvPr id="181" name="Google Shape;18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Calibri"/>
              <a:buNone/>
            </a:pPr>
            <a:r>
              <a:rPr b="1" lang="en-IN" sz="2400"/>
              <a:t>Manager Table (3NF):</a:t>
            </a:r>
            <a:br>
              <a:rPr b="1" lang="en-IN" sz="2400"/>
            </a:br>
            <a:br>
              <a:rPr b="1" lang="en-IN" sz="2400"/>
            </a:br>
            <a:endParaRPr b="1" sz="2400"/>
          </a:p>
        </p:txBody>
      </p:sp>
      <p:pic>
        <p:nvPicPr>
          <p:cNvPr id="187" name="Google Shape;187;p13"/>
          <p:cNvPicPr preferRelativeResize="0"/>
          <p:nvPr/>
        </p:nvPicPr>
        <p:blipFill rotWithShape="1">
          <a:blip r:embed="rId3">
            <a:alphaModFix/>
          </a:blip>
          <a:srcRect b="58567" l="34961" r="16808" t="27888"/>
          <a:stretch/>
        </p:blipFill>
        <p:spPr>
          <a:xfrm>
            <a:off x="838200" y="1463040"/>
            <a:ext cx="6350391" cy="1617785"/>
          </a:xfrm>
          <a:prstGeom prst="rect">
            <a:avLst/>
          </a:prstGeom>
          <a:noFill/>
          <a:ln>
            <a:noFill/>
          </a:ln>
        </p:spPr>
      </p:pic>
      <p:sp>
        <p:nvSpPr>
          <p:cNvPr id="188" name="Google Shape;18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2800"/>
              <a:buFont typeface="Calibri"/>
              <a:buNone/>
            </a:pPr>
            <a:r>
              <a:rPr b="1" lang="en-IN" sz="2800">
                <a:solidFill>
                  <a:srgbClr val="C55A11"/>
                </a:solidFill>
              </a:rPr>
              <a:t> Boyce-Codd Normal Form (BCNF)</a:t>
            </a:r>
            <a:endParaRPr/>
          </a:p>
        </p:txBody>
      </p:sp>
      <p:sp>
        <p:nvSpPr>
          <p:cNvPr id="194" name="Google Shape;19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BCNF eliminates non-trivial dependencies.</a:t>
            </a:r>
            <a:endParaRPr/>
          </a:p>
          <a:p>
            <a:pPr indent="-228600" lvl="0" marL="228600" rtl="0" algn="l">
              <a:lnSpc>
                <a:spcPct val="90000"/>
              </a:lnSpc>
              <a:spcBef>
                <a:spcPts val="1000"/>
              </a:spcBef>
              <a:spcAft>
                <a:spcPts val="0"/>
              </a:spcAft>
              <a:buClr>
                <a:schemeClr val="dk1"/>
              </a:buClr>
              <a:buSzPts val="2400"/>
              <a:buChar char="•"/>
            </a:pPr>
            <a:r>
              <a:rPr lang="en-IN" sz="2400"/>
              <a:t>A relation is in BCNF if for every non-trivial functional dependency X -&gt; Y, X is a superkey.</a:t>
            </a:r>
            <a:endParaRPr/>
          </a:p>
          <a:p>
            <a:pPr indent="-228600" lvl="0" marL="228600" rtl="0" algn="l">
              <a:lnSpc>
                <a:spcPct val="90000"/>
              </a:lnSpc>
              <a:spcBef>
                <a:spcPts val="1000"/>
              </a:spcBef>
              <a:spcAft>
                <a:spcPts val="0"/>
              </a:spcAft>
              <a:buClr>
                <a:schemeClr val="dk1"/>
              </a:buClr>
              <a:buSzPts val="2400"/>
              <a:buChar char="•"/>
            </a:pPr>
            <a:r>
              <a:rPr lang="en-IN" sz="2400"/>
              <a:t>Non-trivial dependency: The determinant and dependent attribute(s) are not the same.</a:t>
            </a:r>
            <a:endParaRPr/>
          </a:p>
          <a:p>
            <a:pPr indent="-228600" lvl="0" marL="228600" rtl="0" algn="l">
              <a:lnSpc>
                <a:spcPct val="90000"/>
              </a:lnSpc>
              <a:spcBef>
                <a:spcPts val="1000"/>
              </a:spcBef>
              <a:spcAft>
                <a:spcPts val="0"/>
              </a:spcAft>
              <a:buClr>
                <a:schemeClr val="dk1"/>
              </a:buClr>
              <a:buSzPts val="2400"/>
              <a:buChar char="•"/>
            </a:pPr>
            <a:r>
              <a:rPr lang="en-IN" sz="2400"/>
              <a:t>Example: Decomposing a relation to satisfy BCNF requirements.</a:t>
            </a:r>
            <a:endParaRPr/>
          </a:p>
          <a:p>
            <a:pPr indent="-228600" lvl="0" marL="228600" rtl="0" algn="l">
              <a:lnSpc>
                <a:spcPct val="90000"/>
              </a:lnSpc>
              <a:spcBef>
                <a:spcPts val="1000"/>
              </a:spcBef>
              <a:spcAft>
                <a:spcPts val="0"/>
              </a:spcAft>
              <a:buClr>
                <a:schemeClr val="dk1"/>
              </a:buClr>
              <a:buSzPts val="2400"/>
              <a:buChar char="•"/>
            </a:pPr>
            <a:r>
              <a:rPr lang="en-IN" sz="2400"/>
              <a:t>BCNF is a more stringent version of 3NF that ensures every determinant is a candidate key. A determinant is any attribute whose value uniquely determines other attributes in the same table. In our example, there are no issues with BCNF.</a:t>
            </a:r>
            <a:endParaRPr sz="2400"/>
          </a:p>
        </p:txBody>
      </p:sp>
      <p:sp>
        <p:nvSpPr>
          <p:cNvPr id="195" name="Google Shape;195;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i="0" lang="en-IN" sz="2400"/>
              <a:t>Employee Table (BCNF):</a:t>
            </a:r>
            <a:br>
              <a:rPr b="1" lang="en-IN" sz="2400"/>
            </a:br>
            <a:endParaRPr b="1" sz="2400"/>
          </a:p>
        </p:txBody>
      </p:sp>
      <p:pic>
        <p:nvPicPr>
          <p:cNvPr id="201" name="Google Shape;201;p15"/>
          <p:cNvPicPr preferRelativeResize="0"/>
          <p:nvPr/>
        </p:nvPicPr>
        <p:blipFill rotWithShape="1">
          <a:blip r:embed="rId3">
            <a:alphaModFix/>
          </a:blip>
          <a:srcRect b="32502" l="34731" r="16575" t="44921"/>
          <a:stretch/>
        </p:blipFill>
        <p:spPr>
          <a:xfrm>
            <a:off x="1026940" y="1308296"/>
            <a:ext cx="7177842" cy="1871001"/>
          </a:xfrm>
          <a:prstGeom prst="rect">
            <a:avLst/>
          </a:prstGeom>
          <a:noFill/>
          <a:ln>
            <a:noFill/>
          </a:ln>
        </p:spPr>
      </p:pic>
      <p:sp>
        <p:nvSpPr>
          <p:cNvPr id="202" name="Google Shape;202;p15"/>
          <p:cNvSpPr txBox="1"/>
          <p:nvPr/>
        </p:nvSpPr>
        <p:spPr>
          <a:xfrm>
            <a:off x="838200" y="3165450"/>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Calibri"/>
              <a:buNone/>
            </a:pPr>
            <a:r>
              <a:rPr b="1" i="0" lang="en-IN" sz="2400" u="none" cap="none" strike="noStrike">
                <a:solidFill>
                  <a:schemeClr val="dk1"/>
                </a:solidFill>
                <a:latin typeface="Calibri"/>
                <a:ea typeface="Calibri"/>
                <a:cs typeface="Calibri"/>
                <a:sym typeface="Calibri"/>
              </a:rPr>
              <a:t>Department Table (BCNF):</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400"/>
              <a:buFont typeface="Calibri"/>
              <a:buNone/>
            </a:pPr>
            <a:r>
              <a:t/>
            </a:r>
            <a:endParaRPr b="1" i="0" sz="2400" u="none" cap="none" strike="noStrike">
              <a:solidFill>
                <a:schemeClr val="dk1"/>
              </a:solidFill>
              <a:latin typeface="Calibri"/>
              <a:ea typeface="Calibri"/>
              <a:cs typeface="Calibri"/>
              <a:sym typeface="Calibri"/>
            </a:endParaRPr>
          </a:p>
        </p:txBody>
      </p:sp>
      <p:pic>
        <p:nvPicPr>
          <p:cNvPr id="203" name="Google Shape;203;p15"/>
          <p:cNvPicPr preferRelativeResize="0"/>
          <p:nvPr/>
        </p:nvPicPr>
        <p:blipFill rotWithShape="1">
          <a:blip r:embed="rId4">
            <a:alphaModFix/>
          </a:blip>
          <a:srcRect b="44202" l="34731" r="16921" t="38400"/>
          <a:stretch/>
        </p:blipFill>
        <p:spPr>
          <a:xfrm>
            <a:off x="1026940" y="4122468"/>
            <a:ext cx="7177842" cy="1871000"/>
          </a:xfrm>
          <a:prstGeom prst="rect">
            <a:avLst/>
          </a:prstGeom>
          <a:noFill/>
          <a:ln>
            <a:noFill/>
          </a:ln>
        </p:spPr>
      </p:pic>
      <p:sp>
        <p:nvSpPr>
          <p:cNvPr id="204" name="Google Shape;20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i="0" lang="en-IN" sz="2400"/>
              <a:t>Manager Table (BCNF):</a:t>
            </a:r>
            <a:br>
              <a:rPr b="1" lang="en-IN" sz="2400"/>
            </a:br>
            <a:endParaRPr b="1" sz="2400"/>
          </a:p>
        </p:txBody>
      </p:sp>
      <p:pic>
        <p:nvPicPr>
          <p:cNvPr id="210" name="Google Shape;210;p16"/>
          <p:cNvPicPr preferRelativeResize="0"/>
          <p:nvPr/>
        </p:nvPicPr>
        <p:blipFill rotWithShape="1">
          <a:blip r:embed="rId3">
            <a:alphaModFix/>
          </a:blip>
          <a:srcRect b="32914" l="34846" r="17039" t="53335"/>
          <a:stretch/>
        </p:blipFill>
        <p:spPr>
          <a:xfrm>
            <a:off x="956603" y="1519311"/>
            <a:ext cx="8250150" cy="1325563"/>
          </a:xfrm>
          <a:prstGeom prst="rect">
            <a:avLst/>
          </a:prstGeom>
          <a:noFill/>
          <a:ln>
            <a:noFill/>
          </a:ln>
        </p:spPr>
      </p:pic>
      <p:sp>
        <p:nvSpPr>
          <p:cNvPr id="211" name="Google Shape;21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2800"/>
              <a:buFont typeface="Calibri"/>
              <a:buNone/>
            </a:pPr>
            <a:r>
              <a:rPr b="1" lang="en-IN" sz="2800">
                <a:solidFill>
                  <a:srgbClr val="C55A11"/>
                </a:solidFill>
              </a:rPr>
              <a:t>4NF (Fourth Normal Form):</a:t>
            </a:r>
            <a:endParaRPr b="1" sz="2800">
              <a:solidFill>
                <a:srgbClr val="C55A11"/>
              </a:solidFill>
            </a:endParaRPr>
          </a:p>
        </p:txBody>
      </p:sp>
      <p:sp>
        <p:nvSpPr>
          <p:cNvPr id="217" name="Google Shape;21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4NF deals with multi-valued dependencies. It ensures that there are no non-trivial multi-valued dependencies between attributes.</a:t>
            </a:r>
            <a:endParaRPr/>
          </a:p>
          <a:p>
            <a:pPr indent="-228600" lvl="0" marL="228600" rtl="0" algn="l">
              <a:lnSpc>
                <a:spcPct val="90000"/>
              </a:lnSpc>
              <a:spcBef>
                <a:spcPts val="1000"/>
              </a:spcBef>
              <a:spcAft>
                <a:spcPts val="0"/>
              </a:spcAft>
              <a:buClr>
                <a:schemeClr val="dk1"/>
              </a:buClr>
              <a:buSzPts val="2400"/>
              <a:buChar char="•"/>
            </a:pPr>
            <a:r>
              <a:rPr lang="en-IN" sz="2400"/>
              <a:t> In our example, there are no multi-valued dependencies, so the tables remain the same as in BCNF.</a:t>
            </a:r>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218" name="Google Shape;21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i="0" lang="en-IN" sz="2400"/>
              <a:t>Employee Table (4NF):</a:t>
            </a:r>
            <a:br>
              <a:rPr b="1" lang="en-IN" sz="2400"/>
            </a:br>
            <a:endParaRPr b="1" sz="2400"/>
          </a:p>
        </p:txBody>
      </p:sp>
      <p:pic>
        <p:nvPicPr>
          <p:cNvPr id="224" name="Google Shape;224;p18"/>
          <p:cNvPicPr preferRelativeResize="0"/>
          <p:nvPr/>
        </p:nvPicPr>
        <p:blipFill rotWithShape="1">
          <a:blip r:embed="rId3">
            <a:alphaModFix/>
          </a:blip>
          <a:srcRect b="45639" l="35077" r="17154" t="32196"/>
          <a:stretch/>
        </p:blipFill>
        <p:spPr>
          <a:xfrm>
            <a:off x="942535" y="1406769"/>
            <a:ext cx="6417215" cy="1674055"/>
          </a:xfrm>
          <a:prstGeom prst="rect">
            <a:avLst/>
          </a:prstGeom>
          <a:noFill/>
          <a:ln>
            <a:noFill/>
          </a:ln>
        </p:spPr>
      </p:pic>
      <p:sp>
        <p:nvSpPr>
          <p:cNvPr id="225" name="Google Shape;225;p18"/>
          <p:cNvSpPr txBox="1"/>
          <p:nvPr/>
        </p:nvSpPr>
        <p:spPr>
          <a:xfrm>
            <a:off x="838200" y="2937168"/>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Calibri"/>
              <a:buNone/>
            </a:pPr>
            <a:r>
              <a:rPr b="1" i="0" lang="en-IN" sz="2400" u="none" cap="none" strike="noStrike">
                <a:solidFill>
                  <a:schemeClr val="dk1"/>
                </a:solidFill>
                <a:latin typeface="Calibri"/>
                <a:ea typeface="Calibri"/>
                <a:cs typeface="Calibri"/>
                <a:sym typeface="Calibri"/>
              </a:rPr>
              <a:t>Department Table (4NF):</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400"/>
              <a:buFont typeface="Calibri"/>
              <a:buNone/>
            </a:pPr>
            <a:r>
              <a:t/>
            </a:r>
            <a:endParaRPr b="1" i="0" sz="2400" u="none" cap="none" strike="noStrike">
              <a:solidFill>
                <a:schemeClr val="dk1"/>
              </a:solidFill>
              <a:latin typeface="Calibri"/>
              <a:ea typeface="Calibri"/>
              <a:cs typeface="Calibri"/>
              <a:sym typeface="Calibri"/>
            </a:endParaRPr>
          </a:p>
        </p:txBody>
      </p:sp>
      <p:pic>
        <p:nvPicPr>
          <p:cNvPr id="226" name="Google Shape;226;p18"/>
          <p:cNvPicPr preferRelativeResize="0"/>
          <p:nvPr/>
        </p:nvPicPr>
        <p:blipFill rotWithShape="1">
          <a:blip r:embed="rId4">
            <a:alphaModFix/>
          </a:blip>
          <a:srcRect b="57175" l="34962" r="17268" t="26245"/>
          <a:stretch/>
        </p:blipFill>
        <p:spPr>
          <a:xfrm>
            <a:off x="942535" y="3777177"/>
            <a:ext cx="6417215" cy="1732034"/>
          </a:xfrm>
          <a:prstGeom prst="rect">
            <a:avLst/>
          </a:prstGeom>
          <a:noFill/>
          <a:ln>
            <a:noFill/>
          </a:ln>
        </p:spPr>
      </p:pic>
      <p:sp>
        <p:nvSpPr>
          <p:cNvPr id="227" name="Google Shape;22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5b5b802a4a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1800"/>
              <a:buNone/>
            </a:pPr>
            <a:r>
              <a:rPr b="1" lang="en-IN" sz="2800">
                <a:solidFill>
                  <a:srgbClr val="C55A11"/>
                </a:solidFill>
              </a:rPr>
              <a:t>What will be  discussed?</a:t>
            </a:r>
            <a:endParaRPr b="1" sz="2800">
              <a:solidFill>
                <a:srgbClr val="C55A11"/>
              </a:solidFill>
            </a:endParaRPr>
          </a:p>
        </p:txBody>
      </p:sp>
      <p:sp>
        <p:nvSpPr>
          <p:cNvPr id="97" name="Google Shape;97;g25b5b802a4a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lnSpcReduction="10000"/>
          </a:bodyPr>
          <a:lstStyle/>
          <a:p>
            <a:pPr indent="-381000" lvl="0" marL="457200" rtl="0" algn="l">
              <a:lnSpc>
                <a:spcPct val="90000"/>
              </a:lnSpc>
              <a:spcBef>
                <a:spcPts val="1000"/>
              </a:spcBef>
              <a:spcAft>
                <a:spcPts val="0"/>
              </a:spcAft>
              <a:buSzPts val="2400"/>
              <a:buChar char="•"/>
            </a:pPr>
            <a:r>
              <a:rPr lang="en-IN" sz="2400"/>
              <a:t>Introduction to Functional dependencies </a:t>
            </a:r>
            <a:endParaRPr sz="2400"/>
          </a:p>
          <a:p>
            <a:pPr indent="-381000" lvl="0" marL="457200" rtl="0" algn="l">
              <a:lnSpc>
                <a:spcPct val="90000"/>
              </a:lnSpc>
              <a:spcBef>
                <a:spcPts val="0"/>
              </a:spcBef>
              <a:spcAft>
                <a:spcPts val="0"/>
              </a:spcAft>
              <a:buSzPts val="2400"/>
              <a:buChar char="•"/>
            </a:pPr>
            <a:r>
              <a:rPr lang="en-IN" sz="2400"/>
              <a:t>Examples of Functional dependencies </a:t>
            </a:r>
            <a:endParaRPr sz="2400"/>
          </a:p>
          <a:p>
            <a:pPr indent="-381000" lvl="0" marL="457200" rtl="0" algn="l">
              <a:lnSpc>
                <a:spcPct val="90000"/>
              </a:lnSpc>
              <a:spcBef>
                <a:spcPts val="0"/>
              </a:spcBef>
              <a:spcAft>
                <a:spcPts val="0"/>
              </a:spcAft>
              <a:buSzPts val="2400"/>
              <a:buChar char="•"/>
            </a:pPr>
            <a:r>
              <a:rPr lang="en-IN" sz="2400"/>
              <a:t>Normalization </a:t>
            </a:r>
            <a:endParaRPr sz="2400"/>
          </a:p>
          <a:p>
            <a:pPr indent="-381000" lvl="0" marL="457200" rtl="0" algn="l">
              <a:lnSpc>
                <a:spcPct val="90000"/>
              </a:lnSpc>
              <a:spcBef>
                <a:spcPts val="0"/>
              </a:spcBef>
              <a:spcAft>
                <a:spcPts val="0"/>
              </a:spcAft>
              <a:buSzPts val="2400"/>
              <a:buChar char="•"/>
            </a:pPr>
            <a:r>
              <a:rPr lang="en-IN" sz="2400"/>
              <a:t>First Normal Form</a:t>
            </a:r>
            <a:endParaRPr sz="2400"/>
          </a:p>
          <a:p>
            <a:pPr indent="-381000" lvl="0" marL="457200" rtl="0" algn="l">
              <a:lnSpc>
                <a:spcPct val="90000"/>
              </a:lnSpc>
              <a:spcBef>
                <a:spcPts val="0"/>
              </a:spcBef>
              <a:spcAft>
                <a:spcPts val="0"/>
              </a:spcAft>
              <a:buSzPts val="2400"/>
              <a:buChar char="•"/>
            </a:pPr>
            <a:r>
              <a:rPr lang="en-IN" sz="2400"/>
              <a:t>Second Normal Form </a:t>
            </a:r>
            <a:endParaRPr sz="2400"/>
          </a:p>
          <a:p>
            <a:pPr indent="-381000" lvl="0" marL="457200" rtl="0" algn="l">
              <a:lnSpc>
                <a:spcPct val="90000"/>
              </a:lnSpc>
              <a:spcBef>
                <a:spcPts val="0"/>
              </a:spcBef>
              <a:spcAft>
                <a:spcPts val="0"/>
              </a:spcAft>
              <a:buSzPts val="2400"/>
              <a:buChar char="•"/>
            </a:pPr>
            <a:r>
              <a:rPr lang="en-IN" sz="2400"/>
              <a:t>Third Normal Form</a:t>
            </a:r>
            <a:endParaRPr sz="2400"/>
          </a:p>
          <a:p>
            <a:pPr indent="-381000" lvl="0" marL="457200" rtl="0" algn="l">
              <a:lnSpc>
                <a:spcPct val="90000"/>
              </a:lnSpc>
              <a:spcBef>
                <a:spcPts val="0"/>
              </a:spcBef>
              <a:spcAft>
                <a:spcPts val="0"/>
              </a:spcAft>
              <a:buClr>
                <a:srgbClr val="000000"/>
              </a:buClr>
              <a:buSzPts val="2400"/>
              <a:buChar char="•"/>
            </a:pPr>
            <a:r>
              <a:rPr lang="en-IN" sz="2400">
                <a:solidFill>
                  <a:srgbClr val="000000"/>
                </a:solidFill>
              </a:rPr>
              <a:t>Boyce-Codd Normal Form </a:t>
            </a:r>
            <a:endParaRPr sz="2400">
              <a:solidFill>
                <a:srgbClr val="000000"/>
              </a:solidFill>
            </a:endParaRPr>
          </a:p>
          <a:p>
            <a:pPr indent="-381000" lvl="0" marL="457200" rtl="0" algn="l">
              <a:lnSpc>
                <a:spcPct val="90000"/>
              </a:lnSpc>
              <a:spcBef>
                <a:spcPts val="0"/>
              </a:spcBef>
              <a:spcAft>
                <a:spcPts val="0"/>
              </a:spcAft>
              <a:buClr>
                <a:srgbClr val="000000"/>
              </a:buClr>
              <a:buSzPts val="2400"/>
              <a:buChar char="•"/>
            </a:pPr>
            <a:r>
              <a:rPr lang="en-IN" sz="2400">
                <a:solidFill>
                  <a:srgbClr val="000000"/>
                </a:solidFill>
              </a:rPr>
              <a:t>Fourth Normal Form</a:t>
            </a:r>
            <a:endParaRPr sz="2400">
              <a:solidFill>
                <a:srgbClr val="000000"/>
              </a:solidFill>
            </a:endParaRPr>
          </a:p>
          <a:p>
            <a:pPr indent="-381000" lvl="0" marL="457200" rtl="0" algn="l">
              <a:lnSpc>
                <a:spcPct val="90000"/>
              </a:lnSpc>
              <a:spcBef>
                <a:spcPts val="0"/>
              </a:spcBef>
              <a:spcAft>
                <a:spcPts val="0"/>
              </a:spcAft>
              <a:buClr>
                <a:srgbClr val="000000"/>
              </a:buClr>
              <a:buSzPts val="2400"/>
              <a:buChar char="•"/>
            </a:pPr>
            <a:r>
              <a:rPr lang="en-IN" sz="2400">
                <a:solidFill>
                  <a:srgbClr val="000000"/>
                </a:solidFill>
              </a:rPr>
              <a:t>Fifth Normal Form</a:t>
            </a:r>
            <a:endParaRPr sz="2400">
              <a:solidFill>
                <a:srgbClr val="000000"/>
              </a:solidFill>
            </a:endParaRPr>
          </a:p>
          <a:p>
            <a:pPr indent="-381000" lvl="0" marL="457200" rtl="0" algn="l">
              <a:lnSpc>
                <a:spcPct val="90000"/>
              </a:lnSpc>
              <a:spcBef>
                <a:spcPts val="0"/>
              </a:spcBef>
              <a:spcAft>
                <a:spcPts val="0"/>
              </a:spcAft>
              <a:buClr>
                <a:srgbClr val="000000"/>
              </a:buClr>
              <a:buSzPts val="2400"/>
              <a:buChar char="•"/>
            </a:pPr>
            <a:r>
              <a:rPr lang="en-IN" sz="2400">
                <a:solidFill>
                  <a:srgbClr val="000000"/>
                </a:solidFill>
              </a:rPr>
              <a:t>Benefits of </a:t>
            </a:r>
            <a:r>
              <a:rPr lang="en-IN" sz="2400"/>
              <a:t>Normalization </a:t>
            </a:r>
            <a:endParaRPr sz="2400">
              <a:solidFill>
                <a:srgbClr val="000000"/>
              </a:solidFill>
            </a:endParaRPr>
          </a:p>
          <a:p>
            <a:pPr indent="-381000" lvl="0" marL="457200" rtl="0" algn="l">
              <a:lnSpc>
                <a:spcPct val="90000"/>
              </a:lnSpc>
              <a:spcBef>
                <a:spcPts val="0"/>
              </a:spcBef>
              <a:spcAft>
                <a:spcPts val="0"/>
              </a:spcAft>
              <a:buClr>
                <a:srgbClr val="000000"/>
              </a:buClr>
              <a:buSzPts val="2400"/>
              <a:buChar char="•"/>
            </a:pPr>
            <a:r>
              <a:rPr lang="en-IN" sz="2400">
                <a:solidFill>
                  <a:srgbClr val="000000"/>
                </a:solidFill>
              </a:rPr>
              <a:t>Introduction to </a:t>
            </a:r>
            <a:r>
              <a:rPr lang="en-IN" sz="2400"/>
              <a:t>Denormalization </a:t>
            </a:r>
            <a:endParaRPr sz="2400"/>
          </a:p>
          <a:p>
            <a:pPr indent="-381000" lvl="0" marL="457200" rtl="0" algn="l">
              <a:lnSpc>
                <a:spcPct val="90000"/>
              </a:lnSpc>
              <a:spcBef>
                <a:spcPts val="0"/>
              </a:spcBef>
              <a:spcAft>
                <a:spcPts val="0"/>
              </a:spcAft>
              <a:buSzPts val="2400"/>
              <a:buChar char="•"/>
            </a:pPr>
            <a:r>
              <a:rPr lang="en-IN" sz="2400"/>
              <a:t>Denormalization Techniques</a:t>
            </a:r>
            <a:endParaRPr sz="2400"/>
          </a:p>
          <a:p>
            <a:pPr indent="-381000" lvl="0" marL="457200" rtl="0" algn="l">
              <a:lnSpc>
                <a:spcPct val="90000"/>
              </a:lnSpc>
              <a:spcBef>
                <a:spcPts val="0"/>
              </a:spcBef>
              <a:spcAft>
                <a:spcPts val="0"/>
              </a:spcAft>
              <a:buSzPts val="2400"/>
              <a:buChar char="•"/>
            </a:pPr>
            <a:r>
              <a:rPr lang="en-IN" sz="2400"/>
              <a:t>When to Denormalize</a:t>
            </a:r>
            <a:endParaRPr sz="2400"/>
          </a:p>
          <a:p>
            <a:pPr indent="-381000" lvl="0" marL="457200" rtl="0" algn="l">
              <a:lnSpc>
                <a:spcPct val="90000"/>
              </a:lnSpc>
              <a:spcBef>
                <a:spcPts val="0"/>
              </a:spcBef>
              <a:spcAft>
                <a:spcPts val="0"/>
              </a:spcAft>
              <a:buSzPts val="2400"/>
              <a:buChar char="•"/>
            </a:pPr>
            <a:r>
              <a:rPr lang="en-IN" sz="2400"/>
              <a:t>Conclusion</a:t>
            </a:r>
            <a:endParaRPr sz="2400"/>
          </a:p>
        </p:txBody>
      </p:sp>
      <p:sp>
        <p:nvSpPr>
          <p:cNvPr id="98" name="Google Shape;98;g25b5b802a4a_0_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i="0" lang="en-IN" sz="2400"/>
              <a:t>Manager Table (4NF):</a:t>
            </a:r>
            <a:br>
              <a:rPr lang="en-IN" sz="2400"/>
            </a:br>
            <a:endParaRPr sz="2400"/>
          </a:p>
        </p:txBody>
      </p:sp>
      <p:pic>
        <p:nvPicPr>
          <p:cNvPr id="233" name="Google Shape;233;p19"/>
          <p:cNvPicPr preferRelativeResize="0"/>
          <p:nvPr/>
        </p:nvPicPr>
        <p:blipFill rotWithShape="1">
          <a:blip r:embed="rId3">
            <a:alphaModFix/>
          </a:blip>
          <a:srcRect b="46050" l="35076" r="16922" t="41431"/>
          <a:stretch/>
        </p:blipFill>
        <p:spPr>
          <a:xfrm>
            <a:off x="838199" y="1261623"/>
            <a:ext cx="6322255" cy="1325563"/>
          </a:xfrm>
          <a:prstGeom prst="rect">
            <a:avLst/>
          </a:prstGeom>
          <a:noFill/>
          <a:ln>
            <a:noFill/>
          </a:ln>
        </p:spPr>
      </p:pic>
      <p:sp>
        <p:nvSpPr>
          <p:cNvPr id="234" name="Google Shape;23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C55A11"/>
              </a:buClr>
              <a:buSzPts val="2800"/>
              <a:buFont typeface="Calibri"/>
              <a:buNone/>
            </a:pPr>
            <a:r>
              <a:rPr b="1" i="0" lang="en-IN" sz="2800">
                <a:solidFill>
                  <a:srgbClr val="C55A11"/>
                </a:solidFill>
              </a:rPr>
              <a:t>5NF (Fifth Normal Form):</a:t>
            </a:r>
            <a:br>
              <a:rPr b="1" i="0" lang="en-IN" sz="2800">
                <a:solidFill>
                  <a:srgbClr val="C55A11"/>
                </a:solidFill>
              </a:rPr>
            </a:br>
            <a:br>
              <a:rPr b="1" lang="en-IN" sz="2800">
                <a:solidFill>
                  <a:srgbClr val="C55A11"/>
                </a:solidFill>
              </a:rPr>
            </a:br>
            <a:endParaRPr b="1" sz="2800">
              <a:solidFill>
                <a:srgbClr val="C55A11"/>
              </a:solidFill>
            </a:endParaRPr>
          </a:p>
        </p:txBody>
      </p:sp>
      <p:sp>
        <p:nvSpPr>
          <p:cNvPr id="240" name="Google Shape;24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0" i="0" lang="en-IN" sz="2400"/>
              <a:t>5NF deals with cases where there are join dependencies. In practice, 5NF is rarely used in the majority of database designs, as it's more theoretical. For most practical purposes, BCNF and 4NF are sufficient.</a:t>
            </a:r>
            <a:endParaRPr/>
          </a:p>
          <a:p>
            <a:pPr indent="-228600" lvl="0" marL="228600" rtl="0" algn="l">
              <a:lnSpc>
                <a:spcPct val="90000"/>
              </a:lnSpc>
              <a:spcBef>
                <a:spcPts val="1000"/>
              </a:spcBef>
              <a:spcAft>
                <a:spcPts val="0"/>
              </a:spcAft>
              <a:buClr>
                <a:schemeClr val="dk1"/>
              </a:buClr>
              <a:buSzPts val="2400"/>
              <a:buChar char="•"/>
            </a:pPr>
            <a:r>
              <a:rPr b="0" i="0" lang="en-IN" sz="2400"/>
              <a:t>In this example, since there are no join dependencies, the tables remain the same as in 4NF.</a:t>
            </a:r>
            <a:endParaRPr/>
          </a:p>
          <a:p>
            <a:pPr indent="-228600" lvl="0" marL="228600" rtl="0" algn="l">
              <a:lnSpc>
                <a:spcPct val="90000"/>
              </a:lnSpc>
              <a:spcBef>
                <a:spcPts val="1000"/>
              </a:spcBef>
              <a:spcAft>
                <a:spcPts val="0"/>
              </a:spcAft>
              <a:buClr>
                <a:schemeClr val="dk1"/>
              </a:buClr>
              <a:buSzPts val="2400"/>
              <a:buChar char="•"/>
            </a:pPr>
            <a:r>
              <a:rPr b="0" i="0" lang="en-IN" sz="2400"/>
              <a:t>Remember that normalization should be tailored to the specific requirements and characteristics of your data. While normalization helps to minimize redundancy and improve data integrity, excessively normalizing a database can lead to complex queries and reduced performance, so it's essential to strike a balance based on the actual needs of your application.</a:t>
            </a:r>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241" name="Google Shape;24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2800"/>
              <a:buFont typeface="Calibri"/>
              <a:buNone/>
            </a:pPr>
            <a:r>
              <a:rPr b="1" lang="en-IN" sz="2800">
                <a:solidFill>
                  <a:srgbClr val="C55A11"/>
                </a:solidFill>
              </a:rPr>
              <a:t> Benefits of Normalization</a:t>
            </a:r>
            <a:endParaRPr/>
          </a:p>
        </p:txBody>
      </p:sp>
      <p:sp>
        <p:nvSpPr>
          <p:cNvPr id="247" name="Google Shape;24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Improved data integrity: Reduces anomalies and inconsistencies.</a:t>
            </a:r>
            <a:endParaRPr/>
          </a:p>
          <a:p>
            <a:pPr indent="-228600" lvl="0" marL="228600" rtl="0" algn="l">
              <a:lnSpc>
                <a:spcPct val="90000"/>
              </a:lnSpc>
              <a:spcBef>
                <a:spcPts val="1000"/>
              </a:spcBef>
              <a:spcAft>
                <a:spcPts val="0"/>
              </a:spcAft>
              <a:buClr>
                <a:schemeClr val="dk1"/>
              </a:buClr>
              <a:buSzPts val="2400"/>
              <a:buChar char="•"/>
            </a:pPr>
            <a:r>
              <a:rPr lang="en-IN" sz="2400"/>
              <a:t>Reduced redundancy: Minimizes data duplication, saving storage space.</a:t>
            </a:r>
            <a:endParaRPr/>
          </a:p>
          <a:p>
            <a:pPr indent="-228600" lvl="0" marL="228600" rtl="0" algn="l">
              <a:lnSpc>
                <a:spcPct val="90000"/>
              </a:lnSpc>
              <a:spcBef>
                <a:spcPts val="1000"/>
              </a:spcBef>
              <a:spcAft>
                <a:spcPts val="0"/>
              </a:spcAft>
              <a:buClr>
                <a:schemeClr val="dk1"/>
              </a:buClr>
              <a:buSzPts val="2400"/>
              <a:buChar char="•"/>
            </a:pPr>
            <a:r>
              <a:rPr lang="en-IN" sz="2400"/>
              <a:t>Simplified data management: Clearer structure and relationships.</a:t>
            </a:r>
            <a:endParaRPr/>
          </a:p>
          <a:p>
            <a:pPr indent="-228600" lvl="0" marL="228600" rtl="0" algn="l">
              <a:lnSpc>
                <a:spcPct val="90000"/>
              </a:lnSpc>
              <a:spcBef>
                <a:spcPts val="1000"/>
              </a:spcBef>
              <a:spcAft>
                <a:spcPts val="0"/>
              </a:spcAft>
              <a:buClr>
                <a:schemeClr val="dk1"/>
              </a:buClr>
              <a:buSzPts val="2400"/>
              <a:buChar char="•"/>
            </a:pPr>
            <a:r>
              <a:rPr lang="en-IN" sz="2400"/>
              <a:t>Improved query performance: Efficient retrieval and manipulation of data.</a:t>
            </a:r>
            <a:endParaRPr/>
          </a:p>
        </p:txBody>
      </p:sp>
      <p:sp>
        <p:nvSpPr>
          <p:cNvPr id="248" name="Google Shape;24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2800"/>
              <a:buFont typeface="Calibri"/>
              <a:buNone/>
            </a:pPr>
            <a:r>
              <a:rPr b="1" lang="en-IN" sz="2800">
                <a:solidFill>
                  <a:srgbClr val="C55A11"/>
                </a:solidFill>
              </a:rPr>
              <a:t>Denormalization</a:t>
            </a:r>
            <a:endParaRPr/>
          </a:p>
        </p:txBody>
      </p:sp>
      <p:sp>
        <p:nvSpPr>
          <p:cNvPr id="254" name="Google Shape;254;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Denormalization is the process of intentionally introducing redundancy into a database design.</a:t>
            </a:r>
            <a:endParaRPr/>
          </a:p>
          <a:p>
            <a:pPr indent="-228600" lvl="0" marL="228600" rtl="0" algn="l">
              <a:lnSpc>
                <a:spcPct val="90000"/>
              </a:lnSpc>
              <a:spcBef>
                <a:spcPts val="1000"/>
              </a:spcBef>
              <a:spcAft>
                <a:spcPts val="0"/>
              </a:spcAft>
              <a:buClr>
                <a:schemeClr val="dk1"/>
              </a:buClr>
              <a:buSzPts val="2400"/>
              <a:buChar char="•"/>
            </a:pPr>
            <a:r>
              <a:rPr lang="en-IN" sz="2400"/>
              <a:t>It aims to improve query performance or simplify data retrieval.</a:t>
            </a:r>
            <a:endParaRPr/>
          </a:p>
          <a:p>
            <a:pPr indent="-228600" lvl="0" marL="228600" rtl="0" algn="l">
              <a:lnSpc>
                <a:spcPct val="90000"/>
              </a:lnSpc>
              <a:spcBef>
                <a:spcPts val="1000"/>
              </a:spcBef>
              <a:spcAft>
                <a:spcPts val="0"/>
              </a:spcAft>
              <a:buClr>
                <a:schemeClr val="dk1"/>
              </a:buClr>
              <a:buSzPts val="2400"/>
              <a:buChar char="•"/>
            </a:pPr>
            <a:r>
              <a:rPr lang="en-IN" sz="2400"/>
              <a:t>Denormalization relaxes the normalization principles.</a:t>
            </a:r>
            <a:endParaRPr sz="2400"/>
          </a:p>
        </p:txBody>
      </p:sp>
      <p:sp>
        <p:nvSpPr>
          <p:cNvPr id="255" name="Google Shape;25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IN" sz="2800"/>
              <a:t>Example:</a:t>
            </a:r>
            <a:endParaRPr b="1" sz="2800"/>
          </a:p>
        </p:txBody>
      </p:sp>
      <p:sp>
        <p:nvSpPr>
          <p:cNvPr id="261" name="Google Shape;26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0" i="0" lang="en-IN" sz="2400">
                <a:latin typeface="Arial"/>
                <a:ea typeface="Arial"/>
                <a:cs typeface="Arial"/>
                <a:sym typeface="Arial"/>
              </a:rPr>
              <a:t>Let's use the previous example of the "Employee," "Department," and "Manager" tables and demonstrate denormalization.</a:t>
            </a:r>
            <a:endParaRPr/>
          </a:p>
          <a:p>
            <a:pPr indent="0" lvl="0" marL="0" rtl="0" algn="l">
              <a:lnSpc>
                <a:spcPct val="90000"/>
              </a:lnSpc>
              <a:spcBef>
                <a:spcPts val="1000"/>
              </a:spcBef>
              <a:spcAft>
                <a:spcPts val="0"/>
              </a:spcAft>
              <a:buClr>
                <a:schemeClr val="dk1"/>
              </a:buClr>
              <a:buSzPts val="2400"/>
              <a:buNone/>
            </a:pPr>
            <a:r>
              <a:t/>
            </a:r>
            <a:endParaRPr b="0" i="0" sz="2400">
              <a:latin typeface="Arial"/>
              <a:ea typeface="Arial"/>
              <a:cs typeface="Arial"/>
              <a:sym typeface="Arial"/>
            </a:endParaRPr>
          </a:p>
          <a:p>
            <a:pPr indent="0" lvl="0" marL="0" rtl="0" algn="l">
              <a:lnSpc>
                <a:spcPct val="90000"/>
              </a:lnSpc>
              <a:spcBef>
                <a:spcPts val="1000"/>
              </a:spcBef>
              <a:spcAft>
                <a:spcPts val="0"/>
              </a:spcAft>
              <a:buClr>
                <a:schemeClr val="dk1"/>
              </a:buClr>
              <a:buSzPts val="2400"/>
              <a:buNone/>
            </a:pPr>
            <a:r>
              <a:rPr b="1" i="0" lang="en-IN" sz="2400">
                <a:latin typeface="Calibri"/>
                <a:ea typeface="Calibri"/>
                <a:cs typeface="Calibri"/>
                <a:sym typeface="Calibri"/>
              </a:rPr>
              <a:t>Employee Table (Normalized):</a:t>
            </a:r>
            <a:br>
              <a:rPr lang="en-IN" sz="2400">
                <a:latin typeface="Calibri"/>
                <a:ea typeface="Calibri"/>
                <a:cs typeface="Calibri"/>
                <a:sym typeface="Calibri"/>
              </a:rPr>
            </a:br>
            <a:endParaRPr sz="3600">
              <a:latin typeface="Calibri"/>
              <a:ea typeface="Calibri"/>
              <a:cs typeface="Calibri"/>
              <a:sym typeface="Calibri"/>
            </a:endParaRPr>
          </a:p>
        </p:txBody>
      </p:sp>
      <p:pic>
        <p:nvPicPr>
          <p:cNvPr id="262" name="Google Shape;262;p23"/>
          <p:cNvPicPr preferRelativeResize="0"/>
          <p:nvPr/>
        </p:nvPicPr>
        <p:blipFill rotWithShape="1">
          <a:blip r:embed="rId3">
            <a:alphaModFix/>
          </a:blip>
          <a:srcRect b="43585" l="34500" r="16806" t="33635"/>
          <a:stretch/>
        </p:blipFill>
        <p:spPr>
          <a:xfrm>
            <a:off x="838200" y="3699804"/>
            <a:ext cx="6257462" cy="1645919"/>
          </a:xfrm>
          <a:prstGeom prst="rect">
            <a:avLst/>
          </a:prstGeom>
          <a:noFill/>
          <a:ln>
            <a:noFill/>
          </a:ln>
        </p:spPr>
      </p:pic>
      <p:sp>
        <p:nvSpPr>
          <p:cNvPr id="263" name="Google Shape;26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i="0" lang="en-IN" sz="2400"/>
              <a:t>Department Table (Normalized):</a:t>
            </a:r>
            <a:br>
              <a:rPr lang="en-IN" sz="2400"/>
            </a:br>
            <a:endParaRPr sz="2400"/>
          </a:p>
        </p:txBody>
      </p:sp>
      <p:pic>
        <p:nvPicPr>
          <p:cNvPr id="269" name="Google Shape;269;p24"/>
          <p:cNvPicPr preferRelativeResize="0"/>
          <p:nvPr/>
        </p:nvPicPr>
        <p:blipFill rotWithShape="1">
          <a:blip r:embed="rId3">
            <a:alphaModFix/>
          </a:blip>
          <a:srcRect b="55285" l="34731" r="16921" t="27271"/>
          <a:stretch/>
        </p:blipFill>
        <p:spPr>
          <a:xfrm>
            <a:off x="956602" y="1266093"/>
            <a:ext cx="7073232" cy="1434904"/>
          </a:xfrm>
          <a:prstGeom prst="rect">
            <a:avLst/>
          </a:prstGeom>
          <a:noFill/>
          <a:ln>
            <a:noFill/>
          </a:ln>
        </p:spPr>
      </p:pic>
      <p:sp>
        <p:nvSpPr>
          <p:cNvPr id="270" name="Google Shape;270;p24"/>
          <p:cNvSpPr txBox="1"/>
          <p:nvPr/>
        </p:nvSpPr>
        <p:spPr>
          <a:xfrm>
            <a:off x="838200" y="2591656"/>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2400"/>
              <a:buFont typeface="Calibri"/>
              <a:buNone/>
            </a:pPr>
            <a:r>
              <a:rPr b="1" i="0" lang="en-IN" sz="2400" u="none" cap="none" strike="noStrike">
                <a:solidFill>
                  <a:schemeClr val="dk1"/>
                </a:solidFill>
                <a:latin typeface="Calibri"/>
                <a:ea typeface="Calibri"/>
                <a:cs typeface="Calibri"/>
                <a:sym typeface="Calibri"/>
              </a:rPr>
              <a:t>Manager Table (Normalized):</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400"/>
              <a:buFont typeface="Calibri"/>
              <a:buNone/>
            </a:pPr>
            <a:r>
              <a:t/>
            </a:r>
            <a:endParaRPr b="1" i="0" sz="2400" u="none" cap="none" strike="noStrike">
              <a:solidFill>
                <a:schemeClr val="dk1"/>
              </a:solidFill>
              <a:latin typeface="Calibri"/>
              <a:ea typeface="Calibri"/>
              <a:cs typeface="Calibri"/>
              <a:sym typeface="Calibri"/>
            </a:endParaRPr>
          </a:p>
        </p:txBody>
      </p:sp>
      <p:pic>
        <p:nvPicPr>
          <p:cNvPr id="271" name="Google Shape;271;p24"/>
          <p:cNvPicPr preferRelativeResize="0"/>
          <p:nvPr/>
        </p:nvPicPr>
        <p:blipFill rotWithShape="1">
          <a:blip r:embed="rId4">
            <a:alphaModFix/>
          </a:blip>
          <a:srcRect b="69034" l="35308" r="17154" t="17010"/>
          <a:stretch/>
        </p:blipFill>
        <p:spPr>
          <a:xfrm>
            <a:off x="1069144" y="3917218"/>
            <a:ext cx="6960689" cy="1325563"/>
          </a:xfrm>
          <a:prstGeom prst="rect">
            <a:avLst/>
          </a:prstGeom>
          <a:noFill/>
          <a:ln>
            <a:noFill/>
          </a:ln>
        </p:spPr>
      </p:pic>
      <p:sp>
        <p:nvSpPr>
          <p:cNvPr id="272" name="Google Shape;27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5"/>
          <p:cNvSpPr txBox="1"/>
          <p:nvPr>
            <p:ph type="title"/>
          </p:nvPr>
        </p:nvSpPr>
        <p:spPr>
          <a:xfrm>
            <a:off x="838200" y="67461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74151"/>
              </a:buClr>
              <a:buSzPts val="2800"/>
              <a:buFont typeface="Calibri"/>
              <a:buNone/>
            </a:pPr>
            <a:r>
              <a:rPr b="1" i="0" lang="en-IN" sz="2800">
                <a:solidFill>
                  <a:srgbClr val="374151"/>
                </a:solidFill>
              </a:rPr>
              <a:t>Denormalized Employee Table:</a:t>
            </a:r>
            <a:br>
              <a:rPr b="1" i="0" lang="en-IN" sz="2800">
                <a:solidFill>
                  <a:srgbClr val="374151"/>
                </a:solidFill>
              </a:rPr>
            </a:br>
            <a:br>
              <a:rPr b="1" lang="en-IN" sz="2800"/>
            </a:br>
            <a:endParaRPr b="1" sz="2800"/>
          </a:p>
        </p:txBody>
      </p:sp>
      <p:sp>
        <p:nvSpPr>
          <p:cNvPr id="278" name="Google Shape;278;p25"/>
          <p:cNvSpPr txBox="1"/>
          <p:nvPr>
            <p:ph idx="1" type="body"/>
          </p:nvPr>
        </p:nvSpPr>
        <p:spPr>
          <a:xfrm>
            <a:off x="838200" y="1479673"/>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sz="2400"/>
              <a:t>In the denormalized employee table, we will include the "Department" and "Department Location" as columns instead of using a separate table for departments.</a:t>
            </a:r>
            <a:endParaRPr/>
          </a:p>
          <a:p>
            <a:pPr indent="0" lvl="0" marL="0" rtl="0" algn="l">
              <a:lnSpc>
                <a:spcPct val="90000"/>
              </a:lnSpc>
              <a:spcBef>
                <a:spcPts val="1000"/>
              </a:spcBef>
              <a:spcAft>
                <a:spcPts val="0"/>
              </a:spcAft>
              <a:buClr>
                <a:schemeClr val="dk1"/>
              </a:buClr>
              <a:buSzPts val="2400"/>
              <a:buNone/>
            </a:pPr>
            <a:r>
              <a:rPr lang="en-IN" sz="2400"/>
              <a:t>In the denormalized employee table, we have included the "Department" and "Department Location" columns directly from the "Department" table, and we have also added the "Manager Name" column from the "Manager" table, based on the "Manager ID" in the employee table.</a:t>
            </a:r>
            <a:endParaRPr sz="2400"/>
          </a:p>
        </p:txBody>
      </p:sp>
      <p:pic>
        <p:nvPicPr>
          <p:cNvPr id="279" name="Google Shape;279;p25"/>
          <p:cNvPicPr preferRelativeResize="0"/>
          <p:nvPr/>
        </p:nvPicPr>
        <p:blipFill rotWithShape="1">
          <a:blip r:embed="rId3">
            <a:alphaModFix/>
          </a:blip>
          <a:srcRect b="37019" l="34501" r="16691" t="31169"/>
          <a:stretch/>
        </p:blipFill>
        <p:spPr>
          <a:xfrm>
            <a:off x="970669" y="4033546"/>
            <a:ext cx="7102367" cy="2602523"/>
          </a:xfrm>
          <a:prstGeom prst="rect">
            <a:avLst/>
          </a:prstGeom>
          <a:noFill/>
          <a:ln>
            <a:noFill/>
          </a:ln>
        </p:spPr>
      </p:pic>
      <p:sp>
        <p:nvSpPr>
          <p:cNvPr id="280" name="Google Shape;28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2800"/>
              <a:buFont typeface="Calibri"/>
              <a:buNone/>
            </a:pPr>
            <a:r>
              <a:rPr b="1" lang="en-IN" sz="2800">
                <a:solidFill>
                  <a:srgbClr val="C55A11"/>
                </a:solidFill>
              </a:rPr>
              <a:t> Why Denormalize?</a:t>
            </a:r>
            <a:endParaRPr/>
          </a:p>
        </p:txBody>
      </p:sp>
      <p:sp>
        <p:nvSpPr>
          <p:cNvPr id="286" name="Google Shape;28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Performance optimization: Denormalization can improve query performance by reducing the need for complex joins and calculations.</a:t>
            </a:r>
            <a:endParaRPr/>
          </a:p>
          <a:p>
            <a:pPr indent="-228600" lvl="0" marL="228600" rtl="0" algn="l">
              <a:lnSpc>
                <a:spcPct val="90000"/>
              </a:lnSpc>
              <a:spcBef>
                <a:spcPts val="1000"/>
              </a:spcBef>
              <a:spcAft>
                <a:spcPts val="0"/>
              </a:spcAft>
              <a:buClr>
                <a:schemeClr val="dk1"/>
              </a:buClr>
              <a:buSzPts val="2400"/>
              <a:buChar char="•"/>
            </a:pPr>
            <a:r>
              <a:rPr lang="en-IN" sz="2400"/>
              <a:t>Read-heavy applications: Denormalization is beneficial in applications where data retrieval is more frequent than updates.</a:t>
            </a:r>
            <a:endParaRPr/>
          </a:p>
          <a:p>
            <a:pPr indent="-228600" lvl="0" marL="228600" rtl="0" algn="l">
              <a:lnSpc>
                <a:spcPct val="90000"/>
              </a:lnSpc>
              <a:spcBef>
                <a:spcPts val="1000"/>
              </a:spcBef>
              <a:spcAft>
                <a:spcPts val="0"/>
              </a:spcAft>
              <a:buClr>
                <a:schemeClr val="dk1"/>
              </a:buClr>
              <a:buSzPts val="2400"/>
              <a:buChar char="•"/>
            </a:pPr>
            <a:r>
              <a:rPr lang="en-IN" sz="2400"/>
              <a:t>Simplified data model: Denormalization can simplify the data model by reducing the number of tables and relationships.</a:t>
            </a:r>
            <a:endParaRPr sz="2400"/>
          </a:p>
        </p:txBody>
      </p:sp>
      <p:sp>
        <p:nvSpPr>
          <p:cNvPr id="287" name="Google Shape;28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2800"/>
              <a:buFont typeface="Calibri"/>
              <a:buNone/>
            </a:pPr>
            <a:r>
              <a:rPr b="1" lang="en-IN" sz="2800">
                <a:solidFill>
                  <a:srgbClr val="C55A11"/>
                </a:solidFill>
              </a:rPr>
              <a:t>Denormalization Techniques</a:t>
            </a:r>
            <a:endParaRPr/>
          </a:p>
        </p:txBody>
      </p:sp>
      <p:sp>
        <p:nvSpPr>
          <p:cNvPr id="293" name="Google Shape;293;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Duplicating data: Storing redundant data in multiple tables to avoid complex joins.</a:t>
            </a:r>
            <a:endParaRPr/>
          </a:p>
          <a:p>
            <a:pPr indent="-228600" lvl="0" marL="228600" rtl="0" algn="l">
              <a:lnSpc>
                <a:spcPct val="90000"/>
              </a:lnSpc>
              <a:spcBef>
                <a:spcPts val="1000"/>
              </a:spcBef>
              <a:spcAft>
                <a:spcPts val="0"/>
              </a:spcAft>
              <a:buClr>
                <a:schemeClr val="dk1"/>
              </a:buClr>
              <a:buSzPts val="2400"/>
              <a:buChar char="•"/>
            </a:pPr>
            <a:r>
              <a:rPr lang="en-IN" sz="2400"/>
              <a:t>Derived attributes: Introducing additional attributes calculated from existing data.</a:t>
            </a:r>
            <a:endParaRPr/>
          </a:p>
          <a:p>
            <a:pPr indent="-228600" lvl="0" marL="228600" rtl="0" algn="l">
              <a:lnSpc>
                <a:spcPct val="90000"/>
              </a:lnSpc>
              <a:spcBef>
                <a:spcPts val="1000"/>
              </a:spcBef>
              <a:spcAft>
                <a:spcPts val="0"/>
              </a:spcAft>
              <a:buClr>
                <a:schemeClr val="dk1"/>
              </a:buClr>
              <a:buSzPts val="2400"/>
              <a:buChar char="•"/>
            </a:pPr>
            <a:r>
              <a:rPr lang="en-IN" sz="2400"/>
              <a:t>Summary tables: Pre-computing and storing aggregated data for faster retrieval.</a:t>
            </a:r>
            <a:endParaRPr/>
          </a:p>
          <a:p>
            <a:pPr indent="-228600" lvl="0" marL="228600" rtl="0" algn="l">
              <a:lnSpc>
                <a:spcPct val="90000"/>
              </a:lnSpc>
              <a:spcBef>
                <a:spcPts val="1000"/>
              </a:spcBef>
              <a:spcAft>
                <a:spcPts val="0"/>
              </a:spcAft>
              <a:buClr>
                <a:schemeClr val="dk1"/>
              </a:buClr>
              <a:buSzPts val="2400"/>
              <a:buChar char="•"/>
            </a:pPr>
            <a:r>
              <a:rPr lang="en-IN" sz="2400"/>
              <a:t>Materialized views: Creating pre-calculated views for commonly used queries.</a:t>
            </a:r>
            <a:endParaRPr/>
          </a:p>
        </p:txBody>
      </p:sp>
      <p:sp>
        <p:nvSpPr>
          <p:cNvPr id="294" name="Google Shape;29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2800"/>
              <a:buFont typeface="Calibri"/>
              <a:buNone/>
            </a:pPr>
            <a:r>
              <a:rPr b="1" lang="en-IN" sz="2800">
                <a:solidFill>
                  <a:srgbClr val="C55A11"/>
                </a:solidFill>
              </a:rPr>
              <a:t> Trade-offs</a:t>
            </a:r>
            <a:endParaRPr/>
          </a:p>
        </p:txBody>
      </p:sp>
      <p:sp>
        <p:nvSpPr>
          <p:cNvPr id="300" name="Google Shape;300;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Data redundancy: Denormalization increases redundancy, which can lead to data inconsistencies if not managed carefully.</a:t>
            </a:r>
            <a:endParaRPr/>
          </a:p>
          <a:p>
            <a:pPr indent="-228600" lvl="0" marL="228600" rtl="0" algn="l">
              <a:lnSpc>
                <a:spcPct val="90000"/>
              </a:lnSpc>
              <a:spcBef>
                <a:spcPts val="1000"/>
              </a:spcBef>
              <a:spcAft>
                <a:spcPts val="0"/>
              </a:spcAft>
              <a:buClr>
                <a:schemeClr val="dk1"/>
              </a:buClr>
              <a:buSzPts val="2400"/>
              <a:buChar char="•"/>
            </a:pPr>
            <a:r>
              <a:rPr lang="en-IN" sz="2400"/>
              <a:t>Update anomalies: Redundant data requires careful maintenance to ensure consistency across copies.</a:t>
            </a:r>
            <a:endParaRPr/>
          </a:p>
          <a:p>
            <a:pPr indent="-228600" lvl="0" marL="228600" rtl="0" algn="l">
              <a:lnSpc>
                <a:spcPct val="90000"/>
              </a:lnSpc>
              <a:spcBef>
                <a:spcPts val="1000"/>
              </a:spcBef>
              <a:spcAft>
                <a:spcPts val="0"/>
              </a:spcAft>
              <a:buClr>
                <a:schemeClr val="dk1"/>
              </a:buClr>
              <a:buSzPts val="2400"/>
              <a:buChar char="•"/>
            </a:pPr>
            <a:r>
              <a:rPr lang="en-IN" sz="2400"/>
              <a:t>Scalability and flexibility: Denormalization can make database evolution and structural changes more complex.</a:t>
            </a:r>
            <a:endParaRPr/>
          </a:p>
          <a:p>
            <a:pPr indent="-228600" lvl="0" marL="228600" rtl="0" algn="l">
              <a:lnSpc>
                <a:spcPct val="90000"/>
              </a:lnSpc>
              <a:spcBef>
                <a:spcPts val="1000"/>
              </a:spcBef>
              <a:spcAft>
                <a:spcPts val="0"/>
              </a:spcAft>
              <a:buClr>
                <a:schemeClr val="dk1"/>
              </a:buClr>
              <a:buSzPts val="2400"/>
              <a:buChar char="•"/>
            </a:pPr>
            <a:r>
              <a:rPr lang="en-IN" sz="2400"/>
              <a:t>Careful planning and monitoring are necessary to mitigate these trade-offs.</a:t>
            </a:r>
            <a:endParaRPr sz="2400"/>
          </a:p>
        </p:txBody>
      </p:sp>
      <p:sp>
        <p:nvSpPr>
          <p:cNvPr id="301" name="Google Shape;30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2800"/>
              <a:buFont typeface="Calibri"/>
              <a:buNone/>
            </a:pPr>
            <a:r>
              <a:rPr b="1" lang="en-IN" sz="2800">
                <a:solidFill>
                  <a:srgbClr val="C55A11"/>
                </a:solidFill>
              </a:rPr>
              <a:t>Introduction</a:t>
            </a:r>
            <a:endParaRPr/>
          </a:p>
        </p:txBody>
      </p:sp>
      <p:sp>
        <p:nvSpPr>
          <p:cNvPr id="104" name="Google Shape;104;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Arial"/>
              <a:buChar char="•"/>
            </a:pPr>
            <a:r>
              <a:rPr b="0" i="0" lang="en-IN" sz="2400"/>
              <a:t>Functional dependencies are a fundamental concept in database management systems.</a:t>
            </a:r>
            <a:endParaRPr/>
          </a:p>
          <a:p>
            <a:pPr indent="-228600" lvl="0" marL="228600" rtl="0" algn="l">
              <a:lnSpc>
                <a:spcPct val="90000"/>
              </a:lnSpc>
              <a:spcBef>
                <a:spcPts val="1000"/>
              </a:spcBef>
              <a:spcAft>
                <a:spcPts val="0"/>
              </a:spcAft>
              <a:buClr>
                <a:schemeClr val="dk1"/>
              </a:buClr>
              <a:buSzPts val="2400"/>
              <a:buFont typeface="Arial"/>
              <a:buChar char="•"/>
            </a:pPr>
            <a:r>
              <a:rPr b="0" i="0" lang="en-IN" sz="2400"/>
              <a:t>Normalization is a process that uses functional dependencies to organize and structure database schemas.</a:t>
            </a:r>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105" name="Google Shape;105;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2800"/>
              <a:buFont typeface="Calibri"/>
              <a:buNone/>
            </a:pPr>
            <a:r>
              <a:rPr b="1" lang="en-IN" sz="2800">
                <a:solidFill>
                  <a:srgbClr val="C55A11"/>
                </a:solidFill>
              </a:rPr>
              <a:t>When to Denormalize</a:t>
            </a:r>
            <a:endParaRPr/>
          </a:p>
        </p:txBody>
      </p:sp>
      <p:sp>
        <p:nvSpPr>
          <p:cNvPr id="307" name="Google Shape;30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Consider denormalization when it significantly improves query performance and the benefits outweigh the potential drawbacks.</a:t>
            </a:r>
            <a:endParaRPr/>
          </a:p>
          <a:p>
            <a:pPr indent="-228600" lvl="0" marL="228600" rtl="0" algn="l">
              <a:lnSpc>
                <a:spcPct val="90000"/>
              </a:lnSpc>
              <a:spcBef>
                <a:spcPts val="1000"/>
              </a:spcBef>
              <a:spcAft>
                <a:spcPts val="0"/>
              </a:spcAft>
              <a:buClr>
                <a:schemeClr val="dk1"/>
              </a:buClr>
              <a:buSzPts val="2400"/>
              <a:buChar char="•"/>
            </a:pPr>
            <a:r>
              <a:rPr lang="en-IN" sz="2400"/>
              <a:t>Analyze specific performance bottlenecks and usage patterns before making denormalization decisions.</a:t>
            </a:r>
            <a:endParaRPr/>
          </a:p>
          <a:p>
            <a:pPr indent="-228600" lvl="0" marL="228600" rtl="0" algn="l">
              <a:lnSpc>
                <a:spcPct val="90000"/>
              </a:lnSpc>
              <a:spcBef>
                <a:spcPts val="1000"/>
              </a:spcBef>
              <a:spcAft>
                <a:spcPts val="0"/>
              </a:spcAft>
              <a:buClr>
                <a:schemeClr val="dk1"/>
              </a:buClr>
              <a:buSzPts val="2400"/>
              <a:buChar char="•"/>
            </a:pPr>
            <a:r>
              <a:rPr lang="en-IN" sz="2400"/>
              <a:t>Evaluate the impact on data integrity, maintenance complexity, and future scalability.</a:t>
            </a:r>
            <a:endParaRPr sz="2400"/>
          </a:p>
        </p:txBody>
      </p:sp>
      <p:sp>
        <p:nvSpPr>
          <p:cNvPr id="308" name="Google Shape;30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2800"/>
              <a:buFont typeface="Calibri"/>
              <a:buNone/>
            </a:pPr>
            <a:r>
              <a:rPr b="1" lang="en-IN" sz="2800">
                <a:solidFill>
                  <a:srgbClr val="C55A11"/>
                </a:solidFill>
              </a:rPr>
              <a:t>Examples of Denormalization</a:t>
            </a:r>
            <a:endParaRPr/>
          </a:p>
        </p:txBody>
      </p:sp>
      <p:sp>
        <p:nvSpPr>
          <p:cNvPr id="314" name="Google Shape;314;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Duplicating attributes: Storing redundant data in multiple tables for faster retrieval.</a:t>
            </a:r>
            <a:endParaRPr/>
          </a:p>
          <a:p>
            <a:pPr indent="-228600" lvl="0" marL="228600" rtl="0" algn="l">
              <a:lnSpc>
                <a:spcPct val="90000"/>
              </a:lnSpc>
              <a:spcBef>
                <a:spcPts val="1000"/>
              </a:spcBef>
              <a:spcAft>
                <a:spcPts val="0"/>
              </a:spcAft>
              <a:buClr>
                <a:schemeClr val="dk1"/>
              </a:buClr>
              <a:buSzPts val="2400"/>
              <a:buChar char="•"/>
            </a:pPr>
            <a:r>
              <a:rPr lang="en-IN" sz="2400"/>
              <a:t>Introducing summary tables: Storing pre-aggregated data to avoid expensive calculations.</a:t>
            </a:r>
            <a:endParaRPr/>
          </a:p>
          <a:p>
            <a:pPr indent="-228600" lvl="0" marL="228600" rtl="0" algn="l">
              <a:lnSpc>
                <a:spcPct val="90000"/>
              </a:lnSpc>
              <a:spcBef>
                <a:spcPts val="1000"/>
              </a:spcBef>
              <a:spcAft>
                <a:spcPts val="0"/>
              </a:spcAft>
              <a:buClr>
                <a:schemeClr val="dk1"/>
              </a:buClr>
              <a:buSzPts val="2400"/>
              <a:buChar char="•"/>
            </a:pPr>
            <a:r>
              <a:rPr lang="en-IN" sz="2400"/>
              <a:t>Caching frequently accessed data: Storing copies of frequently accessed data for faster retrieval.</a:t>
            </a:r>
            <a:endParaRPr/>
          </a:p>
        </p:txBody>
      </p:sp>
      <p:sp>
        <p:nvSpPr>
          <p:cNvPr id="315" name="Google Shape;315;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2800"/>
              <a:buFont typeface="Calibri"/>
              <a:buNone/>
            </a:pPr>
            <a:r>
              <a:rPr b="1" lang="en-IN" sz="2800">
                <a:solidFill>
                  <a:srgbClr val="C55A11"/>
                </a:solidFill>
              </a:rPr>
              <a:t>Conclusion</a:t>
            </a:r>
            <a:endParaRPr/>
          </a:p>
        </p:txBody>
      </p:sp>
      <p:sp>
        <p:nvSpPr>
          <p:cNvPr id="321" name="Google Shape;32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Functional dependencies provide a basis for normalization in database design.</a:t>
            </a:r>
            <a:endParaRPr/>
          </a:p>
          <a:p>
            <a:pPr indent="-228600" lvl="0" marL="228600" rtl="0" algn="l">
              <a:lnSpc>
                <a:spcPct val="90000"/>
              </a:lnSpc>
              <a:spcBef>
                <a:spcPts val="1000"/>
              </a:spcBef>
              <a:spcAft>
                <a:spcPts val="0"/>
              </a:spcAft>
              <a:buClr>
                <a:schemeClr val="dk1"/>
              </a:buClr>
              <a:buSzPts val="2400"/>
              <a:buChar char="•"/>
            </a:pPr>
            <a:r>
              <a:rPr lang="en-IN" sz="2400"/>
              <a:t>Normalization eliminates redundancy and ensures a well-structured database schema.</a:t>
            </a:r>
            <a:endParaRPr/>
          </a:p>
          <a:p>
            <a:pPr indent="-228600" lvl="0" marL="228600" rtl="0" algn="l">
              <a:lnSpc>
                <a:spcPct val="90000"/>
              </a:lnSpc>
              <a:spcBef>
                <a:spcPts val="1000"/>
              </a:spcBef>
              <a:spcAft>
                <a:spcPts val="0"/>
              </a:spcAft>
              <a:buClr>
                <a:schemeClr val="dk1"/>
              </a:buClr>
              <a:buSzPts val="2400"/>
              <a:buChar char="•"/>
            </a:pPr>
            <a:r>
              <a:rPr lang="en-IN" sz="2400"/>
              <a:t>By following normalization principles, we can achieve data integrity, efficiency, and maintainability.</a:t>
            </a:r>
            <a:endParaRPr/>
          </a:p>
          <a:p>
            <a:pPr indent="-228600" lvl="0" marL="228600" rtl="0" algn="l">
              <a:lnSpc>
                <a:spcPct val="90000"/>
              </a:lnSpc>
              <a:spcBef>
                <a:spcPts val="1000"/>
              </a:spcBef>
              <a:spcAft>
                <a:spcPts val="0"/>
              </a:spcAft>
              <a:buClr>
                <a:schemeClr val="dk1"/>
              </a:buClr>
              <a:buSzPts val="2400"/>
              <a:buChar char="•"/>
            </a:pPr>
            <a:r>
              <a:rPr lang="en-IN" sz="2400"/>
              <a:t>Denormalization is a technique to improve performance and simplify data retrieval.</a:t>
            </a:r>
            <a:endParaRPr/>
          </a:p>
          <a:p>
            <a:pPr indent="-228600" lvl="0" marL="228600" rtl="0" algn="l">
              <a:lnSpc>
                <a:spcPct val="90000"/>
              </a:lnSpc>
              <a:spcBef>
                <a:spcPts val="1000"/>
              </a:spcBef>
              <a:spcAft>
                <a:spcPts val="0"/>
              </a:spcAft>
              <a:buClr>
                <a:schemeClr val="dk1"/>
              </a:buClr>
              <a:buSzPts val="2400"/>
              <a:buChar char="•"/>
            </a:pPr>
            <a:r>
              <a:rPr lang="en-IN" sz="2400"/>
              <a:t>It involves introducing redundancy into the database design.</a:t>
            </a:r>
            <a:endParaRPr/>
          </a:p>
          <a:p>
            <a:pPr indent="-228600" lvl="0" marL="228600" rtl="0" algn="l">
              <a:lnSpc>
                <a:spcPct val="90000"/>
              </a:lnSpc>
              <a:spcBef>
                <a:spcPts val="1000"/>
              </a:spcBef>
              <a:spcAft>
                <a:spcPts val="0"/>
              </a:spcAft>
              <a:buClr>
                <a:schemeClr val="dk1"/>
              </a:buClr>
              <a:buSzPts val="2400"/>
              <a:buChar char="•"/>
            </a:pPr>
            <a:r>
              <a:rPr lang="en-IN" sz="2400"/>
              <a:t>Careful consideration of trade-offs and analysis of specific requirements is crucial in deciding when and how to denormalize.</a:t>
            </a:r>
            <a:endParaRPr sz="2400"/>
          </a:p>
        </p:txBody>
      </p:sp>
      <p:sp>
        <p:nvSpPr>
          <p:cNvPr id="322" name="Google Shape;32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2800"/>
              <a:buFont typeface="Calibri"/>
              <a:buNone/>
            </a:pPr>
            <a:r>
              <a:rPr b="1" lang="en-IN" sz="2800">
                <a:solidFill>
                  <a:srgbClr val="C55A11"/>
                </a:solidFill>
              </a:rPr>
              <a:t>Practice for Students:</a:t>
            </a:r>
            <a:endParaRPr/>
          </a:p>
        </p:txBody>
      </p:sp>
      <p:sp>
        <p:nvSpPr>
          <p:cNvPr id="328" name="Google Shape;328;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i="0" lang="en-IN" sz="2400"/>
              <a:t>Unnormalized Table (Employees):</a:t>
            </a:r>
            <a:endParaRPr/>
          </a:p>
          <a:p>
            <a:pPr indent="0" lvl="0" marL="0" rtl="0" algn="l">
              <a:lnSpc>
                <a:spcPct val="90000"/>
              </a:lnSpc>
              <a:spcBef>
                <a:spcPts val="1000"/>
              </a:spcBef>
              <a:spcAft>
                <a:spcPts val="0"/>
              </a:spcAft>
              <a:buClr>
                <a:schemeClr val="dk1"/>
              </a:buClr>
              <a:buSzPts val="2400"/>
              <a:buNone/>
            </a:pPr>
            <a:r>
              <a:t/>
            </a:r>
            <a:endParaRPr sz="2400"/>
          </a:p>
        </p:txBody>
      </p:sp>
      <p:sp>
        <p:nvSpPr>
          <p:cNvPr id="329" name="Google Shape;32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330" name="Google Shape;330;p32"/>
          <p:cNvPicPr preferRelativeResize="0"/>
          <p:nvPr/>
        </p:nvPicPr>
        <p:blipFill rotWithShape="1">
          <a:blip r:embed="rId3">
            <a:alphaModFix/>
          </a:blip>
          <a:srcRect b="41059" l="35000" r="16737" t="30522"/>
          <a:stretch/>
        </p:blipFill>
        <p:spPr>
          <a:xfrm>
            <a:off x="993913" y="2319131"/>
            <a:ext cx="5883965" cy="19480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2800"/>
              <a:buFont typeface="Calibri"/>
              <a:buNone/>
            </a:pPr>
            <a:r>
              <a:rPr b="1" i="0" lang="en-IN" sz="2800">
                <a:solidFill>
                  <a:srgbClr val="C55A11"/>
                </a:solidFill>
              </a:rPr>
              <a:t>Functional Dependencies</a:t>
            </a:r>
            <a:endParaRPr b="1" sz="2800">
              <a:solidFill>
                <a:srgbClr val="C55A11"/>
              </a:solidFill>
            </a:endParaRPr>
          </a:p>
        </p:txBody>
      </p:sp>
      <p:sp>
        <p:nvSpPr>
          <p:cNvPr id="111" name="Google Shape;11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Functional dependencies define the relationships between attributes in a relation.</a:t>
            </a:r>
            <a:endParaRPr/>
          </a:p>
          <a:p>
            <a:pPr indent="-228600" lvl="0" marL="228600" rtl="0" algn="l">
              <a:lnSpc>
                <a:spcPct val="90000"/>
              </a:lnSpc>
              <a:spcBef>
                <a:spcPts val="1000"/>
              </a:spcBef>
              <a:spcAft>
                <a:spcPts val="0"/>
              </a:spcAft>
              <a:buClr>
                <a:schemeClr val="dk1"/>
              </a:buClr>
              <a:buSzPts val="2400"/>
              <a:buChar char="•"/>
            </a:pPr>
            <a:r>
              <a:rPr lang="en-IN" sz="2400"/>
              <a:t>A functional dependency represents a constraint stating that the values of certain attributes uniquely determine the values of other attributes.</a:t>
            </a:r>
            <a:endParaRPr/>
          </a:p>
          <a:p>
            <a:pPr indent="-228600" lvl="0" marL="228600" rtl="0" algn="l">
              <a:lnSpc>
                <a:spcPct val="90000"/>
              </a:lnSpc>
              <a:spcBef>
                <a:spcPts val="1000"/>
              </a:spcBef>
              <a:spcAft>
                <a:spcPts val="0"/>
              </a:spcAft>
              <a:buClr>
                <a:schemeClr val="dk1"/>
              </a:buClr>
              <a:buSzPts val="2400"/>
              <a:buChar char="•"/>
            </a:pPr>
            <a:r>
              <a:rPr lang="en-IN" sz="2400"/>
              <a:t>Notation: X -&gt; Y, where X is the determinant and Y is the dependent attribute(s).</a:t>
            </a:r>
            <a:endParaRPr/>
          </a:p>
          <a:p>
            <a:pPr indent="-76200" lvl="0" marL="228600" rtl="0" algn="l">
              <a:lnSpc>
                <a:spcPct val="90000"/>
              </a:lnSpc>
              <a:spcBef>
                <a:spcPts val="1000"/>
              </a:spcBef>
              <a:spcAft>
                <a:spcPts val="0"/>
              </a:spcAft>
              <a:buClr>
                <a:schemeClr val="dk1"/>
              </a:buClr>
              <a:buSzPts val="2400"/>
              <a:buNone/>
            </a:pPr>
            <a:r>
              <a:t/>
            </a:r>
            <a:endParaRPr sz="2400"/>
          </a:p>
        </p:txBody>
      </p:sp>
      <p:pic>
        <p:nvPicPr>
          <p:cNvPr id="112" name="Google Shape;112;p3"/>
          <p:cNvPicPr preferRelativeResize="0"/>
          <p:nvPr/>
        </p:nvPicPr>
        <p:blipFill rotWithShape="1">
          <a:blip r:embed="rId3">
            <a:alphaModFix/>
          </a:blip>
          <a:srcRect b="47826" l="55354" r="4259" t="14493"/>
          <a:stretch/>
        </p:blipFill>
        <p:spPr>
          <a:xfrm>
            <a:off x="3975706" y="4137301"/>
            <a:ext cx="3498573" cy="2584173"/>
          </a:xfrm>
          <a:prstGeom prst="rect">
            <a:avLst/>
          </a:prstGeom>
          <a:noFill/>
          <a:ln>
            <a:noFill/>
          </a:ln>
        </p:spPr>
      </p:pic>
      <p:sp>
        <p:nvSpPr>
          <p:cNvPr id="113" name="Google Shape;11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2800"/>
              <a:buFont typeface="Calibri"/>
              <a:buNone/>
            </a:pPr>
            <a:r>
              <a:rPr b="1" lang="en-IN" sz="2800">
                <a:solidFill>
                  <a:srgbClr val="C55A11"/>
                </a:solidFill>
              </a:rPr>
              <a:t>Example of Functional Dependencies</a:t>
            </a:r>
            <a:endParaRPr b="1" sz="2800">
              <a:solidFill>
                <a:srgbClr val="C55A11"/>
              </a:solidFill>
            </a:endParaRPr>
          </a:p>
        </p:txBody>
      </p:sp>
      <p:sp>
        <p:nvSpPr>
          <p:cNvPr id="119" name="Google Shape;1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Example: Consider a relation "Employee" with attributes (Employee ID, Employee Name, Department).</a:t>
            </a:r>
            <a:endParaRPr/>
          </a:p>
          <a:p>
            <a:pPr indent="-228600" lvl="0" marL="228600" rtl="0" algn="l">
              <a:lnSpc>
                <a:spcPct val="90000"/>
              </a:lnSpc>
              <a:spcBef>
                <a:spcPts val="1000"/>
              </a:spcBef>
              <a:spcAft>
                <a:spcPts val="0"/>
              </a:spcAft>
              <a:buClr>
                <a:schemeClr val="dk1"/>
              </a:buClr>
              <a:buSzPts val="2400"/>
              <a:buChar char="•"/>
            </a:pPr>
            <a:r>
              <a:rPr lang="en-IN" sz="2400"/>
              <a:t>Functional dependencies:</a:t>
            </a:r>
            <a:endParaRPr/>
          </a:p>
          <a:p>
            <a:pPr indent="-228600" lvl="0" marL="228600" rtl="0" algn="l">
              <a:lnSpc>
                <a:spcPct val="90000"/>
              </a:lnSpc>
              <a:spcBef>
                <a:spcPts val="1000"/>
              </a:spcBef>
              <a:spcAft>
                <a:spcPts val="0"/>
              </a:spcAft>
              <a:buClr>
                <a:schemeClr val="dk1"/>
              </a:buClr>
              <a:buSzPts val="2400"/>
              <a:buChar char="•"/>
            </a:pPr>
            <a:r>
              <a:rPr lang="en-IN" sz="2400"/>
              <a:t>Employee ID -&gt; Employee Name</a:t>
            </a:r>
            <a:endParaRPr/>
          </a:p>
          <a:p>
            <a:pPr indent="-228600" lvl="0" marL="228600" rtl="0" algn="l">
              <a:lnSpc>
                <a:spcPct val="90000"/>
              </a:lnSpc>
              <a:spcBef>
                <a:spcPts val="1000"/>
              </a:spcBef>
              <a:spcAft>
                <a:spcPts val="0"/>
              </a:spcAft>
              <a:buClr>
                <a:schemeClr val="dk1"/>
              </a:buClr>
              <a:buSzPts val="2400"/>
              <a:buChar char="•"/>
            </a:pPr>
            <a:r>
              <a:rPr lang="en-IN" sz="2400"/>
              <a:t>Employee ID -&gt; Department</a:t>
            </a:r>
            <a:endParaRPr/>
          </a:p>
          <a:p>
            <a:pPr indent="-228600" lvl="0" marL="228600" rtl="0" algn="l">
              <a:lnSpc>
                <a:spcPct val="90000"/>
              </a:lnSpc>
              <a:spcBef>
                <a:spcPts val="1000"/>
              </a:spcBef>
              <a:spcAft>
                <a:spcPts val="0"/>
              </a:spcAft>
              <a:buClr>
                <a:schemeClr val="dk1"/>
              </a:buClr>
              <a:buSzPts val="2400"/>
              <a:buChar char="•"/>
            </a:pPr>
            <a:r>
              <a:rPr lang="en-IN" sz="2400"/>
              <a:t>These dependencies indicate that given an Employee ID, we can determine the corresponding Employee Name and Department.</a:t>
            </a:r>
            <a:endParaRPr sz="2400"/>
          </a:p>
          <a:p>
            <a:pPr indent="-76200" lvl="0" marL="228600" rtl="0" algn="l">
              <a:lnSpc>
                <a:spcPct val="90000"/>
              </a:lnSpc>
              <a:spcBef>
                <a:spcPts val="1000"/>
              </a:spcBef>
              <a:spcAft>
                <a:spcPts val="0"/>
              </a:spcAft>
              <a:buClr>
                <a:schemeClr val="dk1"/>
              </a:buClr>
              <a:buSzPts val="2400"/>
              <a:buNone/>
            </a:pPr>
            <a:r>
              <a:t/>
            </a:r>
            <a:endParaRPr sz="2400"/>
          </a:p>
        </p:txBody>
      </p:sp>
      <p:sp>
        <p:nvSpPr>
          <p:cNvPr id="120" name="Google Shape;12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2800"/>
              <a:buFont typeface="Calibri"/>
              <a:buNone/>
            </a:pPr>
            <a:r>
              <a:rPr b="1" lang="en-IN" sz="2800">
                <a:solidFill>
                  <a:srgbClr val="C55A11"/>
                </a:solidFill>
              </a:rPr>
              <a:t>Normalization</a:t>
            </a:r>
            <a:endParaRPr/>
          </a:p>
        </p:txBody>
      </p:sp>
      <p:sp>
        <p:nvSpPr>
          <p:cNvPr id="126" name="Google Shape;126;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Font typeface="Arial"/>
              <a:buChar char="•"/>
            </a:pPr>
            <a:r>
              <a:rPr b="0" i="0" lang="en-IN" sz="2400"/>
              <a:t>Normalization is a process that </a:t>
            </a:r>
            <a:r>
              <a:rPr lang="en-IN" sz="2400"/>
              <a:t>Minimize data</a:t>
            </a:r>
            <a:r>
              <a:rPr b="0" i="0" lang="en-IN" sz="2400"/>
              <a:t> redundancy and anomalies in a database schema.</a:t>
            </a:r>
            <a:endParaRPr/>
          </a:p>
          <a:p>
            <a:pPr indent="-228600" lvl="0" marL="228600" rtl="0" algn="l">
              <a:lnSpc>
                <a:spcPct val="90000"/>
              </a:lnSpc>
              <a:spcBef>
                <a:spcPts val="1000"/>
              </a:spcBef>
              <a:spcAft>
                <a:spcPts val="0"/>
              </a:spcAft>
              <a:buClr>
                <a:schemeClr val="dk1"/>
              </a:buClr>
              <a:buSzPts val="2400"/>
              <a:buFont typeface="Arial"/>
              <a:buChar char="•"/>
            </a:pPr>
            <a:r>
              <a:rPr b="0" i="0" lang="en-IN" sz="2400"/>
              <a:t>It involves decomposing relations into smaller, well-structured relations.</a:t>
            </a:r>
            <a:endParaRPr/>
          </a:p>
          <a:p>
            <a:pPr indent="-228600" lvl="0" marL="228600" rtl="0" algn="l">
              <a:lnSpc>
                <a:spcPct val="90000"/>
              </a:lnSpc>
              <a:spcBef>
                <a:spcPts val="1000"/>
              </a:spcBef>
              <a:spcAft>
                <a:spcPts val="0"/>
              </a:spcAft>
              <a:buClr>
                <a:schemeClr val="dk1"/>
              </a:buClr>
              <a:buSzPts val="2400"/>
              <a:buFont typeface="Arial"/>
              <a:buChar char="•"/>
            </a:pPr>
            <a:r>
              <a:rPr b="0" i="0" lang="en-IN" sz="2400"/>
              <a:t>Normal forms (NF) provide guidelines for normalization.</a:t>
            </a:r>
            <a:endParaRPr/>
          </a:p>
          <a:p>
            <a:pPr indent="-76200" lvl="0" marL="228600" rtl="0" algn="l">
              <a:lnSpc>
                <a:spcPct val="90000"/>
              </a:lnSpc>
              <a:spcBef>
                <a:spcPts val="1000"/>
              </a:spcBef>
              <a:spcAft>
                <a:spcPts val="0"/>
              </a:spcAft>
              <a:buClr>
                <a:schemeClr val="dk1"/>
              </a:buClr>
              <a:buSzPts val="2400"/>
              <a:buNone/>
            </a:pPr>
            <a:r>
              <a:t/>
            </a:r>
            <a:endParaRPr sz="2400"/>
          </a:p>
        </p:txBody>
      </p:sp>
      <p:sp>
        <p:nvSpPr>
          <p:cNvPr id="127" name="Google Shape;12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b="0" i="0" lang="en-IN" sz="2800">
                <a:latin typeface="Arial"/>
                <a:ea typeface="Arial"/>
                <a:cs typeface="Arial"/>
                <a:sym typeface="Arial"/>
              </a:rPr>
              <a:t>Consider the following "Employee" table with attributes (columns):</a:t>
            </a:r>
            <a:endParaRPr sz="2800"/>
          </a:p>
        </p:txBody>
      </p:sp>
      <p:sp>
        <p:nvSpPr>
          <p:cNvPr id="133" name="Google Shape;13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IN" sz="2400"/>
              <a:t>Employee Table (unnormalized):</a:t>
            </a:r>
            <a:endParaRPr/>
          </a:p>
          <a:p>
            <a:pPr indent="0" lvl="0" marL="0" rtl="0" algn="l">
              <a:lnSpc>
                <a:spcPct val="90000"/>
              </a:lnSpc>
              <a:spcBef>
                <a:spcPts val="1000"/>
              </a:spcBef>
              <a:spcAft>
                <a:spcPts val="0"/>
              </a:spcAft>
              <a:buClr>
                <a:schemeClr val="dk1"/>
              </a:buClr>
              <a:buSzPts val="2400"/>
              <a:buNone/>
            </a:pPr>
            <a:r>
              <a:t/>
            </a:r>
            <a:endParaRPr b="1" sz="2400"/>
          </a:p>
        </p:txBody>
      </p:sp>
      <p:pic>
        <p:nvPicPr>
          <p:cNvPr id="134" name="Google Shape;134;p6"/>
          <p:cNvPicPr preferRelativeResize="0"/>
          <p:nvPr/>
        </p:nvPicPr>
        <p:blipFill rotWithShape="1">
          <a:blip r:embed="rId3">
            <a:alphaModFix/>
          </a:blip>
          <a:srcRect b="46663" l="35308" r="16691" t="30759"/>
          <a:stretch/>
        </p:blipFill>
        <p:spPr>
          <a:xfrm>
            <a:off x="1069143" y="2391507"/>
            <a:ext cx="7341799" cy="1941341"/>
          </a:xfrm>
          <a:prstGeom prst="rect">
            <a:avLst/>
          </a:prstGeom>
          <a:noFill/>
          <a:ln>
            <a:noFill/>
          </a:ln>
        </p:spPr>
      </p:pic>
      <p:sp>
        <p:nvSpPr>
          <p:cNvPr id="135" name="Google Shape;1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55A11"/>
              </a:buClr>
              <a:buSzPts val="2800"/>
              <a:buFont typeface="Calibri"/>
              <a:buNone/>
            </a:pPr>
            <a:r>
              <a:rPr b="1" lang="en-IN" sz="2800">
                <a:solidFill>
                  <a:srgbClr val="C55A11"/>
                </a:solidFill>
              </a:rPr>
              <a:t>First Normal Form (1NF)</a:t>
            </a:r>
            <a:endParaRPr/>
          </a:p>
        </p:txBody>
      </p:sp>
      <p:sp>
        <p:nvSpPr>
          <p:cNvPr id="141" name="Google Shape;14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IN" sz="2400"/>
              <a:t>1NF eliminates duplicate rows and ensures atomicity of attributes.</a:t>
            </a:r>
            <a:endParaRPr/>
          </a:p>
          <a:p>
            <a:pPr indent="-228600" lvl="0" marL="228600" rtl="0" algn="l">
              <a:lnSpc>
                <a:spcPct val="90000"/>
              </a:lnSpc>
              <a:spcBef>
                <a:spcPts val="1000"/>
              </a:spcBef>
              <a:spcAft>
                <a:spcPts val="0"/>
              </a:spcAft>
              <a:buClr>
                <a:schemeClr val="dk1"/>
              </a:buClr>
              <a:buSzPts val="2400"/>
              <a:buChar char="•"/>
            </a:pPr>
            <a:r>
              <a:rPr lang="en-IN" sz="2400"/>
              <a:t>Each attribute must contain only atomic (indivisible) values.</a:t>
            </a:r>
            <a:endParaRPr/>
          </a:p>
          <a:p>
            <a:pPr indent="-228600" lvl="0" marL="228600" rtl="0" algn="l">
              <a:lnSpc>
                <a:spcPct val="90000"/>
              </a:lnSpc>
              <a:spcBef>
                <a:spcPts val="1000"/>
              </a:spcBef>
              <a:spcAft>
                <a:spcPts val="0"/>
              </a:spcAft>
              <a:buClr>
                <a:schemeClr val="dk1"/>
              </a:buClr>
              <a:buSzPts val="2400"/>
              <a:buChar char="•"/>
            </a:pPr>
            <a:r>
              <a:rPr lang="en-IN" sz="2400"/>
              <a:t>Example: Splitting a relation with repeating groups into multiple relations.</a:t>
            </a:r>
            <a:endParaRPr/>
          </a:p>
          <a:p>
            <a:pPr indent="-228600" lvl="0" marL="228600" rtl="0" algn="l">
              <a:lnSpc>
                <a:spcPct val="90000"/>
              </a:lnSpc>
              <a:spcBef>
                <a:spcPts val="1000"/>
              </a:spcBef>
              <a:spcAft>
                <a:spcPts val="0"/>
              </a:spcAft>
              <a:buClr>
                <a:schemeClr val="dk1"/>
              </a:buClr>
              <a:buSzPts val="2400"/>
              <a:buChar char="•"/>
            </a:pPr>
            <a:r>
              <a:rPr lang="en-IN" sz="2400"/>
              <a:t>To achieve 1NF, we need to ensure that each row is uniquely identifiable, usually by adding a primary key.</a:t>
            </a:r>
            <a:endParaRPr/>
          </a:p>
          <a:p>
            <a:pPr indent="0" lvl="0" marL="0" rtl="0" algn="l">
              <a:lnSpc>
                <a:spcPct val="90000"/>
              </a:lnSpc>
              <a:spcBef>
                <a:spcPts val="1000"/>
              </a:spcBef>
              <a:spcAft>
                <a:spcPts val="0"/>
              </a:spcAft>
              <a:buClr>
                <a:schemeClr val="dk1"/>
              </a:buClr>
              <a:buSzPts val="2400"/>
              <a:buNone/>
            </a:pPr>
            <a:r>
              <a:t/>
            </a:r>
            <a:endParaRPr sz="2400"/>
          </a:p>
        </p:txBody>
      </p:sp>
      <p:sp>
        <p:nvSpPr>
          <p:cNvPr id="142" name="Google Shape;14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b="1" lang="en-IN" sz="2400"/>
              <a:t>Employee Table (1NF):</a:t>
            </a:r>
            <a:endParaRPr/>
          </a:p>
        </p:txBody>
      </p:sp>
      <p:pic>
        <p:nvPicPr>
          <p:cNvPr id="148" name="Google Shape;148;p8"/>
          <p:cNvPicPr preferRelativeResize="0"/>
          <p:nvPr>
            <p:ph idx="1" type="body"/>
          </p:nvPr>
        </p:nvPicPr>
        <p:blipFill rotWithShape="1">
          <a:blip r:embed="rId3">
            <a:alphaModFix/>
          </a:blip>
          <a:srcRect b="45934" l="35397" r="16615" t="31109"/>
          <a:stretch/>
        </p:blipFill>
        <p:spPr>
          <a:xfrm>
            <a:off x="1097279" y="2166423"/>
            <a:ext cx="8018586" cy="3010488"/>
          </a:xfrm>
          <a:prstGeom prst="rect">
            <a:avLst/>
          </a:prstGeom>
          <a:noFill/>
          <a:ln>
            <a:noFill/>
          </a:ln>
        </p:spPr>
      </p:pic>
      <p:sp>
        <p:nvSpPr>
          <p:cNvPr id="149" name="Google Shape;1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2023-07-04T10:29:56Z</dcterms:created>
  <dc:creator>simran saini</dc:creator>
</cp:coreProperties>
</file>