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0" roundtripDataSignature="AMtx7mgV/33jn6ZPL3nC3666Npbw62T5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750109-0A53-4DDE-9BB2-5D4F33F88507}">
  <a:tblStyle styleId="{D3750109-0A53-4DDE-9BB2-5D4F33F8850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b5b29830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5b5b29830c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b5af01da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5b5af01da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b5b29830c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5b5b29830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5b5af01da4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5b5af01da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5b5af01da4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5b5af01da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b5b29830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5b5b29830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b5b29830c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5b5b29830c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35"/>
          <p:cNvPicPr preferRelativeResize="0"/>
          <p:nvPr/>
        </p:nvPicPr>
        <p:blipFill rotWithShape="1">
          <a:blip r:embed="rId2">
            <a:alphaModFix amt="70000"/>
          </a:blip>
          <a:srcRect b="0" l="0" r="0" t="0"/>
          <a:stretch/>
        </p:blipFill>
        <p:spPr>
          <a:xfrm>
            <a:off x="7308300" y="0"/>
            <a:ext cx="1636195" cy="4852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 name="Google Shape;18;p36"/>
          <p:cNvPicPr preferRelativeResize="0"/>
          <p:nvPr/>
        </p:nvPicPr>
        <p:blipFill rotWithShape="1">
          <a:blip r:embed="rId2">
            <a:alphaModFix amt="70000"/>
          </a:blip>
          <a:srcRect b="0" l="0" r="0" t="0"/>
          <a:stretch/>
        </p:blipFill>
        <p:spPr>
          <a:xfrm>
            <a:off x="7396038" y="31367"/>
            <a:ext cx="1524000" cy="41365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idx="1" type="subTitle"/>
          </p:nvPr>
        </p:nvSpPr>
        <p:spPr>
          <a:xfrm>
            <a:off x="311700" y="683975"/>
            <a:ext cx="8520600" cy="4366800"/>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800"/>
              <a:buNone/>
            </a:pPr>
            <a:r>
              <a:t/>
            </a:r>
            <a:endParaRPr b="1" baseline="30000" sz="3600">
              <a:solidFill>
                <a:schemeClr val="dk1"/>
              </a:solidFill>
              <a:highlight>
                <a:schemeClr val="lt1"/>
              </a:highlight>
              <a:latin typeface="Calibri"/>
              <a:ea typeface="Calibri"/>
              <a:cs typeface="Calibri"/>
              <a:sym typeface="Calibri"/>
            </a:endParaRPr>
          </a:p>
          <a:p>
            <a:pPr indent="457200" lvl="0" marL="1828800" rtl="0" algn="l">
              <a:lnSpc>
                <a:spcPct val="100000"/>
              </a:lnSpc>
              <a:spcBef>
                <a:spcPts val="0"/>
              </a:spcBef>
              <a:spcAft>
                <a:spcPts val="0"/>
              </a:spcAft>
              <a:buSzPts val="2800"/>
              <a:buNone/>
            </a:pPr>
            <a:r>
              <a:rPr b="1" baseline="30000" i="0" lang="en" sz="3600" u="none" strike="noStrike">
                <a:solidFill>
                  <a:srgbClr val="CC0000"/>
                </a:solidFill>
                <a:latin typeface="Calibri"/>
                <a:ea typeface="Calibri"/>
                <a:cs typeface="Calibri"/>
                <a:sym typeface="Calibri"/>
              </a:rPr>
              <a:t>Database Management System</a:t>
            </a:r>
            <a:endParaRPr b="1" baseline="30000" sz="3600">
              <a:solidFill>
                <a:schemeClr val="dk1"/>
              </a:solidFill>
              <a:highlight>
                <a:schemeClr val="lt1"/>
              </a:highlight>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rPr b="1" baseline="30000" lang="en" sz="3600">
                <a:solidFill>
                  <a:schemeClr val="dk1"/>
                </a:solidFill>
                <a:highlight>
                  <a:schemeClr val="lt1"/>
                </a:highlight>
                <a:latin typeface="Calibri"/>
                <a:ea typeface="Calibri"/>
                <a:cs typeface="Calibri"/>
                <a:sym typeface="Calibri"/>
              </a:rPr>
              <a:t>Overview of Databases</a:t>
            </a:r>
            <a:endParaRPr b="1" baseline="30000" sz="3600">
              <a:solidFill>
                <a:schemeClr val="dk1"/>
              </a:solidFill>
              <a:highlight>
                <a:schemeClr val="lt1"/>
              </a:highlight>
              <a:latin typeface="Calibri"/>
              <a:ea typeface="Calibri"/>
              <a:cs typeface="Calibri"/>
              <a:sym typeface="Calibri"/>
            </a:endParaRPr>
          </a:p>
          <a:p>
            <a:pPr indent="0" lvl="0" marL="0" rtl="0" algn="ctr">
              <a:lnSpc>
                <a:spcPct val="100000"/>
              </a:lnSpc>
              <a:spcBef>
                <a:spcPts val="0"/>
              </a:spcBef>
              <a:spcAft>
                <a:spcPts val="0"/>
              </a:spcAft>
              <a:buSzPts val="2800"/>
              <a:buNone/>
            </a:pPr>
            <a:r>
              <a:t/>
            </a:r>
            <a:endParaRPr b="1" baseline="30000" sz="3600">
              <a:solidFill>
                <a:schemeClr val="dk1"/>
              </a:solidFill>
              <a:highlight>
                <a:schemeClr val="lt1"/>
              </a:highlight>
              <a:latin typeface="Calibri"/>
              <a:ea typeface="Calibri"/>
              <a:cs typeface="Calibri"/>
              <a:sym typeface="Calibri"/>
            </a:endParaRPr>
          </a:p>
          <a:p>
            <a:pPr indent="0" lvl="0" marL="0" rtl="0" algn="ctr">
              <a:lnSpc>
                <a:spcPct val="100000"/>
              </a:lnSpc>
              <a:spcBef>
                <a:spcPts val="0"/>
              </a:spcBef>
              <a:spcAft>
                <a:spcPts val="0"/>
              </a:spcAft>
              <a:buSzPts val="2800"/>
              <a:buNone/>
            </a:pPr>
            <a:r>
              <a:t/>
            </a:r>
            <a:endParaRPr b="1" baseline="30000" sz="3600">
              <a:solidFill>
                <a:schemeClr val="dk1"/>
              </a:solidFill>
              <a:highlight>
                <a:schemeClr val="lt1"/>
              </a:highlight>
              <a:latin typeface="Calibri"/>
              <a:ea typeface="Calibri"/>
              <a:cs typeface="Calibri"/>
              <a:sym typeface="Calibri"/>
            </a:endParaRPr>
          </a:p>
          <a:p>
            <a:pPr indent="0" lvl="0" marL="0" rtl="0" algn="ctr">
              <a:lnSpc>
                <a:spcPct val="100000"/>
              </a:lnSpc>
              <a:spcBef>
                <a:spcPts val="0"/>
              </a:spcBef>
              <a:spcAft>
                <a:spcPts val="0"/>
              </a:spcAft>
              <a:buSzPts val="2800"/>
              <a:buNone/>
            </a:pPr>
            <a:r>
              <a:t/>
            </a:r>
            <a:endParaRPr b="1" baseline="30000" sz="3600">
              <a:solidFill>
                <a:schemeClr val="dk1"/>
              </a:solidFill>
              <a:highlight>
                <a:schemeClr val="lt1"/>
              </a:highlight>
              <a:latin typeface="Calibri"/>
              <a:ea typeface="Calibri"/>
              <a:cs typeface="Calibri"/>
              <a:sym typeface="Calibri"/>
            </a:endParaRPr>
          </a:p>
          <a:p>
            <a:pPr indent="0" lvl="0" marL="0" rtl="0" algn="ctr">
              <a:lnSpc>
                <a:spcPct val="100000"/>
              </a:lnSpc>
              <a:spcBef>
                <a:spcPts val="0"/>
              </a:spcBef>
              <a:spcAft>
                <a:spcPts val="0"/>
              </a:spcAft>
              <a:buSzPts val="2800"/>
              <a:buNone/>
            </a:pPr>
            <a:r>
              <a:t/>
            </a:r>
            <a:endParaRPr b="1" baseline="30000" sz="3600">
              <a:solidFill>
                <a:schemeClr val="dk1"/>
              </a:solidFill>
              <a:highlight>
                <a:schemeClr val="lt1"/>
              </a:highlight>
              <a:latin typeface="Calibri"/>
              <a:ea typeface="Calibri"/>
              <a:cs typeface="Calibri"/>
              <a:sym typeface="Calibri"/>
            </a:endParaRPr>
          </a:p>
          <a:p>
            <a:pPr indent="0" lvl="0" marL="0" rtl="0" algn="ctr">
              <a:lnSpc>
                <a:spcPct val="100000"/>
              </a:lnSpc>
              <a:spcBef>
                <a:spcPts val="0"/>
              </a:spcBef>
              <a:spcAft>
                <a:spcPts val="0"/>
              </a:spcAft>
              <a:buSzPts val="2800"/>
              <a:buNone/>
            </a:pPr>
            <a:r>
              <a:t/>
            </a:r>
            <a:endParaRPr b="1" baseline="30000" sz="3600">
              <a:solidFill>
                <a:schemeClr val="dk1"/>
              </a:solidFill>
              <a:highlight>
                <a:schemeClr val="lt1"/>
              </a:highlight>
              <a:latin typeface="Calibri"/>
              <a:ea typeface="Calibri"/>
              <a:cs typeface="Calibri"/>
              <a:sym typeface="Calibri"/>
            </a:endParaRPr>
          </a:p>
          <a:p>
            <a:pPr indent="0" lvl="0" marL="0" rtl="0" algn="ctr">
              <a:lnSpc>
                <a:spcPct val="100000"/>
              </a:lnSpc>
              <a:spcBef>
                <a:spcPts val="0"/>
              </a:spcBef>
              <a:spcAft>
                <a:spcPts val="0"/>
              </a:spcAft>
              <a:buSzPts val="2800"/>
              <a:buNone/>
            </a:pPr>
            <a:r>
              <a:t/>
            </a:r>
            <a:endParaRPr b="1" baseline="30000" sz="3600">
              <a:solidFill>
                <a:schemeClr val="dk1"/>
              </a:solidFill>
              <a:highlight>
                <a:schemeClr val="lt1"/>
              </a:highlight>
              <a:latin typeface="Calibri"/>
              <a:ea typeface="Calibri"/>
              <a:cs typeface="Calibri"/>
              <a:sym typeface="Calibri"/>
            </a:endParaRPr>
          </a:p>
        </p:txBody>
      </p:sp>
      <p:pic>
        <p:nvPicPr>
          <p:cNvPr id="57" name="Google Shape;57;p1"/>
          <p:cNvPicPr preferRelativeResize="0"/>
          <p:nvPr/>
        </p:nvPicPr>
        <p:blipFill rotWithShape="1">
          <a:blip r:embed="rId3">
            <a:alphaModFix/>
          </a:blip>
          <a:srcRect b="0" l="0" r="0" t="0"/>
          <a:stretch/>
        </p:blipFill>
        <p:spPr>
          <a:xfrm>
            <a:off x="3051624" y="2692725"/>
            <a:ext cx="2951776" cy="1968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3300"/>
                </a:solidFill>
                <a:latin typeface="Calibri"/>
                <a:ea typeface="Calibri"/>
                <a:cs typeface="Calibri"/>
                <a:sym typeface="Calibri"/>
              </a:rPr>
              <a:t>Database Types</a:t>
            </a:r>
            <a:endParaRPr b="1" baseline="30000">
              <a:solidFill>
                <a:srgbClr val="CC3300"/>
              </a:solidFill>
              <a:latin typeface="Calibri"/>
              <a:ea typeface="Calibri"/>
              <a:cs typeface="Calibri"/>
              <a:sym typeface="Calibri"/>
            </a:endParaRPr>
          </a:p>
        </p:txBody>
      </p:sp>
      <p:sp>
        <p:nvSpPr>
          <p:cNvPr id="114" name="Google Shape;114;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81000" lvl="0" marL="457200" rtl="0" algn="l">
              <a:lnSpc>
                <a:spcPct val="115000"/>
              </a:lnSpc>
              <a:spcBef>
                <a:spcPts val="80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Centralized and Client-Server Systems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Server System Architectures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Parallel Systems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Distributed Systems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Network Types</a:t>
            </a:r>
            <a:endParaRPr baseline="30000" sz="2400">
              <a:solidFill>
                <a:schemeClr val="dk1"/>
              </a:solidFill>
              <a:latin typeface="Calibri"/>
              <a:ea typeface="Calibri"/>
              <a:cs typeface="Calibri"/>
              <a:sym typeface="Calibri"/>
            </a:endParaRPr>
          </a:p>
          <a:p>
            <a:pPr indent="0" lvl="0" marL="914400" rtl="0" algn="l">
              <a:lnSpc>
                <a:spcPct val="115000"/>
              </a:lnSpc>
              <a:spcBef>
                <a:spcPts val="0"/>
              </a:spcBef>
              <a:spcAft>
                <a:spcPts val="1200"/>
              </a:spcAft>
              <a:buNone/>
            </a:pPr>
            <a:r>
              <a:t/>
            </a:r>
            <a:endParaRPr baseline="30000"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700" y="592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3300"/>
                </a:solidFill>
                <a:latin typeface="Calibri"/>
                <a:ea typeface="Calibri"/>
                <a:cs typeface="Calibri"/>
                <a:sym typeface="Calibri"/>
              </a:rPr>
              <a:t>DBMS Types : Centralized Systems</a:t>
            </a:r>
            <a:endParaRPr b="1" baseline="30000">
              <a:solidFill>
                <a:srgbClr val="CC3300"/>
              </a:solidFill>
              <a:latin typeface="Calibri"/>
              <a:ea typeface="Calibri"/>
              <a:cs typeface="Calibri"/>
              <a:sym typeface="Calibri"/>
            </a:endParaRPr>
          </a:p>
        </p:txBody>
      </p:sp>
      <p:sp>
        <p:nvSpPr>
          <p:cNvPr id="120" name="Google Shape;120;p11"/>
          <p:cNvSpPr txBox="1"/>
          <p:nvPr>
            <p:ph idx="1" type="body"/>
          </p:nvPr>
        </p:nvSpPr>
        <p:spPr>
          <a:xfrm>
            <a:off x="311700" y="152062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95000"/>
              </a:lnSpc>
              <a:spcBef>
                <a:spcPts val="80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Centralized Data Storage :</a:t>
            </a:r>
            <a:r>
              <a:rPr baseline="30000" lang="en" sz="2400">
                <a:solidFill>
                  <a:schemeClr val="dk1"/>
                </a:solidFill>
                <a:latin typeface="Calibri"/>
                <a:ea typeface="Calibri"/>
                <a:cs typeface="Calibri"/>
                <a:sym typeface="Calibri"/>
              </a:rPr>
              <a:t> all data is stored in a single central repository, typically on a dedicated server or a mainframe computer.</a:t>
            </a:r>
            <a:endParaRPr baseline="30000" sz="2400">
              <a:solidFill>
                <a:schemeClr val="dk1"/>
              </a:solidFill>
              <a:latin typeface="Calibri"/>
              <a:ea typeface="Calibri"/>
              <a:cs typeface="Calibri"/>
              <a:sym typeface="Calibri"/>
            </a:endParaRPr>
          </a:p>
          <a:p>
            <a:pPr indent="-381000" lvl="0" marL="457200" rtl="0" algn="l">
              <a:lnSpc>
                <a:spcPct val="9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Single Point of Control: </a:t>
            </a:r>
            <a:r>
              <a:rPr baseline="30000" lang="en" sz="2400">
                <a:solidFill>
                  <a:schemeClr val="dk1"/>
                </a:solidFill>
                <a:latin typeface="Calibri"/>
                <a:ea typeface="Calibri"/>
                <a:cs typeface="Calibri"/>
                <a:sym typeface="Calibri"/>
              </a:rPr>
              <a:t>The central server in a centralized system serves as the central point of control for data management and system administration. </a:t>
            </a:r>
            <a:endParaRPr baseline="30000" sz="2400">
              <a:solidFill>
                <a:schemeClr val="dk1"/>
              </a:solidFill>
              <a:latin typeface="Calibri"/>
              <a:ea typeface="Calibri"/>
              <a:cs typeface="Calibri"/>
              <a:sym typeface="Calibri"/>
            </a:endParaRPr>
          </a:p>
          <a:p>
            <a:pPr indent="-381000" lvl="0" marL="457200" rtl="0" algn="l">
              <a:lnSpc>
                <a:spcPct val="9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Data Access and Processing: </a:t>
            </a:r>
            <a:r>
              <a:rPr baseline="30000" lang="en" sz="2400">
                <a:solidFill>
                  <a:schemeClr val="dk1"/>
                </a:solidFill>
                <a:latin typeface="Calibri"/>
                <a:ea typeface="Calibri"/>
                <a:cs typeface="Calibri"/>
                <a:sym typeface="Calibri"/>
              </a:rPr>
              <a:t>Users or client applications in a centralized system access the data by connecting to the central server. </a:t>
            </a:r>
            <a:endParaRPr baseline="30000" sz="2400">
              <a:solidFill>
                <a:schemeClr val="dk1"/>
              </a:solidFill>
              <a:latin typeface="Calibri"/>
              <a:ea typeface="Calibri"/>
              <a:cs typeface="Calibri"/>
              <a:sym typeface="Calibri"/>
            </a:endParaRPr>
          </a:p>
          <a:p>
            <a:pPr indent="-381000" lvl="0" marL="457200" rtl="0" algn="l">
              <a:lnSpc>
                <a:spcPct val="9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Centralized systems have been widely used in various domains, including small businesses, early enterprise systems, and legacy architectures. While they offer simplicity and centralized control, they can face challenges related to scalability, fault tolerance, and network dependencies.</a:t>
            </a:r>
            <a:endParaRPr baseline="30000" sz="2400">
              <a:solidFill>
                <a:schemeClr val="dk1"/>
              </a:solidFill>
              <a:latin typeface="Calibri"/>
              <a:ea typeface="Calibri"/>
              <a:cs typeface="Calibri"/>
              <a:sym typeface="Calibri"/>
            </a:endParaRPr>
          </a:p>
          <a:p>
            <a:pPr indent="0" lvl="0" marL="1371600" rtl="0" algn="l">
              <a:lnSpc>
                <a:spcPct val="95000"/>
              </a:lnSpc>
              <a:spcBef>
                <a:spcPts val="800"/>
              </a:spcBef>
              <a:spcAft>
                <a:spcPts val="0"/>
              </a:spcAft>
              <a:buNone/>
            </a:pPr>
            <a:r>
              <a:t/>
            </a:r>
            <a:endParaRPr baseline="30000" sz="2400">
              <a:solidFill>
                <a:schemeClr val="dk1"/>
              </a:solidFill>
              <a:latin typeface="Calibri"/>
              <a:ea typeface="Calibri"/>
              <a:cs typeface="Calibri"/>
              <a:sym typeface="Calibri"/>
            </a:endParaRPr>
          </a:p>
        </p:txBody>
      </p:sp>
      <p:pic>
        <p:nvPicPr>
          <p:cNvPr id="121" name="Google Shape;121;p11"/>
          <p:cNvPicPr preferRelativeResize="0"/>
          <p:nvPr/>
        </p:nvPicPr>
        <p:blipFill>
          <a:blip r:embed="rId3">
            <a:alphaModFix/>
          </a:blip>
          <a:stretch>
            <a:fillRect/>
          </a:stretch>
        </p:blipFill>
        <p:spPr>
          <a:xfrm>
            <a:off x="1004227" y="199850"/>
            <a:ext cx="1931400" cy="1245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311700" y="252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latin typeface="Calibri"/>
                <a:ea typeface="Calibri"/>
                <a:cs typeface="Calibri"/>
                <a:sym typeface="Calibri"/>
              </a:rPr>
              <a:t>DBMS Types : </a:t>
            </a:r>
            <a:r>
              <a:rPr b="1" baseline="30000" lang="en">
                <a:solidFill>
                  <a:srgbClr val="CC3300"/>
                </a:solidFill>
                <a:latin typeface="Calibri"/>
                <a:ea typeface="Calibri"/>
                <a:cs typeface="Calibri"/>
                <a:sym typeface="Calibri"/>
              </a:rPr>
              <a:t>Centralized Systems</a:t>
            </a:r>
            <a:endParaRPr b="1" baseline="30000">
              <a:latin typeface="Calibri"/>
              <a:ea typeface="Calibri"/>
              <a:cs typeface="Calibri"/>
              <a:sym typeface="Calibri"/>
            </a:endParaRPr>
          </a:p>
        </p:txBody>
      </p:sp>
      <p:sp>
        <p:nvSpPr>
          <p:cNvPr id="127" name="Google Shape;12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1018"/>
              <a:buNone/>
            </a:pPr>
            <a:r>
              <a:t/>
            </a:r>
            <a:endParaRPr sz="2620">
              <a:solidFill>
                <a:schemeClr val="dk1"/>
              </a:solidFill>
              <a:highlight>
                <a:schemeClr val="lt1"/>
              </a:highlight>
            </a:endParaRPr>
          </a:p>
        </p:txBody>
      </p:sp>
      <p:pic>
        <p:nvPicPr>
          <p:cNvPr id="128" name="Google Shape;128;p12"/>
          <p:cNvPicPr preferRelativeResize="0"/>
          <p:nvPr/>
        </p:nvPicPr>
        <p:blipFill rotWithShape="1">
          <a:blip r:embed="rId3">
            <a:alphaModFix/>
          </a:blip>
          <a:srcRect b="0" l="0" r="0" t="0"/>
          <a:stretch/>
        </p:blipFill>
        <p:spPr>
          <a:xfrm>
            <a:off x="311700" y="1152475"/>
            <a:ext cx="8520601"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3"/>
          <p:cNvSpPr txBox="1"/>
          <p:nvPr>
            <p:ph type="title"/>
          </p:nvPr>
        </p:nvSpPr>
        <p:spPr>
          <a:xfrm>
            <a:off x="311700" y="252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latin typeface="Calibri"/>
                <a:ea typeface="Calibri"/>
                <a:cs typeface="Calibri"/>
                <a:sym typeface="Calibri"/>
              </a:rPr>
              <a:t>DBMS Types : </a:t>
            </a:r>
            <a:r>
              <a:rPr b="1" baseline="30000" lang="en">
                <a:solidFill>
                  <a:srgbClr val="CC3300"/>
                </a:solidFill>
                <a:latin typeface="Calibri"/>
                <a:ea typeface="Calibri"/>
                <a:cs typeface="Calibri"/>
                <a:sym typeface="Calibri"/>
              </a:rPr>
              <a:t>Client-Server Systems</a:t>
            </a:r>
            <a:endParaRPr b="1" baseline="30000">
              <a:latin typeface="Calibri"/>
              <a:ea typeface="Calibri"/>
              <a:cs typeface="Calibri"/>
              <a:sym typeface="Calibri"/>
            </a:endParaRPr>
          </a:p>
        </p:txBody>
      </p:sp>
      <p:sp>
        <p:nvSpPr>
          <p:cNvPr id="134" name="Google Shape;134;p13"/>
          <p:cNvSpPr txBox="1"/>
          <p:nvPr>
            <p:ph idx="1" type="body"/>
          </p:nvPr>
        </p:nvSpPr>
        <p:spPr>
          <a:xfrm>
            <a:off x="311700" y="780375"/>
            <a:ext cx="8520600" cy="4259100"/>
          </a:xfrm>
          <a:prstGeom prst="rect">
            <a:avLst/>
          </a:prstGeom>
          <a:noFill/>
          <a:ln>
            <a:noFill/>
          </a:ln>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chemeClr val="dk1"/>
              </a:buClr>
              <a:buSzPts val="1600"/>
              <a:buFont typeface="Calibri"/>
              <a:buChar char="●"/>
            </a:pPr>
            <a:r>
              <a:rPr baseline="30000" lang="en" sz="2400">
                <a:solidFill>
                  <a:schemeClr val="dk1"/>
                </a:solidFill>
                <a:latin typeface="Calibri"/>
                <a:ea typeface="Calibri"/>
                <a:cs typeface="Calibri"/>
                <a:sym typeface="Calibri"/>
              </a:rPr>
              <a:t>A client-server system is a distributed computing architecture where computing tasks and resources are divided between two main components: </a:t>
            </a:r>
            <a:r>
              <a:rPr b="1" baseline="30000" lang="en" sz="2400">
                <a:solidFill>
                  <a:schemeClr val="dk1"/>
                </a:solidFill>
                <a:latin typeface="Calibri"/>
                <a:ea typeface="Calibri"/>
                <a:cs typeface="Calibri"/>
                <a:sym typeface="Calibri"/>
              </a:rPr>
              <a:t>the client and the server. </a:t>
            </a:r>
            <a:endParaRPr b="1" baseline="30000" sz="2400">
              <a:solidFill>
                <a:schemeClr val="dk1"/>
              </a:solidFill>
              <a:latin typeface="Calibri"/>
              <a:ea typeface="Calibri"/>
              <a:cs typeface="Calibri"/>
              <a:sym typeface="Calibri"/>
            </a:endParaRPr>
          </a:p>
          <a:p>
            <a:pPr indent="-330200" lvl="0" marL="457200" rtl="0" algn="l">
              <a:lnSpc>
                <a:spcPct val="95000"/>
              </a:lnSpc>
              <a:spcBef>
                <a:spcPts val="0"/>
              </a:spcBef>
              <a:spcAft>
                <a:spcPts val="0"/>
              </a:spcAft>
              <a:buClr>
                <a:schemeClr val="dk1"/>
              </a:buClr>
              <a:buSzPts val="1600"/>
              <a:buFont typeface="Calibri"/>
              <a:buChar char="●"/>
            </a:pPr>
            <a:r>
              <a:rPr baseline="30000" lang="en" sz="2400">
                <a:solidFill>
                  <a:schemeClr val="dk1"/>
                </a:solidFill>
                <a:latin typeface="Calibri"/>
                <a:ea typeface="Calibri"/>
                <a:cs typeface="Calibri"/>
                <a:sym typeface="Calibri"/>
              </a:rPr>
              <a:t>The client-server model allows for efficient sharing of data, processing power, and services between multiple clients (user interfaces or applications) and a central server. </a:t>
            </a:r>
            <a:endParaRPr baseline="30000" sz="2400">
              <a:solidFill>
                <a:schemeClr val="dk1"/>
              </a:solidFill>
              <a:latin typeface="Calibri"/>
              <a:ea typeface="Calibri"/>
              <a:cs typeface="Calibri"/>
              <a:sym typeface="Calibri"/>
            </a:endParaRPr>
          </a:p>
          <a:p>
            <a:pPr indent="-330200" lvl="0" marL="457200" rtl="0" algn="l">
              <a:lnSpc>
                <a:spcPct val="95000"/>
              </a:lnSpc>
              <a:spcBef>
                <a:spcPts val="0"/>
              </a:spcBef>
              <a:spcAft>
                <a:spcPts val="0"/>
              </a:spcAft>
              <a:buClr>
                <a:schemeClr val="dk1"/>
              </a:buClr>
              <a:buSzPts val="1600"/>
              <a:buFont typeface="Roboto"/>
              <a:buChar char="●"/>
            </a:pPr>
            <a:r>
              <a:rPr b="1" baseline="30000" lang="en" sz="2400">
                <a:solidFill>
                  <a:schemeClr val="dk1"/>
                </a:solidFill>
                <a:latin typeface="Calibri"/>
                <a:ea typeface="Calibri"/>
                <a:cs typeface="Calibri"/>
                <a:sym typeface="Calibri"/>
              </a:rPr>
              <a:t>Client Component:</a:t>
            </a:r>
            <a:r>
              <a:rPr baseline="30000" lang="en" sz="2400">
                <a:solidFill>
                  <a:schemeClr val="dk1"/>
                </a:solidFill>
                <a:latin typeface="Calibri"/>
                <a:ea typeface="Calibri"/>
                <a:cs typeface="Calibri"/>
                <a:sym typeface="Calibri"/>
              </a:rPr>
              <a:t> The client component refers to the user interface or application that makes requests to the server for data or services. </a:t>
            </a:r>
            <a:endParaRPr baseline="30000" sz="2400">
              <a:solidFill>
                <a:schemeClr val="dk1"/>
              </a:solidFill>
              <a:latin typeface="Calibri"/>
              <a:ea typeface="Calibri"/>
              <a:cs typeface="Calibri"/>
              <a:sym typeface="Calibri"/>
            </a:endParaRPr>
          </a:p>
          <a:p>
            <a:pPr indent="-330200" lvl="0" marL="457200" rtl="0" algn="l">
              <a:lnSpc>
                <a:spcPct val="95000"/>
              </a:lnSpc>
              <a:spcBef>
                <a:spcPts val="0"/>
              </a:spcBef>
              <a:spcAft>
                <a:spcPts val="0"/>
              </a:spcAft>
              <a:buClr>
                <a:schemeClr val="dk1"/>
              </a:buClr>
              <a:buSzPts val="1600"/>
              <a:buFont typeface="Roboto"/>
              <a:buChar char="●"/>
            </a:pPr>
            <a:r>
              <a:rPr b="1" baseline="30000" lang="en" sz="2400">
                <a:solidFill>
                  <a:schemeClr val="dk1"/>
                </a:solidFill>
                <a:latin typeface="Calibri"/>
                <a:ea typeface="Calibri"/>
                <a:cs typeface="Calibri"/>
                <a:sym typeface="Calibri"/>
              </a:rPr>
              <a:t>Server Component:</a:t>
            </a:r>
            <a:r>
              <a:rPr baseline="30000" lang="en" sz="2400">
                <a:solidFill>
                  <a:schemeClr val="dk1"/>
                </a:solidFill>
                <a:latin typeface="Calibri"/>
                <a:ea typeface="Calibri"/>
                <a:cs typeface="Calibri"/>
                <a:sym typeface="Calibri"/>
              </a:rPr>
              <a:t> The server component is responsible for managing and providing the requested services or data. </a:t>
            </a:r>
            <a:endParaRPr baseline="30000" sz="2400">
              <a:solidFill>
                <a:schemeClr val="dk1"/>
              </a:solidFill>
              <a:latin typeface="Calibri"/>
              <a:ea typeface="Calibri"/>
              <a:cs typeface="Calibri"/>
              <a:sym typeface="Calibri"/>
            </a:endParaRPr>
          </a:p>
          <a:p>
            <a:pPr indent="-330200" lvl="0" marL="457200" rtl="0" algn="l">
              <a:lnSpc>
                <a:spcPct val="95000"/>
              </a:lnSpc>
              <a:spcBef>
                <a:spcPts val="0"/>
              </a:spcBef>
              <a:spcAft>
                <a:spcPts val="0"/>
              </a:spcAft>
              <a:buClr>
                <a:schemeClr val="dk1"/>
              </a:buClr>
              <a:buSzPts val="1600"/>
              <a:buFont typeface="Roboto"/>
              <a:buChar char="●"/>
            </a:pPr>
            <a:r>
              <a:rPr b="1" baseline="30000" lang="en" sz="2400">
                <a:solidFill>
                  <a:schemeClr val="dk1"/>
                </a:solidFill>
                <a:latin typeface="Calibri"/>
                <a:ea typeface="Calibri"/>
                <a:cs typeface="Calibri"/>
                <a:sym typeface="Calibri"/>
              </a:rPr>
              <a:t>Communication: </a:t>
            </a:r>
            <a:r>
              <a:rPr baseline="30000" lang="en" sz="2400">
                <a:solidFill>
                  <a:schemeClr val="dk1"/>
                </a:solidFill>
                <a:latin typeface="Calibri"/>
                <a:ea typeface="Calibri"/>
                <a:cs typeface="Calibri"/>
                <a:sym typeface="Calibri"/>
              </a:rPr>
              <a:t>Clients and servers communicate with each other over a computer network using standard protocols like TCP/IP. </a:t>
            </a:r>
            <a:endParaRPr baseline="30000" sz="2400">
              <a:solidFill>
                <a:schemeClr val="dk1"/>
              </a:solidFill>
              <a:latin typeface="Calibri"/>
              <a:ea typeface="Calibri"/>
              <a:cs typeface="Calibri"/>
              <a:sym typeface="Calibri"/>
            </a:endParaRPr>
          </a:p>
          <a:p>
            <a:pPr indent="-330200" lvl="0" marL="457200" rtl="0" algn="l">
              <a:lnSpc>
                <a:spcPct val="95000"/>
              </a:lnSpc>
              <a:spcBef>
                <a:spcPts val="0"/>
              </a:spcBef>
              <a:spcAft>
                <a:spcPts val="0"/>
              </a:spcAft>
              <a:buClr>
                <a:schemeClr val="dk1"/>
              </a:buClr>
              <a:buSzPts val="1600"/>
              <a:buFont typeface="Roboto"/>
              <a:buChar char="●"/>
            </a:pPr>
            <a:r>
              <a:rPr b="1" baseline="30000" lang="en" sz="2400">
                <a:solidFill>
                  <a:schemeClr val="dk1"/>
                </a:solidFill>
                <a:latin typeface="Calibri"/>
                <a:ea typeface="Calibri"/>
                <a:cs typeface="Calibri"/>
                <a:sym typeface="Calibri"/>
              </a:rPr>
              <a:t>Resource Sharing: </a:t>
            </a:r>
            <a:r>
              <a:rPr baseline="30000" lang="en" sz="2400">
                <a:solidFill>
                  <a:schemeClr val="dk1"/>
                </a:solidFill>
                <a:latin typeface="Calibri"/>
                <a:ea typeface="Calibri"/>
                <a:cs typeface="Calibri"/>
                <a:sym typeface="Calibri"/>
              </a:rPr>
              <a:t>In a client-server system, servers provide shared resources and services to multiple clients.</a:t>
            </a:r>
            <a:endParaRPr baseline="30000"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311700" y="2523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latin typeface="Calibri"/>
                <a:ea typeface="Calibri"/>
                <a:cs typeface="Calibri"/>
                <a:sym typeface="Calibri"/>
              </a:rPr>
              <a:t>DBMS Types : </a:t>
            </a:r>
            <a:r>
              <a:rPr b="1" baseline="30000" lang="en">
                <a:solidFill>
                  <a:srgbClr val="CC3300"/>
                </a:solidFill>
                <a:latin typeface="Calibri"/>
                <a:ea typeface="Calibri"/>
                <a:cs typeface="Calibri"/>
                <a:sym typeface="Calibri"/>
              </a:rPr>
              <a:t>Client-Server Systems</a:t>
            </a:r>
            <a:endParaRPr b="1" baseline="30000">
              <a:latin typeface="Calibri"/>
              <a:ea typeface="Calibri"/>
              <a:cs typeface="Calibri"/>
              <a:sym typeface="Calibri"/>
            </a:endParaRPr>
          </a:p>
        </p:txBody>
      </p:sp>
      <p:sp>
        <p:nvSpPr>
          <p:cNvPr id="140" name="Google Shape;140;p14"/>
          <p:cNvSpPr txBox="1"/>
          <p:nvPr>
            <p:ph idx="1" type="body"/>
          </p:nvPr>
        </p:nvSpPr>
        <p:spPr>
          <a:xfrm>
            <a:off x="311700" y="1152475"/>
            <a:ext cx="8520600" cy="3762300"/>
          </a:xfrm>
          <a:prstGeom prst="rect">
            <a:avLst/>
          </a:prstGeom>
          <a:noFill/>
          <a:ln>
            <a:noFill/>
          </a:ln>
        </p:spPr>
        <p:txBody>
          <a:bodyPr anchorCtr="0" anchor="t" bIns="91425" lIns="91425" spcFirstLastPara="1" rIns="91425" wrap="square" tIns="91425">
            <a:noAutofit/>
          </a:bodyPr>
          <a:lstStyle/>
          <a:p>
            <a:pPr indent="0" lvl="0" marL="457200" rtl="0" algn="l">
              <a:lnSpc>
                <a:spcPct val="95000"/>
              </a:lnSpc>
              <a:spcBef>
                <a:spcPts val="0"/>
              </a:spcBef>
              <a:spcAft>
                <a:spcPts val="1200"/>
              </a:spcAft>
              <a:buSzPts val="1800"/>
              <a:buNone/>
            </a:pPr>
            <a:r>
              <a:t/>
            </a:r>
            <a:endParaRPr sz="1600">
              <a:solidFill>
                <a:schemeClr val="dk1"/>
              </a:solidFill>
              <a:highlight>
                <a:schemeClr val="lt1"/>
              </a:highlight>
              <a:latin typeface="Roboto"/>
              <a:ea typeface="Roboto"/>
              <a:cs typeface="Roboto"/>
              <a:sym typeface="Roboto"/>
            </a:endParaRPr>
          </a:p>
        </p:txBody>
      </p:sp>
      <p:pic>
        <p:nvPicPr>
          <p:cNvPr id="141" name="Google Shape;141;p14"/>
          <p:cNvPicPr preferRelativeResize="0"/>
          <p:nvPr/>
        </p:nvPicPr>
        <p:blipFill rotWithShape="1">
          <a:blip r:embed="rId3">
            <a:alphaModFix/>
          </a:blip>
          <a:srcRect b="0" l="0" r="0" t="0"/>
          <a:stretch/>
        </p:blipFill>
        <p:spPr>
          <a:xfrm>
            <a:off x="274113" y="1067487"/>
            <a:ext cx="8595774" cy="393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311700" y="2094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baseline="30000" lang="en">
                <a:latin typeface="Calibri"/>
                <a:ea typeface="Calibri"/>
                <a:cs typeface="Calibri"/>
                <a:sym typeface="Calibri"/>
              </a:rPr>
              <a:t>DBMS Types : </a:t>
            </a:r>
            <a:r>
              <a:rPr b="1" baseline="30000" lang="en">
                <a:solidFill>
                  <a:srgbClr val="CC3300"/>
                </a:solidFill>
                <a:latin typeface="Calibri"/>
                <a:ea typeface="Calibri"/>
                <a:cs typeface="Calibri"/>
                <a:sym typeface="Calibri"/>
              </a:rPr>
              <a:t>Parallel-Server Systems</a:t>
            </a:r>
            <a:endParaRPr b="1" baseline="30000">
              <a:latin typeface="Calibri"/>
              <a:ea typeface="Calibri"/>
              <a:cs typeface="Calibri"/>
              <a:sym typeface="Calibri"/>
            </a:endParaRPr>
          </a:p>
          <a:p>
            <a:pPr indent="0" lvl="0" marL="0" rtl="0" algn="l">
              <a:lnSpc>
                <a:spcPct val="100000"/>
              </a:lnSpc>
              <a:spcBef>
                <a:spcPts val="0"/>
              </a:spcBef>
              <a:spcAft>
                <a:spcPts val="0"/>
              </a:spcAft>
              <a:buSzPts val="2800"/>
              <a:buNone/>
            </a:pPr>
            <a:r>
              <a:t/>
            </a:r>
            <a:endParaRPr/>
          </a:p>
        </p:txBody>
      </p:sp>
      <p:sp>
        <p:nvSpPr>
          <p:cNvPr id="147" name="Google Shape;147;p15"/>
          <p:cNvSpPr txBox="1"/>
          <p:nvPr>
            <p:ph idx="1" type="body"/>
          </p:nvPr>
        </p:nvSpPr>
        <p:spPr>
          <a:xfrm>
            <a:off x="311700" y="782175"/>
            <a:ext cx="8520600" cy="4078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Parallel-server systems, also known as parallel database systems, are a type of distributed computing architecture designed to improve performance and scalability by dividing data and processing tasks across multiple servers or nodes.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In a parallel-server system, data is partitioned and distributed across multiple servers, and each server operates independently to process its assigned portion of the workload. </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Parallel Processing: </a:t>
            </a:r>
            <a:r>
              <a:rPr baseline="30000" lang="en" sz="2400">
                <a:solidFill>
                  <a:schemeClr val="dk1"/>
                </a:solidFill>
                <a:latin typeface="Calibri"/>
                <a:ea typeface="Calibri"/>
                <a:cs typeface="Calibri"/>
                <a:sym typeface="Calibri"/>
              </a:rPr>
              <a:t>In a parallel-server system, the workload is divided into smaller tasks that can be processed simultaneously by multiple servers.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Data Partitioning: </a:t>
            </a:r>
            <a:r>
              <a:rPr baseline="30000" lang="en" sz="2400">
                <a:solidFill>
                  <a:schemeClr val="dk1"/>
                </a:solidFill>
                <a:latin typeface="Calibri"/>
                <a:ea typeface="Calibri"/>
                <a:cs typeface="Calibri"/>
                <a:sym typeface="Calibri"/>
              </a:rPr>
              <a:t>Data in a parallel-server system is partitioned or divided into smaller subsets, and each partition is assigned to a specific server. </a:t>
            </a:r>
            <a:endParaRPr baseline="30000" sz="2400">
              <a:solidFill>
                <a:schemeClr val="dk1"/>
              </a:solidFill>
              <a:latin typeface="Calibri"/>
              <a:ea typeface="Calibri"/>
              <a:cs typeface="Calibri"/>
              <a:sym typeface="Calibri"/>
            </a:endParaRPr>
          </a:p>
          <a:p>
            <a:pPr indent="0" lvl="0" marL="1371600" rtl="0" algn="l">
              <a:lnSpc>
                <a:spcPct val="115000"/>
              </a:lnSpc>
              <a:spcBef>
                <a:spcPts val="0"/>
              </a:spcBef>
              <a:spcAft>
                <a:spcPts val="0"/>
              </a:spcAft>
              <a:buNone/>
            </a:pPr>
            <a:r>
              <a:t/>
            </a:r>
            <a:endParaRPr baseline="30000" sz="2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11700" y="2094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25000" lang="en">
                <a:latin typeface="Calibri"/>
                <a:ea typeface="Calibri"/>
                <a:cs typeface="Calibri"/>
                <a:sym typeface="Calibri"/>
              </a:rPr>
              <a:t>DBMS Types : </a:t>
            </a:r>
            <a:r>
              <a:rPr b="1" baseline="-25000" lang="en">
                <a:solidFill>
                  <a:srgbClr val="CC3300"/>
                </a:solidFill>
                <a:latin typeface="Calibri"/>
                <a:ea typeface="Calibri"/>
                <a:cs typeface="Calibri"/>
                <a:sym typeface="Calibri"/>
              </a:rPr>
              <a:t>Distributed Systems</a:t>
            </a:r>
            <a:endParaRPr b="1" baseline="-25000">
              <a:latin typeface="Calibri"/>
              <a:ea typeface="Calibri"/>
              <a:cs typeface="Calibri"/>
              <a:sym typeface="Calibri"/>
            </a:endParaRPr>
          </a:p>
          <a:p>
            <a:pPr indent="0" lvl="0" marL="0" rtl="0" algn="l">
              <a:lnSpc>
                <a:spcPct val="100000"/>
              </a:lnSpc>
              <a:spcBef>
                <a:spcPts val="0"/>
              </a:spcBef>
              <a:spcAft>
                <a:spcPts val="0"/>
              </a:spcAft>
              <a:buSzPts val="2800"/>
              <a:buNone/>
            </a:pPr>
            <a:r>
              <a:t/>
            </a:r>
            <a:endParaRPr/>
          </a:p>
        </p:txBody>
      </p:sp>
      <p:sp>
        <p:nvSpPr>
          <p:cNvPr id="153" name="Google Shape;153;p16"/>
          <p:cNvSpPr txBox="1"/>
          <p:nvPr>
            <p:ph idx="1" type="body"/>
          </p:nvPr>
        </p:nvSpPr>
        <p:spPr>
          <a:xfrm>
            <a:off x="311700" y="1229000"/>
            <a:ext cx="8520600" cy="39081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Distributed systems are a type of computing architecture that involves multiple autonomous computers or nodes working together to achieve a common goal.</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In a distributed system, these nodes are connected through a network and communicate with each other to share resources, perform computations, and provide services. </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Decentralization: </a:t>
            </a:r>
            <a:r>
              <a:rPr baseline="30000" lang="en" sz="2400">
                <a:solidFill>
                  <a:schemeClr val="dk1"/>
                </a:solidFill>
                <a:latin typeface="Calibri"/>
                <a:ea typeface="Calibri"/>
                <a:cs typeface="Calibri"/>
                <a:sym typeface="Calibri"/>
              </a:rPr>
              <a:t>In a distributed system, there is no central authority or central server that controls all the nodes. </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Resource Sharing: </a:t>
            </a:r>
            <a:r>
              <a:rPr baseline="30000" lang="en" sz="2400">
                <a:solidFill>
                  <a:schemeClr val="dk1"/>
                </a:solidFill>
                <a:latin typeface="Calibri"/>
                <a:ea typeface="Calibri"/>
                <a:cs typeface="Calibri"/>
                <a:sym typeface="Calibri"/>
              </a:rPr>
              <a:t>Distributed systems enable the sharing of computing resources such as processing power, memory, storage, and data.  </a:t>
            </a:r>
            <a:endParaRPr baseline="30000" sz="2400">
              <a:solidFill>
                <a:schemeClr val="dk1"/>
              </a:solidFill>
              <a:latin typeface="Calibri"/>
              <a:ea typeface="Calibri"/>
              <a:cs typeface="Calibri"/>
              <a:sym typeface="Calibri"/>
            </a:endParaRPr>
          </a:p>
          <a:p>
            <a:pPr indent="0" lvl="0" marL="1371600" rtl="0" algn="l">
              <a:lnSpc>
                <a:spcPct val="115000"/>
              </a:lnSpc>
              <a:spcBef>
                <a:spcPts val="0"/>
              </a:spcBef>
              <a:spcAft>
                <a:spcPts val="0"/>
              </a:spcAft>
              <a:buNone/>
            </a:pPr>
            <a:r>
              <a:t/>
            </a:r>
            <a:endParaRPr baseline="30000"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2094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latin typeface="Calibri"/>
                <a:ea typeface="Calibri"/>
                <a:cs typeface="Calibri"/>
                <a:sym typeface="Calibri"/>
              </a:rPr>
              <a:t>DBMS Types : </a:t>
            </a:r>
            <a:r>
              <a:rPr b="1" baseline="30000" lang="en">
                <a:solidFill>
                  <a:srgbClr val="CC3300"/>
                </a:solidFill>
                <a:latin typeface="Calibri"/>
                <a:ea typeface="Calibri"/>
                <a:cs typeface="Calibri"/>
                <a:sym typeface="Calibri"/>
              </a:rPr>
              <a:t>Distributed Systems</a:t>
            </a:r>
            <a:endParaRPr b="1" baseline="30000">
              <a:latin typeface="Calibri"/>
              <a:ea typeface="Calibri"/>
              <a:cs typeface="Calibri"/>
              <a:sym typeface="Calibri"/>
            </a:endParaRPr>
          </a:p>
          <a:p>
            <a:pPr indent="0" lvl="0" marL="0" rtl="0" algn="l">
              <a:lnSpc>
                <a:spcPct val="100000"/>
              </a:lnSpc>
              <a:spcBef>
                <a:spcPts val="0"/>
              </a:spcBef>
              <a:spcAft>
                <a:spcPts val="0"/>
              </a:spcAft>
              <a:buSzPts val="2800"/>
              <a:buNone/>
            </a:pPr>
            <a:r>
              <a:t/>
            </a:r>
            <a:endParaRPr/>
          </a:p>
        </p:txBody>
      </p:sp>
      <p:sp>
        <p:nvSpPr>
          <p:cNvPr id="159" name="Google Shape;159;p17"/>
          <p:cNvSpPr txBox="1"/>
          <p:nvPr>
            <p:ph idx="1" type="body"/>
          </p:nvPr>
        </p:nvSpPr>
        <p:spPr>
          <a:xfrm>
            <a:off x="311700" y="952950"/>
            <a:ext cx="8520600" cy="39081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1200"/>
              </a:spcAft>
              <a:buSzPts val="1800"/>
              <a:buNone/>
            </a:pPr>
            <a:r>
              <a:t/>
            </a:r>
            <a:endParaRPr>
              <a:solidFill>
                <a:schemeClr val="dk1"/>
              </a:solidFill>
              <a:highlight>
                <a:schemeClr val="lt1"/>
              </a:highlight>
              <a:latin typeface="Calibri"/>
              <a:ea typeface="Calibri"/>
              <a:cs typeface="Calibri"/>
              <a:sym typeface="Calibri"/>
            </a:endParaRPr>
          </a:p>
        </p:txBody>
      </p:sp>
      <p:pic>
        <p:nvPicPr>
          <p:cNvPr id="160" name="Google Shape;160;p17"/>
          <p:cNvPicPr preferRelativeResize="0"/>
          <p:nvPr/>
        </p:nvPicPr>
        <p:blipFill rotWithShape="1">
          <a:blip r:embed="rId3">
            <a:alphaModFix/>
          </a:blip>
          <a:srcRect b="0" l="0" r="0" t="0"/>
          <a:stretch/>
        </p:blipFill>
        <p:spPr>
          <a:xfrm>
            <a:off x="311700" y="952950"/>
            <a:ext cx="8520601" cy="3959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5b5b29830c_0_4"/>
          <p:cNvSpPr txBox="1"/>
          <p:nvPr>
            <p:ph idx="1" type="subTitle"/>
          </p:nvPr>
        </p:nvSpPr>
        <p:spPr>
          <a:xfrm>
            <a:off x="311700" y="338200"/>
            <a:ext cx="8520600" cy="43323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CC3300"/>
                </a:solidFill>
                <a:latin typeface="Calibri"/>
                <a:ea typeface="Calibri"/>
                <a:cs typeface="Calibri"/>
                <a:sym typeface="Calibri"/>
              </a:rPr>
              <a:t>DBMS </a:t>
            </a:r>
            <a:endParaRPr b="1">
              <a:solidFill>
                <a:srgbClr val="CC3300"/>
              </a:solidFill>
              <a:latin typeface="Calibri"/>
              <a:ea typeface="Calibri"/>
              <a:cs typeface="Calibri"/>
              <a:sym typeface="Calibri"/>
            </a:endParaRPr>
          </a:p>
          <a:p>
            <a:pPr indent="457200" lvl="0" marL="0" rtl="0" algn="l">
              <a:lnSpc>
                <a:spcPct val="100000"/>
              </a:lnSpc>
              <a:spcBef>
                <a:spcPts val="0"/>
              </a:spcBef>
              <a:spcAft>
                <a:spcPts val="0"/>
              </a:spcAft>
              <a:buSzPts val="2800"/>
              <a:buNone/>
            </a:pPr>
            <a:r>
              <a:rPr b="1" lang="en">
                <a:solidFill>
                  <a:srgbClr val="CC3300"/>
                </a:solidFill>
                <a:latin typeface="Calibri"/>
                <a:ea typeface="Calibri"/>
                <a:cs typeface="Calibri"/>
                <a:sym typeface="Calibri"/>
              </a:rPr>
              <a:t>Architecture</a:t>
            </a:r>
            <a:endParaRPr b="1">
              <a:solidFill>
                <a:srgbClr val="CC3300"/>
              </a:solidFill>
              <a:latin typeface="Calibri"/>
              <a:ea typeface="Calibri"/>
              <a:cs typeface="Calibri"/>
              <a:sym typeface="Calibri"/>
            </a:endParaRPr>
          </a:p>
        </p:txBody>
      </p:sp>
      <p:pic>
        <p:nvPicPr>
          <p:cNvPr id="166" name="Google Shape;166;g25b5b29830c_0_4"/>
          <p:cNvPicPr preferRelativeResize="0"/>
          <p:nvPr/>
        </p:nvPicPr>
        <p:blipFill>
          <a:blip r:embed="rId3">
            <a:alphaModFix/>
          </a:blip>
          <a:stretch>
            <a:fillRect/>
          </a:stretch>
        </p:blipFill>
        <p:spPr>
          <a:xfrm>
            <a:off x="2904075" y="1668800"/>
            <a:ext cx="5834326" cy="226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311700" y="5881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0000"/>
                </a:solidFill>
                <a:latin typeface="Calibri"/>
                <a:ea typeface="Calibri"/>
                <a:cs typeface="Calibri"/>
                <a:sym typeface="Calibri"/>
              </a:rPr>
              <a:t>DBMS Architecture</a:t>
            </a:r>
            <a:endParaRPr b="1" baseline="30000">
              <a:solidFill>
                <a:srgbClr val="CC0000"/>
              </a:solidFill>
              <a:latin typeface="Calibri"/>
              <a:ea typeface="Calibri"/>
              <a:cs typeface="Calibri"/>
              <a:sym typeface="Calibri"/>
            </a:endParaRPr>
          </a:p>
          <a:p>
            <a:pPr indent="0" lvl="0" marL="0" rtl="0" algn="l">
              <a:lnSpc>
                <a:spcPct val="100000"/>
              </a:lnSpc>
              <a:spcBef>
                <a:spcPts val="0"/>
              </a:spcBef>
              <a:spcAft>
                <a:spcPts val="0"/>
              </a:spcAft>
              <a:buSzPts val="2800"/>
              <a:buNone/>
            </a:pPr>
            <a:r>
              <a:t/>
            </a:r>
            <a:endParaRPr/>
          </a:p>
        </p:txBody>
      </p:sp>
      <p:sp>
        <p:nvSpPr>
          <p:cNvPr id="172" name="Google Shape;172;p18"/>
          <p:cNvSpPr txBox="1"/>
          <p:nvPr>
            <p:ph idx="1" type="body"/>
          </p:nvPr>
        </p:nvSpPr>
        <p:spPr>
          <a:xfrm>
            <a:off x="311700" y="1308850"/>
            <a:ext cx="8520600" cy="363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baseline="30000" i="0" lang="en" sz="2400" u="none" strike="noStrike">
                <a:solidFill>
                  <a:srgbClr val="000000"/>
                </a:solidFill>
                <a:latin typeface="Calibri"/>
                <a:ea typeface="Calibri"/>
                <a:cs typeface="Calibri"/>
                <a:sym typeface="Calibri"/>
              </a:rPr>
              <a:t>1. One-Tier Architecture:</a:t>
            </a:r>
            <a:endParaRPr b="0" baseline="30000" sz="2400"/>
          </a:p>
          <a:p>
            <a:pPr indent="-381000" lvl="0" marL="457200" rtl="0" algn="l">
              <a:lnSpc>
                <a:spcPct val="115000"/>
              </a:lnSpc>
              <a:spcBef>
                <a:spcPts val="0"/>
              </a:spcBef>
              <a:spcAft>
                <a:spcPts val="0"/>
              </a:spcAft>
              <a:buClr>
                <a:srgbClr val="000000"/>
              </a:buClr>
              <a:buSzPts val="2400"/>
              <a:buFont typeface="Calibri"/>
              <a:buChar char="●"/>
            </a:pPr>
            <a:r>
              <a:rPr b="0" baseline="30000" i="0" lang="en" sz="2400" u="none" strike="noStrike">
                <a:solidFill>
                  <a:srgbClr val="000000"/>
                </a:solidFill>
                <a:latin typeface="Calibri"/>
                <a:ea typeface="Calibri"/>
                <a:cs typeface="Calibri"/>
                <a:sym typeface="Calibri"/>
              </a:rPr>
              <a:t>The 1-tier database architecture, also known as the </a:t>
            </a:r>
            <a:r>
              <a:rPr b="1" baseline="30000" i="0" lang="en" sz="2400" u="none" strike="noStrike">
                <a:solidFill>
                  <a:srgbClr val="000000"/>
                </a:solidFill>
                <a:latin typeface="Calibri"/>
                <a:ea typeface="Calibri"/>
                <a:cs typeface="Calibri"/>
                <a:sym typeface="Calibri"/>
              </a:rPr>
              <a:t>standalone architecture or single-tier architecture,</a:t>
            </a:r>
            <a:r>
              <a:rPr b="0" baseline="30000" i="0" lang="en" sz="2400" u="none" strike="noStrike">
                <a:solidFill>
                  <a:srgbClr val="000000"/>
                </a:solidFill>
                <a:latin typeface="Calibri"/>
                <a:ea typeface="Calibri"/>
                <a:cs typeface="Calibri"/>
                <a:sym typeface="Calibri"/>
              </a:rPr>
              <a:t> is the simplest form of database architecture.</a:t>
            </a:r>
            <a:endParaRPr b="0" baseline="30000" i="0" sz="2400" u="none" strike="noStrike">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rgbClr val="000000"/>
              </a:buClr>
              <a:buSzPts val="2400"/>
              <a:buFont typeface="Calibri"/>
              <a:buChar char="●"/>
            </a:pPr>
            <a:r>
              <a:rPr b="0" baseline="30000" i="0" lang="en" sz="2400" u="none" strike="noStrike">
                <a:solidFill>
                  <a:srgbClr val="000000"/>
                </a:solidFill>
                <a:latin typeface="Calibri"/>
                <a:ea typeface="Calibri"/>
                <a:cs typeface="Calibri"/>
                <a:sym typeface="Calibri"/>
              </a:rPr>
              <a:t> In this architecture, all the components required to run the database reside on a single machine or system. It combines the database management system (DBMS), application logic, and user interface into a single entity.</a:t>
            </a:r>
            <a:endParaRPr baseline="30000" sz="2400">
              <a:solidFill>
                <a:srgbClr val="000000"/>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In a 1-tier database architecture, the database, application code, and user interface are tightly coupled and operate together on a single system. </a:t>
            </a:r>
            <a:endParaRPr baseline="30000" sz="2400">
              <a:solidFill>
                <a:schemeClr val="dk1"/>
              </a:solidFill>
              <a:latin typeface="Calibri"/>
              <a:ea typeface="Calibri"/>
              <a:cs typeface="Calibri"/>
              <a:sym typeface="Calibri"/>
            </a:endParaRPr>
          </a:p>
          <a:p>
            <a:pPr indent="0" lvl="0" marL="914400" rtl="0" algn="l">
              <a:lnSpc>
                <a:spcPct val="115000"/>
              </a:lnSpc>
              <a:spcBef>
                <a:spcPts val="0"/>
              </a:spcBef>
              <a:spcAft>
                <a:spcPts val="0"/>
              </a:spcAft>
              <a:buNone/>
            </a:pPr>
            <a:br>
              <a:rPr b="0" baseline="30000" lang="en" sz="2400"/>
            </a:br>
            <a:br>
              <a:rPr b="0" baseline="30000" lang="en" sz="2400"/>
            </a:br>
            <a:br>
              <a:rPr b="0" baseline="30000" lang="en" sz="2400"/>
            </a:br>
            <a:br>
              <a:rPr b="0" baseline="30000" lang="en" sz="2400"/>
            </a:br>
            <a:br>
              <a:rPr baseline="30000" lang="en" sz="2400"/>
            </a:br>
            <a:endParaRPr baseline="30000"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ctrTitle"/>
          </p:nvPr>
        </p:nvSpPr>
        <p:spPr>
          <a:xfrm>
            <a:off x="311700" y="109425"/>
            <a:ext cx="8520600" cy="1012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baseline="30000" lang="en" sz="2800">
                <a:solidFill>
                  <a:srgbClr val="CC3300"/>
                </a:solidFill>
                <a:latin typeface="Calibri"/>
                <a:ea typeface="Calibri"/>
                <a:cs typeface="Calibri"/>
                <a:sym typeface="Calibri"/>
              </a:rPr>
              <a:t>Table of content </a:t>
            </a:r>
            <a:endParaRPr b="1" baseline="30000" sz="2800">
              <a:solidFill>
                <a:srgbClr val="CC3300"/>
              </a:solidFill>
              <a:latin typeface="Calibri"/>
              <a:ea typeface="Calibri"/>
              <a:cs typeface="Calibri"/>
              <a:sym typeface="Calibri"/>
            </a:endParaRPr>
          </a:p>
          <a:p>
            <a:pPr indent="0" lvl="0" marL="0" rtl="0" algn="l">
              <a:lnSpc>
                <a:spcPct val="100000"/>
              </a:lnSpc>
              <a:spcBef>
                <a:spcPts val="0"/>
              </a:spcBef>
              <a:spcAft>
                <a:spcPts val="0"/>
              </a:spcAft>
              <a:buSzPts val="5200"/>
              <a:buNone/>
            </a:pPr>
            <a:r>
              <a:t/>
            </a:r>
            <a:endParaRPr b="1" sz="2400">
              <a:latin typeface="Times New Roman"/>
              <a:ea typeface="Times New Roman"/>
              <a:cs typeface="Times New Roman"/>
              <a:sym typeface="Times New Roman"/>
            </a:endParaRPr>
          </a:p>
        </p:txBody>
      </p:sp>
      <p:sp>
        <p:nvSpPr>
          <p:cNvPr id="63" name="Google Shape;63;p2"/>
          <p:cNvSpPr txBox="1"/>
          <p:nvPr>
            <p:ph idx="1" type="subTitle"/>
          </p:nvPr>
        </p:nvSpPr>
        <p:spPr>
          <a:xfrm>
            <a:off x="311700" y="1121625"/>
            <a:ext cx="8520600" cy="3540000"/>
          </a:xfrm>
          <a:prstGeom prst="rect">
            <a:avLst/>
          </a:prstGeom>
          <a:noFill/>
          <a:ln>
            <a:noFill/>
          </a:ln>
        </p:spPr>
        <p:txBody>
          <a:bodyPr anchorCtr="0" anchor="t" bIns="91425" lIns="91425" spcFirstLastPara="1" rIns="91425" wrap="square" tIns="91425">
            <a:noAutofit/>
          </a:bodyPr>
          <a:lstStyle/>
          <a:p>
            <a:pPr indent="-495300" lvl="0" marL="457200" rtl="0" algn="l">
              <a:lnSpc>
                <a:spcPct val="100000"/>
              </a:lnSpc>
              <a:spcBef>
                <a:spcPts val="0"/>
              </a:spcBef>
              <a:spcAft>
                <a:spcPts val="0"/>
              </a:spcAft>
              <a:buClr>
                <a:schemeClr val="dk1"/>
              </a:buClr>
              <a:buSzPts val="2400"/>
              <a:buFont typeface="Calibri"/>
              <a:buAutoNum type="arabicPeriod"/>
            </a:pPr>
            <a:r>
              <a:rPr baseline="30000" lang="en" sz="2400">
                <a:solidFill>
                  <a:schemeClr val="dk1"/>
                </a:solidFill>
                <a:highlight>
                  <a:schemeClr val="lt1"/>
                </a:highlight>
                <a:latin typeface="Calibri"/>
                <a:ea typeface="Calibri"/>
                <a:cs typeface="Calibri"/>
                <a:sym typeface="Calibri"/>
              </a:rPr>
              <a:t>Overview of Database </a:t>
            </a:r>
            <a:endParaRPr baseline="30000" sz="2400">
              <a:solidFill>
                <a:schemeClr val="dk1"/>
              </a:solidFill>
              <a:highlight>
                <a:schemeClr val="lt1"/>
              </a:highlight>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AutoNum type="arabicPeriod"/>
            </a:pPr>
            <a:r>
              <a:rPr baseline="30000" lang="en" sz="2400">
                <a:solidFill>
                  <a:schemeClr val="dk1"/>
                </a:solidFill>
                <a:highlight>
                  <a:schemeClr val="lt1"/>
                </a:highlight>
                <a:latin typeface="Calibri"/>
                <a:ea typeface="Calibri"/>
                <a:cs typeface="Calibri"/>
                <a:sym typeface="Calibri"/>
              </a:rPr>
              <a:t>Database Management System (DBMS) </a:t>
            </a:r>
            <a:endParaRPr baseline="30000" sz="2400">
              <a:solidFill>
                <a:schemeClr val="dk1"/>
              </a:solidFill>
              <a:highlight>
                <a:schemeClr val="lt1"/>
              </a:highlight>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AutoNum type="arabicPeriod"/>
            </a:pPr>
            <a:r>
              <a:rPr baseline="30000" lang="en" sz="2400">
                <a:solidFill>
                  <a:schemeClr val="dk1"/>
                </a:solidFill>
                <a:highlight>
                  <a:schemeClr val="lt1"/>
                </a:highlight>
                <a:latin typeface="Calibri"/>
                <a:ea typeface="Calibri"/>
                <a:cs typeface="Calibri"/>
                <a:sym typeface="Calibri"/>
              </a:rPr>
              <a:t>DBMS Types</a:t>
            </a:r>
            <a:endParaRPr sz="2400"/>
          </a:p>
          <a:p>
            <a:pPr indent="-495300" lvl="0" marL="457200" rtl="0" algn="l">
              <a:lnSpc>
                <a:spcPct val="100000"/>
              </a:lnSpc>
              <a:spcBef>
                <a:spcPts val="0"/>
              </a:spcBef>
              <a:spcAft>
                <a:spcPts val="0"/>
              </a:spcAft>
              <a:buClr>
                <a:schemeClr val="dk1"/>
              </a:buClr>
              <a:buSzPts val="2400"/>
              <a:buFont typeface="Calibri"/>
              <a:buAutoNum type="arabicPeriod"/>
            </a:pPr>
            <a:r>
              <a:rPr baseline="30000" lang="en" sz="2400">
                <a:solidFill>
                  <a:schemeClr val="dk1"/>
                </a:solidFill>
                <a:highlight>
                  <a:schemeClr val="lt1"/>
                </a:highlight>
                <a:latin typeface="Calibri"/>
                <a:ea typeface="Calibri"/>
                <a:cs typeface="Calibri"/>
                <a:sym typeface="Calibri"/>
              </a:rPr>
              <a:t>DBMS Architecture</a:t>
            </a:r>
            <a:endParaRPr baseline="30000" sz="2400">
              <a:solidFill>
                <a:schemeClr val="dk1"/>
              </a:solidFill>
              <a:highlight>
                <a:schemeClr val="lt1"/>
              </a:highlight>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AutoNum type="arabicPeriod"/>
            </a:pPr>
            <a:r>
              <a:rPr baseline="30000" lang="en" sz="2400">
                <a:solidFill>
                  <a:schemeClr val="dk1"/>
                </a:solidFill>
                <a:highlight>
                  <a:schemeClr val="lt1"/>
                </a:highlight>
                <a:latin typeface="Calibri"/>
                <a:ea typeface="Calibri"/>
                <a:cs typeface="Calibri"/>
                <a:sym typeface="Calibri"/>
              </a:rPr>
              <a:t>Data Independence</a:t>
            </a:r>
            <a:endParaRPr baseline="30000" sz="2400">
              <a:solidFill>
                <a:schemeClr val="dk1"/>
              </a:solidFill>
              <a:highlight>
                <a:schemeClr val="lt1"/>
              </a:highlight>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AutoNum type="arabicPeriod"/>
            </a:pPr>
            <a:r>
              <a:rPr baseline="30000" lang="en" sz="2400">
                <a:solidFill>
                  <a:schemeClr val="dk1"/>
                </a:solidFill>
                <a:highlight>
                  <a:schemeClr val="lt1"/>
                </a:highlight>
                <a:latin typeface="Calibri"/>
                <a:ea typeface="Calibri"/>
                <a:cs typeface="Calibri"/>
                <a:sym typeface="Calibri"/>
              </a:rPr>
              <a:t>Integrity Constraints</a:t>
            </a:r>
            <a:endParaRPr baseline="30000" sz="2400">
              <a:solidFill>
                <a:schemeClr val="dk1"/>
              </a:solidFill>
              <a:highlight>
                <a:schemeClr val="lt1"/>
              </a:highlight>
              <a:latin typeface="Calibri"/>
              <a:ea typeface="Calibri"/>
              <a:cs typeface="Calibri"/>
              <a:sym typeface="Calibri"/>
            </a:endParaRPr>
          </a:p>
          <a:p>
            <a:pPr indent="-317500" lvl="1" marL="914400" rtl="0" algn="ctr">
              <a:lnSpc>
                <a:spcPct val="100000"/>
              </a:lnSpc>
              <a:spcBef>
                <a:spcPts val="0"/>
              </a:spcBef>
              <a:spcAft>
                <a:spcPts val="0"/>
              </a:spcAft>
              <a:buSzPts val="2400"/>
              <a:buFont typeface="Calibri"/>
              <a:buNone/>
            </a:pPr>
            <a:r>
              <a:t/>
            </a:r>
            <a:endParaRPr baseline="30000" sz="2400">
              <a:latin typeface="Calibri"/>
              <a:ea typeface="Calibri"/>
              <a:cs typeface="Calibri"/>
              <a:sym typeface="Calibri"/>
            </a:endParaRPr>
          </a:p>
        </p:txBody>
      </p:sp>
      <p:pic>
        <p:nvPicPr>
          <p:cNvPr id="64" name="Google Shape;64;p2"/>
          <p:cNvPicPr preferRelativeResize="0"/>
          <p:nvPr/>
        </p:nvPicPr>
        <p:blipFill rotWithShape="1">
          <a:blip r:embed="rId3">
            <a:alphaModFix/>
          </a:blip>
          <a:srcRect b="0" l="0" r="0" t="0"/>
          <a:stretch/>
        </p:blipFill>
        <p:spPr>
          <a:xfrm>
            <a:off x="4855696" y="1853687"/>
            <a:ext cx="1539825" cy="1436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5b5af01da4_0_2"/>
          <p:cNvSpPr txBox="1"/>
          <p:nvPr>
            <p:ph type="title"/>
          </p:nvPr>
        </p:nvSpPr>
        <p:spPr>
          <a:xfrm>
            <a:off x="311700" y="2094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0000"/>
                </a:solidFill>
                <a:latin typeface="Calibri"/>
                <a:ea typeface="Calibri"/>
                <a:cs typeface="Calibri"/>
                <a:sym typeface="Calibri"/>
              </a:rPr>
              <a:t>DBMS Architecture</a:t>
            </a:r>
            <a:endParaRPr b="1" baseline="30000">
              <a:solidFill>
                <a:srgbClr val="CC0000"/>
              </a:solidFill>
              <a:latin typeface="Calibri"/>
              <a:ea typeface="Calibri"/>
              <a:cs typeface="Calibri"/>
              <a:sym typeface="Calibri"/>
            </a:endParaRPr>
          </a:p>
          <a:p>
            <a:pPr indent="0" lvl="0" marL="0" rtl="0" algn="l">
              <a:lnSpc>
                <a:spcPct val="100000"/>
              </a:lnSpc>
              <a:spcBef>
                <a:spcPts val="0"/>
              </a:spcBef>
              <a:spcAft>
                <a:spcPts val="0"/>
              </a:spcAft>
              <a:buSzPts val="2800"/>
              <a:buNone/>
            </a:pPr>
            <a:r>
              <a:t/>
            </a:r>
            <a:endParaRPr/>
          </a:p>
        </p:txBody>
      </p:sp>
      <p:sp>
        <p:nvSpPr>
          <p:cNvPr id="178" name="Google Shape;178;g25b5af01da4_0_2"/>
          <p:cNvSpPr txBox="1"/>
          <p:nvPr>
            <p:ph idx="1" type="body"/>
          </p:nvPr>
        </p:nvSpPr>
        <p:spPr>
          <a:xfrm>
            <a:off x="311700" y="664675"/>
            <a:ext cx="8520600" cy="4402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baseline="30000" i="0" lang="en" sz="2400" u="none" strike="noStrike">
                <a:solidFill>
                  <a:srgbClr val="000000"/>
                </a:solidFill>
                <a:latin typeface="Calibri"/>
                <a:ea typeface="Calibri"/>
                <a:cs typeface="Calibri"/>
                <a:sym typeface="Calibri"/>
              </a:rPr>
              <a:t>2. Two-Tier Architecture:</a:t>
            </a:r>
            <a:endParaRPr b="0" baseline="30000" sz="2400"/>
          </a:p>
          <a:p>
            <a:pPr indent="-381000" lvl="0" marL="457200" rtl="0" algn="l">
              <a:lnSpc>
                <a:spcPct val="115000"/>
              </a:lnSpc>
              <a:spcBef>
                <a:spcPts val="0"/>
              </a:spcBef>
              <a:spcAft>
                <a:spcPts val="0"/>
              </a:spcAft>
              <a:buClr>
                <a:srgbClr val="000000"/>
              </a:buClr>
              <a:buSzPts val="2400"/>
              <a:buFont typeface="Calibri"/>
              <a:buChar char="●"/>
            </a:pPr>
            <a:r>
              <a:rPr b="0" baseline="30000" i="0" lang="en" sz="2400" u="none" strike="noStrike">
                <a:solidFill>
                  <a:srgbClr val="000000"/>
                </a:solidFill>
                <a:latin typeface="Calibri"/>
                <a:ea typeface="Calibri"/>
                <a:cs typeface="Calibri"/>
                <a:sym typeface="Calibri"/>
              </a:rPr>
              <a:t>Also known as client-server architecture, this model consists of two layers: the client layer and the server layer.</a:t>
            </a:r>
            <a:endParaRPr b="0" baseline="30000" sz="2400"/>
          </a:p>
          <a:p>
            <a:pPr indent="-381000" lvl="0" marL="457200" rtl="0" algn="l">
              <a:lnSpc>
                <a:spcPct val="115000"/>
              </a:lnSpc>
              <a:spcBef>
                <a:spcPts val="0"/>
              </a:spcBef>
              <a:spcAft>
                <a:spcPts val="0"/>
              </a:spcAft>
              <a:buClr>
                <a:srgbClr val="000000"/>
              </a:buClr>
              <a:buSzPts val="2400"/>
              <a:buFont typeface="Calibri"/>
              <a:buChar char="●"/>
            </a:pPr>
            <a:r>
              <a:rPr b="0" baseline="30000" i="0" lang="en" sz="2400" u="none" strike="noStrike">
                <a:solidFill>
                  <a:srgbClr val="000000"/>
                </a:solidFill>
                <a:latin typeface="Calibri"/>
                <a:ea typeface="Calibri"/>
                <a:cs typeface="Calibri"/>
                <a:sym typeface="Calibri"/>
              </a:rPr>
              <a:t>The client layer includes the user interface and application logic responsible for interacting with the database.</a:t>
            </a:r>
            <a:endParaRPr b="0" baseline="30000" sz="2400"/>
          </a:p>
          <a:p>
            <a:pPr indent="-381000" lvl="0" marL="457200" rtl="0" algn="l">
              <a:lnSpc>
                <a:spcPct val="115000"/>
              </a:lnSpc>
              <a:spcBef>
                <a:spcPts val="0"/>
              </a:spcBef>
              <a:spcAft>
                <a:spcPts val="0"/>
              </a:spcAft>
              <a:buClr>
                <a:srgbClr val="000000"/>
              </a:buClr>
              <a:buSzPts val="2400"/>
              <a:buFont typeface="Calibri"/>
              <a:buChar char="●"/>
            </a:pPr>
            <a:r>
              <a:rPr baseline="30000" lang="en" sz="2400">
                <a:solidFill>
                  <a:srgbClr val="000000"/>
                </a:solidFill>
                <a:latin typeface="Calibri"/>
                <a:ea typeface="Calibri"/>
                <a:cs typeface="Calibri"/>
                <a:sym typeface="Calibri"/>
              </a:rPr>
              <a:t>T</a:t>
            </a:r>
            <a:r>
              <a:rPr b="0" baseline="30000" i="0" lang="en" sz="2400" u="none" strike="noStrike">
                <a:solidFill>
                  <a:srgbClr val="000000"/>
                </a:solidFill>
                <a:latin typeface="Calibri"/>
                <a:ea typeface="Calibri"/>
                <a:cs typeface="Calibri"/>
                <a:sym typeface="Calibri"/>
              </a:rPr>
              <a:t>he server layer houses the DBMS software and manages the storage and retrieval of data. It handles query processing, transaction management, and data integrity.</a:t>
            </a:r>
            <a:endParaRPr/>
          </a:p>
          <a:p>
            <a:pPr indent="0" lvl="0" marL="457200" rtl="0" algn="l">
              <a:lnSpc>
                <a:spcPct val="115000"/>
              </a:lnSpc>
              <a:spcBef>
                <a:spcPts val="0"/>
              </a:spcBef>
              <a:spcAft>
                <a:spcPts val="0"/>
              </a:spcAft>
              <a:buNone/>
            </a:pPr>
            <a:br>
              <a:rPr baseline="30000" lang="en" sz="2400"/>
            </a:br>
            <a:endParaRPr baseline="30000" sz="2400">
              <a:solidFill>
                <a:schemeClr val="dk1"/>
              </a:solidFill>
              <a:highlight>
                <a:schemeClr val="lt1"/>
              </a:highlight>
              <a:latin typeface="Calibri"/>
              <a:ea typeface="Calibri"/>
              <a:cs typeface="Calibri"/>
              <a:sym typeface="Calibri"/>
            </a:endParaRPr>
          </a:p>
        </p:txBody>
      </p:sp>
      <p:pic>
        <p:nvPicPr>
          <p:cNvPr id="179" name="Google Shape;179;g25b5af01da4_0_2"/>
          <p:cNvPicPr preferRelativeResize="0"/>
          <p:nvPr/>
        </p:nvPicPr>
        <p:blipFill rotWithShape="1">
          <a:blip r:embed="rId3">
            <a:alphaModFix/>
          </a:blip>
          <a:srcRect b="0" l="0" r="0" t="0"/>
          <a:stretch/>
        </p:blipFill>
        <p:spPr>
          <a:xfrm>
            <a:off x="5637400" y="3287700"/>
            <a:ext cx="3415700" cy="16551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311700" y="2094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520"/>
              <a:buNone/>
            </a:pPr>
            <a:r>
              <a:rPr b="1" baseline="30000" lang="en" sz="2820">
                <a:solidFill>
                  <a:srgbClr val="CC0000"/>
                </a:solidFill>
                <a:latin typeface="Calibri"/>
                <a:ea typeface="Calibri"/>
                <a:cs typeface="Calibri"/>
                <a:sym typeface="Calibri"/>
              </a:rPr>
              <a:t>DBMS Architecture</a:t>
            </a:r>
            <a:endParaRPr b="1" baseline="30000" sz="2820">
              <a:solidFill>
                <a:srgbClr val="CC0000"/>
              </a:solidFill>
              <a:latin typeface="Calibri"/>
              <a:ea typeface="Calibri"/>
              <a:cs typeface="Calibri"/>
              <a:sym typeface="Calibri"/>
            </a:endParaRPr>
          </a:p>
          <a:p>
            <a:pPr indent="0" lvl="0" marL="0" rtl="0" algn="l">
              <a:lnSpc>
                <a:spcPct val="100000"/>
              </a:lnSpc>
              <a:spcBef>
                <a:spcPts val="0"/>
              </a:spcBef>
              <a:spcAft>
                <a:spcPts val="0"/>
              </a:spcAft>
              <a:buSzPts val="2520"/>
              <a:buNone/>
            </a:pPr>
            <a:r>
              <a:t/>
            </a:r>
            <a:endParaRPr sz="2520"/>
          </a:p>
        </p:txBody>
      </p:sp>
      <p:sp>
        <p:nvSpPr>
          <p:cNvPr id="185" name="Google Shape;185;p19"/>
          <p:cNvSpPr txBox="1"/>
          <p:nvPr>
            <p:ph idx="1" type="body"/>
          </p:nvPr>
        </p:nvSpPr>
        <p:spPr>
          <a:xfrm>
            <a:off x="311700" y="664675"/>
            <a:ext cx="8520600" cy="4375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baseline="30000" i="0" lang="en" sz="2400" u="none" strike="noStrike">
                <a:solidFill>
                  <a:srgbClr val="000000"/>
                </a:solidFill>
                <a:latin typeface="Calibri"/>
                <a:ea typeface="Calibri"/>
                <a:cs typeface="Calibri"/>
                <a:sym typeface="Calibri"/>
              </a:rPr>
              <a:t>3. Three-Tier Architecture:</a:t>
            </a:r>
            <a:endParaRPr b="0" baseline="30000" sz="2400"/>
          </a:p>
          <a:p>
            <a:pPr indent="-381000" lvl="0" marL="457200" rtl="0" algn="l">
              <a:lnSpc>
                <a:spcPct val="115000"/>
              </a:lnSpc>
              <a:spcBef>
                <a:spcPts val="0"/>
              </a:spcBef>
              <a:spcAft>
                <a:spcPts val="0"/>
              </a:spcAft>
              <a:buClr>
                <a:srgbClr val="000000"/>
              </a:buClr>
              <a:buSzPts val="2400"/>
              <a:buFont typeface="Calibri"/>
              <a:buChar char="●"/>
            </a:pPr>
            <a:r>
              <a:rPr b="0" baseline="30000" i="0" lang="en" sz="2400" u="none" strike="noStrike">
                <a:solidFill>
                  <a:srgbClr val="000000"/>
                </a:solidFill>
                <a:latin typeface="Calibri"/>
                <a:ea typeface="Calibri"/>
                <a:cs typeface="Calibri"/>
                <a:sym typeface="Calibri"/>
              </a:rPr>
              <a:t>This model adds an additional middle tier between the client and server layers, providing better scalability, flexibility, and separation of concerns.</a:t>
            </a:r>
            <a:endParaRPr b="0" baseline="30000" sz="2400"/>
          </a:p>
          <a:p>
            <a:pPr indent="-381000" lvl="0" marL="457200" rtl="0" algn="l">
              <a:lnSpc>
                <a:spcPct val="115000"/>
              </a:lnSpc>
              <a:spcBef>
                <a:spcPts val="0"/>
              </a:spcBef>
              <a:spcAft>
                <a:spcPts val="0"/>
              </a:spcAft>
              <a:buClr>
                <a:srgbClr val="000000"/>
              </a:buClr>
              <a:buSzPts val="2400"/>
              <a:buFont typeface="Calibri"/>
              <a:buChar char="●"/>
            </a:pPr>
            <a:r>
              <a:rPr b="0" baseline="30000" i="0" lang="en" sz="2400" u="none" strike="noStrike">
                <a:solidFill>
                  <a:srgbClr val="000000"/>
                </a:solidFill>
                <a:latin typeface="Calibri"/>
                <a:ea typeface="Calibri"/>
                <a:cs typeface="Calibri"/>
                <a:sym typeface="Calibri"/>
              </a:rPr>
              <a:t> The three tiers are the presentation tier (client interface), application tier (business logic), and data tier (database server).</a:t>
            </a:r>
            <a:endParaRPr b="0" baseline="30000" sz="2400"/>
          </a:p>
          <a:p>
            <a:pPr indent="-381000" lvl="0" marL="457200" rtl="0" algn="l">
              <a:lnSpc>
                <a:spcPct val="115000"/>
              </a:lnSpc>
              <a:spcBef>
                <a:spcPts val="0"/>
              </a:spcBef>
              <a:spcAft>
                <a:spcPts val="0"/>
              </a:spcAft>
              <a:buClr>
                <a:srgbClr val="000000"/>
              </a:buClr>
              <a:buSzPts val="2400"/>
              <a:buFont typeface="Calibri"/>
              <a:buChar char="●"/>
            </a:pPr>
            <a:r>
              <a:rPr b="0" baseline="30000" i="0" lang="en" sz="2400" u="none" strike="noStrike">
                <a:solidFill>
                  <a:srgbClr val="000000"/>
                </a:solidFill>
                <a:latin typeface="Calibri"/>
                <a:ea typeface="Calibri"/>
                <a:cs typeface="Calibri"/>
                <a:sym typeface="Calibri"/>
              </a:rPr>
              <a:t> The presentation tier handles user interaction, the application tier processes business logic, and the data tier manages data storage and retrieval.</a:t>
            </a:r>
            <a:endParaRPr b="0" baseline="30000" sz="2400"/>
          </a:p>
          <a:p>
            <a:pPr indent="0" lvl="0" marL="457200" rtl="0" algn="l">
              <a:lnSpc>
                <a:spcPct val="115000"/>
              </a:lnSpc>
              <a:spcBef>
                <a:spcPts val="0"/>
              </a:spcBef>
              <a:spcAft>
                <a:spcPts val="0"/>
              </a:spcAft>
              <a:buNone/>
            </a:pPr>
            <a:br>
              <a:rPr baseline="30000" lang="en" sz="2400"/>
            </a:br>
            <a:endParaRPr baseline="30000" sz="2400">
              <a:solidFill>
                <a:schemeClr val="dk1"/>
              </a:solidFill>
              <a:highlight>
                <a:schemeClr val="lt1"/>
              </a:highlight>
              <a:latin typeface="Calibri"/>
              <a:ea typeface="Calibri"/>
              <a:cs typeface="Calibri"/>
              <a:sym typeface="Calibri"/>
            </a:endParaRPr>
          </a:p>
        </p:txBody>
      </p:sp>
      <p:pic>
        <p:nvPicPr>
          <p:cNvPr id="186" name="Google Shape;186;p19"/>
          <p:cNvPicPr preferRelativeResize="0"/>
          <p:nvPr/>
        </p:nvPicPr>
        <p:blipFill rotWithShape="1">
          <a:blip r:embed="rId3">
            <a:alphaModFix/>
          </a:blip>
          <a:srcRect b="0" l="0" r="0" t="0"/>
          <a:stretch/>
        </p:blipFill>
        <p:spPr>
          <a:xfrm>
            <a:off x="4314375" y="3099925"/>
            <a:ext cx="3754226" cy="1866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311700" y="2094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3300"/>
                </a:solidFill>
                <a:latin typeface="Calibri"/>
                <a:ea typeface="Calibri"/>
                <a:cs typeface="Calibri"/>
                <a:sym typeface="Calibri"/>
              </a:rPr>
              <a:t>Data Independence</a:t>
            </a:r>
            <a:endParaRPr b="1" baseline="30000">
              <a:solidFill>
                <a:srgbClr val="CC3300"/>
              </a:solidFill>
              <a:latin typeface="Calibri"/>
              <a:ea typeface="Calibri"/>
              <a:cs typeface="Calibri"/>
              <a:sym typeface="Calibri"/>
            </a:endParaRPr>
          </a:p>
        </p:txBody>
      </p:sp>
      <p:sp>
        <p:nvSpPr>
          <p:cNvPr id="192" name="Google Shape;192;p20"/>
          <p:cNvSpPr txBox="1"/>
          <p:nvPr>
            <p:ph idx="1" type="body"/>
          </p:nvPr>
        </p:nvSpPr>
        <p:spPr>
          <a:xfrm>
            <a:off x="311700" y="738300"/>
            <a:ext cx="8520600" cy="43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aseline="30000" lang="en" sz="2400">
                <a:solidFill>
                  <a:schemeClr val="dk1"/>
                </a:solidFill>
                <a:latin typeface="Calibri"/>
                <a:ea typeface="Calibri"/>
                <a:cs typeface="Calibri"/>
                <a:sym typeface="Calibri"/>
              </a:rPr>
              <a:t>Data independence is a concept in database management systems (DBMS) that allows the logical and physical aspects of the database to be separated. </a:t>
            </a:r>
            <a:endParaRPr baseline="30000"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800"/>
              <a:buNone/>
            </a:pPr>
            <a:r>
              <a:rPr baseline="30000" lang="en" sz="2400">
                <a:solidFill>
                  <a:schemeClr val="dk1"/>
                </a:solidFill>
                <a:latin typeface="Calibri"/>
                <a:ea typeface="Calibri"/>
                <a:cs typeface="Calibri"/>
                <a:sym typeface="Calibri"/>
              </a:rPr>
              <a:t>Data independence is achieved through the use of a data abstraction layer provided by the DBMS. </a:t>
            </a:r>
            <a:endParaRPr baseline="30000"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800"/>
              <a:buNone/>
            </a:pPr>
            <a:r>
              <a:rPr baseline="30000" lang="en" sz="2400">
                <a:solidFill>
                  <a:schemeClr val="dk1"/>
                </a:solidFill>
                <a:latin typeface="Calibri"/>
                <a:ea typeface="Calibri"/>
                <a:cs typeface="Calibri"/>
                <a:sym typeface="Calibri"/>
              </a:rPr>
              <a:t>There are two types of data independence:</a:t>
            </a:r>
            <a:endParaRPr baseline="30000" sz="24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SzPts val="1800"/>
              <a:buNone/>
            </a:pPr>
            <a:r>
              <a:rPr b="1" baseline="30000" lang="en" sz="2400">
                <a:solidFill>
                  <a:schemeClr val="dk1"/>
                </a:solidFill>
                <a:latin typeface="Calibri"/>
                <a:ea typeface="Calibri"/>
                <a:cs typeface="Calibri"/>
                <a:sym typeface="Calibri"/>
              </a:rPr>
              <a:t>Logical Data Independence: </a:t>
            </a:r>
            <a:r>
              <a:rPr baseline="30000" lang="en" sz="2400">
                <a:solidFill>
                  <a:schemeClr val="dk1"/>
                </a:solidFill>
                <a:latin typeface="Calibri"/>
                <a:ea typeface="Calibri"/>
                <a:cs typeface="Calibri"/>
                <a:sym typeface="Calibri"/>
              </a:rPr>
              <a:t>Logical data independence ensures that the conceptual schema or logical view of the database can be modified without impacting the external schema or user applications.</a:t>
            </a:r>
            <a:endParaRPr baseline="30000" sz="2400">
              <a:solidFill>
                <a:schemeClr val="dk1"/>
              </a:solidFill>
              <a:latin typeface="Calibri"/>
              <a:ea typeface="Calibri"/>
              <a:cs typeface="Calibri"/>
              <a:sym typeface="Calibri"/>
            </a:endParaRPr>
          </a:p>
          <a:p>
            <a:pPr indent="-323850" lvl="0" marL="457200" rtl="0" algn="l">
              <a:lnSpc>
                <a:spcPct val="115000"/>
              </a:lnSpc>
              <a:spcBef>
                <a:spcPts val="1200"/>
              </a:spcBef>
              <a:spcAft>
                <a:spcPts val="0"/>
              </a:spcAft>
              <a:buClr>
                <a:schemeClr val="dk1"/>
              </a:buClr>
              <a:buSzPts val="1500"/>
              <a:buFont typeface="Calibri"/>
              <a:buChar char="●"/>
            </a:pPr>
            <a:r>
              <a:rPr baseline="30000" lang="en" sz="2400">
                <a:solidFill>
                  <a:schemeClr val="dk1"/>
                </a:solidFill>
                <a:latin typeface="Calibri"/>
                <a:ea typeface="Calibri"/>
                <a:cs typeface="Calibri"/>
                <a:sym typeface="Calibri"/>
              </a:rPr>
              <a:t>It allows for changes in the organization, structure, or relationships of the data, such as adding, modifying, or deleting tables, columns, or relationships, without requiring changes to the applications that access the data. </a:t>
            </a:r>
            <a:endParaRPr baseline="30000"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SzPts val="1800"/>
              <a:buNone/>
            </a:pPr>
            <a:r>
              <a:t/>
            </a:r>
            <a:endParaRPr baseline="30000" sz="2400">
              <a:solidFill>
                <a:schemeClr val="dk1"/>
              </a:solidFill>
              <a:latin typeface="Calibri"/>
              <a:ea typeface="Calibri"/>
              <a:cs typeface="Calibri"/>
              <a:sym typeface="Calibri"/>
            </a:endParaRPr>
          </a:p>
          <a:p>
            <a:pPr indent="0" lvl="0" marL="457200" rtl="0" algn="l">
              <a:lnSpc>
                <a:spcPct val="115000"/>
              </a:lnSpc>
              <a:spcBef>
                <a:spcPts val="1200"/>
              </a:spcBef>
              <a:spcAft>
                <a:spcPts val="1200"/>
              </a:spcAft>
              <a:buSzPts val="1800"/>
              <a:buNone/>
            </a:pPr>
            <a:r>
              <a:t/>
            </a:r>
            <a:endParaRPr baseline="30000"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311700" y="209475"/>
            <a:ext cx="8520600" cy="51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latin typeface="Calibri"/>
                <a:ea typeface="Calibri"/>
                <a:cs typeface="Calibri"/>
                <a:sym typeface="Calibri"/>
              </a:rPr>
              <a:t>Data Independence : </a:t>
            </a:r>
            <a:r>
              <a:rPr b="1" baseline="30000" lang="en">
                <a:solidFill>
                  <a:srgbClr val="CC3300"/>
                </a:solidFill>
                <a:latin typeface="Calibri"/>
                <a:ea typeface="Calibri"/>
                <a:cs typeface="Calibri"/>
                <a:sym typeface="Calibri"/>
              </a:rPr>
              <a:t>Physical Data Independence</a:t>
            </a:r>
            <a:endParaRPr b="1" baseline="30000">
              <a:solidFill>
                <a:srgbClr val="CC3300"/>
              </a:solidFill>
              <a:latin typeface="Calibri"/>
              <a:ea typeface="Calibri"/>
              <a:cs typeface="Calibri"/>
              <a:sym typeface="Calibri"/>
            </a:endParaRPr>
          </a:p>
        </p:txBody>
      </p:sp>
      <p:sp>
        <p:nvSpPr>
          <p:cNvPr id="198" name="Google Shape;198;p21"/>
          <p:cNvSpPr txBox="1"/>
          <p:nvPr>
            <p:ph idx="1" type="body"/>
          </p:nvPr>
        </p:nvSpPr>
        <p:spPr>
          <a:xfrm>
            <a:off x="311700" y="893725"/>
            <a:ext cx="8520600" cy="3967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b="1" baseline="30000" lang="en" sz="2400">
                <a:solidFill>
                  <a:schemeClr val="dk1"/>
                </a:solidFill>
                <a:latin typeface="Calibri"/>
                <a:ea typeface="Calibri"/>
                <a:cs typeface="Calibri"/>
                <a:sym typeface="Calibri"/>
              </a:rPr>
              <a:t>Physical Data Independence: </a:t>
            </a:r>
            <a:r>
              <a:rPr baseline="30000" lang="en" sz="2400">
                <a:solidFill>
                  <a:schemeClr val="dk1"/>
                </a:solidFill>
                <a:latin typeface="Calibri"/>
                <a:ea typeface="Calibri"/>
                <a:cs typeface="Calibri"/>
                <a:sym typeface="Calibri"/>
              </a:rPr>
              <a:t>Physical data independence enables changes in the physical storage and access methods of the data without affecting the logical schema or user applications. </a:t>
            </a:r>
            <a:endParaRPr baseline="30000" sz="2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latin typeface="Calibri"/>
                <a:ea typeface="Calibri"/>
                <a:cs typeface="Calibri"/>
                <a:sym typeface="Calibri"/>
              </a:rPr>
              <a:t>It allows for modifications to the physical organization of the data, such as moving or redistributing data across storage devices, changing indexing or partitioning strategies, or altering data storage formats.</a:t>
            </a:r>
            <a:endParaRPr baseline="30000" sz="2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latin typeface="Calibri"/>
                <a:ea typeface="Calibri"/>
                <a:cs typeface="Calibri"/>
                <a:sym typeface="Calibri"/>
              </a:rPr>
              <a:t>Physical data independence ensures that the underlying physical implementation details can be modified or optimized without requiring changes to the logical schema or user applications.</a:t>
            </a:r>
            <a:endParaRPr baseline="30000" sz="2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latin typeface="Calibri"/>
                <a:ea typeface="Calibri"/>
                <a:cs typeface="Calibri"/>
                <a:sym typeface="Calibri"/>
              </a:rPr>
              <a:t>With physical data independence, the DBMS provides an abstraction layer that shields the users and applications from the specific details of how the data is stored on disk or accessed by the system. </a:t>
            </a:r>
            <a:endParaRPr baseline="30000" sz="2400">
              <a:solidFill>
                <a:schemeClr val="dk1"/>
              </a:solidFill>
              <a:latin typeface="Calibri"/>
              <a:ea typeface="Calibri"/>
              <a:cs typeface="Calibri"/>
              <a:sym typeface="Calibri"/>
            </a:endParaRPr>
          </a:p>
          <a:p>
            <a:pPr indent="0" lvl="0" marL="457200" rtl="0" algn="l">
              <a:lnSpc>
                <a:spcPct val="115000"/>
              </a:lnSpc>
              <a:spcBef>
                <a:spcPts val="0"/>
              </a:spcBef>
              <a:spcAft>
                <a:spcPts val="0"/>
              </a:spcAft>
              <a:buSzPts val="1800"/>
              <a:buNone/>
            </a:pPr>
            <a:r>
              <a:t/>
            </a:r>
            <a:endParaRPr baseline="30000" sz="2400">
              <a:solidFill>
                <a:schemeClr val="dk1"/>
              </a:solidFill>
              <a:latin typeface="Calibri"/>
              <a:ea typeface="Calibri"/>
              <a:cs typeface="Calibri"/>
              <a:sym typeface="Calibri"/>
            </a:endParaRPr>
          </a:p>
          <a:p>
            <a:pPr indent="0" lvl="0" marL="457200" rtl="0" algn="l">
              <a:lnSpc>
                <a:spcPct val="115000"/>
              </a:lnSpc>
              <a:spcBef>
                <a:spcPts val="1200"/>
              </a:spcBef>
              <a:spcAft>
                <a:spcPts val="1200"/>
              </a:spcAft>
              <a:buSzPts val="1800"/>
              <a:buNone/>
            </a:pPr>
            <a:r>
              <a:t/>
            </a:r>
            <a:endParaRPr baseline="30000"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311700" y="209475"/>
            <a:ext cx="8520600" cy="51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latin typeface="Calibri"/>
                <a:ea typeface="Calibri"/>
                <a:cs typeface="Calibri"/>
                <a:sym typeface="Calibri"/>
              </a:rPr>
              <a:t>Data Independence : </a:t>
            </a:r>
            <a:r>
              <a:rPr b="1" baseline="30000" lang="en">
                <a:solidFill>
                  <a:srgbClr val="CC3300"/>
                </a:solidFill>
                <a:latin typeface="Calibri"/>
                <a:ea typeface="Calibri"/>
                <a:cs typeface="Calibri"/>
                <a:sym typeface="Calibri"/>
              </a:rPr>
              <a:t>Physical Data Independence</a:t>
            </a:r>
            <a:endParaRPr b="1" baseline="30000">
              <a:solidFill>
                <a:srgbClr val="CC3300"/>
              </a:solidFill>
              <a:latin typeface="Calibri"/>
              <a:ea typeface="Calibri"/>
              <a:cs typeface="Calibri"/>
              <a:sym typeface="Calibri"/>
            </a:endParaRPr>
          </a:p>
        </p:txBody>
      </p:sp>
      <p:sp>
        <p:nvSpPr>
          <p:cNvPr id="204" name="Google Shape;204;p22"/>
          <p:cNvSpPr txBox="1"/>
          <p:nvPr>
            <p:ph idx="1" type="body"/>
          </p:nvPr>
        </p:nvSpPr>
        <p:spPr>
          <a:xfrm>
            <a:off x="311700" y="728175"/>
            <a:ext cx="8520600" cy="4132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SzPts val="1800"/>
              <a:buNone/>
            </a:pPr>
            <a:r>
              <a:t/>
            </a:r>
            <a:endParaRPr sz="1400">
              <a:solidFill>
                <a:schemeClr val="dk1"/>
              </a:solidFill>
              <a:highlight>
                <a:schemeClr val="lt1"/>
              </a:highlight>
              <a:latin typeface="Roboto"/>
              <a:ea typeface="Roboto"/>
              <a:cs typeface="Roboto"/>
              <a:sym typeface="Roboto"/>
            </a:endParaRPr>
          </a:p>
        </p:txBody>
      </p:sp>
      <p:pic>
        <p:nvPicPr>
          <p:cNvPr id="205" name="Google Shape;205;p22"/>
          <p:cNvPicPr preferRelativeResize="0"/>
          <p:nvPr/>
        </p:nvPicPr>
        <p:blipFill rotWithShape="1">
          <a:blip r:embed="rId3">
            <a:alphaModFix/>
          </a:blip>
          <a:srcRect b="0" l="0" r="0" t="0"/>
          <a:stretch/>
        </p:blipFill>
        <p:spPr>
          <a:xfrm>
            <a:off x="311700" y="728175"/>
            <a:ext cx="8520600" cy="441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5b5b29830c_0_53"/>
          <p:cNvSpPr txBox="1"/>
          <p:nvPr>
            <p:ph idx="1" type="subTitle"/>
          </p:nvPr>
        </p:nvSpPr>
        <p:spPr>
          <a:xfrm>
            <a:off x="311700" y="338200"/>
            <a:ext cx="8520600" cy="43323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rPr b="1" lang="en">
                <a:solidFill>
                  <a:srgbClr val="CC3300"/>
                </a:solidFill>
                <a:latin typeface="Calibri"/>
                <a:ea typeface="Calibri"/>
                <a:cs typeface="Calibri"/>
                <a:sym typeface="Calibri"/>
              </a:rPr>
              <a:t>Integrity </a:t>
            </a:r>
            <a:endParaRPr b="1">
              <a:solidFill>
                <a:srgbClr val="CC3300"/>
              </a:solidFill>
              <a:latin typeface="Calibri"/>
              <a:ea typeface="Calibri"/>
              <a:cs typeface="Calibri"/>
              <a:sym typeface="Calibri"/>
            </a:endParaRPr>
          </a:p>
          <a:p>
            <a:pPr indent="457200" lvl="0" marL="0" rtl="0" algn="l">
              <a:lnSpc>
                <a:spcPct val="100000"/>
              </a:lnSpc>
              <a:spcBef>
                <a:spcPts val="0"/>
              </a:spcBef>
              <a:spcAft>
                <a:spcPts val="0"/>
              </a:spcAft>
              <a:buSzPts val="2800"/>
              <a:buNone/>
            </a:pPr>
            <a:r>
              <a:rPr b="1" lang="en">
                <a:solidFill>
                  <a:srgbClr val="CC3300"/>
                </a:solidFill>
                <a:latin typeface="Calibri"/>
                <a:ea typeface="Calibri"/>
                <a:cs typeface="Calibri"/>
                <a:sym typeface="Calibri"/>
              </a:rPr>
              <a:t>Constraints</a:t>
            </a:r>
            <a:endParaRPr b="1">
              <a:solidFill>
                <a:srgbClr val="CC3300"/>
              </a:solidFill>
              <a:latin typeface="Calibri"/>
              <a:ea typeface="Calibri"/>
              <a:cs typeface="Calibri"/>
              <a:sym typeface="Calibri"/>
            </a:endParaRPr>
          </a:p>
        </p:txBody>
      </p:sp>
      <p:pic>
        <p:nvPicPr>
          <p:cNvPr id="211" name="Google Shape;211;g25b5b29830c_0_53"/>
          <p:cNvPicPr preferRelativeResize="0"/>
          <p:nvPr/>
        </p:nvPicPr>
        <p:blipFill rotWithShape="1">
          <a:blip r:embed="rId3">
            <a:alphaModFix/>
          </a:blip>
          <a:srcRect b="0" l="0" r="0" t="0"/>
          <a:stretch/>
        </p:blipFill>
        <p:spPr>
          <a:xfrm>
            <a:off x="3618325" y="1572975"/>
            <a:ext cx="4894526" cy="2451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311700" y="7318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3300"/>
                </a:solidFill>
                <a:highlight>
                  <a:schemeClr val="lt1"/>
                </a:highlight>
                <a:latin typeface="Calibri"/>
                <a:ea typeface="Calibri"/>
                <a:cs typeface="Calibri"/>
                <a:sym typeface="Calibri"/>
              </a:rPr>
              <a:t>Integrity Constraints</a:t>
            </a:r>
            <a:endParaRPr b="1" baseline="30000">
              <a:solidFill>
                <a:srgbClr val="CC3300"/>
              </a:solidFill>
              <a:highlight>
                <a:schemeClr val="lt1"/>
              </a:highlight>
              <a:latin typeface="Calibri"/>
              <a:ea typeface="Calibri"/>
              <a:cs typeface="Calibri"/>
              <a:sym typeface="Calibri"/>
            </a:endParaRPr>
          </a:p>
        </p:txBody>
      </p:sp>
      <p:sp>
        <p:nvSpPr>
          <p:cNvPr id="217" name="Google Shape;217;p23"/>
          <p:cNvSpPr txBox="1"/>
          <p:nvPr>
            <p:ph idx="1" type="body"/>
          </p:nvPr>
        </p:nvSpPr>
        <p:spPr>
          <a:xfrm>
            <a:off x="311700" y="1444200"/>
            <a:ext cx="8520600" cy="3492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highlight>
                  <a:schemeClr val="lt1"/>
                </a:highlight>
                <a:latin typeface="Calibri"/>
                <a:ea typeface="Calibri"/>
                <a:cs typeface="Calibri"/>
                <a:sym typeface="Calibri"/>
              </a:rPr>
              <a:t>Integrity constraints are rules or conditions that are defined on a database schema to ensure the accuracy, consistency, and validity of data stored in a database. </a:t>
            </a:r>
            <a:endParaRPr baseline="30000" sz="2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highlight>
                  <a:schemeClr val="lt1"/>
                </a:highlight>
                <a:latin typeface="Calibri"/>
                <a:ea typeface="Calibri"/>
                <a:cs typeface="Calibri"/>
                <a:sym typeface="Calibri"/>
              </a:rPr>
              <a:t>These constraints enforce rules and restrictions on the data, preventing the entry of invalid or inconsistent values and maintaining data integrity. </a:t>
            </a:r>
            <a:endParaRPr baseline="30000" sz="2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highlight>
                  <a:schemeClr val="lt1"/>
                </a:highlight>
                <a:latin typeface="Calibri"/>
                <a:ea typeface="Calibri"/>
                <a:cs typeface="Calibri"/>
                <a:sym typeface="Calibri"/>
              </a:rPr>
              <a:t>Integrity constraints are typically specified during the database design phase and are enforced by the database management system (DBMS) during data manipulation operations.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1200"/>
              </a:spcAft>
              <a:buSzPts val="1800"/>
              <a:buNone/>
            </a:pPr>
            <a:r>
              <a:t/>
            </a:r>
            <a:endParaRPr baseline="30000"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Calibri"/>
                <a:ea typeface="Calibri"/>
                <a:cs typeface="Calibri"/>
                <a:sym typeface="Calibri"/>
              </a:rPr>
              <a:t>Domain Constraint</a:t>
            </a:r>
            <a:endParaRPr b="1" baseline="30000">
              <a:solidFill>
                <a:srgbClr val="CC3300"/>
              </a:solidFill>
              <a:highlight>
                <a:schemeClr val="lt1"/>
              </a:highlight>
              <a:latin typeface="Calibri"/>
              <a:ea typeface="Calibri"/>
              <a:cs typeface="Calibri"/>
              <a:sym typeface="Calibri"/>
            </a:endParaRPr>
          </a:p>
        </p:txBody>
      </p:sp>
      <p:sp>
        <p:nvSpPr>
          <p:cNvPr id="223" name="Google Shape;223;p24"/>
          <p:cNvSpPr txBox="1"/>
          <p:nvPr>
            <p:ph idx="1" type="body"/>
          </p:nvPr>
        </p:nvSpPr>
        <p:spPr>
          <a:xfrm>
            <a:off x="311700" y="760750"/>
            <a:ext cx="8735100" cy="4321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highlight>
                  <a:schemeClr val="lt1"/>
                </a:highlight>
                <a:latin typeface="Calibri"/>
                <a:ea typeface="Calibri"/>
                <a:cs typeface="Calibri"/>
                <a:sym typeface="Calibri"/>
              </a:rPr>
              <a:t>A domain constraint specifies the valid range of values for a column based on its data type. It restricts the values that can be stored in a column to ensure data integrity.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457200" rtl="0" algn="l">
              <a:lnSpc>
                <a:spcPct val="115000"/>
              </a:lnSpc>
              <a:spcBef>
                <a:spcPts val="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p:txBody>
      </p:sp>
      <p:graphicFrame>
        <p:nvGraphicFramePr>
          <p:cNvPr id="224" name="Google Shape;224;p24"/>
          <p:cNvGraphicFramePr/>
          <p:nvPr/>
        </p:nvGraphicFramePr>
        <p:xfrm>
          <a:off x="447600" y="2252240"/>
          <a:ext cx="3000000" cy="3000000"/>
        </p:xfrm>
        <a:graphic>
          <a:graphicData uri="http://schemas.openxmlformats.org/drawingml/2006/table">
            <a:tbl>
              <a:tblPr>
                <a:noFill/>
                <a:tableStyleId>{D3750109-0A53-4DDE-9BB2-5D4F33F88507}</a:tableStyleId>
              </a:tblPr>
              <a:tblGrid>
                <a:gridCol w="1041475"/>
                <a:gridCol w="713850"/>
                <a:gridCol w="877650"/>
                <a:gridCol w="877650"/>
                <a:gridCol w="877650"/>
              </a:tblGrid>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studentID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name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age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gender</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grade</a:t>
                      </a:r>
                      <a:endParaRPr baseline="30000" sz="2400" u="none" cap="none" strike="noStrike"/>
                    </a:p>
                  </a:txBody>
                  <a:tcPr marT="91425" marB="91425" marR="91425" marL="91425"/>
                </a:tc>
              </a:tr>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John</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16</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A</a:t>
                      </a:r>
                      <a:endParaRPr baseline="30000" sz="2400" u="none" cap="none" strike="noStrike"/>
                    </a:p>
                  </a:txBody>
                  <a:tcPr marT="91425" marB="91425" marR="91425" marL="91425"/>
                </a:tc>
              </a:tr>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Jane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15</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F</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B</a:t>
                      </a:r>
                      <a:endParaRPr baseline="30000" sz="2400" u="none" cap="none" strike="noStrike"/>
                    </a:p>
                  </a:txBody>
                  <a:tcPr marT="91425" marB="91425" marR="91425" marL="91425"/>
                </a:tc>
              </a:tr>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3</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Mark</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17</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C</a:t>
                      </a:r>
                      <a:endParaRPr baseline="30000" sz="2400" u="none" cap="none" strike="noStrike"/>
                    </a:p>
                  </a:txBody>
                  <a:tcPr marT="91425" marB="91425" marR="91425" marL="91425"/>
                </a:tc>
              </a:tr>
            </a:tbl>
          </a:graphicData>
        </a:graphic>
      </p:graphicFrame>
      <p:sp>
        <p:nvSpPr>
          <p:cNvPr id="225" name="Google Shape;225;p24"/>
          <p:cNvSpPr txBox="1"/>
          <p:nvPr/>
        </p:nvSpPr>
        <p:spPr>
          <a:xfrm>
            <a:off x="5070875" y="1916375"/>
            <a:ext cx="3817200" cy="3103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330200" lvl="0" marL="457200" marR="0" rtl="0" algn="l">
              <a:lnSpc>
                <a:spcPct val="115000"/>
              </a:lnSpc>
              <a:spcBef>
                <a:spcPts val="1200"/>
              </a:spcBef>
              <a:spcAft>
                <a:spcPts val="0"/>
              </a:spcAft>
              <a:buClr>
                <a:schemeClr val="dk1"/>
              </a:buClr>
              <a:buSzPts val="1600"/>
              <a:buFont typeface="Calibri"/>
              <a:buChar char="●"/>
            </a:pPr>
            <a:r>
              <a:rPr b="0" baseline="30000" i="0" lang="en" sz="2400" u="none" cap="none" strike="noStrike">
                <a:solidFill>
                  <a:schemeClr val="dk1"/>
                </a:solidFill>
                <a:highlight>
                  <a:schemeClr val="lt1"/>
                </a:highlight>
                <a:latin typeface="Calibri"/>
                <a:ea typeface="Calibri"/>
                <a:cs typeface="Calibri"/>
                <a:sym typeface="Calibri"/>
              </a:rPr>
              <a:t>In this example, the "Grade" column is restricted by a domain constraint that allows only the values "A", "B", "C", "D", "E", or "F". </a:t>
            </a:r>
            <a:endParaRPr b="0" baseline="30000" i="0" sz="2400" u="none" cap="none" strike="noStrike">
              <a:solidFill>
                <a:schemeClr val="dk1"/>
              </a:solidFill>
              <a:highlight>
                <a:schemeClr val="lt1"/>
              </a:highlight>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Calibri"/>
              <a:buChar char="●"/>
            </a:pPr>
            <a:r>
              <a:rPr b="0" baseline="30000" i="0" lang="en" sz="2400" u="none" cap="none" strike="noStrike">
                <a:solidFill>
                  <a:schemeClr val="dk1"/>
                </a:solidFill>
                <a:highlight>
                  <a:schemeClr val="lt1"/>
                </a:highlight>
                <a:latin typeface="Calibri"/>
                <a:ea typeface="Calibri"/>
                <a:cs typeface="Calibri"/>
                <a:sym typeface="Calibri"/>
              </a:rPr>
              <a:t>Any other value inserted or updated in the "Grade" column would violate the domain constraint and result in an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Calibri"/>
                <a:ea typeface="Calibri"/>
                <a:cs typeface="Calibri"/>
                <a:sym typeface="Calibri"/>
              </a:rPr>
              <a:t>Domain Constraint</a:t>
            </a:r>
            <a:endParaRPr b="1" baseline="30000">
              <a:solidFill>
                <a:srgbClr val="CC3300"/>
              </a:solidFill>
              <a:highlight>
                <a:schemeClr val="lt1"/>
              </a:highlight>
              <a:latin typeface="Calibri"/>
              <a:ea typeface="Calibri"/>
              <a:cs typeface="Calibri"/>
              <a:sym typeface="Calibri"/>
            </a:endParaRPr>
          </a:p>
        </p:txBody>
      </p:sp>
      <p:sp>
        <p:nvSpPr>
          <p:cNvPr id="231" name="Google Shape;231;p25"/>
          <p:cNvSpPr txBox="1"/>
          <p:nvPr>
            <p:ph idx="1" type="body"/>
          </p:nvPr>
        </p:nvSpPr>
        <p:spPr>
          <a:xfrm>
            <a:off x="64100" y="760750"/>
            <a:ext cx="9003600" cy="4279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Calibri"/>
              <a:buChar char="●"/>
            </a:pPr>
            <a:r>
              <a:rPr baseline="30000" lang="en" sz="2400">
                <a:solidFill>
                  <a:schemeClr val="dk1"/>
                </a:solidFill>
                <a:highlight>
                  <a:schemeClr val="lt1"/>
                </a:highlight>
                <a:latin typeface="Calibri"/>
                <a:ea typeface="Calibri"/>
                <a:cs typeface="Calibri"/>
                <a:sym typeface="Calibri"/>
              </a:rPr>
              <a:t>The domain constraint ensures that the "Grade" column contains valid and appropriate values according to the defined domain.</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457200" rtl="0" algn="l">
              <a:lnSpc>
                <a:spcPct val="115000"/>
              </a:lnSpc>
              <a:spcBef>
                <a:spcPts val="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p:txBody>
      </p:sp>
      <p:graphicFrame>
        <p:nvGraphicFramePr>
          <p:cNvPr id="232" name="Google Shape;232;p25"/>
          <p:cNvGraphicFramePr/>
          <p:nvPr/>
        </p:nvGraphicFramePr>
        <p:xfrm>
          <a:off x="311700" y="1681928"/>
          <a:ext cx="3000000" cy="3000000"/>
        </p:xfrm>
        <a:graphic>
          <a:graphicData uri="http://schemas.openxmlformats.org/drawingml/2006/table">
            <a:tbl>
              <a:tblPr>
                <a:noFill/>
                <a:tableStyleId>{D3750109-0A53-4DDE-9BB2-5D4F33F88507}</a:tableStyleId>
              </a:tblPr>
              <a:tblGrid>
                <a:gridCol w="1041475"/>
                <a:gridCol w="713850"/>
                <a:gridCol w="877650"/>
                <a:gridCol w="877650"/>
                <a:gridCol w="877650"/>
              </a:tblGrid>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studentID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name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age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gender</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grade</a:t>
                      </a:r>
                      <a:endParaRPr baseline="30000" sz="2400" u="none" cap="none" strike="noStrike"/>
                    </a:p>
                  </a:txBody>
                  <a:tcPr marT="91425" marB="91425" marR="91425" marL="91425"/>
                </a:tc>
              </a:tr>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John</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16</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A</a:t>
                      </a:r>
                      <a:endParaRPr baseline="30000" sz="2400" u="none" cap="none" strike="noStrike"/>
                    </a:p>
                  </a:txBody>
                  <a:tcPr marT="91425" marB="91425" marR="91425" marL="91425"/>
                </a:tc>
              </a:tr>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Jane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15</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F</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B</a:t>
                      </a:r>
                      <a:endParaRPr baseline="30000" sz="2400" u="none" cap="none" strike="noStrike"/>
                    </a:p>
                  </a:txBody>
                  <a:tcPr marT="91425" marB="91425" marR="91425" marL="91425"/>
                </a:tc>
              </a:tr>
              <a:tr h="5486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3</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Mark</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17</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C</a:t>
                      </a:r>
                      <a:endParaRPr baseline="30000" sz="2400" u="none" cap="none" strike="noStrike"/>
                    </a:p>
                  </a:txBody>
                  <a:tcPr marT="91425" marB="91425" marR="91425" marL="91425"/>
                </a:tc>
              </a:tr>
            </a:tbl>
          </a:graphicData>
        </a:graphic>
      </p:graphicFrame>
      <p:sp>
        <p:nvSpPr>
          <p:cNvPr id="233" name="Google Shape;233;p25"/>
          <p:cNvSpPr txBox="1"/>
          <p:nvPr/>
        </p:nvSpPr>
        <p:spPr>
          <a:xfrm>
            <a:off x="4902550" y="1190575"/>
            <a:ext cx="4060200" cy="3798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330200" lvl="0" marL="457200" marR="0" rtl="0" algn="l">
              <a:lnSpc>
                <a:spcPct val="115000"/>
              </a:lnSpc>
              <a:spcBef>
                <a:spcPts val="1200"/>
              </a:spcBef>
              <a:spcAft>
                <a:spcPts val="0"/>
              </a:spcAft>
              <a:buClr>
                <a:schemeClr val="dk1"/>
              </a:buClr>
              <a:buSzPts val="1600"/>
              <a:buFont typeface="Calibri"/>
              <a:buChar char="●"/>
            </a:pPr>
            <a:r>
              <a:rPr b="0" baseline="30000" i="0" lang="en" sz="2400" u="none" cap="none" strike="noStrike">
                <a:solidFill>
                  <a:schemeClr val="dk1"/>
                </a:solidFill>
                <a:latin typeface="Calibri"/>
                <a:ea typeface="Calibri"/>
                <a:cs typeface="Calibri"/>
                <a:sym typeface="Calibri"/>
              </a:rPr>
              <a:t>It prevents the insertion of invalid or incorrect values that could compromise the integrity and meaning of the data. </a:t>
            </a:r>
            <a:endParaRPr b="0" baseline="30000" i="0" sz="2400" u="none" cap="none" strike="noStrike">
              <a:solidFill>
                <a:schemeClr val="dk1"/>
              </a:solidFill>
              <a:latin typeface="Calibri"/>
              <a:ea typeface="Calibri"/>
              <a:cs typeface="Calibri"/>
              <a:sym typeface="Calibri"/>
            </a:endParaRPr>
          </a:p>
          <a:p>
            <a:pPr indent="-323850" lvl="0" marL="457200" marR="0" rtl="0" algn="l">
              <a:lnSpc>
                <a:spcPct val="115000"/>
              </a:lnSpc>
              <a:spcBef>
                <a:spcPts val="0"/>
              </a:spcBef>
              <a:spcAft>
                <a:spcPts val="0"/>
              </a:spcAft>
              <a:buClr>
                <a:schemeClr val="dk1"/>
              </a:buClr>
              <a:buSzPts val="1500"/>
              <a:buFont typeface="Calibri"/>
              <a:buChar char="●"/>
            </a:pPr>
            <a:r>
              <a:rPr b="0" baseline="30000" i="0" lang="en" sz="2400" u="none" cap="none" strike="noStrike">
                <a:solidFill>
                  <a:schemeClr val="dk1"/>
                </a:solidFill>
                <a:latin typeface="Calibri"/>
                <a:ea typeface="Calibri"/>
                <a:cs typeface="Calibri"/>
                <a:sym typeface="Calibri"/>
              </a:rPr>
              <a:t>By enforcing the domain constraint on the "Grade" column, the database management system guarantees that the stored data is consistent and aligned with the specified range of values. </a:t>
            </a:r>
            <a:endParaRPr b="0" baseline="30000" i="0" sz="24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Roboto"/>
                <a:ea typeface="Roboto"/>
                <a:cs typeface="Roboto"/>
                <a:sym typeface="Roboto"/>
              </a:rPr>
              <a:t>Entity Integrity Constraint</a:t>
            </a:r>
            <a:endParaRPr b="1" baseline="30000">
              <a:solidFill>
                <a:srgbClr val="CC3300"/>
              </a:solidFill>
              <a:highlight>
                <a:schemeClr val="lt1"/>
              </a:highlight>
              <a:latin typeface="Calibri"/>
              <a:ea typeface="Calibri"/>
              <a:cs typeface="Calibri"/>
              <a:sym typeface="Calibri"/>
            </a:endParaRPr>
          </a:p>
        </p:txBody>
      </p:sp>
      <p:sp>
        <p:nvSpPr>
          <p:cNvPr id="239" name="Google Shape;239;p26"/>
          <p:cNvSpPr txBox="1"/>
          <p:nvPr>
            <p:ph idx="1" type="body"/>
          </p:nvPr>
        </p:nvSpPr>
        <p:spPr>
          <a:xfrm>
            <a:off x="311700" y="760750"/>
            <a:ext cx="8520600" cy="4218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Entity integrity constraint, also known as entity key or entity uniqueness constraint, ensures that each row or entity in a table is uniquely identifiable by a primary key. .</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It guarantees the uniqueness and non-nullity of the primary key values within a table.</a:t>
            </a:r>
            <a:endParaRPr baseline="30000" sz="24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p:txBody>
      </p:sp>
      <p:graphicFrame>
        <p:nvGraphicFramePr>
          <p:cNvPr id="240" name="Google Shape;240;p26"/>
          <p:cNvGraphicFramePr/>
          <p:nvPr/>
        </p:nvGraphicFramePr>
        <p:xfrm>
          <a:off x="1090081" y="2187685"/>
          <a:ext cx="3000000" cy="3000000"/>
        </p:xfrm>
        <a:graphic>
          <a:graphicData uri="http://schemas.openxmlformats.org/drawingml/2006/table">
            <a:tbl>
              <a:tblPr>
                <a:noFill/>
                <a:tableStyleId>{D3750109-0A53-4DDE-9BB2-5D4F33F88507}</a:tableStyleId>
              </a:tblPr>
              <a:tblGrid>
                <a:gridCol w="1110775"/>
                <a:gridCol w="1116575"/>
                <a:gridCol w="2519100"/>
                <a:gridCol w="1774100"/>
              </a:tblGrid>
              <a:tr h="3048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studentID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name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Email</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Phone</a:t>
                      </a:r>
                      <a:endParaRPr baseline="30000" sz="2400" u="none" cap="none" strike="noStrike"/>
                    </a:p>
                  </a:txBody>
                  <a:tcPr marT="91425" marB="91425" marR="91425" marL="91425"/>
                </a:tc>
              </a:tr>
              <a:tr h="548625">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John</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johndoe@example.com</a:t>
                      </a:r>
                      <a:endParaRPr baseline="30000" sz="2400" u="none" cap="none" strike="noStrike">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123-456-7890</a:t>
                      </a:r>
                      <a:endParaRPr baseline="30000" sz="2400" u="none" cap="none" strike="noStrike">
                        <a:solidFill>
                          <a:schemeClr val="dk1"/>
                        </a:solidFill>
                        <a:highlight>
                          <a:schemeClr val="lt1"/>
                        </a:highlight>
                      </a:endParaRPr>
                    </a:p>
                  </a:txBody>
                  <a:tcPr marT="91425" marB="91425" marR="91425" marL="91425"/>
                </a:tc>
              </a:tr>
              <a:tr h="548625">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Jane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janesmith@example.com</a:t>
                      </a:r>
                      <a:endParaRPr baseline="30000" sz="2400" u="none" cap="none" strike="noStrike">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987-654-3210</a:t>
                      </a:r>
                      <a:endParaRPr baseline="30000" sz="2400" u="none" cap="none" strike="noStrike">
                        <a:solidFill>
                          <a:schemeClr val="dk1"/>
                        </a:solidFill>
                        <a:highlight>
                          <a:schemeClr val="lt1"/>
                        </a:highlight>
                      </a:endParaRPr>
                    </a:p>
                  </a:txBody>
                  <a:tcPr marT="91425" marB="91425" marR="91425" marL="91425"/>
                </a:tc>
              </a:tr>
              <a:tr h="914375">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3</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Mark</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markbrown@example.com</a:t>
                      </a:r>
                      <a:endParaRPr baseline="30000" sz="2400" u="none" cap="none" strike="noStrike">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555-555-5555</a:t>
                      </a:r>
                      <a:endParaRPr baseline="30000" sz="2400" u="none" cap="none" strike="noStrike">
                        <a:solidFill>
                          <a:schemeClr val="dk1"/>
                        </a:solidFill>
                        <a:highlight>
                          <a:schemeClr val="lt1"/>
                        </a:highlight>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ctrTitle"/>
          </p:nvPr>
        </p:nvSpPr>
        <p:spPr>
          <a:xfrm>
            <a:off x="311700" y="401275"/>
            <a:ext cx="8520600" cy="8481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Clr>
                <a:schemeClr val="dk1"/>
              </a:buClr>
              <a:buSzPts val="1100"/>
              <a:buFont typeface="Arial"/>
              <a:buNone/>
            </a:pPr>
            <a:r>
              <a:t/>
            </a:r>
            <a:endParaRPr b="1" baseline="30000" sz="2800">
              <a:solidFill>
                <a:srgbClr val="CC3300"/>
              </a:solidFill>
              <a:highlight>
                <a:schemeClr val="lt1"/>
              </a:highlight>
              <a:latin typeface="Calibri"/>
              <a:ea typeface="Calibri"/>
              <a:cs typeface="Calibri"/>
              <a:sym typeface="Calibri"/>
            </a:endParaRPr>
          </a:p>
          <a:p>
            <a:pPr indent="0" lvl="0" marL="457200" rtl="0" algn="ctr">
              <a:lnSpc>
                <a:spcPct val="100000"/>
              </a:lnSpc>
              <a:spcBef>
                <a:spcPts val="0"/>
              </a:spcBef>
              <a:spcAft>
                <a:spcPts val="0"/>
              </a:spcAft>
              <a:buClr>
                <a:schemeClr val="dk1"/>
              </a:buClr>
              <a:buSzPts val="1100"/>
              <a:buFont typeface="Arial"/>
              <a:buNone/>
            </a:pPr>
            <a:r>
              <a:rPr b="1" baseline="30000" lang="en" sz="2800">
                <a:solidFill>
                  <a:srgbClr val="CC3300"/>
                </a:solidFill>
                <a:highlight>
                  <a:schemeClr val="lt1"/>
                </a:highlight>
                <a:latin typeface="Calibri"/>
                <a:ea typeface="Calibri"/>
                <a:cs typeface="Calibri"/>
                <a:sym typeface="Calibri"/>
              </a:rPr>
              <a:t>Overview of Database </a:t>
            </a:r>
            <a:endParaRPr b="1" baseline="30000" sz="2800">
              <a:solidFill>
                <a:srgbClr val="CC3300"/>
              </a:solidFill>
              <a:highlight>
                <a:schemeClr val="lt1"/>
              </a:highlight>
              <a:latin typeface="Calibri"/>
              <a:ea typeface="Calibri"/>
              <a:cs typeface="Calibri"/>
              <a:sym typeface="Calibri"/>
            </a:endParaRPr>
          </a:p>
          <a:p>
            <a:pPr indent="0" lvl="0" marL="0" rtl="0" algn="l">
              <a:lnSpc>
                <a:spcPct val="100000"/>
              </a:lnSpc>
              <a:spcBef>
                <a:spcPts val="0"/>
              </a:spcBef>
              <a:spcAft>
                <a:spcPts val="0"/>
              </a:spcAft>
              <a:buSzPts val="5200"/>
              <a:buNone/>
            </a:pPr>
            <a:r>
              <a:t/>
            </a:r>
            <a:endParaRPr sz="2000">
              <a:highlight>
                <a:schemeClr val="lt1"/>
              </a:highlight>
              <a:latin typeface="Calibri"/>
              <a:ea typeface="Calibri"/>
              <a:cs typeface="Calibri"/>
              <a:sym typeface="Calibri"/>
            </a:endParaRPr>
          </a:p>
        </p:txBody>
      </p:sp>
      <p:sp>
        <p:nvSpPr>
          <p:cNvPr id="70" name="Google Shape;70;p3"/>
          <p:cNvSpPr txBox="1"/>
          <p:nvPr>
            <p:ph idx="1" type="subTitle"/>
          </p:nvPr>
        </p:nvSpPr>
        <p:spPr>
          <a:xfrm>
            <a:off x="311700" y="1358900"/>
            <a:ext cx="8520600" cy="36606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A database is a structured collection of data that is organized and stored in a systematic manner to facilitate efficient data management and retrieval. </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It is designed to store, manage, and manipulate large volumes of data in a consistent and secure manner.</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Databases offer mechanisms for creating, updating, and deleting data. </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They provide a set of operations, such as inserting new records, modifying existing records, and deleting unwanted data.</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Databases enable efficient querying and retrieval of data. </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They support a query language (e.g., SQL) that allows users to specify search criteria and retrieve desired information from the database.</a:t>
            </a:r>
            <a:endParaRPr baseline="30000"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5b5af01da4_0_12"/>
          <p:cNvSpPr txBox="1"/>
          <p:nvPr>
            <p:ph type="title"/>
          </p:nvPr>
        </p:nvSpPr>
        <p:spPr>
          <a:xfrm>
            <a:off x="311700" y="7455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Roboto"/>
                <a:ea typeface="Roboto"/>
                <a:cs typeface="Roboto"/>
                <a:sym typeface="Roboto"/>
              </a:rPr>
              <a:t>Entity Integrity Constraint</a:t>
            </a:r>
            <a:endParaRPr b="1" baseline="30000">
              <a:solidFill>
                <a:srgbClr val="CC3300"/>
              </a:solidFill>
              <a:highlight>
                <a:schemeClr val="lt1"/>
              </a:highlight>
              <a:latin typeface="Calibri"/>
              <a:ea typeface="Calibri"/>
              <a:cs typeface="Calibri"/>
              <a:sym typeface="Calibri"/>
            </a:endParaRPr>
          </a:p>
        </p:txBody>
      </p:sp>
      <p:sp>
        <p:nvSpPr>
          <p:cNvPr id="246" name="Google Shape;246;g25b5af01da4_0_12"/>
          <p:cNvSpPr txBox="1"/>
          <p:nvPr>
            <p:ph idx="1" type="body"/>
          </p:nvPr>
        </p:nvSpPr>
        <p:spPr>
          <a:xfrm>
            <a:off x="311700" y="1600825"/>
            <a:ext cx="8520600" cy="3378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20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In this example, the "CustomerID" column serves as the primary key. Each row in the "Customers" table has a unique CustomerID value, ensuring that no two customers share the same identifier.</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The entity integrity constraint guarantees the uniqueness and non-nullity of the primary key values, which is crucial for correctly identifying and distinguishing individual entities within the table</a:t>
            </a:r>
            <a:endParaRPr baseline="30000"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Roboto"/>
                <a:ea typeface="Roboto"/>
                <a:cs typeface="Roboto"/>
                <a:sym typeface="Roboto"/>
              </a:rPr>
              <a:t>Referential Integrity Constraint</a:t>
            </a:r>
            <a:endParaRPr b="1" baseline="30000">
              <a:solidFill>
                <a:srgbClr val="CC3300"/>
              </a:solidFill>
              <a:highlight>
                <a:schemeClr val="lt1"/>
              </a:highlight>
              <a:latin typeface="Calibri"/>
              <a:ea typeface="Calibri"/>
              <a:cs typeface="Calibri"/>
              <a:sym typeface="Calibri"/>
            </a:endParaRPr>
          </a:p>
        </p:txBody>
      </p:sp>
      <p:sp>
        <p:nvSpPr>
          <p:cNvPr id="252" name="Google Shape;252;p27"/>
          <p:cNvSpPr txBox="1"/>
          <p:nvPr>
            <p:ph idx="1" type="body"/>
          </p:nvPr>
        </p:nvSpPr>
        <p:spPr>
          <a:xfrm>
            <a:off x="0" y="760750"/>
            <a:ext cx="9082200" cy="4318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Calibri"/>
              <a:buChar char="●"/>
            </a:pPr>
            <a:r>
              <a:rPr baseline="30000" lang="en" sz="2400">
                <a:solidFill>
                  <a:schemeClr val="dk1"/>
                </a:solidFill>
                <a:highlight>
                  <a:schemeClr val="lt1"/>
                </a:highlight>
                <a:latin typeface="Calibri"/>
                <a:ea typeface="Calibri"/>
                <a:cs typeface="Calibri"/>
                <a:sym typeface="Calibri"/>
              </a:rPr>
              <a:t>Referential integrity constraint is a rule that ensures the consistency and validity of relationships between tables in a relational database.</a:t>
            </a:r>
            <a:endParaRPr baseline="30000" sz="2400">
              <a:solidFill>
                <a:schemeClr val="dk1"/>
              </a:solidFill>
              <a:highlight>
                <a:schemeClr val="lt1"/>
              </a:highlight>
              <a:latin typeface="Calibri"/>
              <a:ea typeface="Calibri"/>
              <a:cs typeface="Calibri"/>
              <a:sym typeface="Calibri"/>
            </a:endParaRPr>
          </a:p>
          <a:p>
            <a:pPr indent="-311150" lvl="0" marL="457200" rtl="0" algn="l">
              <a:lnSpc>
                <a:spcPct val="115000"/>
              </a:lnSpc>
              <a:spcBef>
                <a:spcPts val="0"/>
              </a:spcBef>
              <a:spcAft>
                <a:spcPts val="0"/>
              </a:spcAft>
              <a:buClr>
                <a:schemeClr val="dk1"/>
              </a:buClr>
              <a:buSzPts val="1300"/>
              <a:buFont typeface="Calibri"/>
              <a:buChar char="●"/>
            </a:pPr>
            <a:r>
              <a:rPr baseline="30000" lang="en" sz="2400">
                <a:solidFill>
                  <a:schemeClr val="dk1"/>
                </a:solidFill>
                <a:highlight>
                  <a:schemeClr val="lt1"/>
                </a:highlight>
                <a:latin typeface="Calibri"/>
                <a:ea typeface="Calibri"/>
                <a:cs typeface="Calibri"/>
                <a:sym typeface="Calibri"/>
              </a:rPr>
              <a:t>It maintains the integrity of foreign key relationships, enforcing that values in a foreign key column correspond to valid primary key values in the referenced table.</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457200" rtl="0" algn="l">
              <a:lnSpc>
                <a:spcPct val="115000"/>
              </a:lnSpc>
              <a:spcBef>
                <a:spcPts val="1200"/>
              </a:spcBef>
              <a:spcAft>
                <a:spcPts val="1200"/>
              </a:spcAft>
              <a:buSzPts val="1800"/>
              <a:buNone/>
            </a:pPr>
            <a:r>
              <a:t/>
            </a:r>
            <a:endParaRPr baseline="30000" sz="2400">
              <a:solidFill>
                <a:schemeClr val="dk1"/>
              </a:solidFill>
              <a:highlight>
                <a:schemeClr val="lt1"/>
              </a:highlight>
              <a:latin typeface="Calibri"/>
              <a:ea typeface="Calibri"/>
              <a:cs typeface="Calibri"/>
              <a:sym typeface="Calibri"/>
            </a:endParaRPr>
          </a:p>
        </p:txBody>
      </p:sp>
      <p:graphicFrame>
        <p:nvGraphicFramePr>
          <p:cNvPr id="253" name="Google Shape;253;p27"/>
          <p:cNvGraphicFramePr/>
          <p:nvPr/>
        </p:nvGraphicFramePr>
        <p:xfrm>
          <a:off x="194025" y="2571755"/>
          <a:ext cx="3000000" cy="3000000"/>
        </p:xfrm>
        <a:graphic>
          <a:graphicData uri="http://schemas.openxmlformats.org/drawingml/2006/table">
            <a:tbl>
              <a:tblPr>
                <a:noFill/>
                <a:tableStyleId>{D3750109-0A53-4DDE-9BB2-5D4F33F88507}</a:tableStyleId>
              </a:tblPr>
              <a:tblGrid>
                <a:gridCol w="862875"/>
                <a:gridCol w="1178450"/>
                <a:gridCol w="1117275"/>
                <a:gridCol w="1219375"/>
              </a:tblGrid>
              <a:tr h="4434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OrderID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CustomerID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OrderDate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TotalAmount</a:t>
                      </a:r>
                      <a:endParaRPr baseline="30000" sz="2400" u="none" cap="none" strike="noStrike"/>
                    </a:p>
                  </a:txBody>
                  <a:tcPr marT="91425" marB="91425" marR="91425" marL="91425"/>
                </a:tc>
              </a:tr>
              <a:tr h="3795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2023-05-10</a:t>
                      </a:r>
                      <a:endParaRPr baseline="30000" sz="2400" u="none" cap="none" strike="noStrike">
                        <a:solidFill>
                          <a:schemeClr val="dk1"/>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100.00</a:t>
                      </a:r>
                      <a:endParaRPr baseline="30000" sz="2400" u="none" cap="none" strike="noStrike">
                        <a:solidFill>
                          <a:schemeClr val="dk1"/>
                        </a:solidFill>
                        <a:highlight>
                          <a:schemeClr val="lt1"/>
                        </a:highlight>
                      </a:endParaRPr>
                    </a:p>
                  </a:txBody>
                  <a:tcPr marT="91425" marB="91425" marR="91425" marL="91425"/>
                </a:tc>
              </a:tr>
              <a:tr h="3795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2023-05-12</a:t>
                      </a:r>
                      <a:endParaRPr baseline="30000" sz="2400" u="none" cap="none" strike="noStrike">
                        <a:solidFill>
                          <a:schemeClr val="dk1"/>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50.00</a:t>
                      </a:r>
                      <a:endParaRPr baseline="30000" sz="2400" u="none" cap="none" strike="noStrike">
                        <a:solidFill>
                          <a:schemeClr val="dk1"/>
                        </a:solidFill>
                        <a:highlight>
                          <a:schemeClr val="lt1"/>
                        </a:highlight>
                      </a:endParaRPr>
                    </a:p>
                  </a:txBody>
                  <a:tcPr marT="91425" marB="91425" marR="91425" marL="91425"/>
                </a:tc>
              </a:tr>
              <a:tr h="3795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3</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2023-05-15</a:t>
                      </a:r>
                      <a:endParaRPr baseline="30000" sz="2400" u="none" cap="none" strike="noStrike">
                        <a:solidFill>
                          <a:schemeClr val="dk1"/>
                        </a:solidFill>
                        <a:highlight>
                          <a:schemeClr val="lt1"/>
                        </a:highligh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75.00</a:t>
                      </a:r>
                      <a:endParaRPr baseline="30000" sz="2400" u="none" cap="none" strike="noStrike">
                        <a:solidFill>
                          <a:schemeClr val="dk1"/>
                        </a:solidFill>
                        <a:highlight>
                          <a:schemeClr val="lt1"/>
                        </a:highlight>
                      </a:endParaRPr>
                    </a:p>
                  </a:txBody>
                  <a:tcPr marT="91425" marB="91425" marR="91425" marL="91425"/>
                </a:tc>
              </a:tr>
            </a:tbl>
          </a:graphicData>
        </a:graphic>
      </p:graphicFrame>
      <p:graphicFrame>
        <p:nvGraphicFramePr>
          <p:cNvPr id="254" name="Google Shape;254;p27"/>
          <p:cNvGraphicFramePr/>
          <p:nvPr/>
        </p:nvGraphicFramePr>
        <p:xfrm>
          <a:off x="4670125" y="2571750"/>
          <a:ext cx="3000000" cy="3000000"/>
        </p:xfrm>
        <a:graphic>
          <a:graphicData uri="http://schemas.openxmlformats.org/drawingml/2006/table">
            <a:tbl>
              <a:tblPr>
                <a:noFill/>
                <a:tableStyleId>{D3750109-0A53-4DDE-9BB2-5D4F33F88507}</a:tableStyleId>
              </a:tblPr>
              <a:tblGrid>
                <a:gridCol w="1189150"/>
                <a:gridCol w="705325"/>
                <a:gridCol w="1620425"/>
                <a:gridCol w="852550"/>
              </a:tblGrid>
              <a:tr h="556775">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CustomerID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Name</a:t>
                      </a:r>
                      <a:endParaRPr baseline="30000" sz="2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Email</a:t>
                      </a:r>
                      <a:endParaRPr baseline="30000" sz="2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Phone</a:t>
                      </a:r>
                      <a:endParaRPr baseline="30000" sz="2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John</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johndoe@example.com</a:t>
                      </a:r>
                      <a:endParaRPr baseline="30000" sz="2400" u="none" cap="none" strike="noStrike">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123-456-7890</a:t>
                      </a:r>
                      <a:endParaRPr baseline="30000" sz="2400" u="none" cap="none" strike="noStrike">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Jane</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janesmith@example.com</a:t>
                      </a:r>
                      <a:endParaRPr baseline="30000" sz="2400" u="none" cap="none" strike="noStrike">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Roboto"/>
                          <a:ea typeface="Roboto"/>
                          <a:cs typeface="Roboto"/>
                          <a:sym typeface="Roboto"/>
                        </a:rPr>
                        <a:t>987-654-3210</a:t>
                      </a:r>
                      <a:endParaRPr baseline="30000" sz="2400" u="none" cap="none" strike="noStrike">
                        <a:solidFill>
                          <a:schemeClr val="dk1"/>
                        </a:solidFill>
                        <a:highlight>
                          <a:schemeClr val="lt1"/>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Roboto"/>
                <a:ea typeface="Roboto"/>
                <a:cs typeface="Roboto"/>
                <a:sym typeface="Roboto"/>
              </a:rPr>
              <a:t>Referential Integrity Constraint</a:t>
            </a:r>
            <a:endParaRPr b="1" baseline="30000">
              <a:solidFill>
                <a:srgbClr val="CC3300"/>
              </a:solidFill>
              <a:highlight>
                <a:schemeClr val="lt1"/>
              </a:highlight>
              <a:latin typeface="Calibri"/>
              <a:ea typeface="Calibri"/>
              <a:cs typeface="Calibri"/>
              <a:sym typeface="Calibri"/>
            </a:endParaRPr>
          </a:p>
        </p:txBody>
      </p:sp>
      <p:sp>
        <p:nvSpPr>
          <p:cNvPr id="260" name="Google Shape;260;p28"/>
          <p:cNvSpPr txBox="1"/>
          <p:nvPr>
            <p:ph idx="1" type="body"/>
          </p:nvPr>
        </p:nvSpPr>
        <p:spPr>
          <a:xfrm>
            <a:off x="311700" y="760750"/>
            <a:ext cx="8520600" cy="4318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latin typeface="Calibri"/>
                <a:ea typeface="Calibri"/>
                <a:cs typeface="Calibri"/>
                <a:sym typeface="Calibri"/>
              </a:rPr>
              <a:t>In this example, the "CustomerID" column in the "Orders" table is a foreign key that references the primary key "CustomerID" in the "Customers" table. </a:t>
            </a:r>
            <a:endParaRPr baseline="30000" sz="2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latin typeface="Calibri"/>
                <a:ea typeface="Calibri"/>
                <a:cs typeface="Calibri"/>
                <a:sym typeface="Calibri"/>
              </a:rPr>
              <a:t>The referential integrity constraint ensures that the values in the "CustomerID" column of the "Orders" table correspond to valid and existing values in the "CustomerID" column of the "Customers" table.</a:t>
            </a:r>
            <a:endParaRPr baseline="30000" sz="2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latin typeface="Calibri"/>
                <a:ea typeface="Calibri"/>
                <a:cs typeface="Calibri"/>
                <a:sym typeface="Calibri"/>
              </a:rPr>
              <a:t>The referential integrity constraint prevents actions that would violate the integrity of the relationship, such as deleting a customer from the "Customers" table if there are corresponding orders in the "Orders" table. </a:t>
            </a:r>
            <a:endParaRPr baseline="30000" sz="24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latin typeface="Calibri"/>
                <a:ea typeface="Calibri"/>
                <a:cs typeface="Calibri"/>
                <a:sym typeface="Calibri"/>
              </a:rPr>
              <a:t>By enforcing the referential integrity constraint, the database management system maintains the integrity of relationships between tables, supports accurate querying and joining of data, and helps prevent data inconsistencies and referential errors.</a:t>
            </a:r>
            <a:endParaRPr baseline="30000" sz="2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Roboto"/>
                <a:ea typeface="Roboto"/>
                <a:cs typeface="Roboto"/>
                <a:sym typeface="Roboto"/>
              </a:rPr>
              <a:t>Key Constraint</a:t>
            </a:r>
            <a:endParaRPr b="1" baseline="30000">
              <a:solidFill>
                <a:srgbClr val="CC3300"/>
              </a:solidFill>
              <a:highlight>
                <a:schemeClr val="lt1"/>
              </a:highlight>
              <a:latin typeface="Calibri"/>
              <a:ea typeface="Calibri"/>
              <a:cs typeface="Calibri"/>
              <a:sym typeface="Calibri"/>
            </a:endParaRPr>
          </a:p>
        </p:txBody>
      </p:sp>
      <p:sp>
        <p:nvSpPr>
          <p:cNvPr id="266" name="Google Shape;266;p29"/>
          <p:cNvSpPr txBox="1"/>
          <p:nvPr>
            <p:ph idx="1" type="body"/>
          </p:nvPr>
        </p:nvSpPr>
        <p:spPr>
          <a:xfrm>
            <a:off x="311700" y="760750"/>
            <a:ext cx="8520600" cy="4318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A key constraint, also known as a uniqueness constraint, ensures the uniqueness of values in one or more columns of a table.</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It guarantees that the specified columns or combination of columns have distinct values for each row in the table.</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Key constraints play a crucial role in maintaining data integrity and supporting data retrieval operations. </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There are different types of key constraints:</a:t>
            </a:r>
            <a:endParaRPr baseline="30000" sz="2400">
              <a:solidFill>
                <a:schemeClr val="dk1"/>
              </a:solidFill>
              <a:highlight>
                <a:schemeClr val="lt1"/>
              </a:highlight>
              <a:latin typeface="Calibri"/>
              <a:ea typeface="Calibri"/>
              <a:cs typeface="Calibri"/>
              <a:sym typeface="Calibri"/>
            </a:endParaRPr>
          </a:p>
          <a:p>
            <a:pPr indent="-381000" lvl="2" marL="13716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Unique  key </a:t>
            </a:r>
            <a:endParaRPr baseline="30000" sz="2400">
              <a:solidFill>
                <a:schemeClr val="dk1"/>
              </a:solidFill>
              <a:highlight>
                <a:schemeClr val="lt1"/>
              </a:highlight>
              <a:latin typeface="Calibri"/>
              <a:ea typeface="Calibri"/>
              <a:cs typeface="Calibri"/>
              <a:sym typeface="Calibri"/>
            </a:endParaRPr>
          </a:p>
          <a:p>
            <a:pPr indent="-381000" lvl="2" marL="13716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Primary Key</a:t>
            </a:r>
            <a:endParaRPr baseline="30000"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5b5af01da4_0_18"/>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Integrity Constraints : </a:t>
            </a:r>
            <a:r>
              <a:rPr b="1" baseline="30000" lang="en">
                <a:solidFill>
                  <a:srgbClr val="CC3300"/>
                </a:solidFill>
                <a:highlight>
                  <a:schemeClr val="lt1"/>
                </a:highlight>
                <a:latin typeface="Roboto"/>
                <a:ea typeface="Roboto"/>
                <a:cs typeface="Roboto"/>
                <a:sym typeface="Roboto"/>
              </a:rPr>
              <a:t>Key Constraint</a:t>
            </a:r>
            <a:endParaRPr b="1" baseline="30000">
              <a:solidFill>
                <a:srgbClr val="CC3300"/>
              </a:solidFill>
              <a:highlight>
                <a:schemeClr val="lt1"/>
              </a:highlight>
              <a:latin typeface="Calibri"/>
              <a:ea typeface="Calibri"/>
              <a:cs typeface="Calibri"/>
              <a:sym typeface="Calibri"/>
            </a:endParaRPr>
          </a:p>
        </p:txBody>
      </p:sp>
      <p:sp>
        <p:nvSpPr>
          <p:cNvPr id="272" name="Google Shape;272;g25b5af01da4_0_18"/>
          <p:cNvSpPr txBox="1"/>
          <p:nvPr>
            <p:ph idx="1" type="body"/>
          </p:nvPr>
        </p:nvSpPr>
        <p:spPr>
          <a:xfrm>
            <a:off x="311700" y="760750"/>
            <a:ext cx="8520600" cy="4318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AutoNum type="arabicPeriod"/>
            </a:pPr>
            <a:r>
              <a:rPr b="1" baseline="30000" lang="en" sz="2400">
                <a:solidFill>
                  <a:schemeClr val="dk1"/>
                </a:solidFill>
                <a:highlight>
                  <a:schemeClr val="lt1"/>
                </a:highlight>
                <a:latin typeface="Calibri"/>
                <a:ea typeface="Calibri"/>
                <a:cs typeface="Calibri"/>
                <a:sym typeface="Calibri"/>
              </a:rPr>
              <a:t>Unique Key Constraint:</a:t>
            </a:r>
            <a:r>
              <a:rPr baseline="30000" lang="en" sz="2400">
                <a:solidFill>
                  <a:schemeClr val="dk1"/>
                </a:solidFill>
                <a:highlight>
                  <a:schemeClr val="lt1"/>
                </a:highlight>
                <a:latin typeface="Calibri"/>
                <a:ea typeface="Calibri"/>
                <a:cs typeface="Calibri"/>
                <a:sym typeface="Calibri"/>
              </a:rPr>
              <a:t> A unique key constraint ensures that the values in the specified column or combination of columns are unique across the table. Unlike primary keys, unique keys allow for null values, but they still enforce uniqueness. </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AutoNum type="arabicPeriod"/>
            </a:pPr>
            <a:r>
              <a:rPr baseline="30000" lang="en" sz="2400">
                <a:solidFill>
                  <a:schemeClr val="dk1"/>
                </a:solidFill>
                <a:highlight>
                  <a:schemeClr val="lt1"/>
                </a:highlight>
                <a:latin typeface="Calibri"/>
                <a:ea typeface="Calibri"/>
                <a:cs typeface="Calibri"/>
                <a:sym typeface="Calibri"/>
              </a:rPr>
              <a:t>It guarantees that no two rows in the table have the same values in the specified column(s). </a:t>
            </a:r>
            <a:endParaRPr baseline="30000" sz="2400">
              <a:solidFill>
                <a:schemeClr val="dk1"/>
              </a:solidFill>
              <a:highlight>
                <a:schemeClr val="lt1"/>
              </a:highlight>
              <a:latin typeface="Calibri"/>
              <a:ea typeface="Calibri"/>
              <a:cs typeface="Calibri"/>
              <a:sym typeface="Calibri"/>
            </a:endParaRPr>
          </a:p>
        </p:txBody>
      </p:sp>
      <p:graphicFrame>
        <p:nvGraphicFramePr>
          <p:cNvPr id="273" name="Google Shape;273;g25b5af01da4_0_18"/>
          <p:cNvGraphicFramePr/>
          <p:nvPr/>
        </p:nvGraphicFramePr>
        <p:xfrm>
          <a:off x="1465325" y="2498525"/>
          <a:ext cx="3000000" cy="3000000"/>
        </p:xfrm>
        <a:graphic>
          <a:graphicData uri="http://schemas.openxmlformats.org/drawingml/2006/table">
            <a:tbl>
              <a:tblPr>
                <a:noFill/>
                <a:tableStyleId>{D3750109-0A53-4DDE-9BB2-5D4F33F88507}</a:tableStyleId>
              </a:tblPr>
              <a:tblGrid>
                <a:gridCol w="1447800"/>
                <a:gridCol w="1447800"/>
                <a:gridCol w="1447800"/>
                <a:gridCol w="1447800"/>
              </a:tblGrid>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EmployeeID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EmployeeCode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Name</a:t>
                      </a:r>
                      <a:endParaRPr baseline="30000" sz="2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Department</a:t>
                      </a:r>
                      <a:endParaRPr baseline="30000" sz="2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1001</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John</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Engineering</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1002</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Jane</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Sales</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3</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1003</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Mark</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Marketing</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0"/>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Key Constraints : </a:t>
            </a:r>
            <a:r>
              <a:rPr b="1" baseline="30000" lang="en">
                <a:solidFill>
                  <a:srgbClr val="CC3300"/>
                </a:solidFill>
                <a:highlight>
                  <a:schemeClr val="lt1"/>
                </a:highlight>
                <a:latin typeface="Calibri"/>
                <a:ea typeface="Calibri"/>
                <a:cs typeface="Calibri"/>
                <a:sym typeface="Calibri"/>
              </a:rPr>
              <a:t>Primary</a:t>
            </a:r>
            <a:r>
              <a:rPr b="1" baseline="30000" lang="en">
                <a:highlight>
                  <a:schemeClr val="lt1"/>
                </a:highlight>
                <a:latin typeface="Calibri"/>
                <a:ea typeface="Calibri"/>
                <a:cs typeface="Calibri"/>
                <a:sym typeface="Calibri"/>
              </a:rPr>
              <a:t> </a:t>
            </a:r>
            <a:r>
              <a:rPr b="1" baseline="30000" lang="en">
                <a:solidFill>
                  <a:srgbClr val="CC3300"/>
                </a:solidFill>
                <a:highlight>
                  <a:schemeClr val="lt1"/>
                </a:highlight>
                <a:latin typeface="Calibri"/>
                <a:ea typeface="Calibri"/>
                <a:cs typeface="Calibri"/>
                <a:sym typeface="Calibri"/>
              </a:rPr>
              <a:t>Key Constraint</a:t>
            </a:r>
            <a:endParaRPr b="1" baseline="30000">
              <a:solidFill>
                <a:srgbClr val="CC3300"/>
              </a:solidFill>
              <a:highlight>
                <a:schemeClr val="lt1"/>
              </a:highlight>
              <a:latin typeface="Calibri"/>
              <a:ea typeface="Calibri"/>
              <a:cs typeface="Calibri"/>
              <a:sym typeface="Calibri"/>
            </a:endParaRPr>
          </a:p>
        </p:txBody>
      </p:sp>
      <p:sp>
        <p:nvSpPr>
          <p:cNvPr id="279" name="Google Shape;279;p30"/>
          <p:cNvSpPr txBox="1"/>
          <p:nvPr>
            <p:ph idx="1" type="body"/>
          </p:nvPr>
        </p:nvSpPr>
        <p:spPr>
          <a:xfrm>
            <a:off x="311700" y="760750"/>
            <a:ext cx="8714100" cy="4318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highlight>
                  <a:schemeClr val="lt1"/>
                </a:highlight>
                <a:latin typeface="Calibri"/>
                <a:ea typeface="Calibri"/>
                <a:cs typeface="Calibri"/>
                <a:sym typeface="Calibri"/>
              </a:rPr>
              <a:t>A primary key constraint is a key constraint that uniquely identifies each row or entity in a table. </a:t>
            </a:r>
            <a:endParaRPr baseline="30000" sz="2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highlight>
                  <a:schemeClr val="lt1"/>
                </a:highlight>
                <a:latin typeface="Calibri"/>
                <a:ea typeface="Calibri"/>
                <a:cs typeface="Calibri"/>
                <a:sym typeface="Calibri"/>
              </a:rPr>
              <a:t>It guarantees the uniqueness and non-nullity of the specified column(s) and serves as the primary means of identifying and accessing rows in a table. </a:t>
            </a:r>
            <a:endParaRPr baseline="30000" sz="2400">
              <a:solidFill>
                <a:schemeClr val="dk1"/>
              </a:solidFill>
              <a:highlight>
                <a:schemeClr val="lt1"/>
              </a:highlight>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baseline="30000" lang="en" sz="2400">
                <a:solidFill>
                  <a:schemeClr val="dk1"/>
                </a:solidFill>
                <a:highlight>
                  <a:schemeClr val="lt1"/>
                </a:highlight>
                <a:latin typeface="Calibri"/>
                <a:ea typeface="Calibri"/>
                <a:cs typeface="Calibri"/>
                <a:sym typeface="Calibri"/>
              </a:rPr>
              <a:t>The</a:t>
            </a:r>
            <a:r>
              <a:rPr b="1" baseline="30000" lang="en" sz="2400">
                <a:solidFill>
                  <a:schemeClr val="dk1"/>
                </a:solidFill>
                <a:highlight>
                  <a:schemeClr val="lt1"/>
                </a:highlight>
                <a:latin typeface="Calibri"/>
                <a:ea typeface="Calibri"/>
                <a:cs typeface="Calibri"/>
                <a:sym typeface="Calibri"/>
              </a:rPr>
              <a:t> primary key constraint </a:t>
            </a:r>
            <a:r>
              <a:rPr baseline="30000" lang="en" sz="2400">
                <a:solidFill>
                  <a:schemeClr val="dk1"/>
                </a:solidFill>
                <a:highlight>
                  <a:schemeClr val="lt1"/>
                </a:highlight>
                <a:latin typeface="Calibri"/>
                <a:ea typeface="Calibri"/>
                <a:cs typeface="Calibri"/>
                <a:sym typeface="Calibri"/>
              </a:rPr>
              <a:t>plays a fundamental role in maintaining data integrity and supporting relational database operations. </a:t>
            </a:r>
            <a:endParaRPr baseline="30000" sz="24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914400" rtl="0" algn="l">
              <a:lnSpc>
                <a:spcPct val="115000"/>
              </a:lnSpc>
              <a:spcBef>
                <a:spcPts val="1200"/>
              </a:spcBef>
              <a:spcAft>
                <a:spcPts val="1200"/>
              </a:spcAft>
              <a:buSzPts val="1800"/>
              <a:buNone/>
            </a:pPr>
            <a:r>
              <a:t/>
            </a:r>
            <a:endParaRPr baseline="30000" sz="2400">
              <a:solidFill>
                <a:schemeClr val="dk1"/>
              </a:solidFill>
              <a:highlight>
                <a:schemeClr val="lt1"/>
              </a:highlight>
              <a:latin typeface="Calibri"/>
              <a:ea typeface="Calibri"/>
              <a:cs typeface="Calibri"/>
              <a:sym typeface="Calibri"/>
            </a:endParaRPr>
          </a:p>
        </p:txBody>
      </p:sp>
      <p:graphicFrame>
        <p:nvGraphicFramePr>
          <p:cNvPr id="280" name="Google Shape;280;p30"/>
          <p:cNvGraphicFramePr/>
          <p:nvPr/>
        </p:nvGraphicFramePr>
        <p:xfrm>
          <a:off x="511550" y="2776475"/>
          <a:ext cx="3000000" cy="3000000"/>
        </p:xfrm>
        <a:graphic>
          <a:graphicData uri="http://schemas.openxmlformats.org/drawingml/2006/table">
            <a:tbl>
              <a:tblPr>
                <a:noFill/>
                <a:tableStyleId>{D3750109-0A53-4DDE-9BB2-5D4F33F88507}</a:tableStyleId>
              </a:tblPr>
              <a:tblGrid>
                <a:gridCol w="1216425"/>
                <a:gridCol w="852250"/>
                <a:gridCol w="661750"/>
                <a:gridCol w="786600"/>
              </a:tblGrid>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EmployeeID</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Name</a:t>
                      </a:r>
                      <a:endParaRPr baseline="30000" sz="2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Age</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Grade</a:t>
                      </a:r>
                      <a:endParaRPr baseline="30000" sz="2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John</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18</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A</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Jane</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19</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B</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tcPr>
                </a:tc>
              </a:tr>
              <a:tr h="390825">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3</a:t>
                      </a:r>
                      <a:endParaRPr baseline="30000"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Mark</a:t>
                      </a:r>
                      <a:endParaRPr baseline="30000" sz="2400" u="none" cap="none" strike="noStrike"/>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20</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C</a:t>
                      </a:r>
                      <a:endParaRPr baseline="30000" sz="2400" u="none" cap="none" strike="noStrike"/>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81" name="Google Shape;281;p30"/>
          <p:cNvSpPr txBox="1"/>
          <p:nvPr/>
        </p:nvSpPr>
        <p:spPr>
          <a:xfrm>
            <a:off x="4376650" y="2747050"/>
            <a:ext cx="4455600" cy="2253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Font typeface="Calibri"/>
              <a:buChar char="●"/>
            </a:pPr>
            <a:r>
              <a:rPr b="0" baseline="30000" i="0" lang="en" sz="2400" u="none" cap="none" strike="noStrike">
                <a:solidFill>
                  <a:schemeClr val="dk1"/>
                </a:solidFill>
                <a:highlight>
                  <a:schemeClr val="lt1"/>
                </a:highlight>
                <a:latin typeface="Calibri"/>
                <a:ea typeface="Calibri"/>
                <a:cs typeface="Calibri"/>
                <a:sym typeface="Calibri"/>
              </a:rPr>
              <a:t>In this example, the "StudentID" column is designated as the primary key for the "Students" table and guarantees that each student in the "Students" table has a unique "StudentID" value. No two students can have the same "StudentID".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Key Constraints : </a:t>
            </a:r>
            <a:r>
              <a:rPr b="1" baseline="30000" lang="en">
                <a:solidFill>
                  <a:srgbClr val="CC3300"/>
                </a:solidFill>
                <a:highlight>
                  <a:schemeClr val="lt1"/>
                </a:highlight>
                <a:latin typeface="Calibri"/>
                <a:ea typeface="Calibri"/>
                <a:cs typeface="Calibri"/>
                <a:sym typeface="Calibri"/>
              </a:rPr>
              <a:t>Primary</a:t>
            </a:r>
            <a:r>
              <a:rPr b="1" baseline="30000" lang="en">
                <a:highlight>
                  <a:schemeClr val="lt1"/>
                </a:highlight>
                <a:latin typeface="Calibri"/>
                <a:ea typeface="Calibri"/>
                <a:cs typeface="Calibri"/>
                <a:sym typeface="Calibri"/>
              </a:rPr>
              <a:t> </a:t>
            </a:r>
            <a:r>
              <a:rPr b="1" baseline="30000" lang="en">
                <a:solidFill>
                  <a:srgbClr val="CC3300"/>
                </a:solidFill>
                <a:highlight>
                  <a:schemeClr val="lt1"/>
                </a:highlight>
                <a:latin typeface="Calibri"/>
                <a:ea typeface="Calibri"/>
                <a:cs typeface="Calibri"/>
                <a:sym typeface="Calibri"/>
              </a:rPr>
              <a:t>Key Constraint</a:t>
            </a:r>
            <a:endParaRPr b="1" baseline="30000">
              <a:solidFill>
                <a:srgbClr val="CC3300"/>
              </a:solidFill>
              <a:highlight>
                <a:schemeClr val="lt1"/>
              </a:highlight>
              <a:latin typeface="Calibri"/>
              <a:ea typeface="Calibri"/>
              <a:cs typeface="Calibri"/>
              <a:sym typeface="Calibri"/>
            </a:endParaRPr>
          </a:p>
        </p:txBody>
      </p:sp>
      <p:sp>
        <p:nvSpPr>
          <p:cNvPr id="287" name="Google Shape;287;p31"/>
          <p:cNvSpPr txBox="1"/>
          <p:nvPr>
            <p:ph idx="1" type="body"/>
          </p:nvPr>
        </p:nvSpPr>
        <p:spPr>
          <a:xfrm>
            <a:off x="311700" y="671375"/>
            <a:ext cx="8520600" cy="440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baseline="30000" lang="en" sz="2400">
                <a:solidFill>
                  <a:schemeClr val="dk1"/>
                </a:solidFill>
                <a:latin typeface="Calibri"/>
                <a:ea typeface="Calibri"/>
                <a:cs typeface="Calibri"/>
                <a:sym typeface="Calibri"/>
              </a:rPr>
              <a:t>The primary key constraint provides several benefits:</a:t>
            </a:r>
            <a:endParaRPr baseline="30000" sz="2400">
              <a:solidFill>
                <a:schemeClr val="dk1"/>
              </a:solidFill>
              <a:latin typeface="Calibri"/>
              <a:ea typeface="Calibri"/>
              <a:cs typeface="Calibri"/>
              <a:sym typeface="Calibri"/>
            </a:endParaRPr>
          </a:p>
          <a:p>
            <a:pPr indent="-381000" lvl="0" marL="457200" rtl="0" algn="l">
              <a:lnSpc>
                <a:spcPct val="115000"/>
              </a:lnSpc>
              <a:spcBef>
                <a:spcPts val="150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Uniqueness</a:t>
            </a:r>
            <a:r>
              <a:rPr baseline="30000" lang="en" sz="2400">
                <a:solidFill>
                  <a:schemeClr val="dk1"/>
                </a:solidFill>
                <a:latin typeface="Calibri"/>
                <a:ea typeface="Calibri"/>
                <a:cs typeface="Calibri"/>
                <a:sym typeface="Calibri"/>
              </a:rPr>
              <a:t>: It ensures that each row in the table has a unique identifier, preventing the insertion of duplicate values in the primary key column(s).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Non-nullity: </a:t>
            </a:r>
            <a:r>
              <a:rPr baseline="30000" lang="en" sz="2400">
                <a:solidFill>
                  <a:schemeClr val="dk1"/>
                </a:solidFill>
                <a:latin typeface="Calibri"/>
                <a:ea typeface="Calibri"/>
                <a:cs typeface="Calibri"/>
                <a:sym typeface="Calibri"/>
              </a:rPr>
              <a:t>It enforces that the primary key column(s) cannot contain null values, ensuring that each row has a valid identifier.</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Data integrity:</a:t>
            </a:r>
            <a:r>
              <a:rPr baseline="30000" lang="en" sz="2400">
                <a:solidFill>
                  <a:schemeClr val="dk1"/>
                </a:solidFill>
                <a:latin typeface="Calibri"/>
                <a:ea typeface="Calibri"/>
                <a:cs typeface="Calibri"/>
                <a:sym typeface="Calibri"/>
              </a:rPr>
              <a:t> By enforcing uniqueness and non-nullity, the primary key constraint helps maintain the integrity and reliability of data stored in the table.</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Relationship establishment: </a:t>
            </a:r>
            <a:r>
              <a:rPr baseline="30000" lang="en" sz="2400">
                <a:solidFill>
                  <a:schemeClr val="dk1"/>
                </a:solidFill>
                <a:latin typeface="Calibri"/>
                <a:ea typeface="Calibri"/>
                <a:cs typeface="Calibri"/>
                <a:sym typeface="Calibri"/>
              </a:rPr>
              <a:t>The primary key constraint serves as a reference point for establishing relationships with other tables using foreign keys. It allows for the creation of meaningful relationships between tables, enabling data consistency and referential integrity.</a:t>
            </a:r>
            <a:endParaRPr baseline="30000" sz="2400">
              <a:solidFill>
                <a:schemeClr val="dk1"/>
              </a:solidFill>
              <a:latin typeface="Calibri"/>
              <a:ea typeface="Calibri"/>
              <a:cs typeface="Calibri"/>
              <a:sym typeface="Calibri"/>
            </a:endParaRPr>
          </a:p>
          <a:p>
            <a:pPr indent="0" lvl="0" marL="0" rtl="0" algn="l">
              <a:lnSpc>
                <a:spcPct val="115000"/>
              </a:lnSpc>
              <a:spcBef>
                <a:spcPts val="1500"/>
              </a:spcBef>
              <a:spcAft>
                <a:spcPts val="1200"/>
              </a:spcAft>
              <a:buSzPts val="1800"/>
              <a:buNone/>
            </a:pPr>
            <a:r>
              <a:t/>
            </a:r>
            <a:endParaRPr baseline="30000" sz="2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Key Constraints : </a:t>
            </a:r>
            <a:r>
              <a:rPr b="1" baseline="30000" lang="en">
                <a:solidFill>
                  <a:srgbClr val="CC3300"/>
                </a:solidFill>
                <a:highlight>
                  <a:schemeClr val="lt1"/>
                </a:highlight>
                <a:latin typeface="Calibri"/>
                <a:ea typeface="Calibri"/>
                <a:cs typeface="Calibri"/>
                <a:sym typeface="Calibri"/>
              </a:rPr>
              <a:t>Composite</a:t>
            </a:r>
            <a:r>
              <a:rPr b="1" baseline="30000" lang="en">
                <a:highlight>
                  <a:schemeClr val="lt1"/>
                </a:highlight>
                <a:latin typeface="Calibri"/>
                <a:ea typeface="Calibri"/>
                <a:cs typeface="Calibri"/>
                <a:sym typeface="Calibri"/>
              </a:rPr>
              <a:t> </a:t>
            </a:r>
            <a:r>
              <a:rPr b="1" baseline="30000" lang="en">
                <a:solidFill>
                  <a:srgbClr val="CC3300"/>
                </a:solidFill>
                <a:highlight>
                  <a:schemeClr val="lt1"/>
                </a:highlight>
                <a:latin typeface="Calibri"/>
                <a:ea typeface="Calibri"/>
                <a:cs typeface="Calibri"/>
                <a:sym typeface="Calibri"/>
              </a:rPr>
              <a:t>Key Constraint</a:t>
            </a:r>
            <a:endParaRPr b="1" baseline="30000">
              <a:solidFill>
                <a:srgbClr val="CC3300"/>
              </a:solidFill>
              <a:highlight>
                <a:schemeClr val="lt1"/>
              </a:highlight>
              <a:latin typeface="Calibri"/>
              <a:ea typeface="Calibri"/>
              <a:cs typeface="Calibri"/>
              <a:sym typeface="Calibri"/>
            </a:endParaRPr>
          </a:p>
        </p:txBody>
      </p:sp>
      <p:sp>
        <p:nvSpPr>
          <p:cNvPr id="293" name="Google Shape;293;p32"/>
          <p:cNvSpPr txBox="1"/>
          <p:nvPr>
            <p:ph idx="1" type="body"/>
          </p:nvPr>
        </p:nvSpPr>
        <p:spPr>
          <a:xfrm>
            <a:off x="311700" y="760750"/>
            <a:ext cx="8520600" cy="4318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A composite key constraint, also known as a composite primary key, is a key constraint that involves a combination of two or more columns to uniquely identify each row or entity in a table. </a:t>
            </a:r>
            <a:endParaRPr baseline="30000" sz="2400">
              <a:solidFill>
                <a:schemeClr val="dk1"/>
              </a:solidFill>
              <a:highlight>
                <a:schemeClr val="lt1"/>
              </a:highlight>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highlight>
                  <a:schemeClr val="lt1"/>
                </a:highlight>
                <a:latin typeface="Calibri"/>
                <a:ea typeface="Calibri"/>
                <a:cs typeface="Calibri"/>
                <a:sym typeface="Calibri"/>
              </a:rPr>
              <a:t>This constraint ensures the uniqueness and non-nullity of the combined values in the specified columns. </a:t>
            </a:r>
            <a:endParaRPr baseline="30000" sz="2400">
              <a:solidFill>
                <a:schemeClr val="dk1"/>
              </a:solidFill>
              <a:highlight>
                <a:schemeClr val="lt1"/>
              </a:highlight>
              <a:latin typeface="Calibri"/>
              <a:ea typeface="Calibri"/>
              <a:cs typeface="Calibri"/>
              <a:sym typeface="Calibri"/>
            </a:endParaRPr>
          </a:p>
          <a:p>
            <a:pPr indent="0" lvl="0" marL="1371600" rtl="0" algn="l">
              <a:lnSpc>
                <a:spcPct val="115000"/>
              </a:lnSpc>
              <a:spcBef>
                <a:spcPts val="1200"/>
              </a:spcBef>
              <a:spcAft>
                <a:spcPts val="0"/>
              </a:spcAft>
              <a:buSzPts val="1800"/>
              <a:buNone/>
            </a:pPr>
            <a:r>
              <a:t/>
            </a:r>
            <a:endParaRPr baseline="30000" sz="2400">
              <a:solidFill>
                <a:schemeClr val="dk1"/>
              </a:solidFill>
              <a:highlight>
                <a:schemeClr val="lt1"/>
              </a:highlight>
              <a:latin typeface="Calibri"/>
              <a:ea typeface="Calibri"/>
              <a:cs typeface="Calibri"/>
              <a:sym typeface="Calibri"/>
            </a:endParaRPr>
          </a:p>
          <a:p>
            <a:pPr indent="0" lvl="0" marL="914400" rtl="0" algn="l">
              <a:lnSpc>
                <a:spcPct val="115000"/>
              </a:lnSpc>
              <a:spcBef>
                <a:spcPts val="1200"/>
              </a:spcBef>
              <a:spcAft>
                <a:spcPts val="1200"/>
              </a:spcAft>
              <a:buSzPts val="1800"/>
              <a:buNone/>
            </a:pPr>
            <a:r>
              <a:t/>
            </a:r>
            <a:endParaRPr baseline="30000" sz="2400">
              <a:solidFill>
                <a:schemeClr val="dk1"/>
              </a:solidFill>
              <a:highlight>
                <a:schemeClr val="lt1"/>
              </a:highlight>
              <a:latin typeface="Calibri"/>
              <a:ea typeface="Calibri"/>
              <a:cs typeface="Calibri"/>
              <a:sym typeface="Calibri"/>
            </a:endParaRPr>
          </a:p>
        </p:txBody>
      </p:sp>
      <p:graphicFrame>
        <p:nvGraphicFramePr>
          <p:cNvPr id="294" name="Google Shape;294;p32"/>
          <p:cNvGraphicFramePr/>
          <p:nvPr/>
        </p:nvGraphicFramePr>
        <p:xfrm>
          <a:off x="311700" y="2035725"/>
          <a:ext cx="3000000" cy="3000000"/>
        </p:xfrm>
        <a:graphic>
          <a:graphicData uri="http://schemas.openxmlformats.org/drawingml/2006/table">
            <a:tbl>
              <a:tblPr>
                <a:noFill/>
                <a:tableStyleId>{D3750109-0A53-4DDE-9BB2-5D4F33F88507}</a:tableStyleId>
              </a:tblPr>
              <a:tblGrid>
                <a:gridCol w="1658175"/>
                <a:gridCol w="1121700"/>
                <a:gridCol w="1290050"/>
                <a:gridCol w="732525"/>
              </a:tblGrid>
              <a:tr h="381000">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ISBN</a:t>
                      </a:r>
                      <a:endParaRPr baseline="30000" sz="2400" u="none" cap="none" strike="noStrike"/>
                    </a:p>
                  </a:txBody>
                  <a:tcPr marT="91425" marB="91425" marR="91425" marL="91425">
                    <a:lnB cap="flat" cmpd="sng" w="9525">
                      <a:solidFill>
                        <a:srgbClr val="D9D9E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Title</a:t>
                      </a:r>
                      <a:endParaRPr baseline="30000" sz="2400" u="none" cap="none" strike="noStrike"/>
                    </a:p>
                  </a:txBody>
                  <a:tcPr marT="91425" marB="91425" marR="91425" marL="91425">
                    <a:lnB cap="flat" cmpd="sng" w="9525">
                      <a:solidFill>
                        <a:srgbClr val="D9D9E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Author</a:t>
                      </a:r>
                      <a:endParaRPr baseline="30000" sz="2400" u="none" cap="none" strike="noStrike"/>
                    </a:p>
                  </a:txBody>
                  <a:tcPr marT="91425" marB="91425" marR="91425" marL="91425">
                    <a:lnB cap="flat" cmpd="sng" w="9525">
                      <a:solidFill>
                        <a:srgbClr val="D9D9E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400"/>
                        <a:buFont typeface="Arial"/>
                        <a:buNone/>
                      </a:pPr>
                      <a:r>
                        <a:rPr baseline="30000" lang="en" sz="2400" u="none" cap="none" strike="noStrike"/>
                        <a:t>Year</a:t>
                      </a:r>
                      <a:endParaRPr baseline="30000" sz="2400" u="none" cap="none" strike="noStrike"/>
                    </a:p>
                  </a:txBody>
                  <a:tcPr marT="91425" marB="91425" marR="91425" marL="91425">
                    <a:lnB cap="flat" cmpd="sng" w="9525">
                      <a:solidFill>
                        <a:srgbClr val="D9D9E3"/>
                      </a:solidFill>
                      <a:prstDash val="solid"/>
                      <a:round/>
                      <a:headEnd len="sm" w="sm" type="none"/>
                      <a:tailEnd len="sm" w="sm" type="none"/>
                    </a:lnB>
                  </a:tcPr>
                </a:tc>
              </a:tr>
              <a:tr h="381000">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978-0061122415</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Mockingbird</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Harper Lee</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1960</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978-0142424179</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1984</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George Orwell</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1949</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r h="381000">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978-0451524935</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Fahrenheit 451</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Ray Bradbury</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400"/>
                        <a:buFont typeface="Arial"/>
                        <a:buNone/>
                      </a:pPr>
                      <a:r>
                        <a:rPr baseline="30000" lang="en" sz="2400" u="none" cap="none" strike="noStrike">
                          <a:solidFill>
                            <a:schemeClr val="dk1"/>
                          </a:solidFill>
                          <a:highlight>
                            <a:schemeClr val="lt1"/>
                          </a:highlight>
                          <a:latin typeface="Calibri"/>
                          <a:ea typeface="Calibri"/>
                          <a:cs typeface="Calibri"/>
                          <a:sym typeface="Calibri"/>
                        </a:rPr>
                        <a:t>1953</a:t>
                      </a:r>
                      <a:endParaRPr baseline="30000" sz="2400" u="none" cap="none" strike="noStrike">
                        <a:solidFill>
                          <a:schemeClr val="dk1"/>
                        </a:solidFill>
                        <a:highlight>
                          <a:schemeClr val="lt1"/>
                        </a:highlight>
                        <a:latin typeface="Calibri"/>
                        <a:ea typeface="Calibri"/>
                        <a:cs typeface="Calibri"/>
                        <a:sym typeface="Calibri"/>
                      </a:endParaRPr>
                    </a:p>
                  </a:txBody>
                  <a:tcPr marT="91425" marB="91425" marR="91425" marL="9142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sp>
        <p:nvSpPr>
          <p:cNvPr id="295" name="Google Shape;295;p32"/>
          <p:cNvSpPr txBox="1"/>
          <p:nvPr/>
        </p:nvSpPr>
        <p:spPr>
          <a:xfrm>
            <a:off x="5344350" y="2319800"/>
            <a:ext cx="3418500" cy="2253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baseline="30000" i="0" lang="en" sz="2400" u="none" cap="none" strike="noStrike">
                <a:solidFill>
                  <a:schemeClr val="dk1"/>
                </a:solidFill>
                <a:latin typeface="Calibri"/>
                <a:ea typeface="Calibri"/>
                <a:cs typeface="Calibri"/>
                <a:sym typeface="Calibri"/>
              </a:rPr>
              <a:t>In this example, the combination of "ISBN" and "Year" is designated as the composite primary key for the "Books" table. Together, these two columns uniquely identify each book in the table.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311700" y="1880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highlight>
                  <a:schemeClr val="lt1"/>
                </a:highlight>
                <a:latin typeface="Calibri"/>
                <a:ea typeface="Calibri"/>
                <a:cs typeface="Calibri"/>
                <a:sym typeface="Calibri"/>
              </a:rPr>
              <a:t>Key Constraints : </a:t>
            </a:r>
            <a:r>
              <a:rPr b="1" baseline="30000" lang="en">
                <a:solidFill>
                  <a:srgbClr val="CC3300"/>
                </a:solidFill>
                <a:highlight>
                  <a:schemeClr val="lt1"/>
                </a:highlight>
                <a:latin typeface="Calibri"/>
                <a:ea typeface="Calibri"/>
                <a:cs typeface="Calibri"/>
                <a:sym typeface="Calibri"/>
              </a:rPr>
              <a:t>Composite</a:t>
            </a:r>
            <a:r>
              <a:rPr b="1" baseline="30000" lang="en">
                <a:highlight>
                  <a:schemeClr val="lt1"/>
                </a:highlight>
                <a:latin typeface="Calibri"/>
                <a:ea typeface="Calibri"/>
                <a:cs typeface="Calibri"/>
                <a:sym typeface="Calibri"/>
              </a:rPr>
              <a:t> </a:t>
            </a:r>
            <a:r>
              <a:rPr b="1" baseline="30000" lang="en">
                <a:solidFill>
                  <a:srgbClr val="CC3300"/>
                </a:solidFill>
                <a:highlight>
                  <a:schemeClr val="lt1"/>
                </a:highlight>
                <a:latin typeface="Calibri"/>
                <a:ea typeface="Calibri"/>
                <a:cs typeface="Calibri"/>
                <a:sym typeface="Calibri"/>
              </a:rPr>
              <a:t>Key Constraint</a:t>
            </a:r>
            <a:endParaRPr b="1" baseline="30000">
              <a:solidFill>
                <a:srgbClr val="CC3300"/>
              </a:solidFill>
              <a:highlight>
                <a:schemeClr val="lt1"/>
              </a:highlight>
              <a:latin typeface="Calibri"/>
              <a:ea typeface="Calibri"/>
              <a:cs typeface="Calibri"/>
              <a:sym typeface="Calibri"/>
            </a:endParaRPr>
          </a:p>
        </p:txBody>
      </p:sp>
      <p:sp>
        <p:nvSpPr>
          <p:cNvPr id="301" name="Google Shape;301;p33"/>
          <p:cNvSpPr txBox="1"/>
          <p:nvPr>
            <p:ph idx="1" type="body"/>
          </p:nvPr>
        </p:nvSpPr>
        <p:spPr>
          <a:xfrm>
            <a:off x="311700" y="760750"/>
            <a:ext cx="8520600" cy="431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SzPts val="1800"/>
              <a:buNone/>
            </a:pPr>
            <a:r>
              <a:rPr baseline="30000" lang="en" sz="2400">
                <a:solidFill>
                  <a:schemeClr val="dk1"/>
                </a:solidFill>
                <a:latin typeface="Calibri"/>
                <a:ea typeface="Calibri"/>
                <a:cs typeface="Calibri"/>
                <a:sym typeface="Calibri"/>
              </a:rPr>
              <a:t>The composite key constraint provides several benefits:</a:t>
            </a:r>
            <a:endParaRPr baseline="30000" sz="2400">
              <a:solidFill>
                <a:schemeClr val="dk1"/>
              </a:solidFill>
              <a:latin typeface="Calibri"/>
              <a:ea typeface="Calibri"/>
              <a:cs typeface="Calibri"/>
              <a:sym typeface="Calibri"/>
            </a:endParaRPr>
          </a:p>
          <a:p>
            <a:pPr indent="-381000" lvl="0" marL="457200" rtl="0" algn="l">
              <a:lnSpc>
                <a:spcPct val="115000"/>
              </a:lnSpc>
              <a:spcBef>
                <a:spcPts val="150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Uniqueness</a:t>
            </a:r>
            <a:r>
              <a:rPr baseline="30000" lang="en" sz="2400">
                <a:solidFill>
                  <a:schemeClr val="dk1"/>
                </a:solidFill>
                <a:latin typeface="Calibri"/>
                <a:ea typeface="Calibri"/>
                <a:cs typeface="Calibri"/>
                <a:sym typeface="Calibri"/>
              </a:rPr>
              <a:t>: It ensures that the combination of specified columns has unique values for each row in the table, preventing the insertion of duplicate combinations.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Non-nullity:</a:t>
            </a:r>
            <a:r>
              <a:rPr baseline="30000" lang="en" sz="2400">
                <a:solidFill>
                  <a:schemeClr val="dk1"/>
                </a:solidFill>
                <a:latin typeface="Calibri"/>
                <a:ea typeface="Calibri"/>
                <a:cs typeface="Calibri"/>
                <a:sym typeface="Calibri"/>
              </a:rPr>
              <a:t> It enforces that the columns involved in the composite key cannot contain null values, ensuring that all components of the key are valid and present.</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Complex identification:</a:t>
            </a:r>
            <a:r>
              <a:rPr baseline="30000" lang="en" sz="2400">
                <a:solidFill>
                  <a:schemeClr val="dk1"/>
                </a:solidFill>
                <a:latin typeface="Calibri"/>
                <a:ea typeface="Calibri"/>
                <a:cs typeface="Calibri"/>
                <a:sym typeface="Calibri"/>
              </a:rPr>
              <a:t> A composite key allows for the identification of rows based on multiple attributes or properties, capturing more nuanced and specific uniqueness requirements.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Relationship establishment: </a:t>
            </a:r>
            <a:r>
              <a:rPr baseline="30000" lang="en" sz="2400">
                <a:solidFill>
                  <a:schemeClr val="dk1"/>
                </a:solidFill>
                <a:latin typeface="Calibri"/>
                <a:ea typeface="Calibri"/>
                <a:cs typeface="Calibri"/>
                <a:sym typeface="Calibri"/>
              </a:rPr>
              <a:t>The composite key can be used as a reference in establishing relationships with other tables using foreign keys, enabling the establishment of meaningful and accurate relationships between related data.</a:t>
            </a:r>
            <a:endParaRPr baseline="30000" sz="2400">
              <a:solidFill>
                <a:schemeClr val="dk1"/>
              </a:solidFill>
              <a:latin typeface="Calibri"/>
              <a:ea typeface="Calibri"/>
              <a:cs typeface="Calibri"/>
              <a:sym typeface="Calibri"/>
            </a:endParaRPr>
          </a:p>
          <a:p>
            <a:pPr indent="0" lvl="0" marL="0" rtl="0" algn="l">
              <a:lnSpc>
                <a:spcPct val="115000"/>
              </a:lnSpc>
              <a:spcBef>
                <a:spcPts val="1500"/>
              </a:spcBef>
              <a:spcAft>
                <a:spcPts val="0"/>
              </a:spcAft>
              <a:buSzPts val="1800"/>
              <a:buNone/>
            </a:pPr>
            <a:r>
              <a:t/>
            </a:r>
            <a:endParaRPr baseline="30000" sz="2400">
              <a:solidFill>
                <a:schemeClr val="dk1"/>
              </a:solidFill>
              <a:latin typeface="Calibri"/>
              <a:ea typeface="Calibri"/>
              <a:cs typeface="Calibri"/>
              <a:sym typeface="Calibri"/>
            </a:endParaRPr>
          </a:p>
          <a:p>
            <a:pPr indent="0" lvl="0" marL="1371600" rtl="0" algn="l">
              <a:lnSpc>
                <a:spcPct val="115000"/>
              </a:lnSpc>
              <a:spcBef>
                <a:spcPts val="1200"/>
              </a:spcBef>
              <a:spcAft>
                <a:spcPts val="0"/>
              </a:spcAft>
              <a:buSzPts val="1800"/>
              <a:buNone/>
            </a:pPr>
            <a:r>
              <a:t/>
            </a:r>
            <a:endParaRPr baseline="30000" sz="2400">
              <a:solidFill>
                <a:schemeClr val="dk1"/>
              </a:solidFill>
              <a:latin typeface="Calibri"/>
              <a:ea typeface="Calibri"/>
              <a:cs typeface="Calibri"/>
              <a:sym typeface="Calibri"/>
            </a:endParaRPr>
          </a:p>
          <a:p>
            <a:pPr indent="0" lvl="0" marL="914400" rtl="0" algn="l">
              <a:lnSpc>
                <a:spcPct val="115000"/>
              </a:lnSpc>
              <a:spcBef>
                <a:spcPts val="1200"/>
              </a:spcBef>
              <a:spcAft>
                <a:spcPts val="1200"/>
              </a:spcAft>
              <a:buSzPts val="1800"/>
              <a:buNone/>
            </a:pPr>
            <a:r>
              <a:t/>
            </a:r>
            <a:endParaRPr baseline="30000" sz="2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5b5b29830c_0_66"/>
          <p:cNvSpPr txBox="1"/>
          <p:nvPr>
            <p:ph type="title"/>
          </p:nvPr>
        </p:nvSpPr>
        <p:spPr>
          <a:xfrm>
            <a:off x="311700" y="477129"/>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3300"/>
                </a:solidFill>
                <a:latin typeface="Calibri"/>
                <a:ea typeface="Calibri"/>
                <a:cs typeface="Calibri"/>
                <a:sym typeface="Calibri"/>
              </a:rPr>
              <a:t>Practice Questions</a:t>
            </a:r>
            <a:endParaRPr b="1" baseline="30000">
              <a:solidFill>
                <a:srgbClr val="CC3300"/>
              </a:solidFill>
              <a:latin typeface="Calibri"/>
              <a:ea typeface="Calibri"/>
              <a:cs typeface="Calibri"/>
              <a:sym typeface="Calibri"/>
            </a:endParaRPr>
          </a:p>
        </p:txBody>
      </p:sp>
      <p:sp>
        <p:nvSpPr>
          <p:cNvPr id="307" name="Google Shape;307;g25b5b29830c_0_66"/>
          <p:cNvSpPr txBox="1"/>
          <p:nvPr>
            <p:ph idx="1" type="body"/>
          </p:nvPr>
        </p:nvSpPr>
        <p:spPr>
          <a:xfrm>
            <a:off x="311700" y="1253700"/>
            <a:ext cx="8520600" cy="3723300"/>
          </a:xfrm>
          <a:prstGeom prst="rect">
            <a:avLst/>
          </a:prstGeom>
          <a:noFill/>
          <a:ln>
            <a:noFill/>
          </a:ln>
        </p:spPr>
        <p:txBody>
          <a:bodyPr anchorCtr="0" anchor="t" bIns="91425" lIns="91425" spcFirstLastPara="1" rIns="91425" wrap="square" tIns="91425">
            <a:noAutofit/>
          </a:bodyPr>
          <a:lstStyle/>
          <a:p>
            <a:pPr indent="0" lvl="0" marL="12700" rtl="0" algn="l">
              <a:lnSpc>
                <a:spcPct val="115000"/>
              </a:lnSpc>
              <a:spcBef>
                <a:spcPts val="1500"/>
              </a:spcBef>
              <a:spcAft>
                <a:spcPts val="0"/>
              </a:spcAft>
              <a:buClr>
                <a:schemeClr val="dk1"/>
              </a:buClr>
              <a:buSzPts val="1100"/>
              <a:buFont typeface="Arial"/>
              <a:buNone/>
            </a:pPr>
            <a:r>
              <a:rPr baseline="30000" lang="en" sz="2400">
                <a:solidFill>
                  <a:schemeClr val="dk1"/>
                </a:solidFill>
                <a:latin typeface="Calibri"/>
                <a:ea typeface="Calibri"/>
                <a:cs typeface="Calibri"/>
                <a:sym typeface="Calibri"/>
              </a:rPr>
              <a:t>Choose the correct statements regarding the advantages of data independence.</a:t>
            </a:r>
            <a:endParaRPr baseline="30000" sz="2400">
              <a:solidFill>
                <a:schemeClr val="dk1"/>
              </a:solidFill>
              <a:latin typeface="Calibri"/>
              <a:ea typeface="Calibri"/>
              <a:cs typeface="Calibri"/>
              <a:sym typeface="Calibri"/>
            </a:endParaRPr>
          </a:p>
          <a:p>
            <a:pPr indent="0" lvl="0" marL="12700" rtl="0" algn="l">
              <a:lnSpc>
                <a:spcPct val="115000"/>
              </a:lnSpc>
              <a:spcBef>
                <a:spcPts val="1500"/>
              </a:spcBef>
              <a:spcAft>
                <a:spcPts val="0"/>
              </a:spcAft>
              <a:buSzPts val="1100"/>
              <a:buNone/>
            </a:pPr>
            <a:r>
              <a:rPr baseline="30000" lang="en" sz="2400">
                <a:solidFill>
                  <a:schemeClr val="dk1"/>
                </a:solidFill>
                <a:latin typeface="Calibri"/>
                <a:ea typeface="Calibri"/>
                <a:cs typeface="Calibri"/>
                <a:sym typeface="Calibri"/>
              </a:rPr>
              <a:t>a) Data independence allows for easy migration from one DBMS to another. </a:t>
            </a:r>
            <a:endParaRPr baseline="30000" sz="2400">
              <a:solidFill>
                <a:schemeClr val="dk1"/>
              </a:solidFill>
              <a:latin typeface="Calibri"/>
              <a:ea typeface="Calibri"/>
              <a:cs typeface="Calibri"/>
              <a:sym typeface="Calibri"/>
            </a:endParaRPr>
          </a:p>
          <a:p>
            <a:pPr indent="0" lvl="0" marL="12700" rtl="0" algn="l">
              <a:lnSpc>
                <a:spcPct val="115000"/>
              </a:lnSpc>
              <a:spcBef>
                <a:spcPts val="1500"/>
              </a:spcBef>
              <a:spcAft>
                <a:spcPts val="0"/>
              </a:spcAft>
              <a:buSzPts val="1100"/>
              <a:buNone/>
            </a:pPr>
            <a:r>
              <a:rPr baseline="30000" lang="en" sz="2400">
                <a:solidFill>
                  <a:schemeClr val="dk1"/>
                </a:solidFill>
                <a:latin typeface="Calibri"/>
                <a:ea typeface="Calibri"/>
                <a:cs typeface="Calibri"/>
                <a:sym typeface="Calibri"/>
              </a:rPr>
              <a:t>b) Logical data independence makes it easier to modify the internal storage structures of the database. </a:t>
            </a:r>
            <a:endParaRPr baseline="30000" sz="2400">
              <a:solidFill>
                <a:schemeClr val="dk1"/>
              </a:solidFill>
              <a:latin typeface="Calibri"/>
              <a:ea typeface="Calibri"/>
              <a:cs typeface="Calibri"/>
              <a:sym typeface="Calibri"/>
            </a:endParaRPr>
          </a:p>
          <a:p>
            <a:pPr indent="0" lvl="0" marL="12700" rtl="0" algn="l">
              <a:lnSpc>
                <a:spcPct val="115000"/>
              </a:lnSpc>
              <a:spcBef>
                <a:spcPts val="1500"/>
              </a:spcBef>
              <a:spcAft>
                <a:spcPts val="0"/>
              </a:spcAft>
              <a:buSzPts val="1100"/>
              <a:buNone/>
            </a:pPr>
            <a:r>
              <a:rPr baseline="30000" lang="en" sz="2400">
                <a:solidFill>
                  <a:schemeClr val="dk1"/>
                </a:solidFill>
                <a:latin typeface="Calibri"/>
                <a:ea typeface="Calibri"/>
                <a:cs typeface="Calibri"/>
                <a:sym typeface="Calibri"/>
              </a:rPr>
              <a:t>c) Physical data independence ensures that application programs remain unaffected when the database schema is modified. </a:t>
            </a:r>
            <a:endParaRPr baseline="30000" sz="2400">
              <a:solidFill>
                <a:schemeClr val="dk1"/>
              </a:solidFill>
              <a:latin typeface="Calibri"/>
              <a:ea typeface="Calibri"/>
              <a:cs typeface="Calibri"/>
              <a:sym typeface="Calibri"/>
            </a:endParaRPr>
          </a:p>
          <a:p>
            <a:pPr indent="0" lvl="0" marL="12700" rtl="0" algn="l">
              <a:lnSpc>
                <a:spcPct val="115000"/>
              </a:lnSpc>
              <a:spcBef>
                <a:spcPts val="1500"/>
              </a:spcBef>
              <a:spcAft>
                <a:spcPts val="0"/>
              </a:spcAft>
              <a:buClr>
                <a:schemeClr val="dk1"/>
              </a:buClr>
              <a:buSzPts val="1100"/>
              <a:buFont typeface="Arial"/>
              <a:buNone/>
            </a:pPr>
            <a:r>
              <a:rPr baseline="30000" lang="en" sz="2400">
                <a:solidFill>
                  <a:schemeClr val="dk1"/>
                </a:solidFill>
                <a:latin typeface="Calibri"/>
                <a:ea typeface="Calibri"/>
                <a:cs typeface="Calibri"/>
                <a:sym typeface="Calibri"/>
              </a:rPr>
              <a:t>d) Data independence eliminates the need for security measures in the database.</a:t>
            </a:r>
            <a:endParaRPr baseline="30000" sz="2400">
              <a:solidFill>
                <a:schemeClr val="dk1"/>
              </a:solidFill>
              <a:latin typeface="Calibri"/>
              <a:ea typeface="Calibri"/>
              <a:cs typeface="Calibri"/>
              <a:sym typeface="Calibri"/>
            </a:endParaRPr>
          </a:p>
          <a:p>
            <a:pPr indent="0" lvl="0" marL="12700" rtl="0" algn="l">
              <a:lnSpc>
                <a:spcPct val="115000"/>
              </a:lnSpc>
              <a:spcBef>
                <a:spcPts val="150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1500"/>
              </a:spcBef>
              <a:spcAft>
                <a:spcPts val="1200"/>
              </a:spcAft>
              <a:buSzPts val="1800"/>
              <a:buNone/>
            </a:pPr>
            <a:r>
              <a:t/>
            </a:r>
            <a:endParaRPr baseline="30000" sz="2400">
              <a:solidFill>
                <a:schemeClr val="dk1"/>
              </a:solidFill>
              <a:latin typeface="Calibri"/>
              <a:ea typeface="Calibri"/>
              <a:cs typeface="Calibri"/>
              <a:sym typeface="Calibri"/>
            </a:endParaRPr>
          </a:p>
        </p:txBody>
      </p:sp>
      <p:pic>
        <p:nvPicPr>
          <p:cNvPr id="308" name="Google Shape;308;g25b5b29830c_0_66"/>
          <p:cNvPicPr preferRelativeResize="0"/>
          <p:nvPr/>
        </p:nvPicPr>
        <p:blipFill rotWithShape="1">
          <a:blip r:embed="rId3">
            <a:alphaModFix/>
          </a:blip>
          <a:srcRect b="0" l="0" r="0" t="0"/>
          <a:stretch/>
        </p:blipFill>
        <p:spPr>
          <a:xfrm>
            <a:off x="2242927" y="141950"/>
            <a:ext cx="1111750" cy="111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ctrTitle"/>
          </p:nvPr>
        </p:nvSpPr>
        <p:spPr>
          <a:xfrm>
            <a:off x="266100" y="252125"/>
            <a:ext cx="8520600" cy="65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baseline="30000" lang="en" sz="2800">
                <a:solidFill>
                  <a:srgbClr val="CC3300"/>
                </a:solidFill>
                <a:latin typeface="Calibri"/>
                <a:ea typeface="Calibri"/>
                <a:cs typeface="Calibri"/>
                <a:sym typeface="Calibri"/>
              </a:rPr>
              <a:t>Data vs Information </a:t>
            </a:r>
            <a:endParaRPr b="1" baseline="30000" sz="2800">
              <a:solidFill>
                <a:srgbClr val="CC3300"/>
              </a:solidFill>
              <a:latin typeface="Calibri"/>
              <a:ea typeface="Calibri"/>
              <a:cs typeface="Calibri"/>
              <a:sym typeface="Calibri"/>
            </a:endParaRPr>
          </a:p>
        </p:txBody>
      </p:sp>
      <p:sp>
        <p:nvSpPr>
          <p:cNvPr id="76" name="Google Shape;76;p4"/>
          <p:cNvSpPr txBox="1"/>
          <p:nvPr>
            <p:ph idx="1" type="subTitle"/>
          </p:nvPr>
        </p:nvSpPr>
        <p:spPr>
          <a:xfrm>
            <a:off x="311700" y="966675"/>
            <a:ext cx="8520600" cy="3976200"/>
          </a:xfrm>
          <a:prstGeom prst="rect">
            <a:avLst/>
          </a:prstGeom>
          <a:noFill/>
          <a:ln>
            <a:noFill/>
          </a:ln>
        </p:spPr>
        <p:txBody>
          <a:bodyPr anchorCtr="0" anchor="t" bIns="91425" lIns="91425" spcFirstLastPara="1" rIns="91425" wrap="square" tIns="91425">
            <a:noAutofit/>
          </a:bodyPr>
          <a:lstStyle/>
          <a:p>
            <a:pPr indent="-495300" lvl="0" marL="457200" rtl="0" algn="l">
              <a:lnSpc>
                <a:spcPct val="100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Data</a:t>
            </a:r>
            <a:r>
              <a:rPr baseline="30000" lang="en" sz="2400">
                <a:solidFill>
                  <a:schemeClr val="dk1"/>
                </a:solidFill>
                <a:latin typeface="Calibri"/>
                <a:ea typeface="Calibri"/>
                <a:cs typeface="Calibri"/>
                <a:sym typeface="Calibri"/>
              </a:rPr>
              <a:t>: Data refers to raw facts, figures, or symbols that represent various attributes or characteristics. It consists of unprocessed, unorganized, and unstructured elements. </a:t>
            </a:r>
            <a:endParaRPr baseline="30000" sz="2400">
              <a:solidFill>
                <a:schemeClr val="dk1"/>
              </a:solidFill>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Data can exist in different forms, such as numbers, text, images, audio, or video. Examples of data include individual measurements, observations, or records of transactions.</a:t>
            </a:r>
            <a:endParaRPr baseline="30000" sz="2400">
              <a:solidFill>
                <a:schemeClr val="dk1"/>
              </a:solidFill>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Char char="●"/>
            </a:pPr>
            <a:r>
              <a:rPr b="1" baseline="30000" lang="en" sz="2400">
                <a:solidFill>
                  <a:schemeClr val="dk1"/>
                </a:solidFill>
                <a:latin typeface="Calibri"/>
                <a:ea typeface="Calibri"/>
                <a:cs typeface="Calibri"/>
                <a:sym typeface="Calibri"/>
              </a:rPr>
              <a:t>Information</a:t>
            </a:r>
            <a:r>
              <a:rPr baseline="30000" lang="en" sz="2400">
                <a:solidFill>
                  <a:schemeClr val="dk1"/>
                </a:solidFill>
                <a:latin typeface="Calibri"/>
                <a:ea typeface="Calibri"/>
                <a:cs typeface="Calibri"/>
                <a:sym typeface="Calibri"/>
              </a:rPr>
              <a:t>: Information, on the other hand, is the result of processing and organizing data in a meaningful way to provide context, relevance, and value. </a:t>
            </a:r>
            <a:endParaRPr baseline="30000" sz="2400">
              <a:solidFill>
                <a:schemeClr val="dk1"/>
              </a:solidFill>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It is data that has been processed, analyzed, and interpreted to generate insights, knowledge, or understanding. </a:t>
            </a:r>
            <a:endParaRPr baseline="30000" sz="2400">
              <a:solidFill>
                <a:schemeClr val="dk1"/>
              </a:solidFill>
              <a:latin typeface="Calibri"/>
              <a:ea typeface="Calibri"/>
              <a:cs typeface="Calibri"/>
              <a:sym typeface="Calibri"/>
            </a:endParaRPr>
          </a:p>
          <a:p>
            <a:pPr indent="-495300" lvl="0" marL="457200" rtl="0" algn="l">
              <a:lnSpc>
                <a:spcPct val="100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Information is derived from data through the application of various processes, such as sorting, filtering, aggregating, and analyzing.</a:t>
            </a:r>
            <a:endParaRPr baseline="30000" sz="2400">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baseline="30000"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ctrTitle"/>
          </p:nvPr>
        </p:nvSpPr>
        <p:spPr>
          <a:xfrm>
            <a:off x="275200" y="224775"/>
            <a:ext cx="8520600" cy="79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baseline="30000" lang="en" sz="2800">
                <a:solidFill>
                  <a:srgbClr val="CC3300"/>
                </a:solidFill>
                <a:latin typeface="Calibri"/>
                <a:ea typeface="Calibri"/>
                <a:cs typeface="Calibri"/>
                <a:sym typeface="Calibri"/>
              </a:rPr>
              <a:t>Components of Databases</a:t>
            </a:r>
            <a:endParaRPr b="1" baseline="30000" sz="2800">
              <a:solidFill>
                <a:srgbClr val="CC3300"/>
              </a:solidFill>
              <a:latin typeface="Calibri"/>
              <a:ea typeface="Calibri"/>
              <a:cs typeface="Calibri"/>
              <a:sym typeface="Calibri"/>
            </a:endParaRPr>
          </a:p>
        </p:txBody>
      </p:sp>
      <p:sp>
        <p:nvSpPr>
          <p:cNvPr id="82" name="Google Shape;82;p5"/>
          <p:cNvSpPr txBox="1"/>
          <p:nvPr>
            <p:ph idx="1" type="subTitle"/>
          </p:nvPr>
        </p:nvSpPr>
        <p:spPr>
          <a:xfrm>
            <a:off x="311700" y="1796575"/>
            <a:ext cx="8520600" cy="3027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83" name="Google Shape;83;p5"/>
          <p:cNvPicPr preferRelativeResize="0"/>
          <p:nvPr/>
        </p:nvPicPr>
        <p:blipFill rotWithShape="1">
          <a:blip r:embed="rId3">
            <a:alphaModFix/>
          </a:blip>
          <a:srcRect b="0" l="0" r="0" t="0"/>
          <a:stretch/>
        </p:blipFill>
        <p:spPr>
          <a:xfrm>
            <a:off x="311700" y="1249400"/>
            <a:ext cx="8520600" cy="3894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5b5b29830c_0_60"/>
          <p:cNvSpPr txBox="1"/>
          <p:nvPr>
            <p:ph idx="1" type="subTitle"/>
          </p:nvPr>
        </p:nvSpPr>
        <p:spPr>
          <a:xfrm>
            <a:off x="311700" y="338200"/>
            <a:ext cx="8520600" cy="4332300"/>
          </a:xfrm>
          <a:prstGeom prst="rect">
            <a:avLst/>
          </a:prstGeom>
          <a:noFill/>
          <a:ln>
            <a:noFill/>
          </a:ln>
        </p:spPr>
        <p:txBody>
          <a:bodyPr anchorCtr="0" anchor="ctr" bIns="91425" lIns="91425" spcFirstLastPara="1" rIns="91425" wrap="square" tIns="91425">
            <a:normAutofit/>
          </a:bodyPr>
          <a:lstStyle/>
          <a:p>
            <a:pPr indent="457200" lvl="0" marL="0" rtl="0" algn="l">
              <a:lnSpc>
                <a:spcPct val="100000"/>
              </a:lnSpc>
              <a:spcBef>
                <a:spcPts val="0"/>
              </a:spcBef>
              <a:spcAft>
                <a:spcPts val="0"/>
              </a:spcAft>
              <a:buSzPts val="2800"/>
              <a:buNone/>
            </a:pPr>
            <a:r>
              <a:t/>
            </a:r>
            <a:endParaRPr b="1">
              <a:solidFill>
                <a:srgbClr val="CC3300"/>
              </a:solidFill>
              <a:latin typeface="Calibri"/>
              <a:ea typeface="Calibri"/>
              <a:cs typeface="Calibri"/>
              <a:sym typeface="Calibri"/>
            </a:endParaRPr>
          </a:p>
          <a:p>
            <a:pPr indent="457200" lvl="0" marL="914400" rtl="0" algn="l">
              <a:lnSpc>
                <a:spcPct val="100000"/>
              </a:lnSpc>
              <a:spcBef>
                <a:spcPts val="0"/>
              </a:spcBef>
              <a:spcAft>
                <a:spcPts val="0"/>
              </a:spcAft>
              <a:buSzPts val="2800"/>
              <a:buNone/>
            </a:pPr>
            <a:r>
              <a:rPr b="1" lang="en" sz="3200">
                <a:solidFill>
                  <a:srgbClr val="CC3300"/>
                </a:solidFill>
                <a:latin typeface="Calibri"/>
                <a:ea typeface="Calibri"/>
                <a:cs typeface="Calibri"/>
                <a:sym typeface="Calibri"/>
              </a:rPr>
              <a:t>DBMS</a:t>
            </a:r>
            <a:r>
              <a:rPr b="1" lang="en">
                <a:solidFill>
                  <a:srgbClr val="CC3300"/>
                </a:solidFill>
                <a:latin typeface="Calibri"/>
                <a:ea typeface="Calibri"/>
                <a:cs typeface="Calibri"/>
                <a:sym typeface="Calibri"/>
              </a:rPr>
              <a:t> </a:t>
            </a:r>
            <a:endParaRPr b="1">
              <a:solidFill>
                <a:srgbClr val="CC3300"/>
              </a:solidFill>
              <a:latin typeface="Calibri"/>
              <a:ea typeface="Calibri"/>
              <a:cs typeface="Calibri"/>
              <a:sym typeface="Calibri"/>
            </a:endParaRPr>
          </a:p>
          <a:p>
            <a:pPr indent="457200" lvl="0" marL="0" rtl="0" algn="l">
              <a:lnSpc>
                <a:spcPct val="100000"/>
              </a:lnSpc>
              <a:spcBef>
                <a:spcPts val="0"/>
              </a:spcBef>
              <a:spcAft>
                <a:spcPts val="0"/>
              </a:spcAft>
              <a:buSzPts val="2800"/>
              <a:buNone/>
            </a:pPr>
            <a:r>
              <a:t/>
            </a:r>
            <a:endParaRPr b="1">
              <a:solidFill>
                <a:srgbClr val="CC3300"/>
              </a:solidFill>
              <a:latin typeface="Calibri"/>
              <a:ea typeface="Calibri"/>
              <a:cs typeface="Calibri"/>
              <a:sym typeface="Calibri"/>
            </a:endParaRPr>
          </a:p>
        </p:txBody>
      </p:sp>
      <p:pic>
        <p:nvPicPr>
          <p:cNvPr id="89" name="Google Shape;89;g25b5b29830c_0_60"/>
          <p:cNvPicPr preferRelativeResize="0"/>
          <p:nvPr/>
        </p:nvPicPr>
        <p:blipFill>
          <a:blip r:embed="rId3">
            <a:alphaModFix/>
          </a:blip>
          <a:stretch>
            <a:fillRect/>
          </a:stretch>
        </p:blipFill>
        <p:spPr>
          <a:xfrm>
            <a:off x="4095300" y="1191249"/>
            <a:ext cx="4555526" cy="297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ctrTitle"/>
          </p:nvPr>
        </p:nvSpPr>
        <p:spPr>
          <a:xfrm>
            <a:off x="663900" y="614625"/>
            <a:ext cx="7816200" cy="54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1" baseline="30000" lang="en" sz="2800">
                <a:solidFill>
                  <a:srgbClr val="CC3300"/>
                </a:solidFill>
                <a:latin typeface="Calibri"/>
                <a:ea typeface="Calibri"/>
                <a:cs typeface="Calibri"/>
                <a:sym typeface="Calibri"/>
              </a:rPr>
              <a:t>Introduction to Database Management System</a:t>
            </a:r>
            <a:endParaRPr baseline="30000" sz="2800">
              <a:solidFill>
                <a:srgbClr val="CC3300"/>
              </a:solidFill>
              <a:latin typeface="Calibri"/>
              <a:ea typeface="Calibri"/>
              <a:cs typeface="Calibri"/>
              <a:sym typeface="Calibri"/>
            </a:endParaRPr>
          </a:p>
        </p:txBody>
      </p:sp>
      <p:sp>
        <p:nvSpPr>
          <p:cNvPr id="95" name="Google Shape;95;p6"/>
          <p:cNvSpPr txBox="1"/>
          <p:nvPr>
            <p:ph idx="1" type="subTitle"/>
          </p:nvPr>
        </p:nvSpPr>
        <p:spPr>
          <a:xfrm>
            <a:off x="770925" y="1158225"/>
            <a:ext cx="7709100" cy="3871500"/>
          </a:xfrm>
          <a:prstGeom prst="rect">
            <a:avLst/>
          </a:prstGeom>
          <a:noFill/>
          <a:ln>
            <a:noFill/>
          </a:ln>
        </p:spPr>
        <p:txBody>
          <a:bodyPr anchorCtr="0" anchor="t" bIns="91425" lIns="91425" spcFirstLastPara="1" rIns="91425" wrap="square" tIns="91425">
            <a:noAutofit/>
          </a:bodyPr>
          <a:lstStyle/>
          <a:p>
            <a:pPr indent="0" lvl="0" marL="457200" rtl="0" algn="l">
              <a:lnSpc>
                <a:spcPct val="70000"/>
              </a:lnSpc>
              <a:spcBef>
                <a:spcPts val="1000"/>
              </a:spcBef>
              <a:spcAft>
                <a:spcPts val="0"/>
              </a:spcAft>
              <a:buNone/>
            </a:pPr>
            <a:r>
              <a:t/>
            </a:r>
            <a:endParaRPr baseline="30000" sz="2400">
              <a:solidFill>
                <a:srgbClr val="000000"/>
              </a:solidFill>
              <a:latin typeface="Calibri"/>
              <a:ea typeface="Calibri"/>
              <a:cs typeface="Calibri"/>
              <a:sym typeface="Calibri"/>
            </a:endParaRPr>
          </a:p>
          <a:p>
            <a:pPr indent="-381000" lvl="0" marL="457200" rtl="0" algn="l">
              <a:lnSpc>
                <a:spcPct val="70000"/>
              </a:lnSpc>
              <a:spcBef>
                <a:spcPts val="1000"/>
              </a:spcBef>
              <a:spcAft>
                <a:spcPts val="0"/>
              </a:spcAft>
              <a:buClr>
                <a:srgbClr val="000000"/>
              </a:buClr>
              <a:buSzPts val="2400"/>
              <a:buFont typeface="Calibri"/>
              <a:buChar char="●"/>
            </a:pPr>
            <a:r>
              <a:rPr baseline="30000" lang="en" sz="2400">
                <a:solidFill>
                  <a:srgbClr val="000000"/>
                </a:solidFill>
                <a:latin typeface="Calibri"/>
                <a:ea typeface="Calibri"/>
                <a:cs typeface="Calibri"/>
                <a:sym typeface="Calibri"/>
              </a:rPr>
              <a:t>DBMS stands for Database Management System. The software application allows users to efficiently store, manage, and retrieve data in a structured format.</a:t>
            </a:r>
            <a:endParaRPr baseline="30000" sz="2400">
              <a:solidFill>
                <a:srgbClr val="000000"/>
              </a:solidFill>
              <a:latin typeface="Calibri"/>
              <a:ea typeface="Calibri"/>
              <a:cs typeface="Calibri"/>
              <a:sym typeface="Calibri"/>
            </a:endParaRPr>
          </a:p>
          <a:p>
            <a:pPr indent="-381000" lvl="0" marL="457200" rtl="0" algn="l">
              <a:lnSpc>
                <a:spcPct val="70000"/>
              </a:lnSpc>
              <a:spcBef>
                <a:spcPts val="0"/>
              </a:spcBef>
              <a:spcAft>
                <a:spcPts val="0"/>
              </a:spcAft>
              <a:buClr>
                <a:srgbClr val="000000"/>
              </a:buClr>
              <a:buSzPts val="2400"/>
              <a:buFont typeface="Calibri"/>
              <a:buChar char="●"/>
            </a:pPr>
            <a:r>
              <a:rPr baseline="30000" lang="en" sz="2400">
                <a:solidFill>
                  <a:srgbClr val="000000"/>
                </a:solidFill>
                <a:latin typeface="Calibri"/>
                <a:ea typeface="Calibri"/>
                <a:cs typeface="Calibri"/>
                <a:sym typeface="Calibri"/>
              </a:rPr>
              <a:t>DBMS serves as an intermediary between the user and the database, providing a convenient way to interact with data.</a:t>
            </a:r>
            <a:endParaRPr baseline="30000" sz="2400">
              <a:solidFill>
                <a:srgbClr val="000000"/>
              </a:solidFill>
              <a:latin typeface="Calibri"/>
              <a:ea typeface="Calibri"/>
              <a:cs typeface="Calibri"/>
              <a:sym typeface="Calibri"/>
            </a:endParaRPr>
          </a:p>
          <a:p>
            <a:pPr indent="-381000" lvl="0" marL="457200" rtl="0" algn="l">
              <a:lnSpc>
                <a:spcPct val="70000"/>
              </a:lnSpc>
              <a:spcBef>
                <a:spcPts val="0"/>
              </a:spcBef>
              <a:spcAft>
                <a:spcPts val="0"/>
              </a:spcAft>
              <a:buClr>
                <a:srgbClr val="000000"/>
              </a:buClr>
              <a:buSzPts val="2400"/>
              <a:buFont typeface="Calibri"/>
              <a:buChar char="●"/>
            </a:pPr>
            <a:r>
              <a:rPr baseline="30000" lang="en" sz="2400">
                <a:solidFill>
                  <a:srgbClr val="000000"/>
                </a:solidFill>
                <a:latin typeface="Calibri"/>
                <a:ea typeface="Calibri"/>
                <a:cs typeface="Calibri"/>
                <a:sym typeface="Calibri"/>
              </a:rPr>
              <a:t>The primary function of a DBMS is to provide an organized and controlled environment for creating, storing, and manipulating databases.</a:t>
            </a:r>
            <a:endParaRPr baseline="30000" sz="2400">
              <a:solidFill>
                <a:srgbClr val="000000"/>
              </a:solidFill>
              <a:latin typeface="Calibri"/>
              <a:ea typeface="Calibri"/>
              <a:cs typeface="Calibri"/>
              <a:sym typeface="Calibri"/>
            </a:endParaRPr>
          </a:p>
          <a:p>
            <a:pPr indent="-381000" lvl="0" marL="457200" rtl="0" algn="l">
              <a:lnSpc>
                <a:spcPct val="70000"/>
              </a:lnSpc>
              <a:spcBef>
                <a:spcPts val="0"/>
              </a:spcBef>
              <a:spcAft>
                <a:spcPts val="0"/>
              </a:spcAft>
              <a:buClr>
                <a:srgbClr val="000000"/>
              </a:buClr>
              <a:buSzPts val="2400"/>
              <a:buFont typeface="Calibri"/>
              <a:buChar char="●"/>
            </a:pPr>
            <a:r>
              <a:rPr baseline="30000" lang="en" sz="2400">
                <a:solidFill>
                  <a:srgbClr val="000000"/>
                </a:solidFill>
                <a:latin typeface="Calibri"/>
                <a:ea typeface="Calibri"/>
                <a:cs typeface="Calibri"/>
                <a:sym typeface="Calibri"/>
              </a:rPr>
              <a:t>DBMS are widely used in various domains, including business applications, scientific research, e-commerce, finance, and more.</a:t>
            </a:r>
            <a:endParaRPr baseline="30000" sz="2400">
              <a:solidFill>
                <a:srgbClr val="000000"/>
              </a:solidFill>
              <a:latin typeface="Calibri"/>
              <a:ea typeface="Calibri"/>
              <a:cs typeface="Calibri"/>
              <a:sym typeface="Calibri"/>
            </a:endParaRPr>
          </a:p>
          <a:p>
            <a:pPr indent="-381000" lvl="0" marL="457200" rtl="0" algn="l">
              <a:lnSpc>
                <a:spcPct val="70000"/>
              </a:lnSpc>
              <a:spcBef>
                <a:spcPts val="0"/>
              </a:spcBef>
              <a:spcAft>
                <a:spcPts val="0"/>
              </a:spcAft>
              <a:buClr>
                <a:srgbClr val="000000"/>
              </a:buClr>
              <a:buSzPts val="2400"/>
              <a:buFont typeface="Calibri"/>
              <a:buChar char="●"/>
            </a:pPr>
            <a:r>
              <a:rPr baseline="30000" lang="en" sz="2400">
                <a:solidFill>
                  <a:srgbClr val="000000"/>
                </a:solidFill>
                <a:latin typeface="Calibri"/>
                <a:ea typeface="Calibri"/>
                <a:cs typeface="Calibri"/>
                <a:sym typeface="Calibri"/>
              </a:rPr>
              <a:t>They provide a scalable, reliable, and efficient way to manage and utilize large volumes of data.</a:t>
            </a:r>
            <a:endParaRPr baseline="30000" sz="2400">
              <a:solidFill>
                <a:srgbClr val="000000"/>
              </a:solidFill>
              <a:latin typeface="Calibri"/>
              <a:ea typeface="Calibri"/>
              <a:cs typeface="Calibri"/>
              <a:sym typeface="Calibri"/>
            </a:endParaRPr>
          </a:p>
          <a:p>
            <a:pPr indent="0" lvl="0" marL="457200" rtl="0" algn="ctr">
              <a:lnSpc>
                <a:spcPct val="80000"/>
              </a:lnSpc>
              <a:spcBef>
                <a:spcPts val="0"/>
              </a:spcBef>
              <a:spcAft>
                <a:spcPts val="0"/>
              </a:spcAft>
              <a:buNone/>
            </a:pPr>
            <a:r>
              <a:t/>
            </a:r>
            <a:endParaRPr baseline="30000"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b="1" baseline="30000" lang="en">
                <a:solidFill>
                  <a:srgbClr val="CC3300"/>
                </a:solidFill>
                <a:latin typeface="Calibri"/>
                <a:ea typeface="Calibri"/>
                <a:cs typeface="Calibri"/>
                <a:sym typeface="Calibri"/>
              </a:rPr>
              <a:t>Introduction to Database Management System</a:t>
            </a:r>
            <a:endParaRPr b="1" baseline="30000">
              <a:solidFill>
                <a:srgbClr val="CC3300"/>
              </a:solidFill>
              <a:latin typeface="Calibri"/>
              <a:ea typeface="Calibri"/>
              <a:cs typeface="Calibri"/>
              <a:sym typeface="Calibri"/>
            </a:endParaRPr>
          </a:p>
          <a:p>
            <a:pPr indent="0" lvl="0" marL="0" rtl="0" algn="l">
              <a:lnSpc>
                <a:spcPct val="100000"/>
              </a:lnSpc>
              <a:spcBef>
                <a:spcPts val="0"/>
              </a:spcBef>
              <a:spcAft>
                <a:spcPts val="0"/>
              </a:spcAft>
              <a:buSzPts val="2800"/>
              <a:buNone/>
            </a:pPr>
            <a:r>
              <a:t/>
            </a:r>
            <a:endParaRPr baseline="30000"/>
          </a:p>
        </p:txBody>
      </p:sp>
      <p:pic>
        <p:nvPicPr>
          <p:cNvPr id="101" name="Google Shape;101;p7"/>
          <p:cNvPicPr preferRelativeResize="0"/>
          <p:nvPr/>
        </p:nvPicPr>
        <p:blipFill rotWithShape="1">
          <a:blip r:embed="rId3">
            <a:alphaModFix/>
          </a:blip>
          <a:srcRect b="0" l="0" r="0" t="0"/>
          <a:stretch/>
        </p:blipFill>
        <p:spPr>
          <a:xfrm>
            <a:off x="501025" y="1247125"/>
            <a:ext cx="7871921"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311700" y="6869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baseline="30000" lang="en">
                <a:solidFill>
                  <a:srgbClr val="CC3300"/>
                </a:solidFill>
                <a:latin typeface="Calibri"/>
                <a:ea typeface="Calibri"/>
                <a:cs typeface="Calibri"/>
                <a:sym typeface="Calibri"/>
              </a:rPr>
              <a:t>Why use Database?</a:t>
            </a:r>
            <a:endParaRPr b="1" baseline="30000">
              <a:solidFill>
                <a:srgbClr val="CC3300"/>
              </a:solidFill>
              <a:latin typeface="Calibri"/>
              <a:ea typeface="Calibri"/>
              <a:cs typeface="Calibri"/>
              <a:sym typeface="Calibri"/>
            </a:endParaRPr>
          </a:p>
          <a:p>
            <a:pPr indent="0" lvl="0" marL="0" rtl="0" algn="l">
              <a:lnSpc>
                <a:spcPct val="100000"/>
              </a:lnSpc>
              <a:spcBef>
                <a:spcPts val="0"/>
              </a:spcBef>
              <a:spcAft>
                <a:spcPts val="0"/>
              </a:spcAft>
              <a:buSzPts val="2800"/>
              <a:buNone/>
            </a:pPr>
            <a:r>
              <a:t/>
            </a:r>
            <a:endParaRPr baseline="30000"/>
          </a:p>
        </p:txBody>
      </p:sp>
      <p:sp>
        <p:nvSpPr>
          <p:cNvPr id="107" name="Google Shape;107;p9"/>
          <p:cNvSpPr txBox="1"/>
          <p:nvPr>
            <p:ph idx="1" type="body"/>
          </p:nvPr>
        </p:nvSpPr>
        <p:spPr>
          <a:xfrm>
            <a:off x="311700" y="1794100"/>
            <a:ext cx="8520600" cy="2252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Data Independence and efficient access.</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Reduced application development time.</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Data integrity and security</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Uniform data administration</a:t>
            </a:r>
            <a:endParaRPr baseline="30000"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baseline="30000" lang="en" sz="2400">
                <a:solidFill>
                  <a:schemeClr val="dk1"/>
                </a:solidFill>
                <a:latin typeface="Calibri"/>
                <a:ea typeface="Calibri"/>
                <a:cs typeface="Calibri"/>
                <a:sym typeface="Calibri"/>
              </a:rPr>
              <a:t>Concurrent access, recovery from crashes.</a:t>
            </a:r>
            <a:endParaRPr baseline="30000" sz="2400">
              <a:solidFill>
                <a:schemeClr val="dk1"/>
              </a:solidFill>
              <a:latin typeface="Calibri"/>
              <a:ea typeface="Calibri"/>
              <a:cs typeface="Calibri"/>
              <a:sym typeface="Calibri"/>
            </a:endParaRPr>
          </a:p>
        </p:txBody>
      </p:sp>
      <p:pic>
        <p:nvPicPr>
          <p:cNvPr id="108" name="Google Shape;108;p9"/>
          <p:cNvPicPr preferRelativeResize="0"/>
          <p:nvPr/>
        </p:nvPicPr>
        <p:blipFill>
          <a:blip r:embed="rId3">
            <a:alphaModFix/>
          </a:blip>
          <a:stretch>
            <a:fillRect/>
          </a:stretch>
        </p:blipFill>
        <p:spPr>
          <a:xfrm>
            <a:off x="5411802" y="1457221"/>
            <a:ext cx="1925005" cy="125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