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P893I1+ipJQTuSF842upnJYGN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eeacfa6a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3eeacfa6a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 amt="47000"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3600"/>
              <a:buFont typeface="Calibri"/>
              <a:buNone/>
            </a:pPr>
            <a:r>
              <a:rPr b="1" i="0" lang="en-IN" sz="36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SQL Queries</a:t>
            </a:r>
            <a:endParaRPr sz="3600">
              <a:solidFill>
                <a:srgbClr val="C55A11"/>
              </a:solidFill>
            </a:endParaRPr>
          </a:p>
        </p:txBody>
      </p:sp>
      <p:sp>
        <p:nvSpPr>
          <p:cNvPr id="89" name="Google Shape;89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b="1" i="0" lang="en-IN" sz="2800">
                <a:solidFill>
                  <a:srgbClr val="C55A11"/>
                </a:solidFill>
              </a:rPr>
              <a:t>Data Control Language (DCL)</a:t>
            </a:r>
            <a:endParaRPr b="1" sz="2800">
              <a:solidFill>
                <a:srgbClr val="C55A11"/>
              </a:solidFill>
            </a:endParaRPr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/>
              <a:t>DCL (Data Control Language) is a subset of SQL (Structured Query Language) that deals with controlling access to the database and managing user privileges.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/>
              <a:t>DCL commands are used to manage access and permissions to the database.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/>
              <a:t>Examples: GRANT, REVOKE.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 sz="2400"/>
              <a:t>DCL commands allow database administrators to define and grant permissions, ensuring data security and privacy. </a:t>
            </a:r>
            <a:endParaRPr sz="2400"/>
          </a:p>
        </p:txBody>
      </p:sp>
      <p:sp>
        <p:nvSpPr>
          <p:cNvPr id="158" name="Google Shape;15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IN" sz="2800"/>
              <a:t>Examples:</a:t>
            </a:r>
            <a:endParaRPr b="1" sz="2800"/>
          </a:p>
        </p:txBody>
      </p:sp>
      <p:sp>
        <p:nvSpPr>
          <p:cNvPr id="164" name="Google Shape;16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 sz="2400"/>
              <a:t>Example of GRANT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IN" sz="2400"/>
              <a:t>                   Output: Query OK, 0 rows affected (0.05 sec)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 sz="2400"/>
              <a:t>Example of REVOKE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IN" sz="2400"/>
              <a:t>	Output: Query OK, 0 rows affected (0.05 sec)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IN" sz="2400"/>
            </a:br>
            <a:endParaRPr b="0" i="0"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39483" l="34846" r="32384" t="53745"/>
          <a:stretch/>
        </p:blipFill>
        <p:spPr>
          <a:xfrm>
            <a:off x="1931306" y="2328203"/>
            <a:ext cx="6295495" cy="73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1"/>
          <p:cNvPicPr preferRelativeResize="0"/>
          <p:nvPr/>
        </p:nvPicPr>
        <p:blipFill rotWithShape="1">
          <a:blip r:embed="rId4">
            <a:alphaModFix/>
          </a:blip>
          <a:srcRect b="49999" l="35885" r="28461" t="43074"/>
          <a:stretch/>
        </p:blipFill>
        <p:spPr>
          <a:xfrm>
            <a:off x="1730324" y="4557932"/>
            <a:ext cx="6697458" cy="73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eeacfa6ac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b="1" lang="en-IN" sz="2800">
                <a:solidFill>
                  <a:srgbClr val="C55A11"/>
                </a:solidFill>
              </a:rPr>
              <a:t>Practice questions</a:t>
            </a:r>
            <a:endParaRPr b="1" sz="2800">
              <a:solidFill>
                <a:srgbClr val="C55A11"/>
              </a:solidFill>
            </a:endParaRPr>
          </a:p>
        </p:txBody>
      </p:sp>
      <p:sp>
        <p:nvSpPr>
          <p:cNvPr id="173" name="Google Shape;173;g23eeacfa6ac_0_0"/>
          <p:cNvSpPr txBox="1"/>
          <p:nvPr>
            <p:ph idx="1" type="body"/>
          </p:nvPr>
        </p:nvSpPr>
        <p:spPr>
          <a:xfrm>
            <a:off x="838200" y="1825625"/>
            <a:ext cx="10515600" cy="48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286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IN" sz="1400"/>
              <a:t>Question 1: Add a New Column Add a column named "Phone" to the "Customers" table with a data type of VARCHAR(15).</a:t>
            </a:r>
            <a:endParaRPr sz="1400"/>
          </a:p>
          <a:p>
            <a:pPr indent="-2794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IN" sz="1400"/>
              <a:t>Question 2: Modify Column Data Type Change the data type of the "Birthdate" column in the "Employees" table from DATE to DATETIME.</a:t>
            </a:r>
            <a:endParaRPr sz="1400"/>
          </a:p>
          <a:p>
            <a:pPr indent="-2794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IN" sz="1400"/>
              <a:t>Question 3: Rename a Column Rename the column "ProductDesc" to "Description" in the "Products" table.</a:t>
            </a:r>
            <a:endParaRPr sz="1400"/>
          </a:p>
          <a:p>
            <a:pPr indent="-2794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IN" sz="1400"/>
              <a:t>Question 4: Add a Primary Key Add a primary key constraint to the "Orders" table using the "OrderID" column.</a:t>
            </a:r>
            <a:endParaRPr sz="1400"/>
          </a:p>
          <a:p>
            <a:pPr indent="-2794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IN" sz="1400"/>
              <a:t>Question 5: Add a Foreign Key Add a foreign key constraint to the "Orders" table referencing the "CustomerID" column in the "Customers" table.</a:t>
            </a:r>
            <a:endParaRPr sz="1400"/>
          </a:p>
          <a:p>
            <a:pPr indent="-2794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IN" sz="1400"/>
              <a:t>Question 6: Remove a Column Remove the "Notes" column from the "Suppliers" table.</a:t>
            </a:r>
            <a:endParaRPr sz="1400"/>
          </a:p>
          <a:p>
            <a:pPr indent="-2794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IN" sz="1400"/>
              <a:t>Question 7: Modify Column Size Increase the maximum length of the "FirstName" column in the "Employees" table from 50 to 100 characters.</a:t>
            </a:r>
            <a:endParaRPr sz="1400"/>
          </a:p>
          <a:p>
            <a:pPr indent="-2794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IN" sz="1400"/>
              <a:t>Question 8: Add a Check Constraint Add a check constraint to the "Students" table to ensure that the "Age" column values are greater than or equal to 18.</a:t>
            </a:r>
            <a:endParaRPr sz="1400"/>
          </a:p>
          <a:p>
            <a:pPr indent="-2794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IN" sz="1400"/>
              <a:t>Question 9: Rename a Table Rename the table "OldCustomers" to "NewCustomers".</a:t>
            </a:r>
            <a:endParaRPr sz="1400"/>
          </a:p>
          <a:p>
            <a:pPr indent="-27940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libri"/>
              <a:buChar char="•"/>
            </a:pPr>
            <a:r>
              <a:rPr lang="en-IN" sz="1400"/>
              <a:t>Question 10: Modify Nullable Constraint Change the "Address" column in the "Customers" table to allow NULL values.</a:t>
            </a:r>
            <a:endParaRPr sz="1400"/>
          </a:p>
          <a:p>
            <a:pPr indent="0" lvl="0" marL="228600" rtl="0" algn="l">
              <a:lnSpc>
                <a:spcPct val="7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74" name="Google Shape;174;g23eeacfa6ac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b="1" i="0" lang="en-IN" sz="2800">
                <a:solidFill>
                  <a:srgbClr val="C55A11"/>
                </a:solidFill>
              </a:rPr>
              <a:t>Introduction</a:t>
            </a:r>
            <a:endParaRPr b="1" sz="2800">
              <a:solidFill>
                <a:srgbClr val="C55A11"/>
              </a:solidFill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/>
              <a:t>Briefly introduce SQL (Structured Query Language) and its significance in Database Management Systems (DBMS).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/>
              <a:t>It provides a set of commands and queries that allow users to perform various operations, such as retrieving, inserting, updating, and deleting data in a database.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/>
              <a:t>Mention the four main categories of SQL commands: DDL, DML, DCL, and TCL.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b="1" lang="en-IN" sz="2800">
                <a:solidFill>
                  <a:srgbClr val="C55A11"/>
                </a:solidFill>
              </a:rPr>
              <a:t>SQL Commands</a:t>
            </a:r>
            <a:endParaRPr/>
          </a:p>
        </p:txBody>
      </p:sp>
      <p:pic>
        <p:nvPicPr>
          <p:cNvPr id="102" name="Google Shape;10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9901" y="2020094"/>
            <a:ext cx="59817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b="1" i="0" lang="en-IN" sz="2800">
                <a:solidFill>
                  <a:srgbClr val="C55A11"/>
                </a:solidFill>
              </a:rPr>
              <a:t>Data Definition Language (DDL)</a:t>
            </a:r>
            <a:endParaRPr b="1" sz="2800">
              <a:solidFill>
                <a:srgbClr val="C55A11"/>
              </a:solidFill>
            </a:endParaRPr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/>
              <a:t>DDL commands are used for defining and managing database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/>
              <a:t>Data Definition Language (DDL) is a subset of SQL that deals with the creation, modification, and deletion of database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/>
              <a:t>Examples: CREATE DATABASE, CREATE TABLE, ALTER TABLE, DROP TABLE.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/>
              <a:t>DDL commands are used to define the structure and organization of a database, including tables, indexes, views, and constraints.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10" name="Google Shape;11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IN" sz="2800"/>
              <a:t>Examples:</a:t>
            </a:r>
            <a:endParaRPr b="1" sz="2800"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 sz="2400"/>
              <a:t>Example of CREATE DATABASE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	Output: Query OK, 1 row affected (0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 sz="2400"/>
              <a:t>Example of CREATE TABLE</a:t>
            </a:r>
            <a:endParaRPr b="0" i="0"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46037" l="35646" r="38398" t="45755"/>
          <a:stretch/>
        </p:blipFill>
        <p:spPr>
          <a:xfrm>
            <a:off x="1716258" y="2700998"/>
            <a:ext cx="4747835" cy="84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45844" l="35306" r="39655" t="36520"/>
          <a:stretch/>
        </p:blipFill>
        <p:spPr>
          <a:xfrm>
            <a:off x="1842868" y="4968080"/>
            <a:ext cx="3850435" cy="152479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838200" y="801858"/>
            <a:ext cx="10515600" cy="5375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 sz="2400"/>
              <a:t>Example of ALTER TABLE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 sz="2400"/>
              <a:t>          </a:t>
            </a:r>
            <a:r>
              <a:rPr b="0" i="0" lang="en-IN" sz="2400"/>
              <a:t>Output: Query OK, 0 rows affected (0.05 sec)</a:t>
            </a:r>
            <a:endParaRPr b="0" i="0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ALTER TABLE Customers DROP COLUMN &lt;ColumnName&gt;;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IN" sz="2400"/>
              <a:t>ALTER TABLE table_name RENAME COLUMN old_name to new_name;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IN" sz="2400"/>
              <a:t>ALTER TABLE table_name MODIFY COLUMN column_name datatype;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 sz="2400"/>
              <a:t>Example of DROP TABLE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IN" sz="2400"/>
              <a:t>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IN" sz="2400"/>
              <a:t>         Output: Query OK, 0 rows affected (0.05 sec)</a:t>
            </a:r>
            <a:endParaRPr sz="2400"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52412" l="35192" r="44269" t="38353"/>
          <a:stretch/>
        </p:blipFill>
        <p:spPr>
          <a:xfrm>
            <a:off x="1386350" y="1197119"/>
            <a:ext cx="4006475" cy="101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6"/>
          <p:cNvPicPr preferRelativeResize="0"/>
          <p:nvPr/>
        </p:nvPicPr>
        <p:blipFill rotWithShape="1">
          <a:blip r:embed="rId4">
            <a:alphaModFix/>
          </a:blip>
          <a:srcRect b="62673" l="35537" r="39654" t="30965"/>
          <a:stretch/>
        </p:blipFill>
        <p:spPr>
          <a:xfrm>
            <a:off x="1491175" y="4736009"/>
            <a:ext cx="5414920" cy="780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b="1" i="0" lang="en-IN" sz="2800">
                <a:solidFill>
                  <a:srgbClr val="C55A11"/>
                </a:solidFill>
              </a:rPr>
              <a:t>Data Manipulation Language (DML)</a:t>
            </a:r>
            <a:endParaRPr b="1" sz="2800">
              <a:solidFill>
                <a:srgbClr val="C55A11"/>
              </a:solidFill>
            </a:endParaRPr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/>
              <a:t>DML (Data Manipulation Language) is a subset of SQL (Structured Query Language) that focuses on performing operations.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/>
              <a:t>DML allows users to retrieve, insert, update, and delete data from database tables.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/>
              <a:t>DML commands are used to manipulate data within the database.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IN" sz="2400"/>
              <a:t>Examples: INSERT INTO, UPDATE, DELETE.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34" name="Google Shape;13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IN" sz="2800"/>
              <a:t>Examples:</a:t>
            </a:r>
            <a:endParaRPr b="1" sz="2800"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838200" y="1477099"/>
            <a:ext cx="10515600" cy="5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 sz="2400"/>
              <a:t>Example of INSERT INTO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IN" sz="2400"/>
              <a:t>        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IN" sz="2400"/>
              <a:t>       Output: Query OK, 1 row affected (0.00 sec)</a:t>
            </a:r>
            <a:endParaRPr b="0" i="0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400"/>
              <a:t>INSERT INTO </a:t>
            </a:r>
            <a:r>
              <a:rPr i="1" lang="en-IN" sz="2400"/>
              <a:t>table_name </a:t>
            </a:r>
            <a:r>
              <a:rPr lang="en-IN" sz="2400"/>
              <a:t>VALUES (</a:t>
            </a:r>
            <a:r>
              <a:rPr i="1" lang="en-IN" sz="2400"/>
              <a:t>value1</a:t>
            </a:r>
            <a:r>
              <a:rPr lang="en-IN" sz="2400"/>
              <a:t>,</a:t>
            </a:r>
            <a:r>
              <a:rPr i="1" lang="en-IN" sz="2400"/>
              <a:t> value2</a:t>
            </a:r>
            <a:r>
              <a:rPr lang="en-IN" sz="2400"/>
              <a:t>,...);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 sz="2400"/>
              <a:t>Example of UPDATE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IN" sz="2400"/>
              <a:t>Output: Query OK, 1 row affected (0.00 sec)</a:t>
            </a:r>
            <a:endParaRPr b="0" i="0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63288" l="35423" r="24423" t="26609"/>
          <a:stretch/>
        </p:blipFill>
        <p:spPr>
          <a:xfrm>
            <a:off x="1716259" y="1860479"/>
            <a:ext cx="6660804" cy="94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8"/>
          <p:cNvPicPr preferRelativeResize="0"/>
          <p:nvPr/>
        </p:nvPicPr>
        <p:blipFill rotWithShape="1">
          <a:blip r:embed="rId4">
            <a:alphaModFix/>
          </a:blip>
          <a:srcRect b="26609" l="35421" r="47154" t="59646"/>
          <a:stretch/>
        </p:blipFill>
        <p:spPr>
          <a:xfrm>
            <a:off x="1237109" y="4698177"/>
            <a:ext cx="3334044" cy="147880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838200" y="815926"/>
            <a:ext cx="10515600" cy="5361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 sz="2400"/>
              <a:t>Example of UPDATE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IN" sz="2400"/>
              <a:t>	Output: Query OK, 1 row affected (0.00 sec)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 sz="2400"/>
              <a:t>Example of DELETE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IN" sz="2400"/>
              <a:t>	Output: Query OK, 1 row affected (0.00 sec)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-IN" sz="2400"/>
            </a:br>
            <a:endParaRPr b="0" i="0"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 b="54053" l="35077" r="39768" t="33017"/>
          <a:stretch/>
        </p:blipFill>
        <p:spPr>
          <a:xfrm>
            <a:off x="1969477" y="1252024"/>
            <a:ext cx="3894292" cy="1125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 b="47935" l="35476" r="46018" t="40089"/>
          <a:stretch/>
        </p:blipFill>
        <p:spPr>
          <a:xfrm>
            <a:off x="1841504" y="3584368"/>
            <a:ext cx="3808523" cy="138566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2023-07-20T06:11:34Z</dcterms:created>
  <dc:creator>simran saini</dc:creator>
</cp:coreProperties>
</file>