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91C00-F834-4021-8AAE-44C730F85D7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A84E25-8541-4C0D-B7B3-F145477A29A5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AECDCC22-1AE7-4707-AE44-2C9E56058564}" type="parTrans" cxnId="{2184758B-9406-47C5-AD46-9A05E7CAD6E0}">
      <dgm:prSet/>
      <dgm:spPr/>
      <dgm:t>
        <a:bodyPr/>
        <a:lstStyle/>
        <a:p>
          <a:endParaRPr lang="en-IN"/>
        </a:p>
      </dgm:t>
    </dgm:pt>
    <dgm:pt modelId="{376E5E97-8C26-496D-99B5-0E484FCBE754}" type="sibTrans" cxnId="{2184758B-9406-47C5-AD46-9A05E7CAD6E0}">
      <dgm:prSet/>
      <dgm:spPr/>
      <dgm:t>
        <a:bodyPr/>
        <a:lstStyle/>
        <a:p>
          <a:endParaRPr lang="en-IN"/>
        </a:p>
      </dgm:t>
    </dgm:pt>
    <dgm:pt modelId="{73F84958-21A4-4526-ADE9-68DA487796B6}">
      <dgm:prSet phldrT="[Text]"/>
      <dgm:spPr/>
      <dgm:t>
        <a:bodyPr/>
        <a:lstStyle/>
        <a:p>
          <a:r>
            <a:rPr lang="en-IN" dirty="0"/>
            <a:t>Univariant/Bivariant /Multivariant analysis</a:t>
          </a:r>
        </a:p>
      </dgm:t>
    </dgm:pt>
    <dgm:pt modelId="{6E3EF95C-BB5B-4F32-A831-6CB1CA3EEA68}" type="parTrans" cxnId="{72D04DCD-E420-421B-8800-294635CBF4B9}">
      <dgm:prSet/>
      <dgm:spPr/>
      <dgm:t>
        <a:bodyPr/>
        <a:lstStyle/>
        <a:p>
          <a:endParaRPr lang="en-IN"/>
        </a:p>
      </dgm:t>
    </dgm:pt>
    <dgm:pt modelId="{8A33B010-A9D7-4C45-8AB1-49E92C994E01}" type="sibTrans" cxnId="{72D04DCD-E420-421B-8800-294635CBF4B9}">
      <dgm:prSet/>
      <dgm:spPr/>
      <dgm:t>
        <a:bodyPr/>
        <a:lstStyle/>
        <a:p>
          <a:endParaRPr lang="en-IN"/>
        </a:p>
      </dgm:t>
    </dgm:pt>
    <dgm:pt modelId="{ACA43809-2BE0-43CD-849B-553501A178C2}">
      <dgm:prSet phldrT="[Text]"/>
      <dgm:spPr/>
      <dgm:t>
        <a:bodyPr/>
        <a:lstStyle/>
        <a:p>
          <a:r>
            <a:rPr lang="en-IN" dirty="0"/>
            <a:t>Recommendations</a:t>
          </a:r>
        </a:p>
      </dgm:t>
    </dgm:pt>
    <dgm:pt modelId="{BC846D22-30D1-4F4C-9BF9-313F255EB6A0}" type="parTrans" cxnId="{33D23767-135A-44AD-84D7-4BC5CE4FE5FB}">
      <dgm:prSet/>
      <dgm:spPr/>
      <dgm:t>
        <a:bodyPr/>
        <a:lstStyle/>
        <a:p>
          <a:endParaRPr lang="en-IN"/>
        </a:p>
      </dgm:t>
    </dgm:pt>
    <dgm:pt modelId="{9DFD461D-119C-437D-93BE-8184B9A0E4E2}" type="sibTrans" cxnId="{33D23767-135A-44AD-84D7-4BC5CE4FE5FB}">
      <dgm:prSet/>
      <dgm:spPr/>
      <dgm:t>
        <a:bodyPr/>
        <a:lstStyle/>
        <a:p>
          <a:endParaRPr lang="en-IN"/>
        </a:p>
      </dgm:t>
    </dgm:pt>
    <dgm:pt modelId="{CE91F2E3-49FE-46B1-BC5D-0CC9F326BADE}">
      <dgm:prSet phldrT="[Text]"/>
      <dgm:spPr/>
      <dgm:t>
        <a:bodyPr/>
        <a:lstStyle/>
        <a:p>
          <a:r>
            <a:rPr lang="en-IN" dirty="0"/>
            <a:t>Data</a:t>
          </a:r>
        </a:p>
        <a:p>
          <a:r>
            <a:rPr lang="en-IN" dirty="0"/>
            <a:t>understanding</a:t>
          </a:r>
        </a:p>
      </dgm:t>
    </dgm:pt>
    <dgm:pt modelId="{F973A026-7824-4544-99B0-F6EB75EE05CA}" type="parTrans" cxnId="{C1EE7721-1C15-4187-BA0A-C23931D5288D}">
      <dgm:prSet/>
      <dgm:spPr/>
      <dgm:t>
        <a:bodyPr/>
        <a:lstStyle/>
        <a:p>
          <a:endParaRPr lang="en-IN"/>
        </a:p>
      </dgm:t>
    </dgm:pt>
    <dgm:pt modelId="{A4E42789-7E0A-484F-A8CF-8C393F0FF08B}" type="sibTrans" cxnId="{C1EE7721-1C15-4187-BA0A-C23931D5288D}">
      <dgm:prSet/>
      <dgm:spPr/>
      <dgm:t>
        <a:bodyPr/>
        <a:lstStyle/>
        <a:p>
          <a:endParaRPr lang="en-IN"/>
        </a:p>
      </dgm:t>
    </dgm:pt>
    <dgm:pt modelId="{5F806D93-B643-403A-9FF2-FCC2D6E2E1BC}" type="pres">
      <dgm:prSet presAssocID="{43C91C00-F834-4021-8AAE-44C730F85D75}" presName="Name0" presStyleCnt="0">
        <dgm:presLayoutVars>
          <dgm:dir/>
          <dgm:animLvl val="lvl"/>
          <dgm:resizeHandles val="exact"/>
        </dgm:presLayoutVars>
      </dgm:prSet>
      <dgm:spPr/>
    </dgm:pt>
    <dgm:pt modelId="{62A98C2E-9DBD-41E2-BE77-9E1ACCADD346}" type="pres">
      <dgm:prSet presAssocID="{50A84E25-8541-4C0D-B7B3-F145477A29A5}" presName="parTxOnly" presStyleLbl="node1" presStyleIdx="0" presStyleCnt="4" custLinFactY="51027" custLinFactNeighborX="-78470" custLinFactNeighborY="100000">
        <dgm:presLayoutVars>
          <dgm:chMax val="0"/>
          <dgm:chPref val="0"/>
          <dgm:bulletEnabled val="1"/>
        </dgm:presLayoutVars>
      </dgm:prSet>
      <dgm:spPr/>
    </dgm:pt>
    <dgm:pt modelId="{01C24A94-C395-4691-98E7-2507BC9184EA}" type="pres">
      <dgm:prSet presAssocID="{376E5E97-8C26-496D-99B5-0E484FCBE754}" presName="parTxOnlySpace" presStyleCnt="0"/>
      <dgm:spPr/>
    </dgm:pt>
    <dgm:pt modelId="{58879022-D5CD-4DD7-94DD-C1C5C6F1800F}" type="pres">
      <dgm:prSet presAssocID="{CE91F2E3-49FE-46B1-BC5D-0CC9F326BADE}" presName="parTxOnly" presStyleLbl="node1" presStyleIdx="1" presStyleCnt="4" custLinFactX="-4636" custLinFactY="49086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52320FFD-1402-4DBE-A156-D2A61EABB554}" type="pres">
      <dgm:prSet presAssocID="{A4E42789-7E0A-484F-A8CF-8C393F0FF08B}" presName="parTxOnlySpace" presStyleCnt="0"/>
      <dgm:spPr/>
    </dgm:pt>
    <dgm:pt modelId="{97670CCE-6025-4E10-AA86-18734492715E}" type="pres">
      <dgm:prSet presAssocID="{73F84958-21A4-4526-ADE9-68DA487796B6}" presName="parTxOnly" presStyleLbl="node1" presStyleIdx="2" presStyleCnt="4" custLinFactX="-13918" custLinFactY="51027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C9BF4FBE-4886-4854-9E67-C99B783A6AD9}" type="pres">
      <dgm:prSet presAssocID="{8A33B010-A9D7-4C45-8AB1-49E92C994E01}" presName="parTxOnlySpace" presStyleCnt="0"/>
      <dgm:spPr/>
    </dgm:pt>
    <dgm:pt modelId="{C29990BE-F4F0-462E-ABDF-40D346D348AD}" type="pres">
      <dgm:prSet presAssocID="{ACA43809-2BE0-43CD-849B-553501A178C2}" presName="parTxOnly" presStyleLbl="node1" presStyleIdx="3" presStyleCnt="4" custLinFactX="-21188" custLinFactY="51027" custLinFactNeighborX="-1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61D24207-9C48-407C-9AC6-A28D1D0D1387}" type="presOf" srcId="{50A84E25-8541-4C0D-B7B3-F145477A29A5}" destId="{62A98C2E-9DBD-41E2-BE77-9E1ACCADD346}" srcOrd="0" destOrd="0" presId="urn:microsoft.com/office/officeart/2005/8/layout/chevron1"/>
    <dgm:cxn modelId="{C1EE7721-1C15-4187-BA0A-C23931D5288D}" srcId="{43C91C00-F834-4021-8AAE-44C730F85D75}" destId="{CE91F2E3-49FE-46B1-BC5D-0CC9F326BADE}" srcOrd="1" destOrd="0" parTransId="{F973A026-7824-4544-99B0-F6EB75EE05CA}" sibTransId="{A4E42789-7E0A-484F-A8CF-8C393F0FF08B}"/>
    <dgm:cxn modelId="{EEE1D53E-06C7-4CD3-8CE5-AFF411088919}" type="presOf" srcId="{73F84958-21A4-4526-ADE9-68DA487796B6}" destId="{97670CCE-6025-4E10-AA86-18734492715E}" srcOrd="0" destOrd="0" presId="urn:microsoft.com/office/officeart/2005/8/layout/chevron1"/>
    <dgm:cxn modelId="{33D23767-135A-44AD-84D7-4BC5CE4FE5FB}" srcId="{43C91C00-F834-4021-8AAE-44C730F85D75}" destId="{ACA43809-2BE0-43CD-849B-553501A178C2}" srcOrd="3" destOrd="0" parTransId="{BC846D22-30D1-4F4C-9BF9-313F255EB6A0}" sibTransId="{9DFD461D-119C-437D-93BE-8184B9A0E4E2}"/>
    <dgm:cxn modelId="{05FA8F80-8E42-4092-9757-5269F31739B2}" type="presOf" srcId="{ACA43809-2BE0-43CD-849B-553501A178C2}" destId="{C29990BE-F4F0-462E-ABDF-40D346D348AD}" srcOrd="0" destOrd="0" presId="urn:microsoft.com/office/officeart/2005/8/layout/chevron1"/>
    <dgm:cxn modelId="{2184758B-9406-47C5-AD46-9A05E7CAD6E0}" srcId="{43C91C00-F834-4021-8AAE-44C730F85D75}" destId="{50A84E25-8541-4C0D-B7B3-F145477A29A5}" srcOrd="0" destOrd="0" parTransId="{AECDCC22-1AE7-4707-AE44-2C9E56058564}" sibTransId="{376E5E97-8C26-496D-99B5-0E484FCBE754}"/>
    <dgm:cxn modelId="{72D04DCD-E420-421B-8800-294635CBF4B9}" srcId="{43C91C00-F834-4021-8AAE-44C730F85D75}" destId="{73F84958-21A4-4526-ADE9-68DA487796B6}" srcOrd="2" destOrd="0" parTransId="{6E3EF95C-BB5B-4F32-A831-6CB1CA3EEA68}" sibTransId="{8A33B010-A9D7-4C45-8AB1-49E92C994E01}"/>
    <dgm:cxn modelId="{006C97DB-B309-4E44-9CCA-810010572AE5}" type="presOf" srcId="{43C91C00-F834-4021-8AAE-44C730F85D75}" destId="{5F806D93-B643-403A-9FF2-FCC2D6E2E1BC}" srcOrd="0" destOrd="0" presId="urn:microsoft.com/office/officeart/2005/8/layout/chevron1"/>
    <dgm:cxn modelId="{FAA192DF-23BC-4DDF-81F9-A33E8A8B0CF0}" type="presOf" srcId="{CE91F2E3-49FE-46B1-BC5D-0CC9F326BADE}" destId="{58879022-D5CD-4DD7-94DD-C1C5C6F1800F}" srcOrd="0" destOrd="0" presId="urn:microsoft.com/office/officeart/2005/8/layout/chevron1"/>
    <dgm:cxn modelId="{D041E53F-7C2E-43D8-A513-276E0D4AEF25}" type="presParOf" srcId="{5F806D93-B643-403A-9FF2-FCC2D6E2E1BC}" destId="{62A98C2E-9DBD-41E2-BE77-9E1ACCADD346}" srcOrd="0" destOrd="0" presId="urn:microsoft.com/office/officeart/2005/8/layout/chevron1"/>
    <dgm:cxn modelId="{505FDAB3-EDC3-4562-8C97-ACE51394F990}" type="presParOf" srcId="{5F806D93-B643-403A-9FF2-FCC2D6E2E1BC}" destId="{01C24A94-C395-4691-98E7-2507BC9184EA}" srcOrd="1" destOrd="0" presId="urn:microsoft.com/office/officeart/2005/8/layout/chevron1"/>
    <dgm:cxn modelId="{7EC7F8FA-D28A-41EC-B1FD-77FEFAE27DE9}" type="presParOf" srcId="{5F806D93-B643-403A-9FF2-FCC2D6E2E1BC}" destId="{58879022-D5CD-4DD7-94DD-C1C5C6F1800F}" srcOrd="2" destOrd="0" presId="urn:microsoft.com/office/officeart/2005/8/layout/chevron1"/>
    <dgm:cxn modelId="{07FCE111-264B-4E5D-B396-6A0B24AA0AEF}" type="presParOf" srcId="{5F806D93-B643-403A-9FF2-FCC2D6E2E1BC}" destId="{52320FFD-1402-4DBE-A156-D2A61EABB554}" srcOrd="3" destOrd="0" presId="urn:microsoft.com/office/officeart/2005/8/layout/chevron1"/>
    <dgm:cxn modelId="{467CFA6E-CD2F-4284-BF11-69DAF035D16B}" type="presParOf" srcId="{5F806D93-B643-403A-9FF2-FCC2D6E2E1BC}" destId="{97670CCE-6025-4E10-AA86-18734492715E}" srcOrd="4" destOrd="0" presId="urn:microsoft.com/office/officeart/2005/8/layout/chevron1"/>
    <dgm:cxn modelId="{7B49F49A-6C51-4CDC-A647-792368629D82}" type="presParOf" srcId="{5F806D93-B643-403A-9FF2-FCC2D6E2E1BC}" destId="{C9BF4FBE-4886-4854-9E67-C99B783A6AD9}" srcOrd="5" destOrd="0" presId="urn:microsoft.com/office/officeart/2005/8/layout/chevron1"/>
    <dgm:cxn modelId="{3379FE0C-3AD7-43B7-AFEA-D81E9B36EFBE}" type="presParOf" srcId="{5F806D93-B643-403A-9FF2-FCC2D6E2E1BC}" destId="{C29990BE-F4F0-462E-ABDF-40D346D348A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8C2E-9DBD-41E2-BE77-9E1ACCADD346}">
      <dsp:nvSpPr>
        <dsp:cNvPr id="0" name=""/>
        <dsp:cNvSpPr/>
      </dsp:nvSpPr>
      <dsp:spPr>
        <a:xfrm>
          <a:off x="0" y="359623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cleaning</a:t>
          </a:r>
        </a:p>
      </dsp:txBody>
      <dsp:txXfrm>
        <a:off x="438944" y="3596236"/>
        <a:ext cx="1316831" cy="877887"/>
      </dsp:txXfrm>
    </dsp:sp>
    <dsp:sp modelId="{58879022-D5CD-4DD7-94DD-C1C5C6F1800F}">
      <dsp:nvSpPr>
        <dsp:cNvPr id="0" name=""/>
        <dsp:cNvSpPr/>
      </dsp:nvSpPr>
      <dsp:spPr>
        <a:xfrm>
          <a:off x="1657798" y="3579197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understanding</a:t>
          </a:r>
        </a:p>
      </dsp:txBody>
      <dsp:txXfrm>
        <a:off x="2096742" y="3579197"/>
        <a:ext cx="1316831" cy="877887"/>
      </dsp:txXfrm>
    </dsp:sp>
    <dsp:sp modelId="{97670CCE-6025-4E10-AA86-18734492715E}">
      <dsp:nvSpPr>
        <dsp:cNvPr id="0" name=""/>
        <dsp:cNvSpPr/>
      </dsp:nvSpPr>
      <dsp:spPr>
        <a:xfrm>
          <a:off x="3429331" y="359623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Univariant/Bivariant /Multivariant analysis</a:t>
          </a:r>
        </a:p>
      </dsp:txBody>
      <dsp:txXfrm>
        <a:off x="3868275" y="3596236"/>
        <a:ext cx="1316831" cy="877887"/>
      </dsp:txXfrm>
    </dsp:sp>
    <dsp:sp modelId="{C29990BE-F4F0-462E-ABDF-40D346D348AD}">
      <dsp:nvSpPr>
        <dsp:cNvPr id="0" name=""/>
        <dsp:cNvSpPr/>
      </dsp:nvSpPr>
      <dsp:spPr>
        <a:xfrm>
          <a:off x="5245022" y="3596236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Recommendations</a:t>
          </a:r>
        </a:p>
      </dsp:txBody>
      <dsp:txXfrm>
        <a:off x="5683966" y="3596236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7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22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98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7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6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2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2B37-67BB-44F9-AFFA-A6291AE92D16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AF9070-EC13-49DF-899B-BE2AF7C7C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6334-EBDF-846D-136F-1794998F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IN" b="1" dirty="0"/>
              <a:t>Lending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CDA7F-BFDF-39CB-B8F3-E50A3D1EB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IN" dirty="0"/>
              <a:t>By </a:t>
            </a:r>
          </a:p>
          <a:p>
            <a:r>
              <a:rPr lang="en-IN" dirty="0" err="1"/>
              <a:t>Mittinpreet</a:t>
            </a:r>
            <a:r>
              <a:rPr lang="en-IN" dirty="0"/>
              <a:t> &amp; Melvin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134" y="210888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2000 were charged off with annual salaries &lt; $45,000.</a:t>
            </a:r>
          </a:p>
          <a:p>
            <a:pPr lvl="1"/>
            <a:r>
              <a:rPr lang="en-US" dirty="0"/>
              <a:t>Action: Implement rigorous income verification and assess repayment capacity more thoroughly for low-income applicants.</a:t>
            </a:r>
          </a:p>
          <a:p>
            <a:r>
              <a:rPr lang="en-US" dirty="0"/>
              <a:t>Around 3000 were charged off in the 12%-18% interest rate bucket.</a:t>
            </a:r>
          </a:p>
          <a:p>
            <a:pPr lvl="1"/>
            <a:r>
              <a:rPr lang="en-US" dirty="0"/>
              <a:t>Action: Consider offering loans at lower interest rates to reduce the risk of default.</a:t>
            </a:r>
          </a:p>
          <a:p>
            <a:r>
              <a:rPr lang="en-US" dirty="0"/>
              <a:t>Around 1800 were charged off with loans of $15,000 and above.</a:t>
            </a:r>
          </a:p>
          <a:p>
            <a:pPr lvl="1"/>
            <a:r>
              <a:rPr lang="en-US" dirty="0"/>
              <a:t>Action: Evaluate applicants seeking higher loan amounts carefully and ensure strong credit history and repayment capability.</a:t>
            </a:r>
          </a:p>
          <a:p>
            <a:r>
              <a:rPr lang="en-US" dirty="0"/>
              <a:t>Majority charged off with monthly installments in the range of $160-$450</a:t>
            </a:r>
          </a:p>
          <a:p>
            <a:pPr lvl="1"/>
            <a:r>
              <a:rPr lang="en-US" dirty="0"/>
              <a:t>Action: Closely monitor and assess applicants with similar installment amounts to mitigate the risk of loan defaults.</a:t>
            </a:r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895D571-852E-65D5-03A1-C3C03C2A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34" y="624110"/>
            <a:ext cx="9799372" cy="1280890"/>
          </a:xfrm>
        </p:spPr>
        <p:txBody>
          <a:bodyPr/>
          <a:lstStyle/>
          <a:p>
            <a:r>
              <a:rPr lang="en-IN" dirty="0"/>
              <a:t>Univariant analysis-Quantitative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CBECB-4FED-4923-6DF8-61D3A27162BA}"/>
              </a:ext>
            </a:extLst>
          </p:cNvPr>
          <p:cNvSpPr txBox="1"/>
          <p:nvPr/>
        </p:nvSpPr>
        <p:spPr>
          <a:xfrm>
            <a:off x="2148134" y="1443335"/>
            <a:ext cx="613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8075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65" y="451279"/>
            <a:ext cx="10480524" cy="795788"/>
          </a:xfrm>
        </p:spPr>
        <p:txBody>
          <a:bodyPr/>
          <a:lstStyle/>
          <a:p>
            <a:r>
              <a:rPr lang="en-IN" dirty="0"/>
              <a:t>Bivariate Analysis-Ordered Categorical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73DB-3645-0805-2033-45CAC529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94" y="1384369"/>
            <a:ext cx="3869524" cy="275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52C30-03A9-474E-91CD-39AFDD9F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74" y="1526484"/>
            <a:ext cx="4073031" cy="2617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6515EF-6307-E5C1-4EF2-4C1B0FA5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774" y="4281346"/>
            <a:ext cx="4073031" cy="22800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282BCA-3857-914A-961E-EE56F55CC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994" y="4281346"/>
            <a:ext cx="3869524" cy="22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865" y="1871375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Higher grade loans (B, A, C) have more "Fully Paid" statuses, while lower grade loans (D, E, F, G) have higher "Charged Off" rates.</a:t>
            </a:r>
          </a:p>
          <a:p>
            <a:pPr lvl="1"/>
            <a:r>
              <a:rPr lang="en-US" dirty="0"/>
              <a:t>Action: Implement stricter credit assessments for these sub grades to mitigate the risk of defaults.</a:t>
            </a:r>
          </a:p>
          <a:p>
            <a:r>
              <a:rPr lang="en-US" dirty="0"/>
              <a:t>Sub grades B3 to D5 have a notable number of "Charged Off" loans compared to their fully paid counterparts.</a:t>
            </a:r>
          </a:p>
          <a:p>
            <a:pPr lvl="1"/>
            <a:r>
              <a:rPr lang="en-US" dirty="0"/>
              <a:t>Action: Review and update lending policies implemented in 2011 to identify and correct issues leading to higher charge-offs.</a:t>
            </a:r>
          </a:p>
          <a:p>
            <a:r>
              <a:rPr lang="en-US" dirty="0"/>
              <a:t>A significant increase in "Charged Off" loans in 2011 compared to previous years.</a:t>
            </a:r>
          </a:p>
          <a:p>
            <a:pPr lvl="1"/>
            <a:r>
              <a:rPr lang="en-US" dirty="0"/>
              <a:t>Action: Review and update lending policies implemented in 2011 to identify and correct issues leading to higher charge-offs.</a:t>
            </a:r>
          </a:p>
          <a:p>
            <a:r>
              <a:rPr lang="en-US" dirty="0"/>
              <a:t>The number of "Charged Off" loans is relatively consistent across months, with a slight increase towards the end of the year.</a:t>
            </a:r>
          </a:p>
          <a:p>
            <a:pPr lvl="1"/>
            <a:r>
              <a:rPr lang="en-US" dirty="0"/>
              <a:t>Action: Monitor and possibly adjust lending criteria towards the year's end to manage seasonal fluctuations in charge-offs.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286E14-B99B-7BEB-292B-1390040914CA}"/>
              </a:ext>
            </a:extLst>
          </p:cNvPr>
          <p:cNvSpPr txBox="1">
            <a:spLocks/>
          </p:cNvSpPr>
          <p:nvPr/>
        </p:nvSpPr>
        <p:spPr>
          <a:xfrm>
            <a:off x="1824865" y="451279"/>
            <a:ext cx="10480524" cy="795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Bivariate Analysis-Ordered Categorical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E313-C4BD-98BA-A6C0-F498536016EE}"/>
              </a:ext>
            </a:extLst>
          </p:cNvPr>
          <p:cNvSpPr txBox="1"/>
          <p:nvPr/>
        </p:nvSpPr>
        <p:spPr>
          <a:xfrm>
            <a:off x="1824865" y="1209003"/>
            <a:ext cx="613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2217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660" y="545452"/>
            <a:ext cx="9481088" cy="1280890"/>
          </a:xfrm>
        </p:spPr>
        <p:txBody>
          <a:bodyPr/>
          <a:lstStyle/>
          <a:p>
            <a:r>
              <a:rPr lang="en-US" dirty="0"/>
              <a:t>Bivariate Analysis Unordered Categorical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785CDD-176D-29E4-EF57-E87F67E8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60" y="1441533"/>
            <a:ext cx="3972569" cy="24842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E1272-1ADA-0344-29A9-76F748BA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83" y="1441533"/>
            <a:ext cx="3761023" cy="27209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12AF-DA41-E230-5B05-5D762A9EA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44" y="3972471"/>
            <a:ext cx="4354169" cy="26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34" y="624110"/>
            <a:ext cx="9923540" cy="1280890"/>
          </a:xfrm>
        </p:spPr>
        <p:txBody>
          <a:bodyPr/>
          <a:lstStyle/>
          <a:p>
            <a:r>
              <a:rPr lang="en-US" dirty="0"/>
              <a:t>Bivariate Analysis Unordered Categorical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915" y="2131143"/>
            <a:ext cx="8915400" cy="3777622"/>
          </a:xfrm>
        </p:spPr>
        <p:txBody>
          <a:bodyPr/>
          <a:lstStyle/>
          <a:p>
            <a:r>
              <a:rPr lang="en-US" dirty="0"/>
              <a:t>Verified loans have a higher count of "Fully Paid" statuses compared to non-verified loans, which have more "Charged Off" statuses.</a:t>
            </a:r>
          </a:p>
          <a:p>
            <a:pPr lvl="1"/>
            <a:r>
              <a:rPr lang="en-IN" dirty="0"/>
              <a:t>Action: </a:t>
            </a:r>
            <a:r>
              <a:rPr lang="en-US" dirty="0"/>
              <a:t>Emphasize verification processes to reduce the risk of loan defaults.</a:t>
            </a:r>
          </a:p>
          <a:p>
            <a:r>
              <a:rPr lang="en-US" dirty="0"/>
              <a:t>Renters have a significantly higher number of "Charged Off" loans compared to homeowners.</a:t>
            </a:r>
          </a:p>
          <a:p>
            <a:pPr lvl="1"/>
            <a:r>
              <a:rPr lang="en-IN" dirty="0"/>
              <a:t>Action: </a:t>
            </a:r>
            <a:r>
              <a:rPr lang="en-US" dirty="0"/>
              <a:t>Implement stricter credit assessments and financial stability checks for renters to mitigate risk.</a:t>
            </a:r>
          </a:p>
          <a:p>
            <a:r>
              <a:rPr lang="en-US" dirty="0"/>
              <a:t>Debt consolidation loans have the highest number of "Charged Off" statuses among all loan purposes.</a:t>
            </a:r>
          </a:p>
          <a:p>
            <a:pPr lvl="1"/>
            <a:r>
              <a:rPr lang="en-IN" dirty="0"/>
              <a:t>Action: </a:t>
            </a:r>
            <a:r>
              <a:rPr lang="en-US" dirty="0"/>
              <a:t>Exercise caution and implement thorough risk assessments for debt consolidation loan applications.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CF3B6-73B9-F345-82B2-C115F9291E46}"/>
              </a:ext>
            </a:extLst>
          </p:cNvPr>
          <p:cNvSpPr txBox="1"/>
          <p:nvPr/>
        </p:nvSpPr>
        <p:spPr>
          <a:xfrm>
            <a:off x="2148134" y="1443335"/>
            <a:ext cx="613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9970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660C5-4E85-94AE-BE4D-2A9ACB2B540D}"/>
              </a:ext>
            </a:extLst>
          </p:cNvPr>
          <p:cNvSpPr txBox="1"/>
          <p:nvPr/>
        </p:nvSpPr>
        <p:spPr>
          <a:xfrm>
            <a:off x="1285162" y="1905000"/>
            <a:ext cx="65019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loan_amnt</a:t>
            </a:r>
            <a:r>
              <a:rPr lang="en-US" dirty="0"/>
              <a:t>, </a:t>
            </a:r>
            <a:r>
              <a:rPr lang="en-US" dirty="0" err="1"/>
              <a:t>funded_amnt</a:t>
            </a:r>
            <a:r>
              <a:rPr lang="en-US" dirty="0"/>
              <a:t>, and </a:t>
            </a:r>
            <a:r>
              <a:rPr lang="en-US" dirty="0" err="1"/>
              <a:t>funded_amnt_inv</a:t>
            </a:r>
            <a:r>
              <a:rPr lang="en-US" dirty="0"/>
              <a:t> have very high correlations with each other (&gt;0.95).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loan amounts and installments are associated with higher interest rates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Variables like </a:t>
            </a:r>
            <a:r>
              <a:rPr lang="en-US" dirty="0" err="1"/>
              <a:t>emp_length</a:t>
            </a:r>
            <a:r>
              <a:rPr lang="en-US" dirty="0"/>
              <a:t>, </a:t>
            </a:r>
            <a:r>
              <a:rPr lang="en-US" dirty="0" err="1"/>
              <a:t>dti</a:t>
            </a:r>
            <a:r>
              <a:rPr lang="en-US" dirty="0"/>
              <a:t>, </a:t>
            </a:r>
            <a:r>
              <a:rPr lang="en-US" dirty="0" err="1"/>
              <a:t>mths_since_last_delinq</a:t>
            </a:r>
            <a:r>
              <a:rPr lang="en-US" dirty="0"/>
              <a:t>, and </a:t>
            </a:r>
            <a:r>
              <a:rPr lang="en-US" dirty="0" err="1"/>
              <a:t>pub_rec_bankruptcies</a:t>
            </a:r>
            <a:r>
              <a:rPr lang="en-US" dirty="0"/>
              <a:t> show low correlations with other variables.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	These variables might provide unique information and should be considered in risk assessments despite their low correlations.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B89265-8F27-7366-E464-FF73A94E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88" y="1547590"/>
            <a:ext cx="452763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3CC-876A-2461-4710-29AB306E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532670"/>
            <a:ext cx="8911687" cy="128089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0D6E-CDC2-922A-C124-330DD974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587" y="1264555"/>
            <a:ext cx="8915400" cy="50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overall analysis implementing these recommendations below can help reduce the risk of loan defaults and improve overall credit portfolio performance.</a:t>
            </a:r>
            <a:endParaRPr lang="en-US" b="1" dirty="0"/>
          </a:p>
          <a:p>
            <a:r>
              <a:rPr lang="en-US" b="1" dirty="0"/>
              <a:t>Stricter Credit Assessments:</a:t>
            </a:r>
            <a:r>
              <a:rPr lang="en-US" dirty="0"/>
              <a:t> Tighten eligibility criteria for high-risk groups (e.g., Grade B, short-term loans, applicants from California).</a:t>
            </a:r>
          </a:p>
          <a:p>
            <a:r>
              <a:rPr lang="en-US" b="1" dirty="0"/>
              <a:t>Policy Review: </a:t>
            </a:r>
            <a:r>
              <a:rPr lang="en-US" dirty="0"/>
              <a:t>Update lending policies from 2011 to reduce high default rates.</a:t>
            </a:r>
          </a:p>
          <a:p>
            <a:r>
              <a:rPr lang="en-US" b="1" dirty="0"/>
              <a:t>Interest Rate Adjustments: </a:t>
            </a:r>
            <a:r>
              <a:rPr lang="en-US" dirty="0"/>
              <a:t>Offer lower interest rates to decrease default risk.</a:t>
            </a:r>
          </a:p>
          <a:p>
            <a:r>
              <a:rPr lang="en-US" b="1" dirty="0"/>
              <a:t>Enhanced Verification: </a:t>
            </a:r>
            <a:r>
              <a:rPr lang="en-US" dirty="0"/>
              <a:t>Strengthen verification processes to ensure creditworthiness.</a:t>
            </a:r>
          </a:p>
          <a:p>
            <a:r>
              <a:rPr lang="en-US" b="1" dirty="0"/>
              <a:t>Income Verification: </a:t>
            </a:r>
            <a:r>
              <a:rPr lang="en-US" dirty="0"/>
              <a:t>Thoroughly verify income and assess repayment capacity for low-income applicants.</a:t>
            </a:r>
          </a:p>
          <a:p>
            <a:r>
              <a:rPr lang="en-US" b="1" dirty="0"/>
              <a:t>Seasonal Monitoring: </a:t>
            </a:r>
            <a:r>
              <a:rPr lang="en-US" dirty="0"/>
              <a:t>Adjust lending criteria at year-end to manage seasonal charge-offs.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0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31368"/>
            <a:ext cx="8911687" cy="1280890"/>
          </a:xfrm>
        </p:spPr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30" y="1995948"/>
            <a:ext cx="8915400" cy="1083769"/>
          </a:xfrm>
        </p:spPr>
        <p:txBody>
          <a:bodyPr/>
          <a:lstStyle/>
          <a:p>
            <a:r>
              <a:rPr lang="en-US" dirty="0"/>
              <a:t>  To pinpoint applicants at risk of defaulting on loans, enabling a reduction in credit losses. This case study aims to achieve this goal through exploratory data analysis (EDA) using the provided dataset.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D80920-F8BE-544D-88F4-E8DF76B5F04E}"/>
              </a:ext>
            </a:extLst>
          </p:cNvPr>
          <p:cNvSpPr txBox="1">
            <a:spLocks/>
          </p:cNvSpPr>
          <p:nvPr/>
        </p:nvSpPr>
        <p:spPr>
          <a:xfrm>
            <a:off x="1636443" y="327683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EDA flow chart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7AF173-0CFF-CC0B-07FE-DBD800DD2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3840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2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1C2-9358-0622-F818-BD844E8B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667" y="663439"/>
            <a:ext cx="8911687" cy="1280890"/>
          </a:xfrm>
        </p:spPr>
        <p:txBody>
          <a:bodyPr/>
          <a:lstStyle/>
          <a:p>
            <a:r>
              <a:rPr lang="en-IN"/>
              <a:t>Boxplots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46B0C-48EA-E211-5089-AD25F5FC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67" y="1303884"/>
            <a:ext cx="8382666" cy="52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809" y="624110"/>
            <a:ext cx="8911687" cy="1280890"/>
          </a:xfrm>
        </p:spPr>
        <p:txBody>
          <a:bodyPr/>
          <a:lstStyle/>
          <a:p>
            <a:r>
              <a:rPr lang="en-IN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51820"/>
            <a:ext cx="8915400" cy="3777622"/>
          </a:xfrm>
        </p:spPr>
        <p:txBody>
          <a:bodyPr/>
          <a:lstStyle/>
          <a:p>
            <a:r>
              <a:rPr lang="en-US" dirty="0"/>
              <a:t>Loan amounts typically fall between 5,000 and 15,000 USD for the majority of applicants.</a:t>
            </a:r>
          </a:p>
          <a:p>
            <a:r>
              <a:rPr lang="en-US" dirty="0"/>
              <a:t>Funded amounts commonly range from 5,000 to 14,000 USD for loan recipients.</a:t>
            </a:r>
          </a:p>
          <a:p>
            <a:r>
              <a:rPr lang="en-US" dirty="0"/>
              <a:t>Investors typically fund loans within the range of 5,000 to 14,000 USD.</a:t>
            </a:r>
          </a:p>
          <a:p>
            <a:r>
              <a:rPr lang="en-US" dirty="0"/>
              <a:t>Interest rates on loans generally range between 9% and 14%.</a:t>
            </a:r>
          </a:p>
          <a:p>
            <a:r>
              <a:rPr lang="en-US" dirty="0"/>
              <a:t>Monthly installment amounts for loans typically range from 160 to 440 USD.</a:t>
            </a:r>
          </a:p>
          <a:p>
            <a:r>
              <a:rPr lang="en-US" dirty="0"/>
              <a:t>Debt-to-income ratios for applicants typically range between 8 and 18.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73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2265"/>
            <a:ext cx="9706270" cy="1280890"/>
          </a:xfrm>
        </p:spPr>
        <p:txBody>
          <a:bodyPr/>
          <a:lstStyle/>
          <a:p>
            <a:r>
              <a:rPr lang="en-IN"/>
              <a:t>Univariant analysis-Ordered categorical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4D12F4-5187-3242-92B8-439C92D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35" y="1448929"/>
            <a:ext cx="8194645" cy="51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02" y="771594"/>
            <a:ext cx="9687565" cy="1280890"/>
          </a:xfrm>
        </p:spPr>
        <p:txBody>
          <a:bodyPr/>
          <a:lstStyle/>
          <a:p>
            <a:r>
              <a:rPr lang="en-IN" dirty="0"/>
              <a:t>Univariant analysis-Ordered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102" y="2052484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Grade B had the most "Charged off" loan applicants, totaling 1,352, indicating repayment challenges for this credit grade.</a:t>
            </a:r>
          </a:p>
          <a:p>
            <a:r>
              <a:rPr lang="en-US" dirty="0"/>
              <a:t>Short-term loans of 36 months were most popular among "Charged off" applicants, with 3,006 applications. This suggests defaults were common with shorter repayment periods.</a:t>
            </a:r>
          </a:p>
          <a:p>
            <a:r>
              <a:rPr lang="en-US" dirty="0"/>
              <a:t>Applicants with over 10 years of employment accounted for the highest "Charged off" loans, totaling 1,474. Long-term employment did not guarantee successful repayment.</a:t>
            </a:r>
          </a:p>
          <a:p>
            <a:r>
              <a:rPr lang="en-US" dirty="0"/>
              <a:t>In 2011, there were 3,152 "Charged off" loan applications, marking a peak in defaults over the years, possibly reflecting economic challenges.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71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7C1D4-E0CA-8617-99CB-8FEB94CA5C2C}"/>
              </a:ext>
            </a:extLst>
          </p:cNvPr>
          <p:cNvSpPr txBox="1">
            <a:spLocks/>
          </p:cNvSpPr>
          <p:nvPr/>
        </p:nvSpPr>
        <p:spPr>
          <a:xfrm>
            <a:off x="2068102" y="771594"/>
            <a:ext cx="96875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Univariant analysis-Unordered categorical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04D4E-4C97-1A8D-0791-6CCDD731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1" y="1819527"/>
            <a:ext cx="9204960" cy="45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75C4-8725-887C-4260-090A477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280" y="2391624"/>
            <a:ext cx="8915400" cy="4885510"/>
          </a:xfrm>
        </p:spPr>
        <p:txBody>
          <a:bodyPr>
            <a:normAutofit/>
          </a:bodyPr>
          <a:lstStyle/>
          <a:p>
            <a:r>
              <a:rPr lang="en-US" dirty="0"/>
              <a:t>High "Charged Off" Rates in California as 1,055 applicants from California were "Charged off.“</a:t>
            </a:r>
          </a:p>
          <a:p>
            <a:pPr lvl="1"/>
            <a:r>
              <a:rPr lang="en-US" dirty="0"/>
              <a:t>Action: Implement stricter eligibility criteria and credit assessments for applicants from California.</a:t>
            </a:r>
          </a:p>
          <a:p>
            <a:r>
              <a:rPr lang="en-US" dirty="0"/>
              <a:t>2,633 "Charged off" applicants selected debt consolidation as their loan purpose.</a:t>
            </a:r>
          </a:p>
          <a:p>
            <a:pPr lvl="1"/>
            <a:r>
              <a:rPr lang="en-US" dirty="0"/>
              <a:t>Action: Exercise caution when approving debt consolidation loans.</a:t>
            </a:r>
          </a:p>
          <a:p>
            <a:r>
              <a:rPr lang="en-US" dirty="0"/>
              <a:t>High Number of Loan Defaulters</a:t>
            </a:r>
          </a:p>
          <a:p>
            <a:pPr lvl="1"/>
            <a:r>
              <a:rPr lang="en-US" dirty="0"/>
              <a:t>Action: Enhance risk assessment practices, implement stricter credit checks, and lower loan-to-value ratios. Offer financial education and support services to improve loan repayment outcomes.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43FF93-14E5-C188-5077-68EB19292BAE}"/>
              </a:ext>
            </a:extLst>
          </p:cNvPr>
          <p:cNvSpPr txBox="1">
            <a:spLocks/>
          </p:cNvSpPr>
          <p:nvPr/>
        </p:nvSpPr>
        <p:spPr>
          <a:xfrm>
            <a:off x="2203129" y="649674"/>
            <a:ext cx="96875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Univariant analysis-Unordered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6A037-BA32-747F-FD54-0296548B22A1}"/>
              </a:ext>
            </a:extLst>
          </p:cNvPr>
          <p:cNvSpPr txBox="1"/>
          <p:nvPr/>
        </p:nvSpPr>
        <p:spPr>
          <a:xfrm>
            <a:off x="2049280" y="1607096"/>
            <a:ext cx="613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Key 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157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A15-14C6-B743-2E84-C1B73EBD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843" y="604445"/>
            <a:ext cx="9799372" cy="1280890"/>
          </a:xfrm>
        </p:spPr>
        <p:txBody>
          <a:bodyPr/>
          <a:lstStyle/>
          <a:p>
            <a:r>
              <a:rPr lang="en-IN" dirty="0"/>
              <a:t>Univariant analysis-Quantitative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3A332-99E4-291D-4171-6B62C373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86" y="4111336"/>
            <a:ext cx="4077054" cy="2552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B7935A-8418-7E73-9AA1-A9D2CA7A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43" y="1318588"/>
            <a:ext cx="9502140" cy="28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27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2807</TotalTime>
  <Words>987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Lending Case study</vt:lpstr>
      <vt:lpstr>Objective </vt:lpstr>
      <vt:lpstr>Boxplots </vt:lpstr>
      <vt:lpstr>Boxplots</vt:lpstr>
      <vt:lpstr>Univariant analysis-Ordered categorical</vt:lpstr>
      <vt:lpstr>Univariant analysis-Ordered categorical</vt:lpstr>
      <vt:lpstr>PowerPoint Presentation</vt:lpstr>
      <vt:lpstr>PowerPoint Presentation</vt:lpstr>
      <vt:lpstr>Univariant analysis-Quantitative variables</vt:lpstr>
      <vt:lpstr>Univariant analysis-Quantitative variables</vt:lpstr>
      <vt:lpstr>Bivariate Analysis-Ordered Categorical</vt:lpstr>
      <vt:lpstr>PowerPoint Presentation</vt:lpstr>
      <vt:lpstr>Bivariate Analysis Unordered Categorical</vt:lpstr>
      <vt:lpstr>Bivariate Analysis Unordered Categorical</vt:lpstr>
      <vt:lpstr>Multivariate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MELVIN JOHN MATHEW</dc:creator>
  <cp:lastModifiedBy>MELVIN JOHN MATHEW</cp:lastModifiedBy>
  <cp:revision>6</cp:revision>
  <dcterms:created xsi:type="dcterms:W3CDTF">2024-06-24T15:17:48Z</dcterms:created>
  <dcterms:modified xsi:type="dcterms:W3CDTF">2024-06-26T14:05:27Z</dcterms:modified>
</cp:coreProperties>
</file>