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9" r:id="rId3"/>
    <p:sldId id="260" r:id="rId5"/>
    <p:sldId id="265" r:id="rId6"/>
  </p:sldIdLst>
  <p:sldSz cx="12192000" cy="6858000"/>
  <p:notesSz cx="10234295" cy="7099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66FF"/>
    <a:srgbClr val="000000"/>
    <a:srgbClr val="C2242A"/>
    <a:srgbClr val="932529"/>
    <a:srgbClr val="FF6600"/>
    <a:srgbClr val="F6FDD3"/>
    <a:srgbClr val="F1DDF3"/>
    <a:srgbClr val="932989"/>
    <a:srgbClr val="FFFFFF"/>
    <a:srgbClr val="CA0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87389" autoAdjust="0"/>
  </p:normalViewPr>
  <p:slideViewPr>
    <p:cSldViewPr snapToGrid="0">
      <p:cViewPr varScale="1">
        <p:scale>
          <a:sx n="107" d="100"/>
          <a:sy n="107" d="100"/>
        </p:scale>
        <p:origin x="13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533F6-71D7-476C-BCFC-05DA84F01979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C909C-0020-4DC2-AA8C-B001B8BF79F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A3D12-7EF8-4E46-BB36-BD971D953EA6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EA17C-5205-4256-8BB8-F5E55F76EDFF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EA17C-5205-4256-8BB8-F5E55F76EDFF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m Comm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678012" y="42005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0" y="6109218"/>
            <a:ext cx="1330950" cy="639547"/>
          </a:xfrm>
          <a:prstGeom prst="rect">
            <a:avLst/>
          </a:prstGeom>
        </p:spPr>
      </p:pic>
      <p:sp>
        <p:nvSpPr>
          <p:cNvPr id="9" name="Titre 1"/>
          <p:cNvSpPr txBox="1"/>
          <p:nvPr userDrawn="1"/>
        </p:nvSpPr>
        <p:spPr>
          <a:xfrm>
            <a:off x="0" y="3"/>
            <a:ext cx="12192000" cy="2751510"/>
          </a:xfrm>
          <a:prstGeom prst="rect">
            <a:avLst/>
          </a:prstGeom>
          <a:solidFill>
            <a:srgbClr val="78613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prstClr val="white"/>
                </a:solidFill>
              </a:rPr>
              <a:t>ÉCOLE D’INGÉNIEURS CESI</a:t>
            </a:r>
            <a:endParaRPr lang="fr-FR" sz="4800" b="1" dirty="0">
              <a:solidFill>
                <a:prstClr val="white"/>
              </a:solidFill>
            </a:endParaRPr>
          </a:p>
        </p:txBody>
      </p:sp>
      <p:sp>
        <p:nvSpPr>
          <p:cNvPr id="10" name="Titre 1"/>
          <p:cNvSpPr txBox="1"/>
          <p:nvPr userDrawn="1"/>
        </p:nvSpPr>
        <p:spPr>
          <a:xfrm>
            <a:off x="0" y="2751513"/>
            <a:ext cx="12192000" cy="980902"/>
          </a:xfrm>
          <a:prstGeom prst="rect">
            <a:avLst/>
          </a:prstGeom>
          <a:solidFill>
            <a:srgbClr val="4C35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prstClr val="white"/>
                </a:solidFill>
              </a:rPr>
              <a:t>UNE ÉCOLE, DES CHOIX, VOTRE AVENIR.</a:t>
            </a:r>
            <a:endParaRPr lang="fr-FR" sz="3200" dirty="0">
              <a:solidFill>
                <a:prstClr val="white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822012" y="6113775"/>
            <a:ext cx="1220394" cy="639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om Comm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3"/>
            <a:ext cx="12192000" cy="931025"/>
          </a:xfrm>
          <a:solidFill>
            <a:srgbClr val="78613C"/>
          </a:solidFill>
        </p:spPr>
        <p:txBody>
          <a:bodyPr>
            <a:normAutofit/>
          </a:bodyPr>
          <a:lstStyle>
            <a:lvl1pPr algn="ctr"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5964" y="1579419"/>
            <a:ext cx="11047613" cy="439743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  <a:endParaRPr lang="fr-FR" dirty="0" smtClean="0"/>
          </a:p>
          <a:p>
            <a:pPr lvl="1"/>
            <a:r>
              <a:rPr lang="fr-FR" dirty="0" smtClean="0"/>
              <a:t>Deuxième niveau</a:t>
            </a:r>
            <a:endParaRPr lang="fr-FR" dirty="0" smtClean="0"/>
          </a:p>
          <a:p>
            <a:pPr lvl="2"/>
            <a:r>
              <a:rPr lang="fr-FR" dirty="0" smtClean="0"/>
              <a:t>Troisième niveau</a:t>
            </a:r>
            <a:endParaRPr lang="fr-FR" dirty="0" smtClean="0"/>
          </a:p>
          <a:p>
            <a:pPr lvl="3"/>
            <a:r>
              <a:rPr lang="fr-FR" dirty="0" smtClean="0"/>
              <a:t>Quatrième niveau</a:t>
            </a:r>
            <a:endParaRPr lang="fr-FR" dirty="0" smtClean="0"/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002" y="6113775"/>
            <a:ext cx="1330950" cy="639547"/>
          </a:xfrm>
          <a:prstGeom prst="rect">
            <a:avLst/>
          </a:prstGeom>
        </p:spPr>
      </p:pic>
      <p:sp>
        <p:nvSpPr>
          <p:cNvPr id="10" name="Titre 1"/>
          <p:cNvSpPr txBox="1"/>
          <p:nvPr userDrawn="1"/>
        </p:nvSpPr>
        <p:spPr>
          <a:xfrm>
            <a:off x="0" y="931025"/>
            <a:ext cx="12192000" cy="548640"/>
          </a:xfrm>
          <a:prstGeom prst="rect">
            <a:avLst/>
          </a:prstGeom>
          <a:solidFill>
            <a:srgbClr val="4C35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smtClean="0">
                <a:solidFill>
                  <a:prstClr val="white"/>
                </a:solidFill>
              </a:rPr>
              <a:t> </a:t>
            </a:r>
            <a:endParaRPr lang="fr-FR" sz="3200" dirty="0">
              <a:solidFill>
                <a:prstClr val="white"/>
              </a:solidFill>
            </a:endParaRPr>
          </a:p>
        </p:txBody>
      </p:sp>
      <p:sp>
        <p:nvSpPr>
          <p:cNvPr id="19" name="Titre 1"/>
          <p:cNvSpPr txBox="1"/>
          <p:nvPr userDrawn="1"/>
        </p:nvSpPr>
        <p:spPr>
          <a:xfrm>
            <a:off x="0" y="931026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dirty="0">
              <a:solidFill>
                <a:prstClr val="white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822012" y="6113775"/>
            <a:ext cx="1220394" cy="639547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2116931" y="1027113"/>
            <a:ext cx="7958138" cy="33813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i.C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678012" y="42005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8918" y="6088198"/>
            <a:ext cx="1330950" cy="639547"/>
          </a:xfrm>
          <a:prstGeom prst="rect">
            <a:avLst/>
          </a:prstGeom>
        </p:spPr>
      </p:pic>
      <p:sp>
        <p:nvSpPr>
          <p:cNvPr id="9" name="Titre 1"/>
          <p:cNvSpPr txBox="1"/>
          <p:nvPr userDrawn="1"/>
        </p:nvSpPr>
        <p:spPr>
          <a:xfrm>
            <a:off x="0" y="3"/>
            <a:ext cx="12192000" cy="2751510"/>
          </a:xfrm>
          <a:prstGeom prst="rect">
            <a:avLst/>
          </a:prstGeom>
          <a:solidFill>
            <a:srgbClr val="1B6DAB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prstClr val="white"/>
                </a:solidFill>
              </a:rPr>
              <a:t>ÉCOLE D’INGÉNIEURS CESI</a:t>
            </a:r>
            <a:endParaRPr lang="fr-FR" sz="4800" b="1" dirty="0">
              <a:solidFill>
                <a:prstClr val="white"/>
              </a:solidFill>
            </a:endParaRPr>
          </a:p>
        </p:txBody>
      </p:sp>
      <p:sp>
        <p:nvSpPr>
          <p:cNvPr id="10" name="Titre 1"/>
          <p:cNvSpPr txBox="1"/>
          <p:nvPr userDrawn="1"/>
        </p:nvSpPr>
        <p:spPr>
          <a:xfrm>
            <a:off x="0" y="2751513"/>
            <a:ext cx="12192000" cy="980902"/>
          </a:xfrm>
          <a:prstGeom prst="rect">
            <a:avLst/>
          </a:prstGeom>
          <a:solidFill>
            <a:srgbClr val="1F588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prstClr val="white"/>
                </a:solidFill>
              </a:rPr>
              <a:t>UNE ÉCOLE, DES CHOIX, VOTRE AVENIR.</a:t>
            </a:r>
            <a:endParaRPr lang="fr-FR" sz="3200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i.c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3"/>
            <a:ext cx="12192000" cy="931025"/>
          </a:xfrm>
          <a:solidFill>
            <a:srgbClr val="1B6DAB"/>
          </a:solidFill>
        </p:spPr>
        <p:txBody>
          <a:bodyPr>
            <a:normAutofit/>
          </a:bodyPr>
          <a:lstStyle>
            <a:lvl1pPr algn="ctr"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5964" y="1579419"/>
            <a:ext cx="11047613" cy="439743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  <a:endParaRPr lang="fr-FR" dirty="0" smtClean="0"/>
          </a:p>
          <a:p>
            <a:pPr lvl="1"/>
            <a:r>
              <a:rPr lang="fr-FR" dirty="0" smtClean="0"/>
              <a:t>Deuxième niveau</a:t>
            </a:r>
            <a:endParaRPr lang="fr-FR" dirty="0" smtClean="0"/>
          </a:p>
          <a:p>
            <a:pPr lvl="2"/>
            <a:r>
              <a:rPr lang="fr-FR" dirty="0" smtClean="0"/>
              <a:t>Troisième niveau</a:t>
            </a:r>
            <a:endParaRPr lang="fr-FR" dirty="0" smtClean="0"/>
          </a:p>
          <a:p>
            <a:pPr lvl="3"/>
            <a:r>
              <a:rPr lang="fr-FR" dirty="0" smtClean="0"/>
              <a:t>Quatrième niveau</a:t>
            </a:r>
            <a:endParaRPr lang="fr-FR" dirty="0" smtClean="0"/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 txBox="1"/>
          <p:nvPr userDrawn="1"/>
        </p:nvSpPr>
        <p:spPr>
          <a:xfrm>
            <a:off x="0" y="931025"/>
            <a:ext cx="12192000" cy="548640"/>
          </a:xfrm>
          <a:prstGeom prst="rect">
            <a:avLst/>
          </a:prstGeom>
          <a:solidFill>
            <a:srgbClr val="1F588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prstClr val="white"/>
              </a:solidFill>
            </a:endParaRPr>
          </a:p>
        </p:txBody>
      </p:sp>
      <p:sp>
        <p:nvSpPr>
          <p:cNvPr id="19" name="Titre 1"/>
          <p:cNvSpPr txBox="1"/>
          <p:nvPr userDrawn="1"/>
        </p:nvSpPr>
        <p:spPr>
          <a:xfrm>
            <a:off x="0" y="931026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dirty="0">
              <a:solidFill>
                <a:prstClr val="white"/>
              </a:solidFill>
            </a:endParaRPr>
          </a:p>
        </p:txBody>
      </p:sp>
      <p:sp>
        <p:nvSpPr>
          <p:cNvPr id="20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0" y="931024"/>
            <a:ext cx="12192000" cy="548641"/>
          </a:xfrm>
          <a:solidFill>
            <a:srgbClr val="1F588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8918" y="6088198"/>
            <a:ext cx="1330950" cy="63954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xia.c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678012" y="4200554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9" name="Titre 1"/>
          <p:cNvSpPr txBox="1"/>
          <p:nvPr userDrawn="1"/>
        </p:nvSpPr>
        <p:spPr>
          <a:xfrm>
            <a:off x="0" y="3"/>
            <a:ext cx="12192000" cy="2751510"/>
          </a:xfrm>
          <a:prstGeom prst="rect">
            <a:avLst/>
          </a:prstGeom>
          <a:solidFill>
            <a:srgbClr val="C2242A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white"/>
                </a:solidFill>
              </a:rPr>
              <a:t>ÉCOLE D’INGÉNIEURS CESI</a:t>
            </a:r>
            <a:endParaRPr lang="fr-FR" sz="3600" b="1" dirty="0" smtClean="0">
              <a:solidFill>
                <a:prstClr val="white"/>
              </a:solidFill>
            </a:endParaRPr>
          </a:p>
          <a:p>
            <a:r>
              <a:rPr lang="fr-FR" sz="3600" b="1" dirty="0" smtClean="0">
                <a:solidFill>
                  <a:prstClr val="white"/>
                </a:solidFill>
              </a:rPr>
              <a:t>INFORMATIQUE</a:t>
            </a:r>
            <a:endParaRPr lang="fr-FR" sz="3600" b="1" dirty="0">
              <a:solidFill>
                <a:prstClr val="white"/>
              </a:solidFill>
            </a:endParaRPr>
          </a:p>
        </p:txBody>
      </p:sp>
      <p:sp>
        <p:nvSpPr>
          <p:cNvPr id="10" name="Titre 1"/>
          <p:cNvSpPr txBox="1"/>
          <p:nvPr userDrawn="1"/>
        </p:nvSpPr>
        <p:spPr>
          <a:xfrm>
            <a:off x="0" y="2751513"/>
            <a:ext cx="12192000" cy="980902"/>
          </a:xfrm>
          <a:prstGeom prst="rect">
            <a:avLst/>
          </a:prstGeom>
          <a:solidFill>
            <a:srgbClr val="932529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prstClr val="white"/>
                </a:solidFill>
              </a:rPr>
              <a:t>UNE ÉCOLE, DES CHOIX, VOTRE AVENIR.</a:t>
            </a:r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822012" y="6113777"/>
            <a:ext cx="1220395" cy="63954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xia.c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3"/>
            <a:ext cx="12192000" cy="931025"/>
          </a:xfrm>
          <a:solidFill>
            <a:srgbClr val="C2242A"/>
          </a:solidFill>
        </p:spPr>
        <p:txBody>
          <a:bodyPr>
            <a:normAutofit/>
          </a:bodyPr>
          <a:lstStyle>
            <a:lvl1pPr algn="ctr">
              <a:defRPr sz="3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5048" y="1205347"/>
            <a:ext cx="11428529" cy="4771506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  <a:endParaRPr lang="fr-FR" dirty="0" smtClean="0"/>
          </a:p>
          <a:p>
            <a:pPr lvl="1"/>
            <a:r>
              <a:rPr lang="fr-FR" dirty="0" smtClean="0"/>
              <a:t>Deuxième niveau</a:t>
            </a:r>
            <a:endParaRPr lang="fr-FR" dirty="0" smtClean="0"/>
          </a:p>
          <a:p>
            <a:pPr lvl="2"/>
            <a:r>
              <a:rPr lang="fr-FR" dirty="0" smtClean="0"/>
              <a:t>Troisième niveau</a:t>
            </a:r>
            <a:endParaRPr lang="fr-FR" dirty="0" smtClean="0"/>
          </a:p>
          <a:p>
            <a:pPr lvl="3"/>
            <a:r>
              <a:rPr lang="fr-FR" dirty="0" smtClean="0"/>
              <a:t>Quatrième niveau</a:t>
            </a:r>
            <a:endParaRPr lang="fr-FR" dirty="0" smtClean="0"/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Titre 1"/>
          <p:cNvSpPr txBox="1"/>
          <p:nvPr userDrawn="1"/>
        </p:nvSpPr>
        <p:spPr>
          <a:xfrm>
            <a:off x="0" y="931026"/>
            <a:ext cx="12192000" cy="54864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822012" y="6113777"/>
            <a:ext cx="1220395" cy="63954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equipe péda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3"/>
            <a:ext cx="12192000" cy="931025"/>
          </a:xfrm>
          <a:solidFill>
            <a:srgbClr val="C2242A"/>
          </a:solidFill>
        </p:spPr>
        <p:txBody>
          <a:bodyPr>
            <a:normAutofit/>
          </a:bodyPr>
          <a:lstStyle>
            <a:lvl1pPr algn="ctr">
              <a:defRPr sz="3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mtClean="0"/>
              <a:t>Prénom NOM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915886" y="2231571"/>
            <a:ext cx="10087691" cy="3745281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  <a:endParaRPr lang="fr-FR" dirty="0" smtClean="0"/>
          </a:p>
          <a:p>
            <a:pPr lvl="1"/>
            <a:r>
              <a:rPr lang="fr-FR" dirty="0" smtClean="0"/>
              <a:t>Deuxième niveau</a:t>
            </a:r>
            <a:endParaRPr lang="fr-FR" dirty="0" smtClean="0"/>
          </a:p>
          <a:p>
            <a:pPr lvl="2"/>
            <a:r>
              <a:rPr lang="fr-FR" dirty="0" smtClean="0"/>
              <a:t>Troisième niveau</a:t>
            </a:r>
            <a:endParaRPr lang="fr-FR" dirty="0" smtClean="0"/>
          </a:p>
          <a:p>
            <a:pPr lvl="3"/>
            <a:r>
              <a:rPr lang="fr-FR" dirty="0" smtClean="0"/>
              <a:t>Quatrième niveau</a:t>
            </a:r>
            <a:endParaRPr lang="fr-FR" dirty="0" smtClean="0"/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 txBox="1"/>
          <p:nvPr userDrawn="1"/>
        </p:nvSpPr>
        <p:spPr>
          <a:xfrm>
            <a:off x="0" y="931025"/>
            <a:ext cx="12192000" cy="548640"/>
          </a:xfrm>
          <a:prstGeom prst="rect">
            <a:avLst/>
          </a:prstGeom>
          <a:solidFill>
            <a:srgbClr val="932529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9" name="Titre 1"/>
          <p:cNvSpPr txBox="1"/>
          <p:nvPr userDrawn="1"/>
        </p:nvSpPr>
        <p:spPr>
          <a:xfrm>
            <a:off x="0" y="931026"/>
            <a:ext cx="12192000" cy="54864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822012" y="6113777"/>
            <a:ext cx="1220395" cy="63954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3352800" y="1077913"/>
            <a:ext cx="6288088" cy="23653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smtClean="0"/>
              <a:t>Fonction</a:t>
            </a:r>
            <a:endParaRPr lang="fr-FR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1"/>
          </p:nvPr>
        </p:nvSpPr>
        <p:spPr>
          <a:xfrm>
            <a:off x="728663" y="1709738"/>
            <a:ext cx="1285875" cy="1076325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BT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678012" y="4200554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9" name="Titre 1"/>
          <p:cNvSpPr txBox="1"/>
          <p:nvPr userDrawn="1"/>
        </p:nvSpPr>
        <p:spPr>
          <a:xfrm>
            <a:off x="0" y="3"/>
            <a:ext cx="12192000" cy="2751510"/>
          </a:xfrm>
          <a:prstGeom prst="rect">
            <a:avLst/>
          </a:prstGeom>
          <a:solidFill>
            <a:srgbClr val="E49E34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white"/>
                </a:solidFill>
              </a:rPr>
              <a:t>ÉCOLE D’INGÉNIEURS CESI</a:t>
            </a:r>
            <a:endParaRPr lang="fr-FR" sz="3600" b="1" dirty="0" smtClean="0">
              <a:solidFill>
                <a:prstClr val="white"/>
              </a:solidFill>
            </a:endParaRPr>
          </a:p>
          <a:p>
            <a:r>
              <a:rPr lang="fr-FR" sz="3600" b="1" smtClean="0">
                <a:solidFill>
                  <a:prstClr val="white"/>
                </a:solidFill>
              </a:rPr>
              <a:t>BTP</a:t>
            </a:r>
            <a:endParaRPr lang="fr-FR" sz="3600" b="1" dirty="0">
              <a:solidFill>
                <a:prstClr val="white"/>
              </a:solidFill>
            </a:endParaRPr>
          </a:p>
        </p:txBody>
      </p:sp>
      <p:sp>
        <p:nvSpPr>
          <p:cNvPr id="10" name="Titre 1"/>
          <p:cNvSpPr txBox="1"/>
          <p:nvPr userDrawn="1"/>
        </p:nvSpPr>
        <p:spPr>
          <a:xfrm>
            <a:off x="0" y="2751513"/>
            <a:ext cx="12192000" cy="980902"/>
          </a:xfrm>
          <a:prstGeom prst="rect">
            <a:avLst/>
          </a:prstGeom>
          <a:solidFill>
            <a:srgbClr val="BA692A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prstClr val="white"/>
                </a:solidFill>
              </a:rPr>
              <a:t>UNE ÉCOLE, DES CHOIX, VOTRE AVENIR.</a:t>
            </a:r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822012" y="6113777"/>
            <a:ext cx="1220395" cy="63954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BT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3"/>
            <a:ext cx="12192000" cy="931025"/>
          </a:xfrm>
          <a:solidFill>
            <a:srgbClr val="E49E34"/>
          </a:solidFill>
        </p:spPr>
        <p:txBody>
          <a:bodyPr>
            <a:normAutofit/>
          </a:bodyPr>
          <a:lstStyle>
            <a:lvl1pPr algn="ctr">
              <a:defRPr sz="3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5964" y="1579419"/>
            <a:ext cx="11047613" cy="439743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  <a:endParaRPr lang="fr-FR" dirty="0" smtClean="0"/>
          </a:p>
          <a:p>
            <a:pPr lvl="1"/>
            <a:r>
              <a:rPr lang="fr-FR" dirty="0" smtClean="0"/>
              <a:t>Deuxième niveau</a:t>
            </a:r>
            <a:endParaRPr lang="fr-FR" dirty="0" smtClean="0"/>
          </a:p>
          <a:p>
            <a:pPr lvl="2"/>
            <a:r>
              <a:rPr lang="fr-FR" dirty="0" smtClean="0"/>
              <a:t>Troisième niveau</a:t>
            </a:r>
            <a:endParaRPr lang="fr-FR" dirty="0" smtClean="0"/>
          </a:p>
          <a:p>
            <a:pPr lvl="3"/>
            <a:r>
              <a:rPr lang="fr-FR" dirty="0" smtClean="0"/>
              <a:t>Quatrième niveau</a:t>
            </a:r>
            <a:endParaRPr lang="fr-FR" dirty="0" smtClean="0"/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 txBox="1"/>
          <p:nvPr userDrawn="1"/>
        </p:nvSpPr>
        <p:spPr>
          <a:xfrm>
            <a:off x="0" y="931025"/>
            <a:ext cx="12192000" cy="548640"/>
          </a:xfrm>
          <a:prstGeom prst="rect">
            <a:avLst/>
          </a:prstGeom>
          <a:solidFill>
            <a:srgbClr val="BA692A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9" name="Titre 1"/>
          <p:cNvSpPr txBox="1"/>
          <p:nvPr userDrawn="1"/>
        </p:nvSpPr>
        <p:spPr>
          <a:xfrm>
            <a:off x="0" y="931026"/>
            <a:ext cx="12192000" cy="54864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3352800" y="1077913"/>
            <a:ext cx="6288088" cy="2365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8918" y="6088198"/>
            <a:ext cx="1330950" cy="639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4AFF-AE8A-4FE5-91C5-DF554555CD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hyperlink" Target="https://www.google.fr/url?sa=i&amp;rct=j&amp;q=&amp;esrc=s&amp;source=images&amp;cd=&amp;cad=rja&amp;uact=8&amp;ved=0ahUKEwjW8-jh4JDTAhUJPxQKHfIfBbcQjRwIBw&amp;url=https://exia.cesi.fr/bde-exia-cesi-strasbourg/&amp;bvm=bv.152174688,d.d24&amp;psig=AFQjCNF8673ZeZE1axvz6vSaKaz9grA8Yw&amp;ust=149159988613816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584227" y="4190394"/>
            <a:ext cx="9144000" cy="21885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60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web BDE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89399" y="2788054"/>
            <a:ext cx="11178862" cy="923330"/>
          </a:xfrm>
          <a:prstGeom prst="rect">
            <a:avLst/>
          </a:prstGeom>
          <a:solidFill>
            <a:srgbClr val="93252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bg1"/>
                </a:solidFill>
              </a:rPr>
              <a:t>Exia</a:t>
            </a:r>
            <a:endParaRPr lang="fr-FR" sz="5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ésultat de recherche d'images pour &quot;BDE CESI EXIA&quot;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18" y="4108407"/>
            <a:ext cx="2698750" cy="15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site web pour faciliter l’animation des BDE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400" dirty="0" smtClean="0"/>
              <a:t>Enjeu</a:t>
            </a:r>
            <a:endParaRPr lang="fr-FR" sz="1400" dirty="0" smtClean="0"/>
          </a:p>
          <a:p>
            <a:pPr lvl="1"/>
            <a:r>
              <a:rPr lang="fr-FR" sz="1100" dirty="0" smtClean="0"/>
              <a:t>Faciliter </a:t>
            </a:r>
            <a:r>
              <a:rPr lang="fr-FR" sz="1100" dirty="0">
                <a:solidFill>
                  <a:srgbClr val="C00000"/>
                </a:solidFill>
              </a:rPr>
              <a:t>l’animation</a:t>
            </a:r>
            <a:r>
              <a:rPr lang="fr-FR" sz="1100" dirty="0" smtClean="0"/>
              <a:t> des BDE</a:t>
            </a:r>
            <a:endParaRPr lang="fr-FR" sz="1100" dirty="0" smtClean="0"/>
          </a:p>
          <a:p>
            <a:r>
              <a:rPr lang="fr-FR" sz="1400" dirty="0" smtClean="0"/>
              <a:t>Membres du BDE</a:t>
            </a:r>
            <a:endParaRPr lang="fr-FR" sz="1400" dirty="0" smtClean="0"/>
          </a:p>
          <a:p>
            <a:pPr lvl="1"/>
            <a:r>
              <a:rPr lang="fr-FR" sz="1100" dirty="0" smtClean="0"/>
              <a:t>Proposer des </a:t>
            </a:r>
            <a:r>
              <a:rPr lang="fr-FR" sz="1100" dirty="0">
                <a:solidFill>
                  <a:srgbClr val="C00000"/>
                </a:solidFill>
              </a:rPr>
              <a:t>activités</a:t>
            </a:r>
            <a:r>
              <a:rPr lang="fr-FR" sz="1100" dirty="0" smtClean="0"/>
              <a:t> dans le </a:t>
            </a:r>
            <a:r>
              <a:rPr lang="fr-FR" sz="1100" dirty="0">
                <a:solidFill>
                  <a:srgbClr val="C00000"/>
                </a:solidFill>
              </a:rPr>
              <a:t>temps</a:t>
            </a:r>
            <a:r>
              <a:rPr lang="fr-FR" sz="1100" dirty="0" smtClean="0"/>
              <a:t> </a:t>
            </a:r>
            <a:r>
              <a:rPr lang="fr-FR" sz="1100" b="1" dirty="0" smtClean="0"/>
              <a:t>récurrentes </a:t>
            </a:r>
            <a:r>
              <a:rPr lang="fr-FR" sz="1100" dirty="0" smtClean="0"/>
              <a:t>ou pas, payantes ou pas</a:t>
            </a:r>
            <a:endParaRPr lang="fr-FR" sz="1100" dirty="0" smtClean="0"/>
          </a:p>
          <a:p>
            <a:pPr lvl="1"/>
            <a:r>
              <a:rPr lang="fr-FR" sz="1100" dirty="0" smtClean="0"/>
              <a:t>Accéder aux informations nécessaires pour </a:t>
            </a:r>
            <a:r>
              <a:rPr lang="fr-FR" sz="1100" dirty="0">
                <a:solidFill>
                  <a:srgbClr val="C00000"/>
                </a:solidFill>
              </a:rPr>
              <a:t>compiler</a:t>
            </a:r>
            <a:r>
              <a:rPr lang="fr-FR" sz="1100" dirty="0" smtClean="0"/>
              <a:t> l’ensemble des </a:t>
            </a:r>
            <a:r>
              <a:rPr lang="fr-FR" sz="1100" dirty="0">
                <a:solidFill>
                  <a:srgbClr val="C00000"/>
                </a:solidFill>
              </a:rPr>
              <a:t>inscriptions</a:t>
            </a:r>
            <a:r>
              <a:rPr lang="fr-FR" sz="1100" dirty="0" smtClean="0"/>
              <a:t> devant permettre </a:t>
            </a:r>
            <a:r>
              <a:rPr lang="fr-FR" sz="1100" dirty="0">
                <a:solidFill>
                  <a:srgbClr val="C00000"/>
                </a:solidFill>
              </a:rPr>
              <a:t>d’organiser</a:t>
            </a:r>
            <a:r>
              <a:rPr lang="fr-FR" sz="1100" dirty="0" smtClean="0"/>
              <a:t> les activités : liste du nombre d’inscrits, etc.</a:t>
            </a:r>
            <a:endParaRPr lang="fr-FR" sz="1100" dirty="0" smtClean="0"/>
          </a:p>
          <a:p>
            <a:pPr lvl="1"/>
            <a:r>
              <a:rPr lang="fr-FR" sz="1100" dirty="0" smtClean="0"/>
              <a:t>Hors scope : paiement en ligne</a:t>
            </a:r>
            <a:endParaRPr lang="fr-FR" sz="1400" dirty="0" smtClean="0"/>
          </a:p>
          <a:p>
            <a:r>
              <a:rPr lang="fr-FR" sz="1400" dirty="0" smtClean="0"/>
              <a:t>Etudiants</a:t>
            </a:r>
            <a:endParaRPr lang="fr-FR" sz="1200" dirty="0" smtClean="0"/>
          </a:p>
          <a:p>
            <a:pPr lvl="1"/>
            <a:r>
              <a:rPr lang="fr-FR" sz="1100" dirty="0">
                <a:solidFill>
                  <a:srgbClr val="C00000"/>
                </a:solidFill>
              </a:rPr>
              <a:t>S’inscrire</a:t>
            </a:r>
            <a:r>
              <a:rPr lang="fr-FR" sz="1100" dirty="0" smtClean="0"/>
              <a:t> sur le site : </a:t>
            </a:r>
            <a:r>
              <a:rPr lang="fr-FR" sz="1100" b="1" dirty="0" smtClean="0"/>
              <a:t>nom, prénom, avatar, etc.</a:t>
            </a:r>
            <a:endParaRPr lang="fr-FR" sz="1100" b="1" dirty="0" smtClean="0"/>
          </a:p>
          <a:p>
            <a:pPr lvl="1"/>
            <a:r>
              <a:rPr lang="fr-FR" sz="1100" dirty="0" smtClean="0"/>
              <a:t>Soumettre des </a:t>
            </a:r>
            <a:r>
              <a:rPr lang="fr-FR" sz="1100" dirty="0" smtClean="0">
                <a:solidFill>
                  <a:srgbClr val="C00000"/>
                </a:solidFill>
              </a:rPr>
              <a:t>idées</a:t>
            </a:r>
            <a:r>
              <a:rPr lang="fr-FR" sz="1100" dirty="0" smtClean="0"/>
              <a:t> d’activités aux membres du BDE</a:t>
            </a:r>
            <a:endParaRPr lang="fr-FR" sz="1100" dirty="0" smtClean="0"/>
          </a:p>
          <a:p>
            <a:pPr lvl="1"/>
            <a:r>
              <a:rPr lang="fr-FR" sz="1100" dirty="0" smtClean="0"/>
              <a:t>Accéder à la </a:t>
            </a:r>
            <a:r>
              <a:rPr lang="fr-FR" sz="1100" dirty="0" smtClean="0">
                <a:solidFill>
                  <a:srgbClr val="C00000"/>
                </a:solidFill>
              </a:rPr>
              <a:t>liste </a:t>
            </a:r>
            <a:r>
              <a:rPr lang="fr-FR" sz="1100" dirty="0" smtClean="0"/>
              <a:t>des activités proposées</a:t>
            </a:r>
            <a:endParaRPr lang="fr-FR" sz="1100" dirty="0" smtClean="0"/>
          </a:p>
          <a:p>
            <a:pPr lvl="1"/>
            <a:r>
              <a:rPr lang="fr-FR" sz="1100" dirty="0" smtClean="0">
                <a:solidFill>
                  <a:srgbClr val="C00000"/>
                </a:solidFill>
              </a:rPr>
              <a:t>Voter </a:t>
            </a:r>
            <a:r>
              <a:rPr lang="fr-FR" sz="1100" dirty="0" smtClean="0"/>
              <a:t>pour l’activité à choisir et la date et l’heure préférée</a:t>
            </a:r>
            <a:endParaRPr lang="fr-FR" sz="1100" dirty="0" smtClean="0"/>
          </a:p>
          <a:p>
            <a:pPr lvl="1"/>
            <a:r>
              <a:rPr lang="fr-FR" sz="1100" dirty="0" smtClean="0">
                <a:solidFill>
                  <a:srgbClr val="C00000"/>
                </a:solidFill>
              </a:rPr>
              <a:t>S’inscrire </a:t>
            </a:r>
            <a:r>
              <a:rPr lang="fr-FR" sz="1100" dirty="0" smtClean="0"/>
              <a:t>aux activités </a:t>
            </a:r>
            <a:r>
              <a:rPr lang="fr-FR" sz="1100" b="1" dirty="0" smtClean="0"/>
              <a:t>en précisant les informations demandées</a:t>
            </a:r>
            <a:endParaRPr lang="fr-FR" sz="1100" b="1" dirty="0" smtClean="0"/>
          </a:p>
          <a:p>
            <a:pPr lvl="1"/>
            <a:r>
              <a:rPr lang="fr-FR" sz="1100" dirty="0" smtClean="0"/>
              <a:t>Ajouter des </a:t>
            </a:r>
            <a:r>
              <a:rPr lang="fr-FR" sz="1100" dirty="0" smtClean="0">
                <a:solidFill>
                  <a:srgbClr val="C00000"/>
                </a:solidFill>
              </a:rPr>
              <a:t>photos </a:t>
            </a:r>
            <a:r>
              <a:rPr lang="fr-FR" sz="1100" dirty="0" smtClean="0"/>
              <a:t>à une activité passée</a:t>
            </a:r>
            <a:endParaRPr lang="fr-FR" sz="1100" dirty="0" smtClean="0"/>
          </a:p>
          <a:p>
            <a:pPr lvl="1"/>
            <a:r>
              <a:rPr lang="fr-FR" sz="1100" dirty="0" smtClean="0"/>
              <a:t>Commenter, </a:t>
            </a:r>
            <a:r>
              <a:rPr lang="fr-FR" sz="1100" dirty="0" err="1" smtClean="0">
                <a:solidFill>
                  <a:srgbClr val="C00000"/>
                </a:solidFill>
              </a:rPr>
              <a:t>Liker</a:t>
            </a:r>
            <a:r>
              <a:rPr lang="fr-FR" sz="1100" dirty="0" smtClean="0">
                <a:solidFill>
                  <a:srgbClr val="C00000"/>
                </a:solidFill>
              </a:rPr>
              <a:t> </a:t>
            </a:r>
            <a:r>
              <a:rPr lang="fr-FR" sz="1100" dirty="0" smtClean="0"/>
              <a:t>les photos</a:t>
            </a:r>
            <a:endParaRPr lang="fr-FR" sz="1100" dirty="0" smtClean="0"/>
          </a:p>
          <a:p>
            <a:pPr lvl="1"/>
            <a:r>
              <a:rPr lang="fr-FR" sz="1100" dirty="0" smtClean="0">
                <a:solidFill>
                  <a:srgbClr val="C00000"/>
                </a:solidFill>
              </a:rPr>
              <a:t>Accéder</a:t>
            </a:r>
            <a:r>
              <a:rPr lang="fr-FR" sz="1100" dirty="0" smtClean="0"/>
              <a:t> à une boutique de goodies</a:t>
            </a:r>
            <a:endParaRPr lang="fr-FR" sz="1400" dirty="0" smtClean="0"/>
          </a:p>
          <a:p>
            <a:r>
              <a:rPr lang="fr-FR" sz="1400" dirty="0" smtClean="0"/>
              <a:t>Equipe CESI</a:t>
            </a:r>
            <a:endParaRPr lang="fr-FR" sz="1200" dirty="0" smtClean="0"/>
          </a:p>
          <a:p>
            <a:pPr lvl="1"/>
            <a:r>
              <a:rPr lang="fr-FR" sz="1100" dirty="0" smtClean="0">
                <a:solidFill>
                  <a:srgbClr val="C00000"/>
                </a:solidFill>
              </a:rPr>
              <a:t>Idem </a:t>
            </a:r>
            <a:r>
              <a:rPr lang="fr-FR" sz="1100" dirty="0" smtClean="0"/>
              <a:t>que les étudiants</a:t>
            </a:r>
            <a:endParaRPr lang="fr-FR" sz="1100" dirty="0" smtClean="0"/>
          </a:p>
          <a:p>
            <a:pPr lvl="1"/>
            <a:r>
              <a:rPr lang="fr-FR" sz="1100" dirty="0" smtClean="0">
                <a:solidFill>
                  <a:srgbClr val="C00000"/>
                </a:solidFill>
              </a:rPr>
              <a:t>Modérer </a:t>
            </a:r>
            <a:r>
              <a:rPr lang="fr-FR" sz="1100" dirty="0" smtClean="0"/>
              <a:t>les photos</a:t>
            </a:r>
            <a:endParaRPr lang="fr-FR" sz="1100" dirty="0" smtClean="0"/>
          </a:p>
          <a:p>
            <a:pPr lvl="1"/>
            <a:r>
              <a:rPr lang="fr-FR" sz="1100" dirty="0" smtClean="0">
                <a:solidFill>
                  <a:srgbClr val="C00000"/>
                </a:solidFill>
              </a:rPr>
              <a:t>Télécharger </a:t>
            </a:r>
            <a:r>
              <a:rPr lang="fr-FR" sz="1100" dirty="0" smtClean="0"/>
              <a:t>toutes les photos sélectionnées</a:t>
            </a:r>
            <a:endParaRPr lang="fr-FR" sz="1100" dirty="0" smtClean="0"/>
          </a:p>
          <a:p>
            <a:pPr lvl="1"/>
            <a:r>
              <a:rPr lang="fr-FR" sz="1100" dirty="0" smtClean="0">
                <a:solidFill>
                  <a:srgbClr val="C00000"/>
                </a:solidFill>
              </a:rPr>
              <a:t>Gérer</a:t>
            </a:r>
            <a:r>
              <a:rPr lang="fr-FR" sz="1100" dirty="0" smtClean="0">
                <a:solidFill>
                  <a:srgbClr val="FF0000"/>
                </a:solidFill>
              </a:rPr>
              <a:t> </a:t>
            </a:r>
            <a:r>
              <a:rPr lang="fr-FR" sz="1100" dirty="0" smtClean="0"/>
              <a:t>la partie boutique</a:t>
            </a:r>
            <a:endParaRPr lang="fr-FR" sz="1100" dirty="0" smtClean="0"/>
          </a:p>
          <a:p>
            <a:r>
              <a:rPr lang="fr-FR" sz="1400" b="1" dirty="0"/>
              <a:t>Forme :</a:t>
            </a:r>
            <a:r>
              <a:rPr lang="fr-FR" sz="1200" b="1" dirty="0"/>
              <a:t> </a:t>
            </a:r>
            <a:r>
              <a:rPr lang="fr-FR" sz="1100" b="1" dirty="0"/>
              <a:t>La </a:t>
            </a:r>
            <a:r>
              <a:rPr lang="fr-FR" sz="1100" b="1" dirty="0">
                <a:solidFill>
                  <a:srgbClr val="C00000"/>
                </a:solidFill>
              </a:rPr>
              <a:t>charte </a:t>
            </a:r>
            <a:r>
              <a:rPr lang="fr-FR" sz="1100" b="1" dirty="0"/>
              <a:t>graphiques utilisée sera celle de l’EXIA ou </a:t>
            </a:r>
            <a:r>
              <a:rPr lang="fr-FR" sz="1100" b="1" dirty="0" smtClean="0"/>
              <a:t>EI</a:t>
            </a:r>
            <a:endParaRPr lang="fr-FR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Livrables attendus à la fin et pendant 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Livrables à la fin du projet :</a:t>
            </a:r>
            <a:endParaRPr lang="fr-FR" dirty="0" smtClean="0">
              <a:solidFill>
                <a:srgbClr val="C00000"/>
              </a:solidFill>
            </a:endParaRPr>
          </a:p>
          <a:p>
            <a:pPr lvl="1"/>
            <a:r>
              <a:rPr lang="fr-FR" dirty="0" smtClean="0"/>
              <a:t>Codes sources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Site en ligne sur un </a:t>
            </a:r>
            <a:r>
              <a:rPr lang="fr-FR" smtClean="0"/>
              <a:t>hébergeur gratuit</a:t>
            </a:r>
            <a:endParaRPr lang="fr-FR" dirty="0" smtClean="0"/>
          </a:p>
          <a:p>
            <a:pPr lvl="1"/>
            <a:r>
              <a:rPr lang="fr-FR" dirty="0" smtClean="0"/>
              <a:t>Login et mot de passe</a:t>
            </a:r>
            <a:endParaRPr lang="fr-FR" dirty="0" smtClean="0"/>
          </a:p>
          <a:p>
            <a:pPr lvl="1"/>
            <a:r>
              <a:rPr lang="fr-FR" dirty="0" err="1" smtClean="0"/>
              <a:t>Mcd</a:t>
            </a:r>
            <a:r>
              <a:rPr lang="fr-FR" dirty="0" smtClean="0"/>
              <a:t> de la base</a:t>
            </a:r>
            <a:endParaRPr lang="fr-FR" dirty="0" smtClean="0"/>
          </a:p>
          <a:p>
            <a:pPr lvl="1"/>
            <a:r>
              <a:rPr lang="fr-FR" dirty="0" smtClean="0"/>
              <a:t>Couverture de tests </a:t>
            </a:r>
            <a:r>
              <a:rPr lang="fr-FR" dirty="0" err="1" smtClean="0"/>
              <a:t>selenium</a:t>
            </a:r>
            <a:r>
              <a:rPr lang="fr-FR" dirty="0" smtClean="0"/>
              <a:t> complète </a:t>
            </a:r>
            <a:endParaRPr lang="fr-FR" dirty="0" smtClean="0"/>
          </a:p>
          <a:p>
            <a:pPr marL="914400" lvl="2" indent="0">
              <a:buNone/>
            </a:pPr>
            <a:r>
              <a:rPr lang="fr-FR" sz="2500" dirty="0">
                <a:sym typeface="Wingdings" panose="05000000000000000000" charset="2"/>
              </a:rPr>
              <a:t>La démonstration en soutenance sera faite en exécutant </a:t>
            </a:r>
            <a:endParaRPr lang="fr-FR" sz="2500" dirty="0">
              <a:sym typeface="Wingdings" panose="05000000000000000000" charset="2"/>
            </a:endParaRPr>
          </a:p>
          <a:p>
            <a:pPr marL="914400" lvl="2" indent="0">
              <a:buNone/>
            </a:pPr>
            <a:r>
              <a:rPr lang="fr-FR" sz="2500" dirty="0">
                <a:sym typeface="Wingdings" panose="05000000000000000000" charset="2"/>
              </a:rPr>
              <a:t>les scripts </a:t>
            </a:r>
            <a:r>
              <a:rPr lang="fr-FR" sz="2500" dirty="0" err="1">
                <a:sym typeface="Wingdings" panose="05000000000000000000" charset="2"/>
              </a:rPr>
              <a:t>Sélenium</a:t>
            </a:r>
            <a:r>
              <a:rPr lang="fr-FR" sz="2500" dirty="0">
                <a:sym typeface="Wingdings" panose="05000000000000000000" charset="2"/>
              </a:rPr>
              <a:t> uniquement!</a:t>
            </a:r>
            <a:endParaRPr lang="fr-FR" sz="2500" dirty="0"/>
          </a:p>
          <a:p>
            <a:pPr marL="0" indent="0">
              <a:buNone/>
            </a:pPr>
            <a:r>
              <a:rPr lang="fr-FR" dirty="0">
                <a:sym typeface="Wingdings" panose="05000000000000000000" charset="2"/>
              </a:rPr>
              <a:t>	</a:t>
            </a:r>
            <a:r>
              <a:rPr lang="fr-FR" dirty="0" smtClean="0">
                <a:solidFill>
                  <a:srgbClr val="C00000"/>
                </a:solidFill>
                <a:sym typeface="Wingdings" panose="05000000000000000000" charset="2"/>
              </a:rPr>
              <a:t></a:t>
            </a:r>
            <a:r>
              <a:rPr lang="fr-FR" dirty="0" smtClean="0">
                <a:sym typeface="Wingdings" panose="05000000000000000000" charset="2"/>
              </a:rPr>
              <a:t> toutes les informations nécessaires pour mettre le site en ligne avec les 	scripts d’installation et de back-up</a:t>
            </a:r>
            <a:endParaRPr lang="fr-FR" dirty="0">
              <a:sym typeface="Wingdings" panose="05000000000000000000" charset="2"/>
            </a:endParaRPr>
          </a:p>
          <a:p>
            <a:endParaRPr lang="fr-FR" dirty="0" smtClean="0">
              <a:solidFill>
                <a:srgbClr val="C00000"/>
              </a:solidFill>
              <a:sym typeface="Wingdings" panose="05000000000000000000" charset="2"/>
            </a:endParaRPr>
          </a:p>
          <a:p>
            <a:r>
              <a:rPr lang="fr-FR" dirty="0" smtClean="0">
                <a:solidFill>
                  <a:srgbClr val="C00000"/>
                </a:solidFill>
                <a:sym typeface="Wingdings" panose="05000000000000000000" charset="2"/>
              </a:rPr>
              <a:t>Soir du premier jour :</a:t>
            </a:r>
            <a:endParaRPr lang="fr-FR" dirty="0" smtClean="0">
              <a:solidFill>
                <a:srgbClr val="C00000"/>
              </a:solidFill>
              <a:sym typeface="Wingdings" panose="05000000000000000000" charset="2"/>
            </a:endParaRPr>
          </a:p>
          <a:p>
            <a:pPr lvl="1"/>
            <a:r>
              <a:rPr lang="fr-FR" dirty="0" smtClean="0">
                <a:sym typeface="Wingdings" panose="05000000000000000000" charset="2"/>
              </a:rPr>
              <a:t>Maquettes « fil de fer » et faire valider l’ergonomie du site au pilote/staff</a:t>
            </a:r>
            <a:endParaRPr lang="fr-FR" dirty="0" smtClean="0">
              <a:sym typeface="Wingdings" panose="05000000000000000000" charset="2"/>
            </a:endParaRPr>
          </a:p>
          <a:p>
            <a:endParaRPr lang="fr-FR" dirty="0" smtClean="0">
              <a:solidFill>
                <a:srgbClr val="C00000"/>
              </a:solidFill>
              <a:sym typeface="Wingdings" panose="05000000000000000000" charset="2"/>
            </a:endParaRPr>
          </a:p>
          <a:p>
            <a:r>
              <a:rPr lang="fr-FR" dirty="0" smtClean="0">
                <a:solidFill>
                  <a:srgbClr val="C00000"/>
                </a:solidFill>
                <a:sym typeface="Wingdings" panose="05000000000000000000" charset="2"/>
              </a:rPr>
              <a:t>A la fin du troisième jour :</a:t>
            </a:r>
            <a:endParaRPr lang="fr-FR" dirty="0" smtClean="0">
              <a:solidFill>
                <a:srgbClr val="C00000"/>
              </a:solidFill>
              <a:sym typeface="Wingdings" panose="05000000000000000000" charset="2"/>
            </a:endParaRPr>
          </a:p>
          <a:p>
            <a:pPr lvl="1"/>
            <a:r>
              <a:rPr lang="fr-FR" dirty="0" smtClean="0">
                <a:sym typeface="Wingdings" panose="05000000000000000000" charset="2"/>
              </a:rPr>
              <a:t>Vérification et retour par pilote des maquettes statiques 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67" y="1024467"/>
            <a:ext cx="2257283" cy="206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</Words>
  <Application>Kingsoft Office WPP</Application>
  <PresentationFormat>Grand écran</PresentationFormat>
  <Paragraphs>46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1_Thème Office</vt:lpstr>
      <vt:lpstr>PowerPoint 演示文稿</vt:lpstr>
      <vt:lpstr>Un site web pour faciliter l’animation des BDE</vt:lpstr>
      <vt:lpstr>Livrables attendus à la fin et pendant le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L’équipe pédagogique</dc:title>
  <dc:creator>Saveuse Morgan</dc:creator>
  <cp:lastModifiedBy>baptiste</cp:lastModifiedBy>
  <cp:revision>277</cp:revision>
  <cp:lastPrinted>2017-04-20T13:09:51Z</cp:lastPrinted>
  <dcterms:created xsi:type="dcterms:W3CDTF">2017-04-20T13:09:51Z</dcterms:created>
  <dcterms:modified xsi:type="dcterms:W3CDTF">2017-04-20T13:09:51Z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