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DF0B39-54E4-32F7-0D9D-92773A827C2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DBCE29D-EACF-D6C1-123D-60E6DC1162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DB40445-BE49-7138-A3EB-A61F32BA4AFE}"/>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E06778BB-2A4D-ACBF-DA0A-28E30614CC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FBE4B6-D5CF-38E6-59E6-07DA954D1E01}"/>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3415871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63A2A-F056-B0A0-45AB-A7979E44C7C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279AE9B-155A-73B0-5CC4-75165F169E1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BD68BB9-F354-C3CE-16E9-FEEFD80CA2D8}"/>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9E70C1BC-352D-BFD4-EADB-AE6D03F95D8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5B9A01-3AEF-C583-1077-0BB927971D9D}"/>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26662183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BD00D95-BBDF-CB0F-451A-AC05C3CA680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6B7E25E-953A-1B50-DFEE-961CC791C7D2}"/>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9E8A438-4EF5-9061-E328-263B2A3585F6}"/>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8CC00EF3-57C0-736B-5F08-F6D0113C50C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5F5C9E6-4070-967D-5A83-A259F9244675}"/>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376922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DE2DA4-1AAD-FC15-1E25-322E2F4079A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9D296F-B268-7AD9-4D42-F6AC6308088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69C344D-2ED1-0B88-4D1F-C86A6FD03996}"/>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AE19CB02-A0C7-51FC-7F96-A2AFD1975D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89942C1-5D08-907F-6BD4-3DDCB0D800F3}"/>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11162966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AF90E7-8D9B-A3AD-B831-9A12AF4177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D5AD0AE-3D22-E0A2-079D-B26A7C2D62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EA03CB00-2A04-DC4B-8E62-B5AF88B4930B}"/>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B2FA558A-1BDA-9CB3-A51B-F4E6A8A1ED3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84FB6A-5833-3C67-2CD1-3DDCA77ACDA5}"/>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1965773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088486-20E8-332B-8144-9DA65E339E9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68B0DB1-11D1-91F8-4B8A-9F4A0BCB816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EA5BC61-6020-89DA-1EF0-B81F4560B37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B34C1A9-BB50-0B65-4E27-4492B7FF4E2F}"/>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85E8CBD4-D17C-46C1-0D6D-3D054D08166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2BAFAE-F163-1BF9-F7C7-F00B10EF8BCA}"/>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175105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528901-59CC-C38D-8D8D-B4CDBD80ED1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69CC12B-1A40-13F8-EFB7-CBE52DD4B8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5220B98-8A93-8B25-9374-3188F7703803}"/>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20394FE9-79F0-66F5-6960-67D07D3E748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BAD7994-E7D5-7AE1-7C7D-B665A337B86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4B8277DB-BB8D-28BE-7339-70AD7B9C70A6}"/>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8" name="页脚占位符 7">
            <a:extLst>
              <a:ext uri="{FF2B5EF4-FFF2-40B4-BE49-F238E27FC236}">
                <a16:creationId xmlns:a16="http://schemas.microsoft.com/office/drawing/2014/main" id="{A25462D3-9C09-A88E-C98A-7F4346ADD6B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D28AF4C-E90F-CC41-3984-00533BEB5618}"/>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23016658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8D37168-21B1-AA31-D1AA-BD249B57C47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B464E22-9DEE-D990-2A25-1BC2F532E71C}"/>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4" name="页脚占位符 3">
            <a:extLst>
              <a:ext uri="{FF2B5EF4-FFF2-40B4-BE49-F238E27FC236}">
                <a16:creationId xmlns:a16="http://schemas.microsoft.com/office/drawing/2014/main" id="{149EB668-EECD-325A-7239-2D9F0D28A347}"/>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614A0C1-F85F-FDEE-5FF0-7874F0BD8CB1}"/>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1609570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E3791EE-1925-1A1C-5592-9EAF3EB4B76C}"/>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3" name="页脚占位符 2">
            <a:extLst>
              <a:ext uri="{FF2B5EF4-FFF2-40B4-BE49-F238E27FC236}">
                <a16:creationId xmlns:a16="http://schemas.microsoft.com/office/drawing/2014/main" id="{CAB923D0-283A-2FF4-DDCD-204F0875A94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A4AF4AB-ADD8-516E-3CE1-3E41AEF98B84}"/>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3842641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0CD6BF5-8F44-CDF0-219A-ABAE9F1BA0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A4BE01C-CADF-D2ED-D408-E263D4043B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C005EB9-2EFB-F6E3-DA17-10EFFDBDAA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29C4020-552D-616C-C22D-024AE250BDD6}"/>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A9B144AB-D316-34C1-0446-DCEE4ECFAF2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EDFC38-1BDF-3AD1-950F-71BD737ACF24}"/>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4119803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771A8E-65B4-E799-B1D6-B6A44A3D088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D79123C4-76D5-CE78-7EEC-4E7C649409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4B780BF-E97B-F835-4340-5341B45614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A640D24-631F-336A-2635-57BEE8C5641A}"/>
              </a:ext>
            </a:extLst>
          </p:cNvPr>
          <p:cNvSpPr>
            <a:spLocks noGrp="1"/>
          </p:cNvSpPr>
          <p:nvPr>
            <p:ph type="dt" sz="half" idx="10"/>
          </p:nvPr>
        </p:nvSpPr>
        <p:spPr/>
        <p:txBody>
          <a:bodyPr/>
          <a:lstStyle/>
          <a:p>
            <a:fld id="{D42FF4E9-6784-46BB-B5EE-8A2E6D436880}" type="datetimeFigureOut">
              <a:rPr lang="zh-CN" altLang="en-US" smtClean="0"/>
              <a:t>2025/2/19</a:t>
            </a:fld>
            <a:endParaRPr lang="zh-CN" altLang="en-US"/>
          </a:p>
        </p:txBody>
      </p:sp>
      <p:sp>
        <p:nvSpPr>
          <p:cNvPr id="6" name="页脚占位符 5">
            <a:extLst>
              <a:ext uri="{FF2B5EF4-FFF2-40B4-BE49-F238E27FC236}">
                <a16:creationId xmlns:a16="http://schemas.microsoft.com/office/drawing/2014/main" id="{AC844187-E286-0DE4-0034-F041AD3D33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46AB43C-25AA-3D34-B3CA-2875EE0A4861}"/>
              </a:ext>
            </a:extLst>
          </p:cNvPr>
          <p:cNvSpPr>
            <a:spLocks noGrp="1"/>
          </p:cNvSpPr>
          <p:nvPr>
            <p:ph type="sldNum" sz="quarter" idx="12"/>
          </p:nvPr>
        </p:nvSpPr>
        <p:spPr/>
        <p:txBody>
          <a:body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3188642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5219529-743E-F0ED-98AB-43F30077F2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4FD9BFC-B030-6EE0-586D-27692BE714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F46457-2580-EA0C-381A-6F237D86428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FF4E9-6784-46BB-B5EE-8A2E6D436880}" type="datetimeFigureOut">
              <a:rPr lang="zh-CN" altLang="en-US" smtClean="0"/>
              <a:t>2025/2/19</a:t>
            </a:fld>
            <a:endParaRPr lang="zh-CN" altLang="en-US"/>
          </a:p>
        </p:txBody>
      </p:sp>
      <p:sp>
        <p:nvSpPr>
          <p:cNvPr id="5" name="页脚占位符 4">
            <a:extLst>
              <a:ext uri="{FF2B5EF4-FFF2-40B4-BE49-F238E27FC236}">
                <a16:creationId xmlns:a16="http://schemas.microsoft.com/office/drawing/2014/main" id="{0314A4F2-F5A3-6210-42BC-B927D2BB8D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017A19D-0E72-EF97-C9E0-562AD81E06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17EA6D-A754-4A32-B496-FE21AA6176F0}" type="slidenum">
              <a:rPr lang="zh-CN" altLang="en-US" smtClean="0"/>
              <a:t>‹#›</a:t>
            </a:fld>
            <a:endParaRPr lang="zh-CN" altLang="en-US"/>
          </a:p>
        </p:txBody>
      </p:sp>
    </p:spTree>
    <p:extLst>
      <p:ext uri="{BB962C8B-B14F-4D97-AF65-F5344CB8AC3E}">
        <p14:creationId xmlns:p14="http://schemas.microsoft.com/office/powerpoint/2010/main" val="14811800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bilibili.com/video/BV17NqnYDEp1/?share_source=copy_web&amp;vd_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D0EF86-6F0C-C605-B0AB-D838701178D5}"/>
              </a:ext>
            </a:extLst>
          </p:cNvPr>
          <p:cNvSpPr>
            <a:spLocks noGrp="1"/>
          </p:cNvSpPr>
          <p:nvPr>
            <p:ph type="ctrTitle"/>
          </p:nvPr>
        </p:nvSpPr>
        <p:spPr/>
        <p:txBody>
          <a:bodyPr/>
          <a:lstStyle/>
          <a:p>
            <a:r>
              <a:rPr lang="zh-CN" altLang="en-US" dirty="0"/>
              <a:t>春节申遗成功</a:t>
            </a:r>
          </a:p>
        </p:txBody>
      </p:sp>
      <p:sp>
        <p:nvSpPr>
          <p:cNvPr id="3" name="副标题 2">
            <a:extLst>
              <a:ext uri="{FF2B5EF4-FFF2-40B4-BE49-F238E27FC236}">
                <a16:creationId xmlns:a16="http://schemas.microsoft.com/office/drawing/2014/main" id="{27ACB8EC-1FDC-3959-CC51-F8DFDE3180EE}"/>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633371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8FF951-6885-BB2F-D759-7BAC5DBE60E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33F9C37C-7D6B-E64F-1EDA-758882550043}"/>
              </a:ext>
            </a:extLst>
          </p:cNvPr>
          <p:cNvSpPr>
            <a:spLocks noGrp="1"/>
          </p:cNvSpPr>
          <p:nvPr>
            <p:ph idx="1"/>
          </p:nvPr>
        </p:nvSpPr>
        <p:spPr/>
        <p:txBody>
          <a:bodyPr/>
          <a:lstStyle/>
          <a:p>
            <a:pPr>
              <a:lnSpc>
                <a:spcPct val="100000"/>
              </a:lnSpc>
            </a:pPr>
            <a:r>
              <a:rPr lang="zh-CN" altLang="en-US" b="0" i="0" dirty="0">
                <a:solidFill>
                  <a:srgbClr val="333333"/>
                </a:solidFill>
                <a:effectLst/>
                <a:latin typeface="+mn-ea"/>
              </a:rPr>
              <a:t>北京时间</a:t>
            </a:r>
            <a:r>
              <a:rPr lang="en-US" altLang="zh-CN" b="0" i="0" dirty="0">
                <a:solidFill>
                  <a:srgbClr val="333333"/>
                </a:solidFill>
                <a:effectLst/>
                <a:latin typeface="+mn-ea"/>
              </a:rPr>
              <a:t>12</a:t>
            </a:r>
            <a:r>
              <a:rPr lang="zh-CN" altLang="en-US" b="0" i="0" dirty="0">
                <a:solidFill>
                  <a:srgbClr val="333333"/>
                </a:solidFill>
                <a:effectLst/>
                <a:latin typeface="+mn-ea"/>
              </a:rPr>
              <a:t>月</a:t>
            </a:r>
            <a:r>
              <a:rPr lang="en-US" altLang="zh-CN" b="0" i="0" dirty="0">
                <a:solidFill>
                  <a:srgbClr val="333333"/>
                </a:solidFill>
                <a:effectLst/>
                <a:latin typeface="+mn-ea"/>
              </a:rPr>
              <a:t>4</a:t>
            </a:r>
            <a:r>
              <a:rPr lang="zh-CN" altLang="en-US" b="0" i="0" dirty="0">
                <a:solidFill>
                  <a:srgbClr val="333333"/>
                </a:solidFill>
                <a:effectLst/>
                <a:latin typeface="+mn-ea"/>
              </a:rPr>
              <a:t>日，我国申报的“春节</a:t>
            </a:r>
            <a:r>
              <a:rPr lang="en-US" altLang="zh-CN" b="0" i="0" dirty="0">
                <a:solidFill>
                  <a:srgbClr val="333333"/>
                </a:solidFill>
                <a:effectLst/>
                <a:latin typeface="+mn-ea"/>
              </a:rPr>
              <a:t>——</a:t>
            </a:r>
            <a:r>
              <a:rPr lang="zh-CN" altLang="en-US" b="0" i="0" dirty="0">
                <a:solidFill>
                  <a:srgbClr val="333333"/>
                </a:solidFill>
                <a:effectLst/>
                <a:latin typeface="+mn-ea"/>
              </a:rPr>
              <a:t>中国人庆祝传统新年的社会实践”在巴拉圭亚松森举行的联合国教科文组织保护非物质文化遗产政府间委员会第</a:t>
            </a:r>
            <a:r>
              <a:rPr lang="en-US" altLang="zh-CN" b="0" i="0" dirty="0">
                <a:solidFill>
                  <a:srgbClr val="333333"/>
                </a:solidFill>
                <a:effectLst/>
                <a:latin typeface="+mn-ea"/>
              </a:rPr>
              <a:t>19</a:t>
            </a:r>
            <a:r>
              <a:rPr lang="zh-CN" altLang="en-US" b="0" i="0" dirty="0">
                <a:solidFill>
                  <a:srgbClr val="333333"/>
                </a:solidFill>
                <a:effectLst/>
                <a:latin typeface="+mn-ea"/>
              </a:rPr>
              <a:t>届常会上通过评审，列入联合国教科文组织人类非物质文化遗产代表作名录。至此，我国共有</a:t>
            </a:r>
            <a:r>
              <a:rPr lang="en-US" altLang="zh-CN" b="0" i="0" dirty="0">
                <a:solidFill>
                  <a:srgbClr val="333333"/>
                </a:solidFill>
                <a:effectLst/>
                <a:latin typeface="+mn-ea"/>
              </a:rPr>
              <a:t>44</a:t>
            </a:r>
            <a:r>
              <a:rPr lang="zh-CN" altLang="en-US" b="0" i="0" dirty="0">
                <a:solidFill>
                  <a:srgbClr val="333333"/>
                </a:solidFill>
                <a:effectLst/>
                <a:latin typeface="+mn-ea"/>
              </a:rPr>
              <a:t>个项目列入联合国教科文组织非物质文化遗产名录、名册，总数居世界第一。</a:t>
            </a:r>
            <a:endParaRPr lang="zh-CN" altLang="en-US" dirty="0">
              <a:latin typeface="+mn-ea"/>
            </a:endParaRPr>
          </a:p>
        </p:txBody>
      </p:sp>
    </p:spTree>
    <p:extLst>
      <p:ext uri="{BB962C8B-B14F-4D97-AF65-F5344CB8AC3E}">
        <p14:creationId xmlns:p14="http://schemas.microsoft.com/office/powerpoint/2010/main" val="1902323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E24535B-6DF8-7E21-E75E-7FCB6A67D011}"/>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78A9FE8C-B66B-0DFA-701A-40AFA5EF1C81}"/>
              </a:ext>
            </a:extLst>
          </p:cNvPr>
          <p:cNvSpPr>
            <a:spLocks noGrp="1"/>
          </p:cNvSpPr>
          <p:nvPr>
            <p:ph idx="1"/>
          </p:nvPr>
        </p:nvSpPr>
        <p:spPr/>
        <p:txBody>
          <a:bodyPr/>
          <a:lstStyle/>
          <a:p>
            <a:pPr marL="0" indent="0">
              <a:buNone/>
            </a:pPr>
            <a:r>
              <a:rPr lang="en-US" altLang="zh-CN" dirty="0">
                <a:hlinkClick r:id="rId2"/>
              </a:rPr>
              <a:t>https://www.bilibili.com/video/BV17NqnYDEp1/?share_source=copy_web&amp;vd_s</a:t>
            </a:r>
            <a:r>
              <a:rPr lang="en-US" altLang="zh-CN" dirty="0"/>
              <a:t>ource=63a07e7330b2356287b068ff25a0c28d</a:t>
            </a:r>
            <a:endParaRPr lang="zh-CN" altLang="en-US" dirty="0"/>
          </a:p>
        </p:txBody>
      </p:sp>
    </p:spTree>
    <p:extLst>
      <p:ext uri="{BB962C8B-B14F-4D97-AF65-F5344CB8AC3E}">
        <p14:creationId xmlns:p14="http://schemas.microsoft.com/office/powerpoint/2010/main" val="1469711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69D1933-686F-1529-7359-B64162992A22}"/>
              </a:ext>
            </a:extLst>
          </p:cNvPr>
          <p:cNvSpPr>
            <a:spLocks noGrp="1"/>
          </p:cNvSpPr>
          <p:nvPr>
            <p:ph idx="1"/>
          </p:nvPr>
        </p:nvSpPr>
        <p:spPr>
          <a:xfrm>
            <a:off x="838200" y="1150216"/>
            <a:ext cx="10515600" cy="4351338"/>
          </a:xfrm>
        </p:spPr>
        <p:txBody>
          <a:bodyPr>
            <a:normAutofit/>
          </a:bodyPr>
          <a:lstStyle/>
          <a:p>
            <a:r>
              <a:rPr lang="zh-CN" altLang="en-US" sz="2400" b="0" i="0" dirty="0">
                <a:solidFill>
                  <a:srgbClr val="333333"/>
                </a:solidFill>
                <a:effectLst/>
                <a:latin typeface="+mn-ea"/>
              </a:rPr>
              <a:t>春节是我国内涵最为深厚、内容最为丰富、参与人数最多、影响最为广泛的传统节日。每逢春节前后，全世界华人都会围绕着辞旧迎新、祈福纳祥、团圆和谐的主题欢庆这一佳节。数千年来，春节不断维系和强化着个人、家庭和国家的情感纽带，对中华文明的绵延赓续发挥了重要作用。随着海外传播范围的日趋扩大，春节已成为世界普遍接受、认同和欣赏的中华文化符号。</a:t>
            </a:r>
            <a:endParaRPr lang="en-US" altLang="zh-CN" sz="2400" b="0" i="0" dirty="0">
              <a:solidFill>
                <a:srgbClr val="333333"/>
              </a:solidFill>
              <a:effectLst/>
              <a:latin typeface="+mn-ea"/>
            </a:endParaRPr>
          </a:p>
          <a:p>
            <a:r>
              <a:rPr lang="zh-CN" altLang="en-US" sz="2400" b="0" i="0" dirty="0">
                <a:solidFill>
                  <a:srgbClr val="333333"/>
                </a:solidFill>
                <a:effectLst/>
                <a:latin typeface="+mn-ea"/>
              </a:rPr>
              <a:t>“春节</a:t>
            </a:r>
            <a:r>
              <a:rPr lang="en-US" altLang="zh-CN" sz="2400" b="0" i="0" dirty="0">
                <a:solidFill>
                  <a:srgbClr val="333333"/>
                </a:solidFill>
                <a:effectLst/>
                <a:latin typeface="+mn-ea"/>
              </a:rPr>
              <a:t>——</a:t>
            </a:r>
            <a:r>
              <a:rPr lang="zh-CN" altLang="en-US" sz="2400" b="0" i="0" dirty="0">
                <a:solidFill>
                  <a:srgbClr val="333333"/>
                </a:solidFill>
                <a:effectLst/>
                <a:latin typeface="+mn-ea"/>
              </a:rPr>
              <a:t>中国人庆祝传统新年的社会实践”为中国人共享，在全国各地广泛实践，寄托了中国人的人伦情感、家国情怀，体现了人与自然和谐共生、人与人和睦相处的价值理念，在促进家庭和睦、社会和谐、经济发展、环境保护等方面发挥着重要作用。</a:t>
            </a:r>
            <a:endParaRPr lang="en-US" altLang="zh-CN" sz="2400" b="0" i="0" dirty="0">
              <a:solidFill>
                <a:srgbClr val="333333"/>
              </a:solidFill>
              <a:effectLst/>
              <a:latin typeface="+mn-ea"/>
            </a:endParaRPr>
          </a:p>
          <a:p>
            <a:r>
              <a:rPr lang="zh-CN" altLang="en-US" sz="2400" b="0" i="0" dirty="0">
                <a:solidFill>
                  <a:srgbClr val="333333"/>
                </a:solidFill>
                <a:effectLst/>
                <a:latin typeface="PingFangSC-Regular"/>
              </a:rPr>
              <a:t>该遗产项目列入人类非物质文化遗产代表作名录，对增进海内外中华儿女的文化认同、践行全球文明倡议、推动构建人类命运共同体具有重要意义。</a:t>
            </a:r>
            <a:endParaRPr lang="zh-CN" altLang="en-US" sz="3600" dirty="0">
              <a:latin typeface="+mn-ea"/>
            </a:endParaRPr>
          </a:p>
        </p:txBody>
      </p:sp>
    </p:spTree>
    <p:extLst>
      <p:ext uri="{BB962C8B-B14F-4D97-AF65-F5344CB8AC3E}">
        <p14:creationId xmlns:p14="http://schemas.microsoft.com/office/powerpoint/2010/main" val="3288319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E26B91-78E1-D739-8FBE-AD5F2602B37D}"/>
              </a:ext>
            </a:extLst>
          </p:cNvPr>
          <p:cNvSpPr>
            <a:spLocks noGrp="1"/>
          </p:cNvSpPr>
          <p:nvPr>
            <p:ph type="title"/>
          </p:nvPr>
        </p:nvSpPr>
        <p:spPr/>
        <p:txBody>
          <a:bodyPr/>
          <a:lstStyle/>
          <a:p>
            <a:r>
              <a:rPr lang="zh-CN" altLang="en-US" dirty="0"/>
              <a:t>素材运用</a:t>
            </a:r>
          </a:p>
        </p:txBody>
      </p:sp>
      <p:sp>
        <p:nvSpPr>
          <p:cNvPr id="3" name="内容占位符 2">
            <a:extLst>
              <a:ext uri="{FF2B5EF4-FFF2-40B4-BE49-F238E27FC236}">
                <a16:creationId xmlns:a16="http://schemas.microsoft.com/office/drawing/2014/main" id="{AAF434C2-E24D-5DC6-4E65-13DB23704548}"/>
              </a:ext>
            </a:extLst>
          </p:cNvPr>
          <p:cNvSpPr>
            <a:spLocks noGrp="1"/>
          </p:cNvSpPr>
          <p:nvPr>
            <p:ph idx="1"/>
          </p:nvPr>
        </p:nvSpPr>
        <p:spPr/>
        <p:txBody>
          <a:bodyPr/>
          <a:lstStyle/>
          <a:p>
            <a:pPr marL="514350" indent="-514350" algn="l" fontAlgn="base">
              <a:buFont typeface="+mj-lt"/>
              <a:buAutoNum type="arabicPeriod"/>
            </a:pPr>
            <a:r>
              <a:rPr lang="zh-CN" altLang="en-US" i="0" dirty="0">
                <a:solidFill>
                  <a:srgbClr val="3F4A54"/>
                </a:solidFill>
                <a:effectLst/>
                <a:latin typeface="inherit"/>
              </a:rPr>
              <a:t>文化遗产保护与传承</a:t>
            </a:r>
          </a:p>
          <a:p>
            <a:pPr marL="514350" indent="-514350" algn="l" fontAlgn="base">
              <a:buFont typeface="+mj-lt"/>
              <a:buAutoNum type="arabicPeriod"/>
            </a:pPr>
            <a:r>
              <a:rPr lang="zh-CN" altLang="en-US" i="0" dirty="0">
                <a:solidFill>
                  <a:srgbClr val="3F4A54"/>
                </a:solidFill>
                <a:effectLst/>
                <a:latin typeface="inherit"/>
              </a:rPr>
              <a:t>民族文化自信建设</a:t>
            </a:r>
          </a:p>
          <a:p>
            <a:pPr marL="514350" indent="-514350" algn="l" fontAlgn="base">
              <a:buFont typeface="+mj-lt"/>
              <a:buAutoNum type="arabicPeriod"/>
            </a:pPr>
            <a:r>
              <a:rPr lang="zh-CN" altLang="en-US" i="0" dirty="0">
                <a:solidFill>
                  <a:srgbClr val="3F4A54"/>
                </a:solidFill>
                <a:effectLst/>
                <a:latin typeface="inherit"/>
              </a:rPr>
              <a:t>传统节日的现代转型</a:t>
            </a:r>
          </a:p>
          <a:p>
            <a:pPr marL="514350" indent="-514350">
              <a:buFont typeface="+mj-lt"/>
              <a:buAutoNum type="arabicPeriod"/>
            </a:pPr>
            <a:r>
              <a:rPr lang="zh-CN" altLang="en-US" i="0" dirty="0">
                <a:solidFill>
                  <a:srgbClr val="3F4A54"/>
                </a:solidFill>
                <a:effectLst/>
                <a:latin typeface="inherit"/>
              </a:rPr>
              <a:t>全球化背景下的文化输出</a:t>
            </a:r>
          </a:p>
          <a:p>
            <a:pPr marL="514350" indent="-514350" algn="l" fontAlgn="base">
              <a:buFont typeface="+mj-lt"/>
              <a:buAutoNum type="arabicPeriod"/>
            </a:pPr>
            <a:r>
              <a:rPr lang="zh-CN" altLang="en-US" i="0" dirty="0">
                <a:solidFill>
                  <a:srgbClr val="3F4A54"/>
                </a:solidFill>
                <a:effectLst/>
                <a:latin typeface="inherit"/>
              </a:rPr>
              <a:t>非物质文化遗产价值认知</a:t>
            </a:r>
          </a:p>
          <a:p>
            <a:pPr marL="514350" indent="-514350" algn="l" fontAlgn="base">
              <a:buFont typeface="+mj-lt"/>
              <a:buAutoNum type="arabicPeriod"/>
            </a:pPr>
            <a:r>
              <a:rPr lang="zh-CN" altLang="en-US" i="0" dirty="0">
                <a:solidFill>
                  <a:srgbClr val="3F4A54"/>
                </a:solidFill>
                <a:effectLst/>
                <a:latin typeface="inherit"/>
              </a:rPr>
              <a:t>传统文化与科技融合创新</a:t>
            </a:r>
          </a:p>
          <a:p>
            <a:endParaRPr lang="zh-CN" altLang="en-US" dirty="0"/>
          </a:p>
        </p:txBody>
      </p:sp>
    </p:spTree>
    <p:extLst>
      <p:ext uri="{BB962C8B-B14F-4D97-AF65-F5344CB8AC3E}">
        <p14:creationId xmlns:p14="http://schemas.microsoft.com/office/powerpoint/2010/main" val="403597324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332</Words>
  <Application>Microsoft Office PowerPoint</Application>
  <PresentationFormat>宽屏</PresentationFormat>
  <Paragraphs>13</Paragraphs>
  <Slides>5</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5</vt:i4>
      </vt:variant>
    </vt:vector>
  </HeadingPairs>
  <TitlesOfParts>
    <vt:vector size="11" baseType="lpstr">
      <vt:lpstr>inherit</vt:lpstr>
      <vt:lpstr>PingFangSC-Regular</vt:lpstr>
      <vt:lpstr>等线</vt:lpstr>
      <vt:lpstr>等线 Light</vt:lpstr>
      <vt:lpstr>Arial</vt:lpstr>
      <vt:lpstr>Office 主题​​</vt:lpstr>
      <vt:lpstr>春节申遗成功</vt:lpstr>
      <vt:lpstr>PowerPoint 演示文稿</vt:lpstr>
      <vt:lpstr>PowerPoint 演示文稿</vt:lpstr>
      <vt:lpstr>PowerPoint 演示文稿</vt:lpstr>
      <vt:lpstr>素材运用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一赫 刘</dc:creator>
  <cp:lastModifiedBy>一赫 刘</cp:lastModifiedBy>
  <cp:revision>3</cp:revision>
  <dcterms:created xsi:type="dcterms:W3CDTF">2025-02-18T13:57:23Z</dcterms:created>
  <dcterms:modified xsi:type="dcterms:W3CDTF">2025-02-19T14:22:50Z</dcterms:modified>
</cp:coreProperties>
</file>