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A3554-722E-444C-93ED-DF33208A1E7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132694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36527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185301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58CCEBF-FC22-4F35-8A29-9A9689832C6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7423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483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BA3554-722E-444C-93ED-DF33208A1E7D}"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159144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BA3554-722E-444C-93ED-DF33208A1E7D}"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42143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3554-722E-444C-93ED-DF33208A1E7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178440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EBA3554-722E-444C-93ED-DF33208A1E7D}" type="datetimeFigureOut">
              <a:rPr lang="en-US" smtClean="0"/>
              <a:t>5/3/2023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8CCEBF-FC22-4F35-8A29-9A9689832C63}" type="slidenum">
              <a:rPr lang="en-US" smtClean="0"/>
              <a:t>‹#›</a:t>
            </a:fld>
            <a:endParaRPr lang="en-US"/>
          </a:p>
        </p:txBody>
      </p:sp>
    </p:spTree>
    <p:extLst>
      <p:ext uri="{BB962C8B-B14F-4D97-AF65-F5344CB8AC3E}">
        <p14:creationId xmlns:p14="http://schemas.microsoft.com/office/powerpoint/2010/main" val="164665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3554-722E-444C-93ED-DF33208A1E7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178456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A3554-722E-444C-93ED-DF33208A1E7D}"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66170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18290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A3554-722E-444C-93ED-DF33208A1E7D}"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28190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A3554-722E-444C-93ED-DF33208A1E7D}"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217047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BA3554-722E-444C-93ED-DF33208A1E7D}"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359033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54467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A3554-722E-444C-93ED-DF33208A1E7D}"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CCEBF-FC22-4F35-8A29-9A9689832C63}" type="slidenum">
              <a:rPr lang="en-US" smtClean="0"/>
              <a:t>‹#›</a:t>
            </a:fld>
            <a:endParaRPr lang="en-US"/>
          </a:p>
        </p:txBody>
      </p:sp>
    </p:spTree>
    <p:extLst>
      <p:ext uri="{BB962C8B-B14F-4D97-AF65-F5344CB8AC3E}">
        <p14:creationId xmlns:p14="http://schemas.microsoft.com/office/powerpoint/2010/main" val="234453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BA3554-722E-444C-93ED-DF33208A1E7D}" type="datetimeFigureOut">
              <a:rPr lang="en-US" smtClean="0"/>
              <a:t>5/3/2023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8CCEBF-FC22-4F35-8A29-9A9689832C63}" type="slidenum">
              <a:rPr lang="en-US" smtClean="0"/>
              <a:t>‹#›</a:t>
            </a:fld>
            <a:endParaRPr lang="en-US"/>
          </a:p>
        </p:txBody>
      </p:sp>
    </p:spTree>
    <p:extLst>
      <p:ext uri="{BB962C8B-B14F-4D97-AF65-F5344CB8AC3E}">
        <p14:creationId xmlns:p14="http://schemas.microsoft.com/office/powerpoint/2010/main" val="4508156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CC21-8D8B-76BF-33E6-14312E97B61D}"/>
              </a:ext>
            </a:extLst>
          </p:cNvPr>
          <p:cNvSpPr>
            <a:spLocks noGrp="1"/>
          </p:cNvSpPr>
          <p:nvPr>
            <p:ph type="ctrTitle"/>
          </p:nvPr>
        </p:nvSpPr>
        <p:spPr/>
        <p:txBody>
          <a:bodyPr/>
          <a:lstStyle/>
          <a:p>
            <a:pPr algn="ctr"/>
            <a:r>
              <a:rPr lang="en-US" dirty="0"/>
              <a:t>Data Analysis of Hotel Booking</a:t>
            </a:r>
          </a:p>
        </p:txBody>
      </p:sp>
      <p:sp>
        <p:nvSpPr>
          <p:cNvPr id="3" name="Subtitle 2">
            <a:extLst>
              <a:ext uri="{FF2B5EF4-FFF2-40B4-BE49-F238E27FC236}">
                <a16:creationId xmlns:a16="http://schemas.microsoft.com/office/drawing/2014/main" id="{170CD85D-3857-2E6A-CE6E-33A15434E70C}"/>
              </a:ext>
            </a:extLst>
          </p:cNvPr>
          <p:cNvSpPr>
            <a:spLocks noGrp="1"/>
          </p:cNvSpPr>
          <p:nvPr>
            <p:ph type="subTitle" idx="1"/>
          </p:nvPr>
        </p:nvSpPr>
        <p:spPr>
          <a:xfrm>
            <a:off x="269775" y="5821623"/>
            <a:ext cx="8144134" cy="1117687"/>
          </a:xfrm>
        </p:spPr>
        <p:txBody>
          <a:bodyPr>
            <a:normAutofit/>
          </a:bodyPr>
          <a:lstStyle/>
          <a:p>
            <a:pPr algn="l"/>
            <a:r>
              <a:rPr lang="en-US" sz="2800" dirty="0"/>
              <a:t>- By Mitul Patidar</a:t>
            </a:r>
          </a:p>
        </p:txBody>
      </p:sp>
    </p:spTree>
    <p:extLst>
      <p:ext uri="{BB962C8B-B14F-4D97-AF65-F5344CB8AC3E}">
        <p14:creationId xmlns:p14="http://schemas.microsoft.com/office/powerpoint/2010/main" val="43976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FE79-5383-5F06-D5CC-67826368A74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E3A5F0F-6BB4-562F-FB21-5958367951FB}"/>
              </a:ext>
            </a:extLst>
          </p:cNvPr>
          <p:cNvPicPr>
            <a:picLocks noChangeAspect="1"/>
          </p:cNvPicPr>
          <p:nvPr/>
        </p:nvPicPr>
        <p:blipFill>
          <a:blip r:embed="rId2"/>
          <a:stretch>
            <a:fillRect/>
          </a:stretch>
        </p:blipFill>
        <p:spPr>
          <a:xfrm>
            <a:off x="475048" y="2177004"/>
            <a:ext cx="6096851" cy="1981477"/>
          </a:xfrm>
          <a:prstGeom prst="rect">
            <a:avLst/>
          </a:prstGeom>
        </p:spPr>
      </p:pic>
      <p:sp>
        <p:nvSpPr>
          <p:cNvPr id="7" name="TextBox 6">
            <a:extLst>
              <a:ext uri="{FF2B5EF4-FFF2-40B4-BE49-F238E27FC236}">
                <a16:creationId xmlns:a16="http://schemas.microsoft.com/office/drawing/2014/main" id="{76A7FFFC-D3C1-97EE-AF74-547175F5D0AE}"/>
              </a:ext>
            </a:extLst>
          </p:cNvPr>
          <p:cNvSpPr txBox="1"/>
          <p:nvPr/>
        </p:nvSpPr>
        <p:spPr>
          <a:xfrm>
            <a:off x="474344" y="4501319"/>
            <a:ext cx="10405150" cy="830997"/>
          </a:xfrm>
          <a:prstGeom prst="rect">
            <a:avLst/>
          </a:prstGeom>
          <a:noFill/>
        </p:spPr>
        <p:txBody>
          <a:bodyPr wrap="square">
            <a:spAutoFit/>
          </a:bodyPr>
          <a:lstStyle/>
          <a:p>
            <a:pPr marL="342900" indent="-342900">
              <a:buFont typeface="Arial" panose="020B0604020202020204" pitchFamily="34" charset="0"/>
              <a:buChar char="•"/>
            </a:pPr>
            <a:r>
              <a:rPr lang="en-US" sz="2400" dirty="0"/>
              <a:t>46% are comes from online travel agencies, 27% of comes from the groups, 4% are comes from visiting the hotel directly.</a:t>
            </a:r>
          </a:p>
        </p:txBody>
      </p:sp>
    </p:spTree>
    <p:extLst>
      <p:ext uri="{BB962C8B-B14F-4D97-AF65-F5344CB8AC3E}">
        <p14:creationId xmlns:p14="http://schemas.microsoft.com/office/powerpoint/2010/main" val="93302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2D1FB-1B75-33F3-579F-8139867A5C7C}"/>
              </a:ext>
            </a:extLst>
          </p:cNvPr>
          <p:cNvPicPr>
            <a:picLocks noChangeAspect="1"/>
          </p:cNvPicPr>
          <p:nvPr/>
        </p:nvPicPr>
        <p:blipFill>
          <a:blip r:embed="rId2"/>
          <a:stretch>
            <a:fillRect/>
          </a:stretch>
        </p:blipFill>
        <p:spPr>
          <a:xfrm>
            <a:off x="265587" y="419877"/>
            <a:ext cx="11031489" cy="4245977"/>
          </a:xfrm>
          <a:prstGeom prst="rect">
            <a:avLst/>
          </a:prstGeom>
        </p:spPr>
      </p:pic>
      <p:sp>
        <p:nvSpPr>
          <p:cNvPr id="9" name="TextBox 8">
            <a:extLst>
              <a:ext uri="{FF2B5EF4-FFF2-40B4-BE49-F238E27FC236}">
                <a16:creationId xmlns:a16="http://schemas.microsoft.com/office/drawing/2014/main" id="{4D5742B0-EDB7-0309-04CB-D0567D24F550}"/>
              </a:ext>
            </a:extLst>
          </p:cNvPr>
          <p:cNvSpPr txBox="1"/>
          <p:nvPr/>
        </p:nvSpPr>
        <p:spPr>
          <a:xfrm>
            <a:off x="818761" y="5029401"/>
            <a:ext cx="10321989" cy="1200329"/>
          </a:xfrm>
          <a:prstGeom prst="rect">
            <a:avLst/>
          </a:prstGeom>
          <a:noFill/>
        </p:spPr>
        <p:txBody>
          <a:bodyPr wrap="square">
            <a:spAutoFit/>
          </a:bodyPr>
          <a:lstStyle/>
          <a:p>
            <a:pPr marL="342900" indent="-342900">
              <a:buFont typeface="Arial" panose="020B0604020202020204" pitchFamily="34" charset="0"/>
              <a:buChar char="•"/>
            </a:pPr>
            <a:r>
              <a:rPr lang="en-US" sz="2400" dirty="0"/>
              <a:t>As seen in the graph that average daily rate is higher than when it is not canceled, therefore it tells that higher prices leads to higher cancellation</a:t>
            </a:r>
          </a:p>
        </p:txBody>
      </p:sp>
    </p:spTree>
    <p:extLst>
      <p:ext uri="{BB962C8B-B14F-4D97-AF65-F5344CB8AC3E}">
        <p14:creationId xmlns:p14="http://schemas.microsoft.com/office/powerpoint/2010/main" val="200948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7CD6-89C1-F3B9-6283-4EC42A75321A}"/>
              </a:ext>
            </a:extLst>
          </p:cNvPr>
          <p:cNvSpPr>
            <a:spLocks noGrp="1"/>
          </p:cNvSpPr>
          <p:nvPr>
            <p:ph type="title"/>
          </p:nvPr>
        </p:nvSpPr>
        <p:spPr/>
        <p:txBody>
          <a:bodyPr/>
          <a:lstStyle/>
          <a:p>
            <a:r>
              <a:rPr lang="en-US" dirty="0"/>
              <a:t>Suggestions for hotels </a:t>
            </a:r>
          </a:p>
        </p:txBody>
      </p:sp>
      <p:sp>
        <p:nvSpPr>
          <p:cNvPr id="3" name="Content Placeholder 2">
            <a:extLst>
              <a:ext uri="{FF2B5EF4-FFF2-40B4-BE49-F238E27FC236}">
                <a16:creationId xmlns:a16="http://schemas.microsoft.com/office/drawing/2014/main" id="{95AD8102-D982-599E-3166-381FF384FA67}"/>
              </a:ext>
            </a:extLst>
          </p:cNvPr>
          <p:cNvSpPr>
            <a:spLocks noGrp="1"/>
          </p:cNvSpPr>
          <p:nvPr>
            <p:ph idx="1"/>
          </p:nvPr>
        </p:nvSpPr>
        <p:spPr>
          <a:xfrm>
            <a:off x="680321" y="2336873"/>
            <a:ext cx="10712357" cy="3599316"/>
          </a:xfrm>
        </p:spPr>
        <p:txBody>
          <a:bodyPr>
            <a:normAutofit fontScale="92500" lnSpcReduction="10000"/>
          </a:bodyPr>
          <a:lstStyle/>
          <a:p>
            <a:pPr marL="457200" indent="-457200" algn="just">
              <a:buAutoNum type="arabicPeriod"/>
            </a:pPr>
            <a:r>
              <a:rPr lang="en-US" sz="2800" dirty="0"/>
              <a:t>Cancellation rates rise as the prices are more, in order to reduce this work on pricing strategies and try to lower the rates for specific hotels based on locations.</a:t>
            </a:r>
          </a:p>
          <a:p>
            <a:pPr marL="457200" indent="-457200" algn="just">
              <a:buAutoNum type="arabicPeriod"/>
            </a:pPr>
            <a:r>
              <a:rPr lang="en-US" sz="2800" dirty="0"/>
              <a:t>Have to increase the quality of the hotels and services in the Portugal</a:t>
            </a:r>
          </a:p>
          <a:p>
            <a:pPr marL="457200" indent="-457200" algn="just">
              <a:buAutoNum type="arabicPeriod"/>
            </a:pPr>
            <a:r>
              <a:rPr lang="en-US" sz="2800" dirty="0"/>
              <a:t>In month of January, hotels can start campaign and provide best service.</a:t>
            </a:r>
          </a:p>
          <a:p>
            <a:pPr marL="457200" indent="-457200" algn="just">
              <a:buAutoNum type="arabicPeriod"/>
            </a:pPr>
            <a:r>
              <a:rPr lang="en-US" sz="2800" dirty="0"/>
              <a:t>Provide some reasonable amount of discounts in weekends and holidays, because cancellation and not cancellation ratio is more</a:t>
            </a:r>
          </a:p>
        </p:txBody>
      </p:sp>
    </p:spTree>
    <p:extLst>
      <p:ext uri="{BB962C8B-B14F-4D97-AF65-F5344CB8AC3E}">
        <p14:creationId xmlns:p14="http://schemas.microsoft.com/office/powerpoint/2010/main" val="19376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5E5F-2976-432C-2CC2-517F7E4E2FD8}"/>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2FE2016B-D52E-AE14-9B19-38015498EE06}"/>
              </a:ext>
            </a:extLst>
          </p:cNvPr>
          <p:cNvSpPr>
            <a:spLocks noGrp="1"/>
          </p:cNvSpPr>
          <p:nvPr>
            <p:ph idx="1"/>
          </p:nvPr>
        </p:nvSpPr>
        <p:spPr>
          <a:xfrm>
            <a:off x="680321" y="2336873"/>
            <a:ext cx="10665703" cy="3599316"/>
          </a:xfrm>
        </p:spPr>
        <p:txBody>
          <a:bodyPr/>
          <a:lstStyle/>
          <a:p>
            <a:pPr algn="just"/>
            <a:r>
              <a:rPr lang="en-US" dirty="0"/>
              <a:t>In recent years, city hotel and resort hotel seen high cancellation rates, Each is now dealing with umber of issues as a result, including fewer revenues and less than ideal hotel room use. Consequently, lowering cancellations rates in both hotels primary goal is order to increase their efficiency  in generating revenue and for us to offer through business advice to address this problem</a:t>
            </a:r>
          </a:p>
          <a:p>
            <a:pPr algn="just"/>
            <a:r>
              <a:rPr lang="en-US" dirty="0"/>
              <a:t>Analysis of hotel booking cancellations as well as other factors that have now bearing on their business and yearly revenue generation are the main topics to this report.</a:t>
            </a:r>
          </a:p>
        </p:txBody>
      </p:sp>
    </p:spTree>
    <p:extLst>
      <p:ext uri="{BB962C8B-B14F-4D97-AF65-F5344CB8AC3E}">
        <p14:creationId xmlns:p14="http://schemas.microsoft.com/office/powerpoint/2010/main" val="151835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D18A-712D-B52C-E1BA-6DCC71CAB1ED}"/>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D457EE9-525B-C35A-3DD1-A7DF2C4A3097}"/>
              </a:ext>
            </a:extLst>
          </p:cNvPr>
          <p:cNvSpPr>
            <a:spLocks noGrp="1"/>
          </p:cNvSpPr>
          <p:nvPr>
            <p:ph idx="1"/>
          </p:nvPr>
        </p:nvSpPr>
        <p:spPr>
          <a:xfrm>
            <a:off x="680321" y="2164702"/>
            <a:ext cx="11113573" cy="4499275"/>
          </a:xfrm>
        </p:spPr>
        <p:txBody>
          <a:bodyPr>
            <a:normAutofit/>
          </a:bodyPr>
          <a:lstStyle/>
          <a:p>
            <a:pPr algn="just"/>
            <a:r>
              <a:rPr lang="en-US" dirty="0"/>
              <a:t>No usual occurrence between 2015 and 2017 will have a sustainable impact on data used.</a:t>
            </a:r>
          </a:p>
          <a:p>
            <a:pPr algn="just"/>
            <a:r>
              <a:rPr lang="en-US" dirty="0"/>
              <a:t>The information is still current and can be used to </a:t>
            </a:r>
            <a:r>
              <a:rPr lang="en-US" dirty="0" err="1"/>
              <a:t>analyse</a:t>
            </a:r>
            <a:r>
              <a:rPr lang="en-US" dirty="0"/>
              <a:t> a hotel possible plans in efficient manner</a:t>
            </a:r>
          </a:p>
          <a:p>
            <a:pPr algn="just"/>
            <a:r>
              <a:rPr lang="en-US" dirty="0"/>
              <a:t>There are no unanticipated negatives to hotel employing any advised technique.</a:t>
            </a:r>
          </a:p>
          <a:p>
            <a:pPr algn="just"/>
            <a:r>
              <a:rPr lang="en-US" dirty="0"/>
              <a:t>The hotel are not currently using any of suggested solutions</a:t>
            </a:r>
          </a:p>
          <a:p>
            <a:pPr algn="just"/>
            <a:r>
              <a:rPr lang="en-US" dirty="0"/>
              <a:t>The biggest factor affecting the effectiveness of earning income is booking cancellations.</a:t>
            </a:r>
          </a:p>
          <a:p>
            <a:pPr algn="just"/>
            <a:r>
              <a:rPr lang="en-US" dirty="0"/>
              <a:t>Cancellations result in vacant rooms for the booked length of time</a:t>
            </a:r>
          </a:p>
          <a:p>
            <a:pPr algn="just"/>
            <a:r>
              <a:rPr lang="en-US" dirty="0"/>
              <a:t>Clients make hotels reservations, the same year they make cancellations</a:t>
            </a:r>
          </a:p>
        </p:txBody>
      </p:sp>
    </p:spTree>
    <p:extLst>
      <p:ext uri="{BB962C8B-B14F-4D97-AF65-F5344CB8AC3E}">
        <p14:creationId xmlns:p14="http://schemas.microsoft.com/office/powerpoint/2010/main" val="97407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94E6-CD37-2769-1892-97C90D316B85}"/>
              </a:ext>
            </a:extLst>
          </p:cNvPr>
          <p:cNvSpPr>
            <a:spLocks noGrp="1"/>
          </p:cNvSpPr>
          <p:nvPr>
            <p:ph type="title"/>
          </p:nvPr>
        </p:nvSpPr>
        <p:spPr/>
        <p:txBody>
          <a:bodyPr/>
          <a:lstStyle/>
          <a:p>
            <a:r>
              <a:rPr lang="en-US" dirty="0"/>
              <a:t>Data Visualizations and Analysis</a:t>
            </a:r>
          </a:p>
        </p:txBody>
      </p:sp>
      <p:pic>
        <p:nvPicPr>
          <p:cNvPr id="5" name="Content Placeholder 4">
            <a:extLst>
              <a:ext uri="{FF2B5EF4-FFF2-40B4-BE49-F238E27FC236}">
                <a16:creationId xmlns:a16="http://schemas.microsoft.com/office/drawing/2014/main" id="{13830A33-4C63-8F60-0D8D-8F0C8B4E5674}"/>
              </a:ext>
            </a:extLst>
          </p:cNvPr>
          <p:cNvPicPr>
            <a:picLocks noGrp="1" noChangeAspect="1"/>
          </p:cNvPicPr>
          <p:nvPr>
            <p:ph idx="1"/>
          </p:nvPr>
        </p:nvPicPr>
        <p:blipFill>
          <a:blip r:embed="rId2"/>
          <a:stretch>
            <a:fillRect/>
          </a:stretch>
        </p:blipFill>
        <p:spPr>
          <a:xfrm>
            <a:off x="351846" y="2069120"/>
            <a:ext cx="4244708" cy="3406435"/>
          </a:xfrm>
        </p:spPr>
      </p:pic>
      <p:sp>
        <p:nvSpPr>
          <p:cNvPr id="7" name="TextBox 6">
            <a:extLst>
              <a:ext uri="{FF2B5EF4-FFF2-40B4-BE49-F238E27FC236}">
                <a16:creationId xmlns:a16="http://schemas.microsoft.com/office/drawing/2014/main" id="{22926BF2-C3E7-CAFD-0041-CE71E943ED04}"/>
              </a:ext>
            </a:extLst>
          </p:cNvPr>
          <p:cNvSpPr txBox="1"/>
          <p:nvPr/>
        </p:nvSpPr>
        <p:spPr>
          <a:xfrm>
            <a:off x="5120173" y="2383886"/>
            <a:ext cx="6365811" cy="3046988"/>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above bar graph shows the percentage of reservations that are canceled are those that are not. Its obvious that there are still significant number of reservations that have not canceled. </a:t>
            </a:r>
          </a:p>
          <a:p>
            <a:pPr marL="285750" indent="-285750" algn="just">
              <a:buFont typeface="Arial" panose="020B0604020202020204" pitchFamily="34" charset="0"/>
              <a:buChar char="•"/>
            </a:pPr>
            <a:r>
              <a:rPr lang="en-US" sz="2400" dirty="0"/>
              <a:t>There are still 37% of clients who canceled their reservation, which has significant impact in the hotels earnings</a:t>
            </a:r>
          </a:p>
        </p:txBody>
      </p:sp>
    </p:spTree>
    <p:extLst>
      <p:ext uri="{BB962C8B-B14F-4D97-AF65-F5344CB8AC3E}">
        <p14:creationId xmlns:p14="http://schemas.microsoft.com/office/powerpoint/2010/main" val="197413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FBE-42C7-69B2-4F5C-A729D6FBDF7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A77517C-10A4-89A9-0289-D522D41F0F82}"/>
              </a:ext>
            </a:extLst>
          </p:cNvPr>
          <p:cNvPicPr>
            <a:picLocks noGrp="1" noChangeAspect="1"/>
          </p:cNvPicPr>
          <p:nvPr>
            <p:ph idx="1"/>
          </p:nvPr>
        </p:nvPicPr>
        <p:blipFill>
          <a:blip r:embed="rId2"/>
          <a:stretch>
            <a:fillRect/>
          </a:stretch>
        </p:blipFill>
        <p:spPr>
          <a:xfrm>
            <a:off x="2436729" y="2284782"/>
            <a:ext cx="5089300" cy="2739053"/>
          </a:xfrm>
        </p:spPr>
      </p:pic>
      <p:sp>
        <p:nvSpPr>
          <p:cNvPr id="7" name="TextBox 6">
            <a:extLst>
              <a:ext uri="{FF2B5EF4-FFF2-40B4-BE49-F238E27FC236}">
                <a16:creationId xmlns:a16="http://schemas.microsoft.com/office/drawing/2014/main" id="{BCE43EC2-F014-622A-94FC-8FF344D1E592}"/>
              </a:ext>
            </a:extLst>
          </p:cNvPr>
          <p:cNvSpPr txBox="1"/>
          <p:nvPr/>
        </p:nvSpPr>
        <p:spPr>
          <a:xfrm>
            <a:off x="538842" y="5181442"/>
            <a:ext cx="8885075" cy="830997"/>
          </a:xfrm>
          <a:prstGeom prst="rect">
            <a:avLst/>
          </a:prstGeom>
          <a:noFill/>
        </p:spPr>
        <p:txBody>
          <a:bodyPr wrap="square">
            <a:spAutoFit/>
          </a:bodyPr>
          <a:lstStyle/>
          <a:p>
            <a:pPr marL="285750" indent="-285750" algn="just">
              <a:buFont typeface="Arial" panose="020B0604020202020204" pitchFamily="34" charset="0"/>
              <a:buChar char="•"/>
            </a:pPr>
            <a:r>
              <a:rPr lang="en-US" sz="2400" dirty="0"/>
              <a:t>On comparing, city hotel have more bookings, Its possible that resort hotel are more expensive than city hotel</a:t>
            </a:r>
          </a:p>
        </p:txBody>
      </p:sp>
    </p:spTree>
    <p:extLst>
      <p:ext uri="{BB962C8B-B14F-4D97-AF65-F5344CB8AC3E}">
        <p14:creationId xmlns:p14="http://schemas.microsoft.com/office/powerpoint/2010/main" val="363136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4893-DFF6-EB65-7D31-357AC092210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9AD8863-3178-2959-2472-F6312FC008CD}"/>
              </a:ext>
            </a:extLst>
          </p:cNvPr>
          <p:cNvPicPr>
            <a:picLocks noGrp="1" noChangeAspect="1"/>
          </p:cNvPicPr>
          <p:nvPr>
            <p:ph idx="1"/>
          </p:nvPr>
        </p:nvPicPr>
        <p:blipFill>
          <a:blip r:embed="rId2"/>
          <a:stretch>
            <a:fillRect/>
          </a:stretch>
        </p:blipFill>
        <p:spPr>
          <a:xfrm>
            <a:off x="96628" y="610637"/>
            <a:ext cx="10781246" cy="3260959"/>
          </a:xfrm>
        </p:spPr>
      </p:pic>
      <p:sp>
        <p:nvSpPr>
          <p:cNvPr id="7" name="TextBox 6">
            <a:extLst>
              <a:ext uri="{FF2B5EF4-FFF2-40B4-BE49-F238E27FC236}">
                <a16:creationId xmlns:a16="http://schemas.microsoft.com/office/drawing/2014/main" id="{6B5E4928-4E0E-FC1E-24FB-2A1EE2B22BE6}"/>
              </a:ext>
            </a:extLst>
          </p:cNvPr>
          <p:cNvSpPr txBox="1"/>
          <p:nvPr/>
        </p:nvSpPr>
        <p:spPr>
          <a:xfrm>
            <a:off x="448053" y="4440917"/>
            <a:ext cx="9846129" cy="1200329"/>
          </a:xfrm>
          <a:prstGeom prst="rect">
            <a:avLst/>
          </a:prstGeom>
          <a:noFill/>
        </p:spPr>
        <p:txBody>
          <a:bodyPr wrap="square">
            <a:spAutoFit/>
          </a:bodyPr>
          <a:lstStyle/>
          <a:p>
            <a:pPr marL="285750" indent="-285750" algn="just">
              <a:buFont typeface="Arial" panose="020B0604020202020204" pitchFamily="34" charset="0"/>
              <a:buChar char="•"/>
            </a:pPr>
            <a:r>
              <a:rPr lang="en-US" sz="2400" dirty="0"/>
              <a:t>Line graph shows that on certain days, the average daily rate of resort hotel is more than the city hotel, weekends and holidays are seen more rise in resort hotel rates</a:t>
            </a:r>
          </a:p>
        </p:txBody>
      </p:sp>
    </p:spTree>
    <p:extLst>
      <p:ext uri="{BB962C8B-B14F-4D97-AF65-F5344CB8AC3E}">
        <p14:creationId xmlns:p14="http://schemas.microsoft.com/office/powerpoint/2010/main" val="136932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7CF1-06D4-78D6-7B16-F0471300C6A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D9B7354-E0C0-FA83-3376-5FF30A1F6B5E}"/>
              </a:ext>
            </a:extLst>
          </p:cNvPr>
          <p:cNvPicPr>
            <a:picLocks noGrp="1" noChangeAspect="1"/>
          </p:cNvPicPr>
          <p:nvPr>
            <p:ph idx="1"/>
          </p:nvPr>
        </p:nvPicPr>
        <p:blipFill>
          <a:blip r:embed="rId2"/>
          <a:stretch>
            <a:fillRect/>
          </a:stretch>
        </p:blipFill>
        <p:spPr>
          <a:xfrm>
            <a:off x="369833" y="638628"/>
            <a:ext cx="9924349" cy="3598863"/>
          </a:xfrm>
        </p:spPr>
      </p:pic>
      <p:sp>
        <p:nvSpPr>
          <p:cNvPr id="7" name="TextBox 6">
            <a:extLst>
              <a:ext uri="{FF2B5EF4-FFF2-40B4-BE49-F238E27FC236}">
                <a16:creationId xmlns:a16="http://schemas.microsoft.com/office/drawing/2014/main" id="{DBDAB5D8-20A0-05FA-C1B0-3AE4A0C68300}"/>
              </a:ext>
            </a:extLst>
          </p:cNvPr>
          <p:cNvSpPr txBox="1"/>
          <p:nvPr/>
        </p:nvSpPr>
        <p:spPr>
          <a:xfrm>
            <a:off x="369833" y="4473556"/>
            <a:ext cx="10601907" cy="1938992"/>
          </a:xfrm>
          <a:prstGeom prst="rect">
            <a:avLst/>
          </a:prstGeom>
          <a:noFill/>
        </p:spPr>
        <p:txBody>
          <a:bodyPr wrap="square">
            <a:spAutoFit/>
          </a:bodyPr>
          <a:lstStyle/>
          <a:p>
            <a:pPr marL="342900" indent="-342900">
              <a:buFont typeface="Arial" panose="020B0604020202020204" pitchFamily="34" charset="0"/>
              <a:buChar char="•"/>
            </a:pPr>
            <a:r>
              <a:rPr lang="en-US" sz="2400" dirty="0"/>
              <a:t>Above bar plot shows between months and number of reservations i.e. highest and lowest reservation levels according to reservations status. </a:t>
            </a:r>
          </a:p>
          <a:p>
            <a:pPr marL="342900" indent="-342900">
              <a:buFont typeface="Arial" panose="020B0604020202020204" pitchFamily="34" charset="0"/>
              <a:buChar char="•"/>
            </a:pPr>
            <a:r>
              <a:rPr lang="en-US" sz="2400" dirty="0"/>
              <a:t>As seen in above plot both number of confirmed reservation and number of cancelled reservation  are seen in August respectively, Whereas in January most canceled reservation</a:t>
            </a:r>
          </a:p>
        </p:txBody>
      </p:sp>
    </p:spTree>
    <p:extLst>
      <p:ext uri="{BB962C8B-B14F-4D97-AF65-F5344CB8AC3E}">
        <p14:creationId xmlns:p14="http://schemas.microsoft.com/office/powerpoint/2010/main" val="301166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E2C9-D878-1201-9976-55742D4630C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0949427F-770E-E919-994E-5F57A444E187}"/>
              </a:ext>
            </a:extLst>
          </p:cNvPr>
          <p:cNvPicPr>
            <a:picLocks noGrp="1" noChangeAspect="1"/>
          </p:cNvPicPr>
          <p:nvPr>
            <p:ph idx="1"/>
          </p:nvPr>
        </p:nvPicPr>
        <p:blipFill>
          <a:blip r:embed="rId2"/>
          <a:stretch>
            <a:fillRect/>
          </a:stretch>
        </p:blipFill>
        <p:spPr>
          <a:xfrm>
            <a:off x="390314" y="414695"/>
            <a:ext cx="10190600" cy="3886717"/>
          </a:xfrm>
        </p:spPr>
      </p:pic>
      <p:sp>
        <p:nvSpPr>
          <p:cNvPr id="7" name="TextBox 6">
            <a:extLst>
              <a:ext uri="{FF2B5EF4-FFF2-40B4-BE49-F238E27FC236}">
                <a16:creationId xmlns:a16="http://schemas.microsoft.com/office/drawing/2014/main" id="{8E99682A-A38D-A189-E911-4763002C321A}"/>
              </a:ext>
            </a:extLst>
          </p:cNvPr>
          <p:cNvSpPr txBox="1"/>
          <p:nvPr/>
        </p:nvSpPr>
        <p:spPr>
          <a:xfrm>
            <a:off x="538842" y="4639945"/>
            <a:ext cx="10303329"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t>This bar graph tells that cancellations are most common when prices are greatest and are the least common when they are lowest, Therefore, the cost of accommodation is solely responsible for the cancellation</a:t>
            </a:r>
          </a:p>
        </p:txBody>
      </p:sp>
    </p:spTree>
    <p:extLst>
      <p:ext uri="{BB962C8B-B14F-4D97-AF65-F5344CB8AC3E}">
        <p14:creationId xmlns:p14="http://schemas.microsoft.com/office/powerpoint/2010/main" val="246184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5B7A03-1DA3-122F-4E80-C1EF81364473}"/>
              </a:ext>
            </a:extLst>
          </p:cNvPr>
          <p:cNvPicPr>
            <a:picLocks noGrp="1" noChangeAspect="1"/>
          </p:cNvPicPr>
          <p:nvPr>
            <p:ph idx="1"/>
          </p:nvPr>
        </p:nvPicPr>
        <p:blipFill>
          <a:blip r:embed="rId2"/>
          <a:stretch>
            <a:fillRect/>
          </a:stretch>
        </p:blipFill>
        <p:spPr>
          <a:xfrm>
            <a:off x="299464" y="137408"/>
            <a:ext cx="9376381" cy="3809441"/>
          </a:xfrm>
        </p:spPr>
      </p:pic>
      <p:sp>
        <p:nvSpPr>
          <p:cNvPr id="8" name="TextBox 7">
            <a:extLst>
              <a:ext uri="{FF2B5EF4-FFF2-40B4-BE49-F238E27FC236}">
                <a16:creationId xmlns:a16="http://schemas.microsoft.com/office/drawing/2014/main" id="{5C611E66-8BDC-5085-00E1-A3BA00754B12}"/>
              </a:ext>
            </a:extLst>
          </p:cNvPr>
          <p:cNvSpPr txBox="1"/>
          <p:nvPr/>
        </p:nvSpPr>
        <p:spPr>
          <a:xfrm>
            <a:off x="464198" y="4318815"/>
            <a:ext cx="10443288" cy="830997"/>
          </a:xfrm>
          <a:prstGeom prst="rect">
            <a:avLst/>
          </a:prstGeom>
          <a:noFill/>
        </p:spPr>
        <p:txBody>
          <a:bodyPr wrap="square">
            <a:spAutoFit/>
          </a:bodyPr>
          <a:lstStyle/>
          <a:p>
            <a:pPr marL="342900" indent="-342900">
              <a:buFont typeface="Arial" panose="020B0604020202020204" pitchFamily="34" charset="0"/>
              <a:buChar char="•"/>
            </a:pPr>
            <a:r>
              <a:rPr lang="en-US" sz="2000" dirty="0"/>
              <a:t> </a:t>
            </a:r>
            <a:r>
              <a:rPr lang="en-US" sz="2400" dirty="0"/>
              <a:t>Portugal Country is the highest number of cancellation, serious action to be taken place.</a:t>
            </a:r>
            <a:endParaRPr lang="en-US" sz="2000" dirty="0"/>
          </a:p>
        </p:txBody>
      </p:sp>
    </p:spTree>
    <p:extLst>
      <p:ext uri="{BB962C8B-B14F-4D97-AF65-F5344CB8AC3E}">
        <p14:creationId xmlns:p14="http://schemas.microsoft.com/office/powerpoint/2010/main" val="20141175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44</TotalTime>
  <Words>548</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Data Analysis of Hotel Booking</vt:lpstr>
      <vt:lpstr>Business Problem</vt:lpstr>
      <vt:lpstr>Assumptions</vt:lpstr>
      <vt:lpstr>Data Visualizations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 for hotels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Hotel Booking</dc:title>
  <dc:creator>Mitul Patidar</dc:creator>
  <cp:lastModifiedBy>Mitul Patidar</cp:lastModifiedBy>
  <cp:revision>1</cp:revision>
  <dcterms:created xsi:type="dcterms:W3CDTF">2023-05-03T05:27:06Z</dcterms:created>
  <dcterms:modified xsi:type="dcterms:W3CDTF">2023-05-03T06:11:24Z</dcterms:modified>
</cp:coreProperties>
</file>