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5" r:id="rId3"/>
    <p:sldId id="258" r:id="rId4"/>
    <p:sldId id="257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0" r:id="rId16"/>
    <p:sldId id="273" r:id="rId17"/>
    <p:sldId id="261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3" d="100"/>
          <a:sy n="53" d="100"/>
        </p:scale>
        <p:origin x="1176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618458-0EE5-42E6-A785-DD70A90E0297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8C36393-2B3D-4E8F-BE94-6472DCCCC8B8}">
      <dgm:prSet/>
      <dgm:spPr/>
      <dgm:t>
        <a:bodyPr/>
        <a:lstStyle/>
        <a:p>
          <a:r>
            <a:rPr lang="en-IN"/>
            <a:t>Decision Tree</a:t>
          </a:r>
          <a:endParaRPr lang="en-US"/>
        </a:p>
      </dgm:t>
    </dgm:pt>
    <dgm:pt modelId="{CDD0A8C9-DA6C-4853-8951-F4701FFE3447}" type="parTrans" cxnId="{3426AB7F-FF91-40C9-8998-5C33734B2F09}">
      <dgm:prSet/>
      <dgm:spPr/>
      <dgm:t>
        <a:bodyPr/>
        <a:lstStyle/>
        <a:p>
          <a:endParaRPr lang="en-US"/>
        </a:p>
      </dgm:t>
    </dgm:pt>
    <dgm:pt modelId="{00B9D225-F4FD-4092-9750-122FEC8B11F4}" type="sibTrans" cxnId="{3426AB7F-FF91-40C9-8998-5C33734B2F09}">
      <dgm:prSet/>
      <dgm:spPr/>
      <dgm:t>
        <a:bodyPr/>
        <a:lstStyle/>
        <a:p>
          <a:endParaRPr lang="en-US"/>
        </a:p>
      </dgm:t>
    </dgm:pt>
    <dgm:pt modelId="{29C96E99-C130-485C-A9E2-3236CBAC2C54}">
      <dgm:prSet/>
      <dgm:spPr/>
      <dgm:t>
        <a:bodyPr/>
        <a:lstStyle/>
        <a:p>
          <a:r>
            <a:rPr lang="en-IN"/>
            <a:t>Random forest</a:t>
          </a:r>
          <a:endParaRPr lang="en-US"/>
        </a:p>
      </dgm:t>
    </dgm:pt>
    <dgm:pt modelId="{CB338A15-5A07-4A0D-8980-B5B379AFA1B2}" type="parTrans" cxnId="{B2B0E30F-14CF-41C1-BCD5-4A476BFE1229}">
      <dgm:prSet/>
      <dgm:spPr/>
      <dgm:t>
        <a:bodyPr/>
        <a:lstStyle/>
        <a:p>
          <a:endParaRPr lang="en-US"/>
        </a:p>
      </dgm:t>
    </dgm:pt>
    <dgm:pt modelId="{EAC752DD-3A50-441B-9CA4-5108645EAC06}" type="sibTrans" cxnId="{B2B0E30F-14CF-41C1-BCD5-4A476BFE1229}">
      <dgm:prSet/>
      <dgm:spPr/>
      <dgm:t>
        <a:bodyPr/>
        <a:lstStyle/>
        <a:p>
          <a:endParaRPr lang="en-US"/>
        </a:p>
      </dgm:t>
    </dgm:pt>
    <dgm:pt modelId="{FDD8100E-A1BE-4718-A464-7E2456E6C34A}">
      <dgm:prSet/>
      <dgm:spPr/>
      <dgm:t>
        <a:bodyPr/>
        <a:lstStyle/>
        <a:p>
          <a:r>
            <a:rPr lang="en-IN"/>
            <a:t>Linear Regression</a:t>
          </a:r>
          <a:endParaRPr lang="en-US"/>
        </a:p>
      </dgm:t>
    </dgm:pt>
    <dgm:pt modelId="{9F323629-7269-43F5-A0E2-37FDF6D8EC32}" type="parTrans" cxnId="{6EC2CBBC-41BD-4683-9955-ED334DD49C11}">
      <dgm:prSet/>
      <dgm:spPr/>
      <dgm:t>
        <a:bodyPr/>
        <a:lstStyle/>
        <a:p>
          <a:endParaRPr lang="en-US"/>
        </a:p>
      </dgm:t>
    </dgm:pt>
    <dgm:pt modelId="{EBE5C4F6-8730-4CFE-BBA6-AE89AC882A08}" type="sibTrans" cxnId="{6EC2CBBC-41BD-4683-9955-ED334DD49C11}">
      <dgm:prSet/>
      <dgm:spPr/>
      <dgm:t>
        <a:bodyPr/>
        <a:lstStyle/>
        <a:p>
          <a:endParaRPr lang="en-US"/>
        </a:p>
      </dgm:t>
    </dgm:pt>
    <dgm:pt modelId="{2054E1F0-220D-418A-980E-A581B69B0A21}">
      <dgm:prSet/>
      <dgm:spPr/>
      <dgm:t>
        <a:bodyPr/>
        <a:lstStyle/>
        <a:p>
          <a:r>
            <a:rPr lang="en-IN"/>
            <a:t>Logistic Regression</a:t>
          </a:r>
          <a:endParaRPr lang="en-US"/>
        </a:p>
      </dgm:t>
    </dgm:pt>
    <dgm:pt modelId="{5CC89F62-D8A5-43D2-AFA4-F23DBE27A16E}" type="parTrans" cxnId="{50C8622C-6FED-4006-802F-A218DAFE2548}">
      <dgm:prSet/>
      <dgm:spPr/>
      <dgm:t>
        <a:bodyPr/>
        <a:lstStyle/>
        <a:p>
          <a:endParaRPr lang="en-US"/>
        </a:p>
      </dgm:t>
    </dgm:pt>
    <dgm:pt modelId="{F4B8228A-CD77-472C-B06F-0B5BE1938AB1}" type="sibTrans" cxnId="{50C8622C-6FED-4006-802F-A218DAFE2548}">
      <dgm:prSet/>
      <dgm:spPr/>
      <dgm:t>
        <a:bodyPr/>
        <a:lstStyle/>
        <a:p>
          <a:endParaRPr lang="en-US"/>
        </a:p>
      </dgm:t>
    </dgm:pt>
    <dgm:pt modelId="{878F32BD-5D2F-4E19-B498-D9A1680730A1}">
      <dgm:prSet/>
      <dgm:spPr/>
      <dgm:t>
        <a:bodyPr/>
        <a:lstStyle/>
        <a:p>
          <a:r>
            <a:rPr lang="en-IN"/>
            <a:t>Support Vector Machines (SVM)</a:t>
          </a:r>
          <a:endParaRPr lang="en-US"/>
        </a:p>
      </dgm:t>
    </dgm:pt>
    <dgm:pt modelId="{B7EA982C-29CA-4761-B364-86D949D7797F}" type="parTrans" cxnId="{26DF845B-6237-482B-BEF2-420EBB0E5354}">
      <dgm:prSet/>
      <dgm:spPr/>
      <dgm:t>
        <a:bodyPr/>
        <a:lstStyle/>
        <a:p>
          <a:endParaRPr lang="en-US"/>
        </a:p>
      </dgm:t>
    </dgm:pt>
    <dgm:pt modelId="{72858C2B-2598-4DA4-ACD6-1C3CACC5D0DC}" type="sibTrans" cxnId="{26DF845B-6237-482B-BEF2-420EBB0E5354}">
      <dgm:prSet/>
      <dgm:spPr/>
      <dgm:t>
        <a:bodyPr/>
        <a:lstStyle/>
        <a:p>
          <a:endParaRPr lang="en-US"/>
        </a:p>
      </dgm:t>
    </dgm:pt>
    <dgm:pt modelId="{08F85172-6345-44B6-830E-98116C865CD3}">
      <dgm:prSet/>
      <dgm:spPr/>
      <dgm:t>
        <a:bodyPr/>
        <a:lstStyle/>
        <a:p>
          <a:r>
            <a:rPr lang="en-IN"/>
            <a:t>Naïve Bayesian</a:t>
          </a:r>
          <a:endParaRPr lang="en-US"/>
        </a:p>
      </dgm:t>
    </dgm:pt>
    <dgm:pt modelId="{5A7489C2-E5A9-4BFE-9AA3-2EF55C0C1B1C}" type="parTrans" cxnId="{62C70CC3-79A4-4C86-8355-FAD49B20936F}">
      <dgm:prSet/>
      <dgm:spPr/>
      <dgm:t>
        <a:bodyPr/>
        <a:lstStyle/>
        <a:p>
          <a:endParaRPr lang="en-US"/>
        </a:p>
      </dgm:t>
    </dgm:pt>
    <dgm:pt modelId="{E676A515-69AB-416D-B643-ACE1BA5D4DDF}" type="sibTrans" cxnId="{62C70CC3-79A4-4C86-8355-FAD49B20936F}">
      <dgm:prSet/>
      <dgm:spPr/>
      <dgm:t>
        <a:bodyPr/>
        <a:lstStyle/>
        <a:p>
          <a:endParaRPr lang="en-US"/>
        </a:p>
      </dgm:t>
    </dgm:pt>
    <dgm:pt modelId="{DA2E607C-0225-45E4-919F-7A0906B0524C}">
      <dgm:prSet/>
      <dgm:spPr/>
      <dgm:t>
        <a:bodyPr/>
        <a:lstStyle/>
        <a:p>
          <a:r>
            <a:rPr lang="en-IN"/>
            <a:t>K-Nearest Neighbour</a:t>
          </a:r>
          <a:endParaRPr lang="en-US"/>
        </a:p>
      </dgm:t>
    </dgm:pt>
    <dgm:pt modelId="{E30C03CD-7CCD-46DF-9189-B563B4E8B0D0}" type="parTrans" cxnId="{C2A76BB9-3F58-48F3-81D8-DCD4EED0C4D5}">
      <dgm:prSet/>
      <dgm:spPr/>
      <dgm:t>
        <a:bodyPr/>
        <a:lstStyle/>
        <a:p>
          <a:endParaRPr lang="en-US"/>
        </a:p>
      </dgm:t>
    </dgm:pt>
    <dgm:pt modelId="{5CF3E893-4357-452E-9165-0B7A9F71FDAF}" type="sibTrans" cxnId="{C2A76BB9-3F58-48F3-81D8-DCD4EED0C4D5}">
      <dgm:prSet/>
      <dgm:spPr/>
      <dgm:t>
        <a:bodyPr/>
        <a:lstStyle/>
        <a:p>
          <a:endParaRPr lang="en-US"/>
        </a:p>
      </dgm:t>
    </dgm:pt>
    <dgm:pt modelId="{BC722CB5-C8D2-42CF-A38A-122BA7E4C894}">
      <dgm:prSet/>
      <dgm:spPr/>
      <dgm:t>
        <a:bodyPr/>
        <a:lstStyle/>
        <a:p>
          <a:r>
            <a:rPr lang="en-IN"/>
            <a:t>K-Means Clustering</a:t>
          </a:r>
          <a:endParaRPr lang="en-US"/>
        </a:p>
      </dgm:t>
    </dgm:pt>
    <dgm:pt modelId="{D8605998-4D6E-4CB2-BD4D-542935A1CA5A}" type="parTrans" cxnId="{28083AF8-A338-4227-8133-17192DAE89DB}">
      <dgm:prSet/>
      <dgm:spPr/>
      <dgm:t>
        <a:bodyPr/>
        <a:lstStyle/>
        <a:p>
          <a:endParaRPr lang="en-US"/>
        </a:p>
      </dgm:t>
    </dgm:pt>
    <dgm:pt modelId="{83AD40AD-FE39-48A6-8C5F-1D9BFEDC5C84}" type="sibTrans" cxnId="{28083AF8-A338-4227-8133-17192DAE89DB}">
      <dgm:prSet/>
      <dgm:spPr/>
      <dgm:t>
        <a:bodyPr/>
        <a:lstStyle/>
        <a:p>
          <a:endParaRPr lang="en-US"/>
        </a:p>
      </dgm:t>
    </dgm:pt>
    <dgm:pt modelId="{D00ECF1E-C938-4AC6-8AF6-B5DC88E59920}">
      <dgm:prSet/>
      <dgm:spPr/>
      <dgm:t>
        <a:bodyPr/>
        <a:lstStyle/>
        <a:p>
          <a:r>
            <a:rPr lang="en-IN"/>
            <a:t>Simple Neural Network</a:t>
          </a:r>
          <a:endParaRPr lang="en-US"/>
        </a:p>
      </dgm:t>
    </dgm:pt>
    <dgm:pt modelId="{048CA6D6-4926-4A57-BFAB-75D22FB3A942}" type="parTrans" cxnId="{249E0D86-C0F8-4738-A203-990B6D32C2A3}">
      <dgm:prSet/>
      <dgm:spPr/>
      <dgm:t>
        <a:bodyPr/>
        <a:lstStyle/>
        <a:p>
          <a:endParaRPr lang="en-US"/>
        </a:p>
      </dgm:t>
    </dgm:pt>
    <dgm:pt modelId="{CDBF1FBC-350D-471F-8C9A-6E439613A81D}" type="sibTrans" cxnId="{249E0D86-C0F8-4738-A203-990B6D32C2A3}">
      <dgm:prSet/>
      <dgm:spPr/>
      <dgm:t>
        <a:bodyPr/>
        <a:lstStyle/>
        <a:p>
          <a:endParaRPr lang="en-US"/>
        </a:p>
      </dgm:t>
    </dgm:pt>
    <dgm:pt modelId="{8267EB54-B571-4F61-AFD1-0C4E0CD6C5BF}">
      <dgm:prSet/>
      <dgm:spPr/>
      <dgm:t>
        <a:bodyPr/>
        <a:lstStyle/>
        <a:p>
          <a:r>
            <a:rPr lang="en-IN"/>
            <a:t>Convolutional Neural Network</a:t>
          </a:r>
          <a:endParaRPr lang="en-US"/>
        </a:p>
      </dgm:t>
    </dgm:pt>
    <dgm:pt modelId="{6FD7AC71-E49E-4397-927F-98C00190257D}" type="parTrans" cxnId="{5B55C96C-6D76-4F3B-B5A4-477D204EF851}">
      <dgm:prSet/>
      <dgm:spPr/>
      <dgm:t>
        <a:bodyPr/>
        <a:lstStyle/>
        <a:p>
          <a:endParaRPr lang="en-US"/>
        </a:p>
      </dgm:t>
    </dgm:pt>
    <dgm:pt modelId="{831C7398-9BD8-4A98-AA63-0B92202F1CFB}" type="sibTrans" cxnId="{5B55C96C-6D76-4F3B-B5A4-477D204EF851}">
      <dgm:prSet/>
      <dgm:spPr/>
      <dgm:t>
        <a:bodyPr/>
        <a:lstStyle/>
        <a:p>
          <a:endParaRPr lang="en-US"/>
        </a:p>
      </dgm:t>
    </dgm:pt>
    <dgm:pt modelId="{2FDF0B45-CC1F-4447-9D46-94C78910F2E0}">
      <dgm:prSet/>
      <dgm:spPr/>
      <dgm:t>
        <a:bodyPr/>
        <a:lstStyle/>
        <a:p>
          <a:r>
            <a:rPr lang="en-IN"/>
            <a:t>Long Short Term Memory</a:t>
          </a:r>
          <a:endParaRPr lang="en-US"/>
        </a:p>
      </dgm:t>
    </dgm:pt>
    <dgm:pt modelId="{8B524AAB-17C6-43EB-A2A4-A0958C2AB200}" type="parTrans" cxnId="{FA60FD2F-E587-4EC4-8532-82816234D4C1}">
      <dgm:prSet/>
      <dgm:spPr/>
      <dgm:t>
        <a:bodyPr/>
        <a:lstStyle/>
        <a:p>
          <a:endParaRPr lang="en-US"/>
        </a:p>
      </dgm:t>
    </dgm:pt>
    <dgm:pt modelId="{E5699134-3D87-4630-9D6A-C1ADBB5D9AD7}" type="sibTrans" cxnId="{FA60FD2F-E587-4EC4-8532-82816234D4C1}">
      <dgm:prSet/>
      <dgm:spPr/>
      <dgm:t>
        <a:bodyPr/>
        <a:lstStyle/>
        <a:p>
          <a:endParaRPr lang="en-US"/>
        </a:p>
      </dgm:t>
    </dgm:pt>
    <dgm:pt modelId="{B7D03E88-0F46-4F4C-9299-B24A805965BC}">
      <dgm:prSet/>
      <dgm:spPr/>
      <dgm:t>
        <a:bodyPr/>
        <a:lstStyle/>
        <a:p>
          <a:r>
            <a:rPr lang="en-IN"/>
            <a:t>Recurrent Neural Network</a:t>
          </a:r>
          <a:endParaRPr lang="en-US"/>
        </a:p>
      </dgm:t>
    </dgm:pt>
    <dgm:pt modelId="{AA91D105-12F1-40C2-83B1-43456A41F631}" type="parTrans" cxnId="{26D8CCA6-0C13-4BD0-A1C4-7D1B9E293895}">
      <dgm:prSet/>
      <dgm:spPr/>
      <dgm:t>
        <a:bodyPr/>
        <a:lstStyle/>
        <a:p>
          <a:endParaRPr lang="en-US"/>
        </a:p>
      </dgm:t>
    </dgm:pt>
    <dgm:pt modelId="{D2675124-FA93-4D21-902F-2A0096F90F8B}" type="sibTrans" cxnId="{26D8CCA6-0C13-4BD0-A1C4-7D1B9E293895}">
      <dgm:prSet/>
      <dgm:spPr/>
      <dgm:t>
        <a:bodyPr/>
        <a:lstStyle/>
        <a:p>
          <a:endParaRPr lang="en-US"/>
        </a:p>
      </dgm:t>
    </dgm:pt>
    <dgm:pt modelId="{8145939D-F29F-42FC-B21E-7A6E4EBDB372}">
      <dgm:prSet/>
      <dgm:spPr/>
      <dgm:t>
        <a:bodyPr/>
        <a:lstStyle/>
        <a:p>
          <a:r>
            <a:rPr lang="en-IN"/>
            <a:t>Transformers</a:t>
          </a:r>
          <a:endParaRPr lang="en-US"/>
        </a:p>
      </dgm:t>
    </dgm:pt>
    <dgm:pt modelId="{7D9CDEDE-C730-4A7E-B981-797B4C1B9A2E}" type="parTrans" cxnId="{95835EE0-C56A-4E4A-A816-86EE1649E2AC}">
      <dgm:prSet/>
      <dgm:spPr/>
      <dgm:t>
        <a:bodyPr/>
        <a:lstStyle/>
        <a:p>
          <a:endParaRPr lang="en-US"/>
        </a:p>
      </dgm:t>
    </dgm:pt>
    <dgm:pt modelId="{D0DEB208-504C-4B9F-96FF-81D51E8520E4}" type="sibTrans" cxnId="{95835EE0-C56A-4E4A-A816-86EE1649E2AC}">
      <dgm:prSet/>
      <dgm:spPr/>
      <dgm:t>
        <a:bodyPr/>
        <a:lstStyle/>
        <a:p>
          <a:endParaRPr lang="en-US"/>
        </a:p>
      </dgm:t>
    </dgm:pt>
    <dgm:pt modelId="{BE9B8630-3716-4249-887A-6394F7B22620}" type="pres">
      <dgm:prSet presAssocID="{5A618458-0EE5-42E6-A785-DD70A90E0297}" presName="diagram" presStyleCnt="0">
        <dgm:presLayoutVars>
          <dgm:dir/>
          <dgm:resizeHandles val="exact"/>
        </dgm:presLayoutVars>
      </dgm:prSet>
      <dgm:spPr/>
    </dgm:pt>
    <dgm:pt modelId="{2E6D022D-FC8B-4278-B117-078A2D07220A}" type="pres">
      <dgm:prSet presAssocID="{E8C36393-2B3D-4E8F-BE94-6472DCCCC8B8}" presName="node" presStyleLbl="node1" presStyleIdx="0" presStyleCnt="13">
        <dgm:presLayoutVars>
          <dgm:bulletEnabled val="1"/>
        </dgm:presLayoutVars>
      </dgm:prSet>
      <dgm:spPr/>
    </dgm:pt>
    <dgm:pt modelId="{223E34E3-CAB5-4D19-AB0F-B43DA21810FE}" type="pres">
      <dgm:prSet presAssocID="{00B9D225-F4FD-4092-9750-122FEC8B11F4}" presName="sibTrans" presStyleCnt="0"/>
      <dgm:spPr/>
    </dgm:pt>
    <dgm:pt modelId="{5C3EAF0A-4231-4959-884C-0B3431D06F88}" type="pres">
      <dgm:prSet presAssocID="{29C96E99-C130-485C-A9E2-3236CBAC2C54}" presName="node" presStyleLbl="node1" presStyleIdx="1" presStyleCnt="13">
        <dgm:presLayoutVars>
          <dgm:bulletEnabled val="1"/>
        </dgm:presLayoutVars>
      </dgm:prSet>
      <dgm:spPr/>
    </dgm:pt>
    <dgm:pt modelId="{A73C86CC-6D28-4270-82E9-585A1839EA35}" type="pres">
      <dgm:prSet presAssocID="{EAC752DD-3A50-441B-9CA4-5108645EAC06}" presName="sibTrans" presStyleCnt="0"/>
      <dgm:spPr/>
    </dgm:pt>
    <dgm:pt modelId="{937BB911-B1B3-45C3-B315-29C64BDA1817}" type="pres">
      <dgm:prSet presAssocID="{FDD8100E-A1BE-4718-A464-7E2456E6C34A}" presName="node" presStyleLbl="node1" presStyleIdx="2" presStyleCnt="13">
        <dgm:presLayoutVars>
          <dgm:bulletEnabled val="1"/>
        </dgm:presLayoutVars>
      </dgm:prSet>
      <dgm:spPr/>
    </dgm:pt>
    <dgm:pt modelId="{1A6DF49D-5C79-4F33-95C2-CA59EE444B1B}" type="pres">
      <dgm:prSet presAssocID="{EBE5C4F6-8730-4CFE-BBA6-AE89AC882A08}" presName="sibTrans" presStyleCnt="0"/>
      <dgm:spPr/>
    </dgm:pt>
    <dgm:pt modelId="{5F3CF6C2-DE9D-4F7E-ACAC-C9BA4F3FD5B0}" type="pres">
      <dgm:prSet presAssocID="{2054E1F0-220D-418A-980E-A581B69B0A21}" presName="node" presStyleLbl="node1" presStyleIdx="3" presStyleCnt="13">
        <dgm:presLayoutVars>
          <dgm:bulletEnabled val="1"/>
        </dgm:presLayoutVars>
      </dgm:prSet>
      <dgm:spPr/>
    </dgm:pt>
    <dgm:pt modelId="{12C41399-80A6-461D-B071-BB31324958C3}" type="pres">
      <dgm:prSet presAssocID="{F4B8228A-CD77-472C-B06F-0B5BE1938AB1}" presName="sibTrans" presStyleCnt="0"/>
      <dgm:spPr/>
    </dgm:pt>
    <dgm:pt modelId="{A55E43A7-9757-450F-9C41-72B8F57B35F4}" type="pres">
      <dgm:prSet presAssocID="{878F32BD-5D2F-4E19-B498-D9A1680730A1}" presName="node" presStyleLbl="node1" presStyleIdx="4" presStyleCnt="13">
        <dgm:presLayoutVars>
          <dgm:bulletEnabled val="1"/>
        </dgm:presLayoutVars>
      </dgm:prSet>
      <dgm:spPr/>
    </dgm:pt>
    <dgm:pt modelId="{DDCAB0F1-05C3-4797-9710-A95627D6D607}" type="pres">
      <dgm:prSet presAssocID="{72858C2B-2598-4DA4-ACD6-1C3CACC5D0DC}" presName="sibTrans" presStyleCnt="0"/>
      <dgm:spPr/>
    </dgm:pt>
    <dgm:pt modelId="{D10F128D-859A-4456-882A-FD9DFE0C17A3}" type="pres">
      <dgm:prSet presAssocID="{08F85172-6345-44B6-830E-98116C865CD3}" presName="node" presStyleLbl="node1" presStyleIdx="5" presStyleCnt="13">
        <dgm:presLayoutVars>
          <dgm:bulletEnabled val="1"/>
        </dgm:presLayoutVars>
      </dgm:prSet>
      <dgm:spPr/>
    </dgm:pt>
    <dgm:pt modelId="{A1F4FF2C-7810-4661-8966-C7BFD9C05502}" type="pres">
      <dgm:prSet presAssocID="{E676A515-69AB-416D-B643-ACE1BA5D4DDF}" presName="sibTrans" presStyleCnt="0"/>
      <dgm:spPr/>
    </dgm:pt>
    <dgm:pt modelId="{040D6A31-5FFB-443A-9460-742B61C6FA9B}" type="pres">
      <dgm:prSet presAssocID="{DA2E607C-0225-45E4-919F-7A0906B0524C}" presName="node" presStyleLbl="node1" presStyleIdx="6" presStyleCnt="13">
        <dgm:presLayoutVars>
          <dgm:bulletEnabled val="1"/>
        </dgm:presLayoutVars>
      </dgm:prSet>
      <dgm:spPr/>
    </dgm:pt>
    <dgm:pt modelId="{78995290-20CD-422C-95F1-4335F9D11CD6}" type="pres">
      <dgm:prSet presAssocID="{5CF3E893-4357-452E-9165-0B7A9F71FDAF}" presName="sibTrans" presStyleCnt="0"/>
      <dgm:spPr/>
    </dgm:pt>
    <dgm:pt modelId="{CB6A134E-A4C7-4E7E-A78F-C144C8341E5D}" type="pres">
      <dgm:prSet presAssocID="{BC722CB5-C8D2-42CF-A38A-122BA7E4C894}" presName="node" presStyleLbl="node1" presStyleIdx="7" presStyleCnt="13">
        <dgm:presLayoutVars>
          <dgm:bulletEnabled val="1"/>
        </dgm:presLayoutVars>
      </dgm:prSet>
      <dgm:spPr/>
    </dgm:pt>
    <dgm:pt modelId="{B7A78705-F7AB-4D94-9C41-B4228429B0AC}" type="pres">
      <dgm:prSet presAssocID="{83AD40AD-FE39-48A6-8C5F-1D9BFEDC5C84}" presName="sibTrans" presStyleCnt="0"/>
      <dgm:spPr/>
    </dgm:pt>
    <dgm:pt modelId="{E65B4D24-746F-4420-AEA4-DD644F85D54E}" type="pres">
      <dgm:prSet presAssocID="{D00ECF1E-C938-4AC6-8AF6-B5DC88E59920}" presName="node" presStyleLbl="node1" presStyleIdx="8" presStyleCnt="13">
        <dgm:presLayoutVars>
          <dgm:bulletEnabled val="1"/>
        </dgm:presLayoutVars>
      </dgm:prSet>
      <dgm:spPr/>
    </dgm:pt>
    <dgm:pt modelId="{E02E146C-53DB-43C3-9730-E971FCDCE5A2}" type="pres">
      <dgm:prSet presAssocID="{CDBF1FBC-350D-471F-8C9A-6E439613A81D}" presName="sibTrans" presStyleCnt="0"/>
      <dgm:spPr/>
    </dgm:pt>
    <dgm:pt modelId="{FEBAD0BA-7640-41AA-887F-518E3AA84F74}" type="pres">
      <dgm:prSet presAssocID="{8267EB54-B571-4F61-AFD1-0C4E0CD6C5BF}" presName="node" presStyleLbl="node1" presStyleIdx="9" presStyleCnt="13">
        <dgm:presLayoutVars>
          <dgm:bulletEnabled val="1"/>
        </dgm:presLayoutVars>
      </dgm:prSet>
      <dgm:spPr/>
    </dgm:pt>
    <dgm:pt modelId="{C0661521-21DB-4963-B482-5DA046D59C60}" type="pres">
      <dgm:prSet presAssocID="{831C7398-9BD8-4A98-AA63-0B92202F1CFB}" presName="sibTrans" presStyleCnt="0"/>
      <dgm:spPr/>
    </dgm:pt>
    <dgm:pt modelId="{18D95F3C-1175-4342-826C-8E698D65B72C}" type="pres">
      <dgm:prSet presAssocID="{2FDF0B45-CC1F-4447-9D46-94C78910F2E0}" presName="node" presStyleLbl="node1" presStyleIdx="10" presStyleCnt="13">
        <dgm:presLayoutVars>
          <dgm:bulletEnabled val="1"/>
        </dgm:presLayoutVars>
      </dgm:prSet>
      <dgm:spPr/>
    </dgm:pt>
    <dgm:pt modelId="{CD5604E6-29E3-4AC0-B6F4-442E667DF3C8}" type="pres">
      <dgm:prSet presAssocID="{E5699134-3D87-4630-9D6A-C1ADBB5D9AD7}" presName="sibTrans" presStyleCnt="0"/>
      <dgm:spPr/>
    </dgm:pt>
    <dgm:pt modelId="{20444631-5C21-4050-9AE7-67B251CBB2C6}" type="pres">
      <dgm:prSet presAssocID="{B7D03E88-0F46-4F4C-9299-B24A805965BC}" presName="node" presStyleLbl="node1" presStyleIdx="11" presStyleCnt="13">
        <dgm:presLayoutVars>
          <dgm:bulletEnabled val="1"/>
        </dgm:presLayoutVars>
      </dgm:prSet>
      <dgm:spPr/>
    </dgm:pt>
    <dgm:pt modelId="{729E37CA-E1D5-4F8D-9FB5-55C0D0D8D996}" type="pres">
      <dgm:prSet presAssocID="{D2675124-FA93-4D21-902F-2A0096F90F8B}" presName="sibTrans" presStyleCnt="0"/>
      <dgm:spPr/>
    </dgm:pt>
    <dgm:pt modelId="{E159369E-14D1-4F35-97EC-DB8705DCE377}" type="pres">
      <dgm:prSet presAssocID="{8145939D-F29F-42FC-B21E-7A6E4EBDB372}" presName="node" presStyleLbl="node1" presStyleIdx="12" presStyleCnt="13">
        <dgm:presLayoutVars>
          <dgm:bulletEnabled val="1"/>
        </dgm:presLayoutVars>
      </dgm:prSet>
      <dgm:spPr/>
    </dgm:pt>
  </dgm:ptLst>
  <dgm:cxnLst>
    <dgm:cxn modelId="{B2B0E30F-14CF-41C1-BCD5-4A476BFE1229}" srcId="{5A618458-0EE5-42E6-A785-DD70A90E0297}" destId="{29C96E99-C130-485C-A9E2-3236CBAC2C54}" srcOrd="1" destOrd="0" parTransId="{CB338A15-5A07-4A0D-8980-B5B379AFA1B2}" sibTransId="{EAC752DD-3A50-441B-9CA4-5108645EAC06}"/>
    <dgm:cxn modelId="{50C8622C-6FED-4006-802F-A218DAFE2548}" srcId="{5A618458-0EE5-42E6-A785-DD70A90E0297}" destId="{2054E1F0-220D-418A-980E-A581B69B0A21}" srcOrd="3" destOrd="0" parTransId="{5CC89F62-D8A5-43D2-AFA4-F23DBE27A16E}" sibTransId="{F4B8228A-CD77-472C-B06F-0B5BE1938AB1}"/>
    <dgm:cxn modelId="{20336E2D-5D41-4DB0-ACD3-3255FC580046}" type="presOf" srcId="{B7D03E88-0F46-4F4C-9299-B24A805965BC}" destId="{20444631-5C21-4050-9AE7-67B251CBB2C6}" srcOrd="0" destOrd="0" presId="urn:microsoft.com/office/officeart/2005/8/layout/default"/>
    <dgm:cxn modelId="{2015082E-2F9C-49AE-98B6-1028A477C999}" type="presOf" srcId="{29C96E99-C130-485C-A9E2-3236CBAC2C54}" destId="{5C3EAF0A-4231-4959-884C-0B3431D06F88}" srcOrd="0" destOrd="0" presId="urn:microsoft.com/office/officeart/2005/8/layout/default"/>
    <dgm:cxn modelId="{FA60FD2F-E587-4EC4-8532-82816234D4C1}" srcId="{5A618458-0EE5-42E6-A785-DD70A90E0297}" destId="{2FDF0B45-CC1F-4447-9D46-94C78910F2E0}" srcOrd="10" destOrd="0" parTransId="{8B524AAB-17C6-43EB-A2A4-A0958C2AB200}" sibTransId="{E5699134-3D87-4630-9D6A-C1ADBB5D9AD7}"/>
    <dgm:cxn modelId="{26DF845B-6237-482B-BEF2-420EBB0E5354}" srcId="{5A618458-0EE5-42E6-A785-DD70A90E0297}" destId="{878F32BD-5D2F-4E19-B498-D9A1680730A1}" srcOrd="4" destOrd="0" parTransId="{B7EA982C-29CA-4761-B364-86D949D7797F}" sibTransId="{72858C2B-2598-4DA4-ACD6-1C3CACC5D0DC}"/>
    <dgm:cxn modelId="{A6100164-6525-447B-8592-302B13B9B043}" type="presOf" srcId="{D00ECF1E-C938-4AC6-8AF6-B5DC88E59920}" destId="{E65B4D24-746F-4420-AEA4-DD644F85D54E}" srcOrd="0" destOrd="0" presId="urn:microsoft.com/office/officeart/2005/8/layout/default"/>
    <dgm:cxn modelId="{353C716A-96D6-4900-9E74-4ED569B0947C}" type="presOf" srcId="{BC722CB5-C8D2-42CF-A38A-122BA7E4C894}" destId="{CB6A134E-A4C7-4E7E-A78F-C144C8341E5D}" srcOrd="0" destOrd="0" presId="urn:microsoft.com/office/officeart/2005/8/layout/default"/>
    <dgm:cxn modelId="{5B55C96C-6D76-4F3B-B5A4-477D204EF851}" srcId="{5A618458-0EE5-42E6-A785-DD70A90E0297}" destId="{8267EB54-B571-4F61-AFD1-0C4E0CD6C5BF}" srcOrd="9" destOrd="0" parTransId="{6FD7AC71-E49E-4397-927F-98C00190257D}" sibTransId="{831C7398-9BD8-4A98-AA63-0B92202F1CFB}"/>
    <dgm:cxn modelId="{0128116D-FC66-4DA2-A739-59B94D2E5C80}" type="presOf" srcId="{08F85172-6345-44B6-830E-98116C865CD3}" destId="{D10F128D-859A-4456-882A-FD9DFE0C17A3}" srcOrd="0" destOrd="0" presId="urn:microsoft.com/office/officeart/2005/8/layout/default"/>
    <dgm:cxn modelId="{882A2A79-19D5-491F-826F-FCCAF4C17084}" type="presOf" srcId="{DA2E607C-0225-45E4-919F-7A0906B0524C}" destId="{040D6A31-5FFB-443A-9460-742B61C6FA9B}" srcOrd="0" destOrd="0" presId="urn:microsoft.com/office/officeart/2005/8/layout/default"/>
    <dgm:cxn modelId="{8ED0C07A-54A8-464D-8AA4-10A6E2C8E39B}" type="presOf" srcId="{FDD8100E-A1BE-4718-A464-7E2456E6C34A}" destId="{937BB911-B1B3-45C3-B315-29C64BDA1817}" srcOrd="0" destOrd="0" presId="urn:microsoft.com/office/officeart/2005/8/layout/default"/>
    <dgm:cxn modelId="{3426AB7F-FF91-40C9-8998-5C33734B2F09}" srcId="{5A618458-0EE5-42E6-A785-DD70A90E0297}" destId="{E8C36393-2B3D-4E8F-BE94-6472DCCCC8B8}" srcOrd="0" destOrd="0" parTransId="{CDD0A8C9-DA6C-4853-8951-F4701FFE3447}" sibTransId="{00B9D225-F4FD-4092-9750-122FEC8B11F4}"/>
    <dgm:cxn modelId="{D5B74582-A522-47FC-91A4-58C61088CC8D}" type="presOf" srcId="{878F32BD-5D2F-4E19-B498-D9A1680730A1}" destId="{A55E43A7-9757-450F-9C41-72B8F57B35F4}" srcOrd="0" destOrd="0" presId="urn:microsoft.com/office/officeart/2005/8/layout/default"/>
    <dgm:cxn modelId="{249E0D86-C0F8-4738-A203-990B6D32C2A3}" srcId="{5A618458-0EE5-42E6-A785-DD70A90E0297}" destId="{D00ECF1E-C938-4AC6-8AF6-B5DC88E59920}" srcOrd="8" destOrd="0" parTransId="{048CA6D6-4926-4A57-BFAB-75D22FB3A942}" sibTransId="{CDBF1FBC-350D-471F-8C9A-6E439613A81D}"/>
    <dgm:cxn modelId="{235BE798-6AB8-483C-91F4-C4E66E5060FD}" type="presOf" srcId="{5A618458-0EE5-42E6-A785-DD70A90E0297}" destId="{BE9B8630-3716-4249-887A-6394F7B22620}" srcOrd="0" destOrd="0" presId="urn:microsoft.com/office/officeart/2005/8/layout/default"/>
    <dgm:cxn modelId="{041760A0-BA74-41E8-9542-B307E8C3D93B}" type="presOf" srcId="{8145939D-F29F-42FC-B21E-7A6E4EBDB372}" destId="{E159369E-14D1-4F35-97EC-DB8705DCE377}" srcOrd="0" destOrd="0" presId="urn:microsoft.com/office/officeart/2005/8/layout/default"/>
    <dgm:cxn modelId="{26D8CCA6-0C13-4BD0-A1C4-7D1B9E293895}" srcId="{5A618458-0EE5-42E6-A785-DD70A90E0297}" destId="{B7D03E88-0F46-4F4C-9299-B24A805965BC}" srcOrd="11" destOrd="0" parTransId="{AA91D105-12F1-40C2-83B1-43456A41F631}" sibTransId="{D2675124-FA93-4D21-902F-2A0096F90F8B}"/>
    <dgm:cxn modelId="{DBF67CAE-0A46-47D4-B39D-06D6A408D1D5}" type="presOf" srcId="{2FDF0B45-CC1F-4447-9D46-94C78910F2E0}" destId="{18D95F3C-1175-4342-826C-8E698D65B72C}" srcOrd="0" destOrd="0" presId="urn:microsoft.com/office/officeart/2005/8/layout/default"/>
    <dgm:cxn modelId="{C2A76BB9-3F58-48F3-81D8-DCD4EED0C4D5}" srcId="{5A618458-0EE5-42E6-A785-DD70A90E0297}" destId="{DA2E607C-0225-45E4-919F-7A0906B0524C}" srcOrd="6" destOrd="0" parTransId="{E30C03CD-7CCD-46DF-9189-B563B4E8B0D0}" sibTransId="{5CF3E893-4357-452E-9165-0B7A9F71FDAF}"/>
    <dgm:cxn modelId="{6EC2CBBC-41BD-4683-9955-ED334DD49C11}" srcId="{5A618458-0EE5-42E6-A785-DD70A90E0297}" destId="{FDD8100E-A1BE-4718-A464-7E2456E6C34A}" srcOrd="2" destOrd="0" parTransId="{9F323629-7269-43F5-A0E2-37FDF6D8EC32}" sibTransId="{EBE5C4F6-8730-4CFE-BBA6-AE89AC882A08}"/>
    <dgm:cxn modelId="{D214F0C2-80E1-42D2-AB6F-1694B50DB685}" type="presOf" srcId="{2054E1F0-220D-418A-980E-A581B69B0A21}" destId="{5F3CF6C2-DE9D-4F7E-ACAC-C9BA4F3FD5B0}" srcOrd="0" destOrd="0" presId="urn:microsoft.com/office/officeart/2005/8/layout/default"/>
    <dgm:cxn modelId="{62C70CC3-79A4-4C86-8355-FAD49B20936F}" srcId="{5A618458-0EE5-42E6-A785-DD70A90E0297}" destId="{08F85172-6345-44B6-830E-98116C865CD3}" srcOrd="5" destOrd="0" parTransId="{5A7489C2-E5A9-4BFE-9AA3-2EF55C0C1B1C}" sibTransId="{E676A515-69AB-416D-B643-ACE1BA5D4DDF}"/>
    <dgm:cxn modelId="{95835EE0-C56A-4E4A-A816-86EE1649E2AC}" srcId="{5A618458-0EE5-42E6-A785-DD70A90E0297}" destId="{8145939D-F29F-42FC-B21E-7A6E4EBDB372}" srcOrd="12" destOrd="0" parTransId="{7D9CDEDE-C730-4A7E-B981-797B4C1B9A2E}" sibTransId="{D0DEB208-504C-4B9F-96FF-81D51E8520E4}"/>
    <dgm:cxn modelId="{9850C2EA-D247-4DD9-B5ED-3EE242DC9D5D}" type="presOf" srcId="{E8C36393-2B3D-4E8F-BE94-6472DCCCC8B8}" destId="{2E6D022D-FC8B-4278-B117-078A2D07220A}" srcOrd="0" destOrd="0" presId="urn:microsoft.com/office/officeart/2005/8/layout/default"/>
    <dgm:cxn modelId="{D05D8AF7-AB04-46B6-AF02-248AEA598091}" type="presOf" srcId="{8267EB54-B571-4F61-AFD1-0C4E0CD6C5BF}" destId="{FEBAD0BA-7640-41AA-887F-518E3AA84F74}" srcOrd="0" destOrd="0" presId="urn:microsoft.com/office/officeart/2005/8/layout/default"/>
    <dgm:cxn modelId="{28083AF8-A338-4227-8133-17192DAE89DB}" srcId="{5A618458-0EE5-42E6-A785-DD70A90E0297}" destId="{BC722CB5-C8D2-42CF-A38A-122BA7E4C894}" srcOrd="7" destOrd="0" parTransId="{D8605998-4D6E-4CB2-BD4D-542935A1CA5A}" sibTransId="{83AD40AD-FE39-48A6-8C5F-1D9BFEDC5C84}"/>
    <dgm:cxn modelId="{C7601590-BCC9-43B2-A669-F4979BA99710}" type="presParOf" srcId="{BE9B8630-3716-4249-887A-6394F7B22620}" destId="{2E6D022D-FC8B-4278-B117-078A2D07220A}" srcOrd="0" destOrd="0" presId="urn:microsoft.com/office/officeart/2005/8/layout/default"/>
    <dgm:cxn modelId="{B1BBD457-5D46-48C5-A0E8-4D8D0FC8C9CF}" type="presParOf" srcId="{BE9B8630-3716-4249-887A-6394F7B22620}" destId="{223E34E3-CAB5-4D19-AB0F-B43DA21810FE}" srcOrd="1" destOrd="0" presId="urn:microsoft.com/office/officeart/2005/8/layout/default"/>
    <dgm:cxn modelId="{B8529B66-5596-49D7-87F6-9A995E311DC3}" type="presParOf" srcId="{BE9B8630-3716-4249-887A-6394F7B22620}" destId="{5C3EAF0A-4231-4959-884C-0B3431D06F88}" srcOrd="2" destOrd="0" presId="urn:microsoft.com/office/officeart/2005/8/layout/default"/>
    <dgm:cxn modelId="{CC9FB8F5-9CF0-4442-994F-E5A0A083178C}" type="presParOf" srcId="{BE9B8630-3716-4249-887A-6394F7B22620}" destId="{A73C86CC-6D28-4270-82E9-585A1839EA35}" srcOrd="3" destOrd="0" presId="urn:microsoft.com/office/officeart/2005/8/layout/default"/>
    <dgm:cxn modelId="{B311E9DE-4B9E-4CD1-9B86-F8439C97E4C6}" type="presParOf" srcId="{BE9B8630-3716-4249-887A-6394F7B22620}" destId="{937BB911-B1B3-45C3-B315-29C64BDA1817}" srcOrd="4" destOrd="0" presId="urn:microsoft.com/office/officeart/2005/8/layout/default"/>
    <dgm:cxn modelId="{61D32AE7-1854-4C5B-B7D8-3B379354BED0}" type="presParOf" srcId="{BE9B8630-3716-4249-887A-6394F7B22620}" destId="{1A6DF49D-5C79-4F33-95C2-CA59EE444B1B}" srcOrd="5" destOrd="0" presId="urn:microsoft.com/office/officeart/2005/8/layout/default"/>
    <dgm:cxn modelId="{10177A94-E291-40EC-BA64-575D84F99580}" type="presParOf" srcId="{BE9B8630-3716-4249-887A-6394F7B22620}" destId="{5F3CF6C2-DE9D-4F7E-ACAC-C9BA4F3FD5B0}" srcOrd="6" destOrd="0" presId="urn:microsoft.com/office/officeart/2005/8/layout/default"/>
    <dgm:cxn modelId="{46E9F3D0-1F82-4C3F-B338-84F921B65543}" type="presParOf" srcId="{BE9B8630-3716-4249-887A-6394F7B22620}" destId="{12C41399-80A6-461D-B071-BB31324958C3}" srcOrd="7" destOrd="0" presId="urn:microsoft.com/office/officeart/2005/8/layout/default"/>
    <dgm:cxn modelId="{1BF7FA28-6F2A-4B96-A0A4-63D0D7362187}" type="presParOf" srcId="{BE9B8630-3716-4249-887A-6394F7B22620}" destId="{A55E43A7-9757-450F-9C41-72B8F57B35F4}" srcOrd="8" destOrd="0" presId="urn:microsoft.com/office/officeart/2005/8/layout/default"/>
    <dgm:cxn modelId="{EE2D71B7-C067-4B64-B74F-3C0929D1A42A}" type="presParOf" srcId="{BE9B8630-3716-4249-887A-6394F7B22620}" destId="{DDCAB0F1-05C3-4797-9710-A95627D6D607}" srcOrd="9" destOrd="0" presId="urn:microsoft.com/office/officeart/2005/8/layout/default"/>
    <dgm:cxn modelId="{070A53D1-258F-407A-B3D7-616D9FC94B8F}" type="presParOf" srcId="{BE9B8630-3716-4249-887A-6394F7B22620}" destId="{D10F128D-859A-4456-882A-FD9DFE0C17A3}" srcOrd="10" destOrd="0" presId="urn:microsoft.com/office/officeart/2005/8/layout/default"/>
    <dgm:cxn modelId="{E526FFEA-A1D5-4251-9C5E-250D809416CF}" type="presParOf" srcId="{BE9B8630-3716-4249-887A-6394F7B22620}" destId="{A1F4FF2C-7810-4661-8966-C7BFD9C05502}" srcOrd="11" destOrd="0" presId="urn:microsoft.com/office/officeart/2005/8/layout/default"/>
    <dgm:cxn modelId="{03F9431C-2C2F-4F24-87D4-58043479EA07}" type="presParOf" srcId="{BE9B8630-3716-4249-887A-6394F7B22620}" destId="{040D6A31-5FFB-443A-9460-742B61C6FA9B}" srcOrd="12" destOrd="0" presId="urn:microsoft.com/office/officeart/2005/8/layout/default"/>
    <dgm:cxn modelId="{1563F19C-1816-4C83-82FE-C5A1F3F79E62}" type="presParOf" srcId="{BE9B8630-3716-4249-887A-6394F7B22620}" destId="{78995290-20CD-422C-95F1-4335F9D11CD6}" srcOrd="13" destOrd="0" presId="urn:microsoft.com/office/officeart/2005/8/layout/default"/>
    <dgm:cxn modelId="{3760374E-C3D3-4A50-917D-1F4CA626E1C3}" type="presParOf" srcId="{BE9B8630-3716-4249-887A-6394F7B22620}" destId="{CB6A134E-A4C7-4E7E-A78F-C144C8341E5D}" srcOrd="14" destOrd="0" presId="urn:microsoft.com/office/officeart/2005/8/layout/default"/>
    <dgm:cxn modelId="{23CE924F-A3B8-4DA0-BCB4-8502B69B638C}" type="presParOf" srcId="{BE9B8630-3716-4249-887A-6394F7B22620}" destId="{B7A78705-F7AB-4D94-9C41-B4228429B0AC}" srcOrd="15" destOrd="0" presId="urn:microsoft.com/office/officeart/2005/8/layout/default"/>
    <dgm:cxn modelId="{0E45EA78-16E8-43EC-9714-E07F43CC3460}" type="presParOf" srcId="{BE9B8630-3716-4249-887A-6394F7B22620}" destId="{E65B4D24-746F-4420-AEA4-DD644F85D54E}" srcOrd="16" destOrd="0" presId="urn:microsoft.com/office/officeart/2005/8/layout/default"/>
    <dgm:cxn modelId="{64716FE2-31E4-4EEA-8D69-8070C772C00D}" type="presParOf" srcId="{BE9B8630-3716-4249-887A-6394F7B22620}" destId="{E02E146C-53DB-43C3-9730-E971FCDCE5A2}" srcOrd="17" destOrd="0" presId="urn:microsoft.com/office/officeart/2005/8/layout/default"/>
    <dgm:cxn modelId="{88E3257E-FDD6-4AB2-9BFA-7D0F59AB9E4C}" type="presParOf" srcId="{BE9B8630-3716-4249-887A-6394F7B22620}" destId="{FEBAD0BA-7640-41AA-887F-518E3AA84F74}" srcOrd="18" destOrd="0" presId="urn:microsoft.com/office/officeart/2005/8/layout/default"/>
    <dgm:cxn modelId="{034AD10E-0ECC-4627-AB98-99373233C74D}" type="presParOf" srcId="{BE9B8630-3716-4249-887A-6394F7B22620}" destId="{C0661521-21DB-4963-B482-5DA046D59C60}" srcOrd="19" destOrd="0" presId="urn:microsoft.com/office/officeart/2005/8/layout/default"/>
    <dgm:cxn modelId="{32C6395C-F1E6-4DE5-A01D-59E3E84C11DF}" type="presParOf" srcId="{BE9B8630-3716-4249-887A-6394F7B22620}" destId="{18D95F3C-1175-4342-826C-8E698D65B72C}" srcOrd="20" destOrd="0" presId="urn:microsoft.com/office/officeart/2005/8/layout/default"/>
    <dgm:cxn modelId="{CE8CA1AD-9E05-4ED4-A88B-AE941467FAAE}" type="presParOf" srcId="{BE9B8630-3716-4249-887A-6394F7B22620}" destId="{CD5604E6-29E3-4AC0-B6F4-442E667DF3C8}" srcOrd="21" destOrd="0" presId="urn:microsoft.com/office/officeart/2005/8/layout/default"/>
    <dgm:cxn modelId="{56CEE365-6D88-4453-B919-D4D8A63220D6}" type="presParOf" srcId="{BE9B8630-3716-4249-887A-6394F7B22620}" destId="{20444631-5C21-4050-9AE7-67B251CBB2C6}" srcOrd="22" destOrd="0" presId="urn:microsoft.com/office/officeart/2005/8/layout/default"/>
    <dgm:cxn modelId="{F72EC2A5-4599-40EC-806E-73AE226BBFFB}" type="presParOf" srcId="{BE9B8630-3716-4249-887A-6394F7B22620}" destId="{729E37CA-E1D5-4F8D-9FB5-55C0D0D8D996}" srcOrd="23" destOrd="0" presId="urn:microsoft.com/office/officeart/2005/8/layout/default"/>
    <dgm:cxn modelId="{99F69C7D-175A-4266-9122-1EA0F5426A6C}" type="presParOf" srcId="{BE9B8630-3716-4249-887A-6394F7B22620}" destId="{E159369E-14D1-4F35-97EC-DB8705DCE377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D022D-FC8B-4278-B117-078A2D07220A}">
      <dsp:nvSpPr>
        <dsp:cNvPr id="0" name=""/>
        <dsp:cNvSpPr/>
      </dsp:nvSpPr>
      <dsp:spPr>
        <a:xfrm>
          <a:off x="3594" y="28435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Decision Tree</a:t>
          </a:r>
          <a:endParaRPr lang="en-US" sz="2100" kern="1200"/>
        </a:p>
      </dsp:txBody>
      <dsp:txXfrm>
        <a:off x="3594" y="28435"/>
        <a:ext cx="1946002" cy="1167601"/>
      </dsp:txXfrm>
    </dsp:sp>
    <dsp:sp modelId="{5C3EAF0A-4231-4959-884C-0B3431D06F88}">
      <dsp:nvSpPr>
        <dsp:cNvPr id="0" name=""/>
        <dsp:cNvSpPr/>
      </dsp:nvSpPr>
      <dsp:spPr>
        <a:xfrm>
          <a:off x="2144196" y="28435"/>
          <a:ext cx="1946002" cy="1167601"/>
        </a:xfrm>
        <a:prstGeom prst="rect">
          <a:avLst/>
        </a:prstGeom>
        <a:solidFill>
          <a:schemeClr val="accent2">
            <a:hueOff val="536968"/>
            <a:satOff val="-1541"/>
            <a:lumOff val="-246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Random forest</a:t>
          </a:r>
          <a:endParaRPr lang="en-US" sz="2100" kern="1200"/>
        </a:p>
      </dsp:txBody>
      <dsp:txXfrm>
        <a:off x="2144196" y="28435"/>
        <a:ext cx="1946002" cy="1167601"/>
      </dsp:txXfrm>
    </dsp:sp>
    <dsp:sp modelId="{937BB911-B1B3-45C3-B315-29C64BDA1817}">
      <dsp:nvSpPr>
        <dsp:cNvPr id="0" name=""/>
        <dsp:cNvSpPr/>
      </dsp:nvSpPr>
      <dsp:spPr>
        <a:xfrm>
          <a:off x="4284798" y="28435"/>
          <a:ext cx="1946002" cy="1167601"/>
        </a:xfrm>
        <a:prstGeom prst="rect">
          <a:avLst/>
        </a:prstGeom>
        <a:solidFill>
          <a:schemeClr val="accent2">
            <a:hueOff val="1073936"/>
            <a:satOff val="-3082"/>
            <a:lumOff val="-493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Linear Regression</a:t>
          </a:r>
          <a:endParaRPr lang="en-US" sz="2100" kern="1200"/>
        </a:p>
      </dsp:txBody>
      <dsp:txXfrm>
        <a:off x="4284798" y="28435"/>
        <a:ext cx="1946002" cy="1167601"/>
      </dsp:txXfrm>
    </dsp:sp>
    <dsp:sp modelId="{5F3CF6C2-DE9D-4F7E-ACAC-C9BA4F3FD5B0}">
      <dsp:nvSpPr>
        <dsp:cNvPr id="0" name=""/>
        <dsp:cNvSpPr/>
      </dsp:nvSpPr>
      <dsp:spPr>
        <a:xfrm>
          <a:off x="6425401" y="28435"/>
          <a:ext cx="1946002" cy="1167601"/>
        </a:xfrm>
        <a:prstGeom prst="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Logistic Regression</a:t>
          </a:r>
          <a:endParaRPr lang="en-US" sz="2100" kern="1200"/>
        </a:p>
      </dsp:txBody>
      <dsp:txXfrm>
        <a:off x="6425401" y="28435"/>
        <a:ext cx="1946002" cy="1167601"/>
      </dsp:txXfrm>
    </dsp:sp>
    <dsp:sp modelId="{A55E43A7-9757-450F-9C41-72B8F57B35F4}">
      <dsp:nvSpPr>
        <dsp:cNvPr id="0" name=""/>
        <dsp:cNvSpPr/>
      </dsp:nvSpPr>
      <dsp:spPr>
        <a:xfrm>
          <a:off x="8566003" y="28435"/>
          <a:ext cx="1946002" cy="1167601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Support Vector Machines (SVM)</a:t>
          </a:r>
          <a:endParaRPr lang="en-US" sz="2100" kern="1200"/>
        </a:p>
      </dsp:txBody>
      <dsp:txXfrm>
        <a:off x="8566003" y="28435"/>
        <a:ext cx="1946002" cy="1167601"/>
      </dsp:txXfrm>
    </dsp:sp>
    <dsp:sp modelId="{D10F128D-859A-4456-882A-FD9DFE0C17A3}">
      <dsp:nvSpPr>
        <dsp:cNvPr id="0" name=""/>
        <dsp:cNvSpPr/>
      </dsp:nvSpPr>
      <dsp:spPr>
        <a:xfrm>
          <a:off x="3594" y="1390637"/>
          <a:ext cx="1946002" cy="1167601"/>
        </a:xfrm>
        <a:prstGeom prst="rect">
          <a:avLst/>
        </a:prstGeom>
        <a:solidFill>
          <a:schemeClr val="accent2">
            <a:hueOff val="2684839"/>
            <a:satOff val="-7705"/>
            <a:lumOff val="-1233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Naïve Bayesian</a:t>
          </a:r>
          <a:endParaRPr lang="en-US" sz="2100" kern="1200"/>
        </a:p>
      </dsp:txBody>
      <dsp:txXfrm>
        <a:off x="3594" y="1390637"/>
        <a:ext cx="1946002" cy="1167601"/>
      </dsp:txXfrm>
    </dsp:sp>
    <dsp:sp modelId="{040D6A31-5FFB-443A-9460-742B61C6FA9B}">
      <dsp:nvSpPr>
        <dsp:cNvPr id="0" name=""/>
        <dsp:cNvSpPr/>
      </dsp:nvSpPr>
      <dsp:spPr>
        <a:xfrm>
          <a:off x="2144196" y="1390637"/>
          <a:ext cx="1946002" cy="1167601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K-Nearest Neighbour</a:t>
          </a:r>
          <a:endParaRPr lang="en-US" sz="2100" kern="1200"/>
        </a:p>
      </dsp:txBody>
      <dsp:txXfrm>
        <a:off x="2144196" y="1390637"/>
        <a:ext cx="1946002" cy="1167601"/>
      </dsp:txXfrm>
    </dsp:sp>
    <dsp:sp modelId="{CB6A134E-A4C7-4E7E-A78F-C144C8341E5D}">
      <dsp:nvSpPr>
        <dsp:cNvPr id="0" name=""/>
        <dsp:cNvSpPr/>
      </dsp:nvSpPr>
      <dsp:spPr>
        <a:xfrm>
          <a:off x="4284798" y="1390637"/>
          <a:ext cx="1946002" cy="1167601"/>
        </a:xfrm>
        <a:prstGeom prst="rect">
          <a:avLst/>
        </a:prstGeom>
        <a:solidFill>
          <a:schemeClr val="accent2">
            <a:hueOff val="3758775"/>
            <a:satOff val="-10788"/>
            <a:lumOff val="-172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K-Means Clustering</a:t>
          </a:r>
          <a:endParaRPr lang="en-US" sz="2100" kern="1200"/>
        </a:p>
      </dsp:txBody>
      <dsp:txXfrm>
        <a:off x="4284798" y="1390637"/>
        <a:ext cx="1946002" cy="1167601"/>
      </dsp:txXfrm>
    </dsp:sp>
    <dsp:sp modelId="{E65B4D24-746F-4420-AEA4-DD644F85D54E}">
      <dsp:nvSpPr>
        <dsp:cNvPr id="0" name=""/>
        <dsp:cNvSpPr/>
      </dsp:nvSpPr>
      <dsp:spPr>
        <a:xfrm>
          <a:off x="6425401" y="1390637"/>
          <a:ext cx="1946002" cy="1167601"/>
        </a:xfrm>
        <a:prstGeom prst="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Simple Neural Network</a:t>
          </a:r>
          <a:endParaRPr lang="en-US" sz="2100" kern="1200"/>
        </a:p>
      </dsp:txBody>
      <dsp:txXfrm>
        <a:off x="6425401" y="1390637"/>
        <a:ext cx="1946002" cy="1167601"/>
      </dsp:txXfrm>
    </dsp:sp>
    <dsp:sp modelId="{FEBAD0BA-7640-41AA-887F-518E3AA84F74}">
      <dsp:nvSpPr>
        <dsp:cNvPr id="0" name=""/>
        <dsp:cNvSpPr/>
      </dsp:nvSpPr>
      <dsp:spPr>
        <a:xfrm>
          <a:off x="8566003" y="1390637"/>
          <a:ext cx="1946002" cy="1167601"/>
        </a:xfrm>
        <a:prstGeom prst="rect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Convolutional Neural Network</a:t>
          </a:r>
          <a:endParaRPr lang="en-US" sz="2100" kern="1200"/>
        </a:p>
      </dsp:txBody>
      <dsp:txXfrm>
        <a:off x="8566003" y="1390637"/>
        <a:ext cx="1946002" cy="1167601"/>
      </dsp:txXfrm>
    </dsp:sp>
    <dsp:sp modelId="{18D95F3C-1175-4342-826C-8E698D65B72C}">
      <dsp:nvSpPr>
        <dsp:cNvPr id="0" name=""/>
        <dsp:cNvSpPr/>
      </dsp:nvSpPr>
      <dsp:spPr>
        <a:xfrm>
          <a:off x="2144196" y="2752838"/>
          <a:ext cx="1946002" cy="1167601"/>
        </a:xfrm>
        <a:prstGeom prst="rect">
          <a:avLst/>
        </a:prstGeom>
        <a:solidFill>
          <a:schemeClr val="accent2">
            <a:hueOff val="5369678"/>
            <a:satOff val="-15411"/>
            <a:lumOff val="-2467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Long Short Term Memory</a:t>
          </a:r>
          <a:endParaRPr lang="en-US" sz="2100" kern="1200"/>
        </a:p>
      </dsp:txBody>
      <dsp:txXfrm>
        <a:off x="2144196" y="2752838"/>
        <a:ext cx="1946002" cy="1167601"/>
      </dsp:txXfrm>
    </dsp:sp>
    <dsp:sp modelId="{20444631-5C21-4050-9AE7-67B251CBB2C6}">
      <dsp:nvSpPr>
        <dsp:cNvPr id="0" name=""/>
        <dsp:cNvSpPr/>
      </dsp:nvSpPr>
      <dsp:spPr>
        <a:xfrm>
          <a:off x="4284798" y="2752838"/>
          <a:ext cx="1946002" cy="1167601"/>
        </a:xfrm>
        <a:prstGeom prst="rect">
          <a:avLst/>
        </a:prstGeom>
        <a:solidFill>
          <a:schemeClr val="accent2">
            <a:hueOff val="5906646"/>
            <a:satOff val="-16952"/>
            <a:lumOff val="-2714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Recurrent Neural Network</a:t>
          </a:r>
          <a:endParaRPr lang="en-US" sz="2100" kern="1200"/>
        </a:p>
      </dsp:txBody>
      <dsp:txXfrm>
        <a:off x="4284798" y="2752838"/>
        <a:ext cx="1946002" cy="1167601"/>
      </dsp:txXfrm>
    </dsp:sp>
    <dsp:sp modelId="{E159369E-14D1-4F35-97EC-DB8705DCE377}">
      <dsp:nvSpPr>
        <dsp:cNvPr id="0" name=""/>
        <dsp:cNvSpPr/>
      </dsp:nvSpPr>
      <dsp:spPr>
        <a:xfrm>
          <a:off x="6425401" y="2752838"/>
          <a:ext cx="1946002" cy="1167601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Transformers</a:t>
          </a:r>
          <a:endParaRPr lang="en-US" sz="2100" kern="1200"/>
        </a:p>
      </dsp:txBody>
      <dsp:txXfrm>
        <a:off x="6425401" y="2752838"/>
        <a:ext cx="1946002" cy="1167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1F23-5C77-5BDD-7EE5-1FC33D478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5F8A5-D541-70F7-9C53-7CCEDE747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445C1-B4FF-5185-E8DF-E563BDF98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1F6E-CEDE-4FF6-8D1A-47FDE7B44496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5CB0E-21CB-0A48-86C9-DE3E63FA0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D81A8-0466-958D-DD05-AF02913E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0665-4DB2-4DC3-9C63-EF98B0C2A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36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C41E-37B0-324E-D25F-B2DFD219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E2E16-8D1D-4AB2-CB6A-89F11833A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4FAD2-28BC-0315-189B-8C7072D7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1F6E-CEDE-4FF6-8D1A-47FDE7B44496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61EE9-4642-30FD-54BA-5D7AB0805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A57B6-38B0-279F-D7E4-4B6D376AB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0665-4DB2-4DC3-9C63-EF98B0C2A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0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88910B-94F2-4B12-1042-7BD689380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BB4AC-FBF1-D91F-5335-7B9C41B3B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F40FD-91B9-4615-4EC6-A4D47EA1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1F6E-CEDE-4FF6-8D1A-47FDE7B44496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D745B-6EB2-120F-F7F8-B531872D4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0B6ED-E071-C60A-CA01-F95CFF3F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0665-4DB2-4DC3-9C63-EF98B0C2A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05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C52D-3A04-C515-9061-A9569E72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BAAF0-CC00-FB42-473A-008AF7EF6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AAC62-6D40-4574-9A09-86528F9C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1F6E-CEDE-4FF6-8D1A-47FDE7B44496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BEDA9-642C-2A87-898A-8CC5A3E5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099BB-0C96-0F86-E478-FA109D570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0665-4DB2-4DC3-9C63-EF98B0C2A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60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9F13-EAC1-4E54-232A-4E4B9688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9B1EE-02B5-169F-D15D-AEE9C8445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61870-898B-9367-042C-4EBBEABB2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1F6E-CEDE-4FF6-8D1A-47FDE7B44496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110F2-BEA4-4C30-FE14-B689C658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1499E-42CA-CA0D-9387-F1EB8E73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0665-4DB2-4DC3-9C63-EF98B0C2A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85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F89B-AD5F-8CC7-97F8-4C0A25BD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9FB02-E1A5-2161-CE83-5BC705B89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F7BFF-342B-AC7D-7F30-F12FBC75F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23649-4129-FC86-50B9-AC42E1A0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1F6E-CEDE-4FF6-8D1A-47FDE7B44496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116CE-0677-4971-D9F7-9340EBD4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89AC4-6D7D-BF6E-14CE-8968BBC5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0665-4DB2-4DC3-9C63-EF98B0C2A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82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A686-B0EE-1859-4481-2FE32F595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5AAD6-0C27-F35A-FCC7-8708B987D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D13FD-0FC1-FBA1-7F02-482EC3A0D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B2CCD6-128B-868A-614D-C84DF1255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5CD9DD-AF77-D09C-7B6F-88FD25C78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EE8540-3825-B531-4DCE-F8281DF5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1F6E-CEDE-4FF6-8D1A-47FDE7B44496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44749-30CC-4030-C83F-743AEA9D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72CF1-2063-6A3D-6CC7-4AB36C4B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0665-4DB2-4DC3-9C63-EF98B0C2A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55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BF428-4B47-8D6B-9F4D-FF0D843C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27C91-9BDE-73B1-05C9-F76D801C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1F6E-CEDE-4FF6-8D1A-47FDE7B44496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38F15-8BED-2C63-CA19-AED104BF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7E49F-810F-1F8E-A48B-325EBBB18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0665-4DB2-4DC3-9C63-EF98B0C2A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06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E1F37-2B39-7998-44E9-88EE352CF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1F6E-CEDE-4FF6-8D1A-47FDE7B44496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B49591-C447-0251-4EF9-42056DF76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13BA5-A97E-D46C-F278-21510A43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0665-4DB2-4DC3-9C63-EF98B0C2A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03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A5CF-1A42-4AB4-F9E2-6958535C3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6E0D6-09DF-684B-9105-A41948BB7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335C6-1F21-B36D-0243-E7216C23D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2F823-A415-7670-5F8D-BF156A42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1F6E-CEDE-4FF6-8D1A-47FDE7B44496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D2C3-CD21-ED17-C66C-30AA51F4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9FC07-6FFF-38BF-386D-0555B823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0665-4DB2-4DC3-9C63-EF98B0C2A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59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8AF8-2C85-71CA-4882-4E8B8D9D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182DB-2162-AB92-6501-55D528686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17843-AEC7-18C1-E5D9-CC8657979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8E57E-97B3-D4CD-B6E0-A3F924C2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1F6E-CEDE-4FF6-8D1A-47FDE7B44496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34D4D-ECBF-5134-B7E9-D9DDB8DCB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41F5A-1AE5-C6DD-8312-536F0AF1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0665-4DB2-4DC3-9C63-EF98B0C2A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27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4817F6-659E-C087-9A26-7AA09683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DEBF0-45D3-BD81-FAF2-DC28104AF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F9C95-D5F2-9D17-A8AE-620E044F1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AC1F6E-CEDE-4FF6-8D1A-47FDE7B44496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C19DC-3C2E-FA5A-F318-63CA05A05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E7BEC-6E7B-B5F5-1605-7A37B33F3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1E0665-4DB2-4DC3-9C63-EF98B0C2AC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27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E72A-DC0B-CB8A-9DD8-590CEB0D5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IN" sz="5400" dirty="0"/>
              <a:t>Data Analytics and Algorithms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5BE55-00A0-C574-6B88-2254CA474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marL="12700" algn="l">
              <a:spcBef>
                <a:spcPts val="100"/>
              </a:spcBef>
            </a:pPr>
            <a:r>
              <a:rPr lang="en-IN" b="1" dirty="0">
                <a:latin typeface="Calibri"/>
                <a:cs typeface="Calibri"/>
              </a:rPr>
              <a:t>Name -</a:t>
            </a:r>
            <a:r>
              <a:rPr lang="en-IN" dirty="0">
                <a:latin typeface="Calibri"/>
                <a:cs typeface="Calibri"/>
              </a:rPr>
              <a:t> Mitul</a:t>
            </a:r>
            <a:r>
              <a:rPr lang="en-IN" spc="65" dirty="0">
                <a:latin typeface="Calibri"/>
                <a:cs typeface="Calibri"/>
              </a:rPr>
              <a:t> </a:t>
            </a:r>
            <a:r>
              <a:rPr lang="en-IN" spc="-10" dirty="0">
                <a:latin typeface="Calibri"/>
                <a:cs typeface="Calibri"/>
              </a:rPr>
              <a:t>Srivastava</a:t>
            </a:r>
          </a:p>
          <a:p>
            <a:pPr marL="12700" algn="l">
              <a:spcBef>
                <a:spcPts val="100"/>
              </a:spcBef>
            </a:pPr>
            <a:r>
              <a:rPr lang="en-IN" b="1" spc="-10" dirty="0">
                <a:latin typeface="Calibri"/>
                <a:cs typeface="Calibri"/>
              </a:rPr>
              <a:t>Module – </a:t>
            </a:r>
            <a:r>
              <a:rPr lang="en-IN" spc="-10" dirty="0">
                <a:latin typeface="Calibri"/>
                <a:cs typeface="Calibri"/>
              </a:rPr>
              <a:t>Data analytics and algorithms</a:t>
            </a:r>
          </a:p>
          <a:p>
            <a:pPr marL="12700" algn="l">
              <a:spcBef>
                <a:spcPts val="100"/>
              </a:spcBef>
            </a:pPr>
            <a:r>
              <a:rPr lang="en-IN" b="1" spc="-10" dirty="0">
                <a:latin typeface="Calibri"/>
                <a:cs typeface="Calibri"/>
              </a:rPr>
              <a:t>Lecturer –</a:t>
            </a:r>
            <a:r>
              <a:rPr lang="en-IN" spc="-10" dirty="0">
                <a:latin typeface="Calibri"/>
                <a:cs typeface="Calibri"/>
              </a:rPr>
              <a:t> Dr Greg Doyle</a:t>
            </a:r>
          </a:p>
          <a:p>
            <a:pPr algn="l"/>
            <a:endParaRPr lang="en-IN" dirty="0"/>
          </a:p>
        </p:txBody>
      </p:sp>
      <p:pic>
        <p:nvPicPr>
          <p:cNvPr id="5" name="Picture 4" descr="Vibrant multicolor checkered floor design">
            <a:extLst>
              <a:ext uri="{FF2B5EF4-FFF2-40B4-BE49-F238E27FC236}">
                <a16:creationId xmlns:a16="http://schemas.microsoft.com/office/drawing/2014/main" id="{DE8D8B54-765A-01F4-4DCA-85D5DA8C38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092" r="2706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6" name="Picture 5" descr="A logo on a black background&#10;&#10;AI-generated content may be incorrect.">
            <a:extLst>
              <a:ext uri="{FF2B5EF4-FFF2-40B4-BE49-F238E27FC236}">
                <a16:creationId xmlns:a16="http://schemas.microsoft.com/office/drawing/2014/main" id="{A64F5EAF-7517-03A5-BFC1-6458F1A9A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451" y="0"/>
            <a:ext cx="2679838" cy="149867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CFAE76-40A9-BE82-BC2C-0B0BE0DCF595}"/>
              </a:ext>
            </a:extLst>
          </p:cNvPr>
          <p:cNvSpPr/>
          <p:nvPr/>
        </p:nvSpPr>
        <p:spPr>
          <a:xfrm>
            <a:off x="-2711" y="0"/>
            <a:ext cx="12192000" cy="6857990"/>
          </a:xfrm>
          <a:prstGeom prst="rect">
            <a:avLst/>
          </a:prstGeom>
          <a:noFill/>
          <a:ln w="187325">
            <a:solidFill>
              <a:schemeClr val="accent1">
                <a:shade val="15000"/>
                <a:alpha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137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28F25-BD6A-2577-07CA-2EC5A26E6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A0865F-4FB0-EAEB-1485-A8B68DAFEA52}"/>
              </a:ext>
            </a:extLst>
          </p:cNvPr>
          <p:cNvSpPr txBox="1"/>
          <p:nvPr/>
        </p:nvSpPr>
        <p:spPr>
          <a:xfrm>
            <a:off x="2445987" y="221065"/>
            <a:ext cx="695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/>
              <a:t>K- Nearest Neighbour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103943-AB39-842D-2CE1-D02858400642}"/>
              </a:ext>
            </a:extLst>
          </p:cNvPr>
          <p:cNvSpPr txBox="1"/>
          <p:nvPr/>
        </p:nvSpPr>
        <p:spPr>
          <a:xfrm>
            <a:off x="277893" y="1129773"/>
            <a:ext cx="39084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system-ui"/>
              </a:rPr>
              <a:t>DATASET : </a:t>
            </a:r>
            <a:r>
              <a:rPr lang="en-IN" i="0" dirty="0">
                <a:effectLst/>
                <a:latin typeface="system-ui"/>
              </a:rPr>
              <a:t>Drug Classification dataset</a:t>
            </a:r>
          </a:p>
          <a:p>
            <a:r>
              <a:rPr lang="en-US" b="1" i="0" dirty="0">
                <a:effectLst/>
                <a:latin typeface="system-ui"/>
              </a:rPr>
              <a:t>AIM : </a:t>
            </a:r>
            <a:r>
              <a:rPr lang="en-US" i="0" dirty="0">
                <a:effectLst/>
                <a:latin typeface="system-ui"/>
              </a:rPr>
              <a:t>To use and fine tune KNN algorithm to classify drug type.</a:t>
            </a:r>
          </a:p>
          <a:p>
            <a:r>
              <a:rPr lang="en-US" b="1" dirty="0">
                <a:latin typeface="system-ui"/>
              </a:rPr>
              <a:t>Techniques used</a:t>
            </a:r>
            <a:r>
              <a:rPr lang="en-US" dirty="0">
                <a:latin typeface="system-ui"/>
              </a:rPr>
              <a:t> – 1. Label Encoder</a:t>
            </a:r>
          </a:p>
          <a:p>
            <a:r>
              <a:rPr lang="en-US" i="0" dirty="0">
                <a:effectLst/>
                <a:latin typeface="system-ui"/>
              </a:rPr>
              <a:t>2. </a:t>
            </a:r>
            <a:r>
              <a:rPr lang="en-US" i="0" dirty="0" err="1">
                <a:effectLst/>
                <a:latin typeface="system-ui"/>
              </a:rPr>
              <a:t>kNeighboursClassifier</a:t>
            </a:r>
            <a:endParaRPr lang="en-US" i="0" dirty="0">
              <a:effectLst/>
              <a:latin typeface="system-ui"/>
            </a:endParaRPr>
          </a:p>
          <a:p>
            <a:r>
              <a:rPr lang="en-US" i="0" dirty="0">
                <a:effectLst/>
                <a:latin typeface="system-ui"/>
              </a:rPr>
              <a:t>3. </a:t>
            </a:r>
            <a:r>
              <a:rPr lang="en-US" i="0" dirty="0" err="1">
                <a:effectLst/>
                <a:latin typeface="system-ui"/>
              </a:rPr>
              <a:t>GridsearchCV</a:t>
            </a:r>
            <a:endParaRPr lang="en-US" i="0" dirty="0">
              <a:effectLst/>
              <a:latin typeface="system-ui"/>
            </a:endParaRPr>
          </a:p>
          <a:p>
            <a:endParaRPr lang="en-US" i="0" dirty="0">
              <a:effectLst/>
              <a:latin typeface="system-ui"/>
            </a:endParaRPr>
          </a:p>
          <a:p>
            <a:endParaRPr lang="en-US" i="0" dirty="0">
              <a:effectLst/>
              <a:latin typeface="system-ui"/>
            </a:endParaRP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B39D80-60A2-3469-A546-35A854A6A436}"/>
              </a:ext>
            </a:extLst>
          </p:cNvPr>
          <p:cNvSpPr txBox="1"/>
          <p:nvPr/>
        </p:nvSpPr>
        <p:spPr>
          <a:xfrm>
            <a:off x="-80267" y="3289854"/>
            <a:ext cx="414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 err="1"/>
              <a:t>KNeighboursClassifier</a:t>
            </a:r>
            <a:endParaRPr lang="en-IN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0D60F6-B663-2509-BBF8-CCFD8C352B0D}"/>
              </a:ext>
            </a:extLst>
          </p:cNvPr>
          <p:cNvSpPr txBox="1"/>
          <p:nvPr/>
        </p:nvSpPr>
        <p:spPr>
          <a:xfrm>
            <a:off x="4016849" y="3524530"/>
            <a:ext cx="414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KNN results with n=3 and weights = distance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510B2-84E2-D68A-5804-6F1CEF98C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847" y="1415893"/>
            <a:ext cx="3552303" cy="19912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3E76E3-08EA-6662-EC55-5E1BAD71A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658" y="4176646"/>
            <a:ext cx="3552303" cy="21856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757428-9A68-B6E6-4518-24FA2941F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2667" y="1415893"/>
            <a:ext cx="3656323" cy="21591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C94B8F-F727-0E82-D400-A2DE1518FC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8046" y="4187485"/>
            <a:ext cx="3854648" cy="2206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D5D557-1F1A-EBA8-EBDB-938DB4060053}"/>
              </a:ext>
            </a:extLst>
          </p:cNvPr>
          <p:cNvSpPr txBox="1"/>
          <p:nvPr/>
        </p:nvSpPr>
        <p:spPr>
          <a:xfrm>
            <a:off x="7811608" y="3663029"/>
            <a:ext cx="414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KNN </a:t>
            </a:r>
            <a:r>
              <a:rPr lang="en-IN" b="1" u="sng" dirty="0" err="1"/>
              <a:t>GridsearchCV</a:t>
            </a:r>
            <a:r>
              <a:rPr lang="en-IN" b="1" u="sng" dirty="0"/>
              <a:t> results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0A0FF1E-2290-C61C-A6F9-6821E5E1A2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306" y="3704580"/>
            <a:ext cx="3475186" cy="28164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AA6D522-0362-8BF4-8518-57CAF0AAD800}"/>
              </a:ext>
            </a:extLst>
          </p:cNvPr>
          <p:cNvSpPr txBox="1"/>
          <p:nvPr/>
        </p:nvSpPr>
        <p:spPr>
          <a:xfrm>
            <a:off x="3940927" y="999996"/>
            <a:ext cx="414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KNN results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5DE4CA-F029-411F-0B47-03449E52D589}"/>
              </a:ext>
            </a:extLst>
          </p:cNvPr>
          <p:cNvSpPr txBox="1"/>
          <p:nvPr/>
        </p:nvSpPr>
        <p:spPr>
          <a:xfrm>
            <a:off x="8043206" y="953431"/>
            <a:ext cx="414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 err="1"/>
              <a:t>GridSearchCV</a:t>
            </a:r>
            <a:endParaRPr lang="en-IN" b="1" u="sng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6ADF39-BF18-63D8-44C4-2255CC567243}"/>
              </a:ext>
            </a:extLst>
          </p:cNvPr>
          <p:cNvSpPr/>
          <p:nvPr/>
        </p:nvSpPr>
        <p:spPr>
          <a:xfrm>
            <a:off x="-2711" y="0"/>
            <a:ext cx="12192000" cy="6857990"/>
          </a:xfrm>
          <a:prstGeom prst="rect">
            <a:avLst/>
          </a:prstGeom>
          <a:noFill/>
          <a:ln w="187325">
            <a:solidFill>
              <a:schemeClr val="accent1">
                <a:shade val="15000"/>
                <a:alpha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5406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0030C-E1C0-14C1-805A-387C0C9E0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52AD36-FB09-22A5-AEDD-25ACD3D5F0E4}"/>
              </a:ext>
            </a:extLst>
          </p:cNvPr>
          <p:cNvSpPr txBox="1"/>
          <p:nvPr/>
        </p:nvSpPr>
        <p:spPr>
          <a:xfrm>
            <a:off x="2445987" y="221065"/>
            <a:ext cx="695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/>
              <a:t>K- Means Clustering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0D0ECD-0269-EB70-9A4E-53827A85B97B}"/>
              </a:ext>
            </a:extLst>
          </p:cNvPr>
          <p:cNvSpPr txBox="1"/>
          <p:nvPr/>
        </p:nvSpPr>
        <p:spPr>
          <a:xfrm>
            <a:off x="740600" y="1074688"/>
            <a:ext cx="50104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system-ui"/>
              </a:rPr>
              <a:t>DATASET : </a:t>
            </a:r>
            <a:r>
              <a:rPr lang="en-IN" i="0" dirty="0">
                <a:effectLst/>
                <a:latin typeface="system-ui"/>
              </a:rPr>
              <a:t>Penguins dataset</a:t>
            </a:r>
          </a:p>
          <a:p>
            <a:r>
              <a:rPr lang="en-US" b="1" i="0" dirty="0">
                <a:effectLst/>
                <a:latin typeface="system-ui"/>
              </a:rPr>
              <a:t>AIM : </a:t>
            </a:r>
            <a:r>
              <a:rPr lang="en-US" i="0" dirty="0">
                <a:effectLst/>
                <a:latin typeface="system-ui"/>
              </a:rPr>
              <a:t>To use and fine tune K-means algorithm to create clusters for different species of penguins</a:t>
            </a:r>
            <a:r>
              <a:rPr lang="en-US" dirty="0">
                <a:latin typeface="system-ui"/>
              </a:rPr>
              <a:t>.</a:t>
            </a:r>
            <a:endParaRPr lang="en-US" i="0" dirty="0">
              <a:effectLst/>
              <a:latin typeface="system-ui"/>
            </a:endParaRPr>
          </a:p>
          <a:p>
            <a:r>
              <a:rPr lang="en-US" b="1" dirty="0">
                <a:latin typeface="system-ui"/>
              </a:rPr>
              <a:t>Techniques used</a:t>
            </a:r>
            <a:r>
              <a:rPr lang="en-US" dirty="0">
                <a:latin typeface="system-ui"/>
              </a:rPr>
              <a:t> – 1. Label Encoder</a:t>
            </a:r>
          </a:p>
          <a:p>
            <a:r>
              <a:rPr lang="en-US" i="0" dirty="0">
                <a:effectLst/>
                <a:latin typeface="system-ui"/>
              </a:rPr>
              <a:t>2. </a:t>
            </a:r>
            <a:r>
              <a:rPr lang="en-US" dirty="0" err="1">
                <a:latin typeface="system-ui"/>
              </a:rPr>
              <a:t>StandardScaler</a:t>
            </a:r>
            <a:endParaRPr lang="en-US" i="0" dirty="0">
              <a:effectLst/>
              <a:latin typeface="system-ui"/>
            </a:endParaRPr>
          </a:p>
          <a:p>
            <a:r>
              <a:rPr lang="en-US" i="0" dirty="0">
                <a:effectLst/>
                <a:latin typeface="system-ui"/>
              </a:rPr>
              <a:t>3. </a:t>
            </a:r>
            <a:r>
              <a:rPr lang="en-US" dirty="0">
                <a:latin typeface="system-ui"/>
              </a:rPr>
              <a:t>Elbow method</a:t>
            </a:r>
          </a:p>
          <a:p>
            <a:r>
              <a:rPr lang="en-US" i="0" dirty="0">
                <a:effectLst/>
                <a:latin typeface="system-ui"/>
              </a:rPr>
              <a:t>4. Principal component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F5975B-6E2E-BBC3-5C48-D72F6F71C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726" y="867396"/>
            <a:ext cx="5702716" cy="26101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A89E2C-945E-948E-4C2B-41841DC74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811" y="3554073"/>
            <a:ext cx="9637294" cy="278373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BACA390-9A48-A72B-4525-D56513C4E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524" y="6446623"/>
            <a:ext cx="3636895" cy="17048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E520232-2BD3-837C-007A-D167A9E6A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582" y="6414382"/>
            <a:ext cx="3721291" cy="23496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5EE2127-C1BB-00F9-39E6-AF9B69675E11}"/>
              </a:ext>
            </a:extLst>
          </p:cNvPr>
          <p:cNvSpPr/>
          <p:nvPr/>
        </p:nvSpPr>
        <p:spPr>
          <a:xfrm>
            <a:off x="-2711" y="0"/>
            <a:ext cx="12192000" cy="6857990"/>
          </a:xfrm>
          <a:prstGeom prst="rect">
            <a:avLst/>
          </a:prstGeom>
          <a:noFill/>
          <a:ln w="187325">
            <a:solidFill>
              <a:schemeClr val="accent1">
                <a:shade val="15000"/>
                <a:alpha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8707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A956D-1768-C099-BBF6-EC5FEF45D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BB6B47-5A87-6C6F-634D-D97066BA8FEE}"/>
              </a:ext>
            </a:extLst>
          </p:cNvPr>
          <p:cNvSpPr txBox="1"/>
          <p:nvPr/>
        </p:nvSpPr>
        <p:spPr>
          <a:xfrm>
            <a:off x="2473286" y="235651"/>
            <a:ext cx="695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/>
              <a:t>Simple Neural Network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713177-12A2-B1A3-5140-507506BEEFC0}"/>
              </a:ext>
            </a:extLst>
          </p:cNvPr>
          <p:cNvSpPr txBox="1"/>
          <p:nvPr/>
        </p:nvSpPr>
        <p:spPr>
          <a:xfrm>
            <a:off x="495760" y="1044718"/>
            <a:ext cx="72919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system-ui"/>
              </a:rPr>
              <a:t>DATASET : </a:t>
            </a:r>
            <a:r>
              <a:rPr lang="en-IN" i="0" dirty="0">
                <a:effectLst/>
                <a:latin typeface="system-ui"/>
              </a:rPr>
              <a:t>MNIST Handwritten Digits Dataset</a:t>
            </a:r>
          </a:p>
          <a:p>
            <a:pPr algn="l"/>
            <a:r>
              <a:rPr lang="en-US" b="1" i="0" dirty="0">
                <a:effectLst/>
                <a:latin typeface="system-ui"/>
              </a:rPr>
              <a:t>AIM : </a:t>
            </a:r>
            <a:r>
              <a:rPr lang="en-US" i="0" dirty="0">
                <a:effectLst/>
                <a:latin typeface="system-ui"/>
              </a:rPr>
              <a:t>To train and fine tune Simple Neural network to correctly identify digits.</a:t>
            </a:r>
          </a:p>
          <a:p>
            <a:r>
              <a:rPr lang="en-US" b="1" dirty="0">
                <a:latin typeface="system-ui"/>
              </a:rPr>
              <a:t>Techniques used</a:t>
            </a:r>
            <a:r>
              <a:rPr lang="en-US" dirty="0">
                <a:latin typeface="system-ui"/>
              </a:rPr>
              <a:t> – 1. Train test split</a:t>
            </a:r>
          </a:p>
          <a:p>
            <a:r>
              <a:rPr lang="en-US" i="0" dirty="0">
                <a:effectLst/>
                <a:latin typeface="system-ui"/>
              </a:rPr>
              <a:t>2. Dropout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815CCB-23F1-B273-1916-C3130BDFF23C}"/>
              </a:ext>
            </a:extLst>
          </p:cNvPr>
          <p:cNvSpPr txBox="1"/>
          <p:nvPr/>
        </p:nvSpPr>
        <p:spPr>
          <a:xfrm>
            <a:off x="844122" y="2493681"/>
            <a:ext cx="414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Simple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FE94E-FFD8-12BB-FDA9-1FAD0B4F0A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21" t="7183"/>
          <a:stretch/>
        </p:blipFill>
        <p:spPr>
          <a:xfrm>
            <a:off x="495760" y="2941504"/>
            <a:ext cx="4975540" cy="12976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0EA9AC-B46A-2C51-36A2-BF205502C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87" y="4401910"/>
            <a:ext cx="5112013" cy="8826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E95574-7343-B41F-5CEE-611E246D3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87" y="5447341"/>
            <a:ext cx="5112013" cy="9970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72DC96B-825D-B0BB-EC60-A90C539233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700" y="2488254"/>
            <a:ext cx="5361540" cy="16574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E94FF0-B685-567D-F713-95238DDBCB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4700" y="5390187"/>
            <a:ext cx="5361540" cy="11113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74AF0F4-7685-9C12-815B-68B0EE548E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4700" y="4418249"/>
            <a:ext cx="5361540" cy="7620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6C50E57-E757-9017-651E-D290E19384BE}"/>
              </a:ext>
            </a:extLst>
          </p:cNvPr>
          <p:cNvSpPr txBox="1"/>
          <p:nvPr/>
        </p:nvSpPr>
        <p:spPr>
          <a:xfrm>
            <a:off x="6944299" y="2037554"/>
            <a:ext cx="414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SNN with dropout and extra layer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75BAF4-0BE8-63F9-E274-E373B78E9EEF}"/>
              </a:ext>
            </a:extLst>
          </p:cNvPr>
          <p:cNvSpPr/>
          <p:nvPr/>
        </p:nvSpPr>
        <p:spPr>
          <a:xfrm>
            <a:off x="-2711" y="0"/>
            <a:ext cx="12192000" cy="6857990"/>
          </a:xfrm>
          <a:prstGeom prst="rect">
            <a:avLst/>
          </a:prstGeom>
          <a:noFill/>
          <a:ln w="187325">
            <a:solidFill>
              <a:schemeClr val="accent1">
                <a:shade val="15000"/>
                <a:alpha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8115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62E96-A58A-00F4-1434-C70D5BA73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EABABA-E9C7-2D23-3D51-093139A6D6F0}"/>
              </a:ext>
            </a:extLst>
          </p:cNvPr>
          <p:cNvSpPr txBox="1"/>
          <p:nvPr/>
        </p:nvSpPr>
        <p:spPr>
          <a:xfrm>
            <a:off x="2473286" y="235651"/>
            <a:ext cx="695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/>
              <a:t>Convolutional Neural Network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4B6702-2086-7DC7-A5F2-2F857661748E}"/>
              </a:ext>
            </a:extLst>
          </p:cNvPr>
          <p:cNvSpPr txBox="1"/>
          <p:nvPr/>
        </p:nvSpPr>
        <p:spPr>
          <a:xfrm>
            <a:off x="495760" y="1044718"/>
            <a:ext cx="72919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system-ui"/>
              </a:rPr>
              <a:t>DATASET : </a:t>
            </a:r>
            <a:r>
              <a:rPr lang="en-IN" i="0" dirty="0">
                <a:effectLst/>
                <a:latin typeface="system-ui"/>
              </a:rPr>
              <a:t>CIFAR-10 dataset</a:t>
            </a:r>
          </a:p>
          <a:p>
            <a:pPr algn="l"/>
            <a:r>
              <a:rPr lang="en-US" b="1" i="0" dirty="0">
                <a:effectLst/>
                <a:latin typeface="system-ui"/>
              </a:rPr>
              <a:t>AIM : </a:t>
            </a:r>
            <a:r>
              <a:rPr lang="en-US" i="0" dirty="0">
                <a:effectLst/>
                <a:latin typeface="system-ui"/>
              </a:rPr>
              <a:t>To train and fine tune Convolutional Neural network to correctly identify labels for images.</a:t>
            </a:r>
          </a:p>
          <a:p>
            <a:r>
              <a:rPr lang="en-US" b="1" dirty="0">
                <a:latin typeface="system-ui"/>
              </a:rPr>
              <a:t>Techniques used</a:t>
            </a:r>
            <a:r>
              <a:rPr lang="en-US" dirty="0">
                <a:latin typeface="system-ui"/>
              </a:rPr>
              <a:t> – 1. </a:t>
            </a:r>
            <a:r>
              <a:rPr lang="en-US" dirty="0" err="1">
                <a:latin typeface="system-ui"/>
              </a:rPr>
              <a:t>MinMax</a:t>
            </a:r>
            <a:r>
              <a:rPr lang="en-US" dirty="0">
                <a:latin typeface="system-ui"/>
              </a:rPr>
              <a:t> scaling</a:t>
            </a:r>
          </a:p>
          <a:p>
            <a:r>
              <a:rPr lang="en-US" i="0" dirty="0">
                <a:effectLst/>
                <a:latin typeface="system-ui"/>
              </a:rPr>
              <a:t>2. Dropout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E59502-0E16-FB1B-3F07-C5463859D043}"/>
              </a:ext>
            </a:extLst>
          </p:cNvPr>
          <p:cNvSpPr txBox="1"/>
          <p:nvPr/>
        </p:nvSpPr>
        <p:spPr>
          <a:xfrm>
            <a:off x="844122" y="2493681"/>
            <a:ext cx="414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Convolutional neural network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B72696A-C27F-1450-4873-0DCBCC599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388" y="4425369"/>
            <a:ext cx="5532999" cy="7620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206CA8E-311C-5E2C-F8EA-C8246D9EB235}"/>
              </a:ext>
            </a:extLst>
          </p:cNvPr>
          <p:cNvSpPr txBox="1"/>
          <p:nvPr/>
        </p:nvSpPr>
        <p:spPr>
          <a:xfrm>
            <a:off x="6944299" y="2037554"/>
            <a:ext cx="414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CNN with dropout and extra layer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83448F-BE48-2317-0DC6-62446706D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86" y="2863013"/>
            <a:ext cx="5416828" cy="16828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A76BB3-AF61-66FD-FB4E-DC8BD4E09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85" y="4711107"/>
            <a:ext cx="5416827" cy="7620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F61B33-D3D8-42F3-B5F6-F70A26412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286" y="5643742"/>
            <a:ext cx="5416826" cy="971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458DF05-6638-02E0-F127-E30543DA4F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0950" y="2461995"/>
            <a:ext cx="5526437" cy="17971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9D5452-B8E7-85C4-4D4B-87F49FE79C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4388" y="5473146"/>
            <a:ext cx="5571763" cy="10287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617ACA2-193B-8802-20D3-B4E5055BD93F}"/>
              </a:ext>
            </a:extLst>
          </p:cNvPr>
          <p:cNvSpPr/>
          <p:nvPr/>
        </p:nvSpPr>
        <p:spPr>
          <a:xfrm>
            <a:off x="-2711" y="0"/>
            <a:ext cx="12192000" cy="6857990"/>
          </a:xfrm>
          <a:prstGeom prst="rect">
            <a:avLst/>
          </a:prstGeom>
          <a:noFill/>
          <a:ln w="187325">
            <a:solidFill>
              <a:schemeClr val="accent1">
                <a:shade val="15000"/>
                <a:alpha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5069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40647-6FA4-C012-A26A-44A6ABF73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2F6F33-420E-3C4D-633C-8692B208EB0E}"/>
              </a:ext>
            </a:extLst>
          </p:cNvPr>
          <p:cNvSpPr txBox="1"/>
          <p:nvPr/>
        </p:nvSpPr>
        <p:spPr>
          <a:xfrm>
            <a:off x="2474526" y="180656"/>
            <a:ext cx="695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/>
              <a:t>Long Short Term Memory (LSTM)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55109A-282F-D064-9107-EE0E541C1E2D}"/>
              </a:ext>
            </a:extLst>
          </p:cNvPr>
          <p:cNvSpPr txBox="1"/>
          <p:nvPr/>
        </p:nvSpPr>
        <p:spPr>
          <a:xfrm>
            <a:off x="267068" y="1101181"/>
            <a:ext cx="56930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i="0" dirty="0">
                <a:effectLst/>
                <a:latin typeface="system-ui"/>
              </a:rPr>
              <a:t>DATASET : </a:t>
            </a:r>
            <a:r>
              <a:rPr lang="en-IN" dirty="0">
                <a:latin typeface="system-ui"/>
              </a:rPr>
              <a:t>Daily minimum temperature</a:t>
            </a:r>
            <a:r>
              <a:rPr lang="en-IN" i="0" dirty="0">
                <a:effectLst/>
                <a:latin typeface="system-ui"/>
              </a:rPr>
              <a:t> Dataset</a:t>
            </a:r>
          </a:p>
          <a:p>
            <a:pPr algn="l"/>
            <a:r>
              <a:rPr lang="en-US" b="1" i="0" dirty="0">
                <a:effectLst/>
                <a:latin typeface="system-ui"/>
              </a:rPr>
              <a:t>AIM : </a:t>
            </a:r>
            <a:r>
              <a:rPr lang="en-US" i="0" dirty="0">
                <a:effectLst/>
                <a:latin typeface="system-ui"/>
              </a:rPr>
              <a:t>To train and fine tune LSTM to correctly forecast the temperature.</a:t>
            </a:r>
          </a:p>
          <a:p>
            <a:r>
              <a:rPr lang="en-US" b="1" dirty="0">
                <a:latin typeface="system-ui"/>
              </a:rPr>
              <a:t>Techniques used</a:t>
            </a:r>
            <a:r>
              <a:rPr lang="en-US" dirty="0">
                <a:latin typeface="system-ui"/>
              </a:rPr>
              <a:t> – 1. </a:t>
            </a:r>
            <a:r>
              <a:rPr lang="en-US" dirty="0" err="1">
                <a:latin typeface="system-ui"/>
              </a:rPr>
              <a:t>MinMax</a:t>
            </a:r>
            <a:r>
              <a:rPr lang="en-US" dirty="0">
                <a:latin typeface="system-ui"/>
              </a:rPr>
              <a:t> scaling</a:t>
            </a:r>
          </a:p>
          <a:p>
            <a:r>
              <a:rPr lang="en-US" i="0" dirty="0">
                <a:effectLst/>
                <a:latin typeface="system-ui"/>
              </a:rPr>
              <a:t>2. Dropout</a:t>
            </a:r>
          </a:p>
          <a:p>
            <a:r>
              <a:rPr lang="en-US" dirty="0">
                <a:latin typeface="system-ui"/>
              </a:rPr>
              <a:t>3. Early Stopping</a:t>
            </a:r>
            <a:endParaRPr lang="en-US" i="0" dirty="0">
              <a:effectLst/>
              <a:latin typeface="system-u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35183-749E-9717-5620-FDB0C499FFD3}"/>
              </a:ext>
            </a:extLst>
          </p:cNvPr>
          <p:cNvSpPr txBox="1"/>
          <p:nvPr/>
        </p:nvSpPr>
        <p:spPr>
          <a:xfrm>
            <a:off x="877910" y="3009959"/>
            <a:ext cx="414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LSTM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80EB32-7776-BB1D-CBD6-14011C3299FD}"/>
              </a:ext>
            </a:extLst>
          </p:cNvPr>
          <p:cNvSpPr txBox="1"/>
          <p:nvPr/>
        </p:nvSpPr>
        <p:spPr>
          <a:xfrm>
            <a:off x="7171748" y="3194625"/>
            <a:ext cx="414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LSTM with dropout and Early stopping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E67366-3277-50AD-36CD-6E3DC53A4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03" y="3429000"/>
            <a:ext cx="5778797" cy="13523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CDFC34-A4A6-28AA-997D-03C32859E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03" y="4833821"/>
            <a:ext cx="5778797" cy="5754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6FAF63-FBF7-52D0-11AB-4E39DA6FF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69" y="5506533"/>
            <a:ext cx="5828932" cy="9207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664A40-2A25-15DF-3A73-E487BD69A7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5428" y="3602516"/>
            <a:ext cx="5311603" cy="16482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6BF49E-D324-67AB-DFCD-C8FF497CC1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5428" y="5409282"/>
            <a:ext cx="5311603" cy="10307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5C01375-4120-12DD-654A-FD49D5E1FA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5428" y="1489505"/>
            <a:ext cx="5311603" cy="14504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4B82602-94AA-4060-9E64-E65F282C372E}"/>
              </a:ext>
            </a:extLst>
          </p:cNvPr>
          <p:cNvSpPr txBox="1"/>
          <p:nvPr/>
        </p:nvSpPr>
        <p:spPr>
          <a:xfrm>
            <a:off x="7050058" y="1040908"/>
            <a:ext cx="414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Early Stopping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E33A94-FAA8-EA45-5404-63ABDCA1D02E}"/>
              </a:ext>
            </a:extLst>
          </p:cNvPr>
          <p:cNvSpPr/>
          <p:nvPr/>
        </p:nvSpPr>
        <p:spPr>
          <a:xfrm>
            <a:off x="-2711" y="0"/>
            <a:ext cx="12192000" cy="6857990"/>
          </a:xfrm>
          <a:prstGeom prst="rect">
            <a:avLst/>
          </a:prstGeom>
          <a:noFill/>
          <a:ln w="187325">
            <a:solidFill>
              <a:schemeClr val="accent1">
                <a:shade val="15000"/>
                <a:alpha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9213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FE253-06CB-FFFF-0598-555270C27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7111F-8AC0-397A-361F-3BF2324F74C3}"/>
              </a:ext>
            </a:extLst>
          </p:cNvPr>
          <p:cNvSpPr txBox="1"/>
          <p:nvPr/>
        </p:nvSpPr>
        <p:spPr>
          <a:xfrm>
            <a:off x="2474526" y="180656"/>
            <a:ext cx="695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/>
              <a:t>Recurrent Neural Network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1A70FD-37F7-F4F8-CEE6-5A43F30304FE}"/>
              </a:ext>
            </a:extLst>
          </p:cNvPr>
          <p:cNvSpPr txBox="1"/>
          <p:nvPr/>
        </p:nvSpPr>
        <p:spPr>
          <a:xfrm>
            <a:off x="334179" y="973620"/>
            <a:ext cx="57618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system-ui"/>
              </a:rPr>
              <a:t>DATASET : </a:t>
            </a:r>
            <a:r>
              <a:rPr lang="en-IN" i="0" dirty="0">
                <a:effectLst/>
                <a:latin typeface="system-ui"/>
              </a:rPr>
              <a:t>IMDB Sentiment Analysis Dataset</a:t>
            </a:r>
          </a:p>
          <a:p>
            <a:pPr algn="l"/>
            <a:r>
              <a:rPr lang="en-US" b="1" i="0" dirty="0">
                <a:effectLst/>
                <a:latin typeface="system-ui"/>
              </a:rPr>
              <a:t>AIM : </a:t>
            </a:r>
            <a:r>
              <a:rPr lang="en-US" i="0" dirty="0">
                <a:effectLst/>
                <a:latin typeface="system-ui"/>
              </a:rPr>
              <a:t>To train and fine tune Recurrent Neural network to correctly identify sentiment.</a:t>
            </a:r>
          </a:p>
          <a:p>
            <a:r>
              <a:rPr lang="en-US" b="1" dirty="0">
                <a:latin typeface="system-ui"/>
              </a:rPr>
              <a:t>Techniques used</a:t>
            </a:r>
            <a:r>
              <a:rPr lang="en-US" dirty="0">
                <a:latin typeface="system-ui"/>
              </a:rPr>
              <a:t> – 1. </a:t>
            </a:r>
            <a:r>
              <a:rPr lang="en-US" dirty="0" err="1">
                <a:latin typeface="system-ui"/>
              </a:rPr>
              <a:t>Pad_sequences</a:t>
            </a:r>
            <a:endParaRPr lang="en-US" dirty="0">
              <a:latin typeface="system-ui"/>
            </a:endParaRPr>
          </a:p>
          <a:p>
            <a:r>
              <a:rPr lang="en-US" i="0" dirty="0">
                <a:effectLst/>
                <a:latin typeface="system-ui"/>
              </a:rPr>
              <a:t>2. Dropout</a:t>
            </a:r>
          </a:p>
          <a:p>
            <a:r>
              <a:rPr lang="en-US" dirty="0">
                <a:latin typeface="system-ui"/>
              </a:rPr>
              <a:t>3. MaxPooling2D</a:t>
            </a:r>
            <a:endParaRPr lang="en-US" i="0" dirty="0">
              <a:effectLst/>
              <a:latin typeface="system-u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67243B-37A1-86C5-8FA6-C7D8E325D50A}"/>
              </a:ext>
            </a:extLst>
          </p:cNvPr>
          <p:cNvSpPr txBox="1"/>
          <p:nvPr/>
        </p:nvSpPr>
        <p:spPr>
          <a:xfrm>
            <a:off x="866155" y="2781995"/>
            <a:ext cx="414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Recurrent neural network with SNN layer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947C9B-137C-368D-05B5-432C20D5E4C9}"/>
              </a:ext>
            </a:extLst>
          </p:cNvPr>
          <p:cNvSpPr txBox="1"/>
          <p:nvPr/>
        </p:nvSpPr>
        <p:spPr>
          <a:xfrm>
            <a:off x="6834129" y="3547195"/>
            <a:ext cx="414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RNN with dropout and LSTM layer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B03A7D-51E3-F439-1106-9D02FC69C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27" y="3428326"/>
            <a:ext cx="5100895" cy="11875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8BC451-B92D-2581-BD0B-767FFCA7E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27" y="4792196"/>
            <a:ext cx="5100895" cy="6921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98D3B2-D7EB-385B-E351-F171FC4F1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856" y="5692461"/>
            <a:ext cx="5181866" cy="9525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FA19DF-2B5C-5C64-1FF5-DAF26CDFCC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932" y="4022081"/>
            <a:ext cx="5315223" cy="12827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71178F-229F-65D7-F422-037A7CAE14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5933" y="5595067"/>
            <a:ext cx="5315223" cy="9588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927248B-2772-2B18-A17B-D81B04A6EA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5932" y="1552313"/>
            <a:ext cx="5315223" cy="17046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9AD2BED-52B0-9215-A34F-B11F52892F3B}"/>
              </a:ext>
            </a:extLst>
          </p:cNvPr>
          <p:cNvSpPr txBox="1"/>
          <p:nvPr/>
        </p:nvSpPr>
        <p:spPr>
          <a:xfrm>
            <a:off x="6834129" y="1077426"/>
            <a:ext cx="414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 err="1"/>
              <a:t>Pad_Sequence</a:t>
            </a:r>
            <a:endParaRPr lang="en-IN" b="1" u="sng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CFBDF0-62A8-39C7-1755-785D2AFF2EA9}"/>
              </a:ext>
            </a:extLst>
          </p:cNvPr>
          <p:cNvSpPr/>
          <p:nvPr/>
        </p:nvSpPr>
        <p:spPr>
          <a:xfrm>
            <a:off x="-2711" y="0"/>
            <a:ext cx="12192000" cy="6857990"/>
          </a:xfrm>
          <a:prstGeom prst="rect">
            <a:avLst/>
          </a:prstGeom>
          <a:noFill/>
          <a:ln w="187325">
            <a:solidFill>
              <a:schemeClr val="accent1">
                <a:shade val="15000"/>
                <a:alpha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631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1D916-42FC-8837-4172-11C749A15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8C592F-43E0-D9FA-6599-C1A0E69602EA}"/>
              </a:ext>
            </a:extLst>
          </p:cNvPr>
          <p:cNvSpPr txBox="1"/>
          <p:nvPr/>
        </p:nvSpPr>
        <p:spPr>
          <a:xfrm>
            <a:off x="2620178" y="128800"/>
            <a:ext cx="695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/>
              <a:t>Transformers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77DF2-0AFB-EFE6-DE85-2828B5AB0046}"/>
              </a:ext>
            </a:extLst>
          </p:cNvPr>
          <p:cNvSpPr txBox="1"/>
          <p:nvPr/>
        </p:nvSpPr>
        <p:spPr>
          <a:xfrm>
            <a:off x="334179" y="973620"/>
            <a:ext cx="1083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system-ui"/>
              </a:rPr>
              <a:t>DATASET : </a:t>
            </a:r>
            <a:r>
              <a:rPr lang="en-IN" i="0" dirty="0">
                <a:effectLst/>
                <a:latin typeface="system-ui"/>
              </a:rPr>
              <a:t>Daily minimum temperatures Dataset</a:t>
            </a:r>
          </a:p>
          <a:p>
            <a:pPr algn="l"/>
            <a:r>
              <a:rPr lang="en-US" b="1" i="0" dirty="0">
                <a:effectLst/>
                <a:latin typeface="system-ui"/>
              </a:rPr>
              <a:t>AIM : </a:t>
            </a:r>
            <a:r>
              <a:rPr lang="en-US" i="0" dirty="0">
                <a:effectLst/>
                <a:latin typeface="system-ui"/>
              </a:rPr>
              <a:t>To train and fine tune Transformer to correctly forecast temperature.</a:t>
            </a:r>
          </a:p>
          <a:p>
            <a:r>
              <a:rPr lang="en-US" b="1" dirty="0">
                <a:latin typeface="system-ui"/>
              </a:rPr>
              <a:t>Techniques used</a:t>
            </a:r>
            <a:r>
              <a:rPr lang="en-US" dirty="0">
                <a:latin typeface="system-ui"/>
              </a:rPr>
              <a:t> – 1. </a:t>
            </a:r>
            <a:r>
              <a:rPr lang="en-US" dirty="0" err="1">
                <a:latin typeface="system-ui"/>
              </a:rPr>
              <a:t>MinMax</a:t>
            </a:r>
            <a:r>
              <a:rPr lang="en-US" dirty="0">
                <a:latin typeface="system-ui"/>
              </a:rPr>
              <a:t> Scaling , </a:t>
            </a:r>
            <a:r>
              <a:rPr lang="en-US" i="0" dirty="0">
                <a:effectLst/>
                <a:latin typeface="system-ui"/>
              </a:rPr>
              <a:t>2. </a:t>
            </a:r>
            <a:r>
              <a:rPr lang="en-US" dirty="0">
                <a:latin typeface="system-ui"/>
              </a:rPr>
              <a:t>Reshape, 3. MaxPooling2D.</a:t>
            </a:r>
            <a:endParaRPr lang="en-US" i="0" dirty="0">
              <a:effectLst/>
              <a:latin typeface="system-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EE8EA1-9C73-4AF9-63B6-A37B24920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43" y="2296801"/>
            <a:ext cx="2918465" cy="26385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510A6A-E5BB-F40E-92D2-1D855E536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856" y="5570065"/>
            <a:ext cx="2516531" cy="8858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285924-5BCC-9016-6976-BE269BF57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317" y="2222171"/>
            <a:ext cx="2743312" cy="263858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A93DA0F-AA45-FEE8-5C99-2C3DE4F25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5908" y="3616095"/>
            <a:ext cx="2311519" cy="12446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0053B38-DC9F-5273-EFD6-30310A7BA4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0100" y="3711350"/>
            <a:ext cx="2694456" cy="10541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C66770E-D550-AFE4-AD84-11D7F046B900}"/>
              </a:ext>
            </a:extLst>
          </p:cNvPr>
          <p:cNvSpPr txBox="1"/>
          <p:nvPr/>
        </p:nvSpPr>
        <p:spPr>
          <a:xfrm>
            <a:off x="3205908" y="2606256"/>
            <a:ext cx="2311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Transformer Model with parameters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7A1A3E-04E1-B0F2-2A90-7C972C290F17}"/>
              </a:ext>
            </a:extLst>
          </p:cNvPr>
          <p:cNvSpPr txBox="1"/>
          <p:nvPr/>
        </p:nvSpPr>
        <p:spPr>
          <a:xfrm>
            <a:off x="9210100" y="2505670"/>
            <a:ext cx="2311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Transformer Model with tuned parameters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C31B43-D86B-E893-E953-F371E1FA27F0}"/>
              </a:ext>
            </a:extLst>
          </p:cNvPr>
          <p:cNvSpPr txBox="1"/>
          <p:nvPr/>
        </p:nvSpPr>
        <p:spPr>
          <a:xfrm>
            <a:off x="424775" y="5262287"/>
            <a:ext cx="2359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Test loss for Transformer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297C3C-D36D-9507-E609-18103C6ACBED}"/>
              </a:ext>
            </a:extLst>
          </p:cNvPr>
          <p:cNvSpPr txBox="1"/>
          <p:nvPr/>
        </p:nvSpPr>
        <p:spPr>
          <a:xfrm>
            <a:off x="3157502" y="5262287"/>
            <a:ext cx="2359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MAE for Transformer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B89F35-AE82-6AE1-BA9D-41B603A9EF07}"/>
              </a:ext>
            </a:extLst>
          </p:cNvPr>
          <p:cNvSpPr txBox="1"/>
          <p:nvPr/>
        </p:nvSpPr>
        <p:spPr>
          <a:xfrm>
            <a:off x="9210100" y="5262286"/>
            <a:ext cx="2359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MAE for Tuned Transformer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5A0A9E-9322-5132-4BC8-504C2366DC6C}"/>
              </a:ext>
            </a:extLst>
          </p:cNvPr>
          <p:cNvSpPr txBox="1"/>
          <p:nvPr/>
        </p:nvSpPr>
        <p:spPr>
          <a:xfrm>
            <a:off x="6213958" y="5078797"/>
            <a:ext cx="2359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Test loss for Tuned Transformer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3D6C8C0-F0B0-863A-0FB7-F11FA29A959D}"/>
              </a:ext>
            </a:extLst>
          </p:cNvPr>
          <p:cNvCxnSpPr>
            <a:cxnSpLocks/>
          </p:cNvCxnSpPr>
          <p:nvPr/>
        </p:nvCxnSpPr>
        <p:spPr>
          <a:xfrm>
            <a:off x="5898629" y="2296801"/>
            <a:ext cx="40627" cy="40599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BB2FB4E-E6EE-C27B-95F9-BFDDC88BC038}"/>
              </a:ext>
            </a:extLst>
          </p:cNvPr>
          <p:cNvSpPr/>
          <p:nvPr/>
        </p:nvSpPr>
        <p:spPr>
          <a:xfrm>
            <a:off x="-2711" y="0"/>
            <a:ext cx="12192000" cy="6857990"/>
          </a:xfrm>
          <a:prstGeom prst="rect">
            <a:avLst/>
          </a:prstGeom>
          <a:noFill/>
          <a:ln w="187325">
            <a:solidFill>
              <a:schemeClr val="accent1">
                <a:shade val="15000"/>
                <a:alpha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49CCE6E1-DEC7-D91D-56BE-0DC19D2202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775" y="5570063"/>
            <a:ext cx="2330570" cy="8858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332B3F0-01EA-86B9-D949-9A0245E7350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-628" r="22488"/>
          <a:stretch/>
        </p:blipFill>
        <p:spPr>
          <a:xfrm>
            <a:off x="6138634" y="5570063"/>
            <a:ext cx="2590320" cy="8858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5A3488E-C06F-522B-CD2B-F39D62BBB6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6201" y="5572441"/>
            <a:ext cx="2485000" cy="88344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09714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C3C63E-A262-592E-9F2C-5A7300752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906" y="2183369"/>
            <a:ext cx="6061115" cy="44471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3476BA-6AE4-EE34-A83B-286824118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79" y="3964900"/>
            <a:ext cx="4500391" cy="27174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86FC2F-1E50-27B0-FE76-03A0FA38D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79" y="2162704"/>
            <a:ext cx="4500391" cy="12662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917035-4951-3135-C606-2A38BE5527B3}"/>
              </a:ext>
            </a:extLst>
          </p:cNvPr>
          <p:cNvSpPr txBox="1"/>
          <p:nvPr/>
        </p:nvSpPr>
        <p:spPr>
          <a:xfrm>
            <a:off x="2952520" y="308472"/>
            <a:ext cx="49135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/>
              <a:t>Deployment of Logistic Regression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C1FDAA-8A88-17F1-1A5B-3A1CCF0BBC0B}"/>
              </a:ext>
            </a:extLst>
          </p:cNvPr>
          <p:cNvSpPr txBox="1"/>
          <p:nvPr/>
        </p:nvSpPr>
        <p:spPr>
          <a:xfrm>
            <a:off x="676620" y="1793372"/>
            <a:ext cx="385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Files used for model deployment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BC7362-0DBF-6C1F-BA4D-FEF7535DB732}"/>
              </a:ext>
            </a:extLst>
          </p:cNvPr>
          <p:cNvSpPr txBox="1"/>
          <p:nvPr/>
        </p:nvSpPr>
        <p:spPr>
          <a:xfrm>
            <a:off x="784905" y="3586744"/>
            <a:ext cx="322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Hugging face space creation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6451EEE-BA1E-FAE5-301F-6B9CDBED8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5666" y="1"/>
            <a:ext cx="2616334" cy="1365664"/>
          </a:xfrm>
          <a:prstGeom prst="rect">
            <a:avLst/>
          </a:prstGeom>
        </p:spPr>
      </p:pic>
      <p:pic>
        <p:nvPicPr>
          <p:cNvPr id="19" name="Picture 18" descr="A yellow cartoon character with hands on a blue background&#10;&#10;AI-generated content may be incorrect.">
            <a:extLst>
              <a:ext uri="{FF2B5EF4-FFF2-40B4-BE49-F238E27FC236}">
                <a16:creationId xmlns:a16="http://schemas.microsoft.com/office/drawing/2014/main" id="{6A1D2762-F313-14B2-68D7-B36E684E87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" y="-8824"/>
            <a:ext cx="2290746" cy="13656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EDD07FB-3495-3E3C-F396-94C86B2C8472}"/>
              </a:ext>
            </a:extLst>
          </p:cNvPr>
          <p:cNvSpPr txBox="1"/>
          <p:nvPr/>
        </p:nvSpPr>
        <p:spPr>
          <a:xfrm>
            <a:off x="6829269" y="1754987"/>
            <a:ext cx="385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Deployed Model screen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BF3E2A-4468-1286-5089-7F737B0658C3}"/>
              </a:ext>
            </a:extLst>
          </p:cNvPr>
          <p:cNvSpPr/>
          <p:nvPr/>
        </p:nvSpPr>
        <p:spPr>
          <a:xfrm>
            <a:off x="-2711" y="0"/>
            <a:ext cx="12192000" cy="6857990"/>
          </a:xfrm>
          <a:prstGeom prst="rect">
            <a:avLst/>
          </a:prstGeom>
          <a:noFill/>
          <a:ln w="187325">
            <a:solidFill>
              <a:schemeClr val="accent1">
                <a:shade val="15000"/>
                <a:alpha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8650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card with blue text and question marks&#10;&#10;AI-generated content may be incorrect.">
            <a:extLst>
              <a:ext uri="{FF2B5EF4-FFF2-40B4-BE49-F238E27FC236}">
                <a16:creationId xmlns:a16="http://schemas.microsoft.com/office/drawing/2014/main" id="{E63CB17B-7B7E-6835-0F1B-422999387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1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174C2A-0810-A487-8B46-2A53DAFEAEC1}"/>
              </a:ext>
            </a:extLst>
          </p:cNvPr>
          <p:cNvSpPr/>
          <p:nvPr/>
        </p:nvSpPr>
        <p:spPr>
          <a:xfrm>
            <a:off x="-2711" y="0"/>
            <a:ext cx="12192000" cy="6857990"/>
          </a:xfrm>
          <a:prstGeom prst="rect">
            <a:avLst/>
          </a:prstGeom>
          <a:noFill/>
          <a:ln w="187325">
            <a:solidFill>
              <a:schemeClr val="accent1">
                <a:shade val="15000"/>
                <a:alpha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780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CD07CE-2E19-4063-5D9E-00381D0861BF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Models covered in portfolio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04A04D2B-B650-932F-DEA3-A490B660DF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2382668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361D14B-0005-1441-1F94-1503B0B02EC6}"/>
              </a:ext>
            </a:extLst>
          </p:cNvPr>
          <p:cNvSpPr/>
          <p:nvPr/>
        </p:nvSpPr>
        <p:spPr>
          <a:xfrm>
            <a:off x="-2711" y="0"/>
            <a:ext cx="12192000" cy="6857990"/>
          </a:xfrm>
          <a:prstGeom prst="rect">
            <a:avLst/>
          </a:prstGeom>
          <a:noFill/>
          <a:ln w="187325">
            <a:solidFill>
              <a:schemeClr val="accent1">
                <a:shade val="15000"/>
                <a:alpha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482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2F5F-E5EF-8B5C-D657-CD6408364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110"/>
            <a:ext cx="10515600" cy="1325563"/>
          </a:xfrm>
        </p:spPr>
        <p:txBody>
          <a:bodyPr/>
          <a:lstStyle/>
          <a:p>
            <a:pPr algn="ctr"/>
            <a:r>
              <a:rPr lang="en-US" u="sng" spc="-10" dirty="0"/>
              <a:t>Evaluation</a:t>
            </a:r>
            <a:r>
              <a:rPr lang="en-US" u="sng" spc="-125" dirty="0"/>
              <a:t> </a:t>
            </a:r>
            <a:r>
              <a:rPr lang="en-US" u="sng" spc="-10" dirty="0"/>
              <a:t>Metrics</a:t>
            </a:r>
            <a:r>
              <a:rPr lang="en-US" u="sng" spc="-40" dirty="0"/>
              <a:t> </a:t>
            </a:r>
            <a:r>
              <a:rPr lang="en-US" u="sng" spc="-10" dirty="0"/>
              <a:t>for</a:t>
            </a:r>
            <a:r>
              <a:rPr lang="en-US" u="sng" spc="-125" dirty="0"/>
              <a:t> </a:t>
            </a:r>
            <a:r>
              <a:rPr lang="en-US" u="sng" spc="-40" dirty="0"/>
              <a:t>Machine</a:t>
            </a:r>
            <a:r>
              <a:rPr lang="en-US" u="sng" spc="-70" dirty="0"/>
              <a:t> </a:t>
            </a:r>
            <a:r>
              <a:rPr lang="en-US" u="sng" spc="-10" dirty="0"/>
              <a:t>Learning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5BF22-E9E0-58C0-81D0-8B3D8BE42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086" y="3429000"/>
            <a:ext cx="3842657" cy="2158546"/>
          </a:xfrm>
        </p:spPr>
        <p:txBody>
          <a:bodyPr>
            <a:normAutofit lnSpcReduction="10000"/>
          </a:bodyPr>
          <a:lstStyle/>
          <a:p>
            <a:r>
              <a:rPr lang="en-IN" sz="2400" dirty="0">
                <a:latin typeface="Calibri"/>
                <a:cs typeface="Calibri"/>
              </a:rPr>
              <a:t>Accuracy</a:t>
            </a:r>
            <a:endParaRPr lang="en-IN" sz="2400" spc="-10" dirty="0">
              <a:latin typeface="Calibri"/>
              <a:cs typeface="Calibri"/>
            </a:endParaRPr>
          </a:p>
          <a:p>
            <a:r>
              <a:rPr lang="en-IN" sz="2400" dirty="0">
                <a:latin typeface="Calibri"/>
                <a:cs typeface="Calibri"/>
              </a:rPr>
              <a:t>Precision</a:t>
            </a:r>
            <a:endParaRPr lang="en-IN" sz="2400" spc="-10" dirty="0">
              <a:latin typeface="Calibri"/>
              <a:cs typeface="Calibri"/>
            </a:endParaRPr>
          </a:p>
          <a:p>
            <a:r>
              <a:rPr lang="en-IN" sz="2400" dirty="0">
                <a:latin typeface="Calibri"/>
                <a:cs typeface="Calibri"/>
              </a:rPr>
              <a:t>Recall</a:t>
            </a:r>
            <a:endParaRPr lang="en-IN" sz="2400" spc="-10" dirty="0">
              <a:latin typeface="Calibri"/>
              <a:cs typeface="Calibri"/>
            </a:endParaRPr>
          </a:p>
          <a:p>
            <a:r>
              <a:rPr lang="en-IN" sz="2400" dirty="0">
                <a:latin typeface="Calibri"/>
                <a:cs typeface="Calibri"/>
              </a:rPr>
              <a:t>F1</a:t>
            </a:r>
            <a:r>
              <a:rPr lang="en-IN" sz="2400" spc="-10" dirty="0">
                <a:latin typeface="Calibri"/>
                <a:cs typeface="Calibri"/>
              </a:rPr>
              <a:t> -</a:t>
            </a:r>
            <a:r>
              <a:rPr lang="en-IN" sz="2400" dirty="0">
                <a:latin typeface="Calibri"/>
                <a:cs typeface="Calibri"/>
              </a:rPr>
              <a:t>Score</a:t>
            </a:r>
            <a:endParaRPr lang="en-IN" sz="2400" spc="-10" dirty="0">
              <a:latin typeface="Calibri"/>
              <a:cs typeface="Calibri"/>
            </a:endParaRPr>
          </a:p>
          <a:p>
            <a:r>
              <a:rPr lang="en-IN" sz="2400" dirty="0">
                <a:latin typeface="Calibri"/>
                <a:cs typeface="Calibri"/>
              </a:rPr>
              <a:t>Confusion</a:t>
            </a:r>
            <a:r>
              <a:rPr lang="en-IN" sz="2400" spc="30" dirty="0">
                <a:latin typeface="Calibri"/>
                <a:cs typeface="Calibri"/>
              </a:rPr>
              <a:t> </a:t>
            </a:r>
            <a:r>
              <a:rPr lang="en-IN" sz="2400" spc="-10" dirty="0">
                <a:latin typeface="Calibri"/>
                <a:cs typeface="Calibri"/>
              </a:rPr>
              <a:t>Matrix</a:t>
            </a:r>
            <a:endParaRPr lang="en-IN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E0AB47-9FF5-75DD-B718-88C530D9EB08}"/>
              </a:ext>
            </a:extLst>
          </p:cNvPr>
          <p:cNvSpPr txBox="1">
            <a:spLocks/>
          </p:cNvSpPr>
          <p:nvPr/>
        </p:nvSpPr>
        <p:spPr>
          <a:xfrm>
            <a:off x="4174671" y="3429000"/>
            <a:ext cx="3842657" cy="215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latin typeface="Calibri"/>
                <a:cs typeface="Calibri"/>
              </a:rPr>
              <a:t>Mean Squared Error</a:t>
            </a:r>
          </a:p>
          <a:p>
            <a:r>
              <a:rPr lang="en-IN" sz="2400" spc="-10" dirty="0">
                <a:latin typeface="Calibri"/>
                <a:cs typeface="Calibri"/>
              </a:rPr>
              <a:t>Mean Absolute Error</a:t>
            </a:r>
          </a:p>
          <a:p>
            <a:r>
              <a:rPr lang="en-IN" sz="2400" spc="-100" dirty="0">
                <a:latin typeface="Calibri"/>
                <a:cs typeface="Calibri"/>
              </a:rPr>
              <a:t>R2</a:t>
            </a:r>
            <a:r>
              <a:rPr lang="en-IN" sz="2400" spc="30" dirty="0">
                <a:latin typeface="Calibri"/>
                <a:cs typeface="Calibri"/>
              </a:rPr>
              <a:t> </a:t>
            </a:r>
            <a:r>
              <a:rPr lang="en-IN" sz="2400" dirty="0">
                <a:latin typeface="Calibri"/>
                <a:cs typeface="Calibri"/>
              </a:rPr>
              <a:t>Score</a:t>
            </a:r>
            <a:r>
              <a:rPr lang="en-IN" sz="2400" spc="35" dirty="0">
                <a:latin typeface="Calibri"/>
                <a:cs typeface="Calibri"/>
              </a:rPr>
              <a:t> </a:t>
            </a:r>
            <a:r>
              <a:rPr lang="en-IN" sz="2400" dirty="0">
                <a:latin typeface="Calibri"/>
                <a:cs typeface="Calibri"/>
              </a:rPr>
              <a:t>in</a:t>
            </a:r>
            <a:r>
              <a:rPr lang="en-IN" sz="2400" spc="-5" dirty="0">
                <a:latin typeface="Calibri"/>
                <a:cs typeface="Calibri"/>
              </a:rPr>
              <a:t> </a:t>
            </a:r>
            <a:r>
              <a:rPr lang="en-IN" sz="2400" spc="-10" dirty="0">
                <a:latin typeface="Calibri"/>
                <a:cs typeface="Calibri"/>
              </a:rPr>
              <a:t>Regression</a:t>
            </a:r>
          </a:p>
          <a:p>
            <a:endParaRPr lang="en-IN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08786E-A4DD-6F19-0E02-8BEC26D807AF}"/>
              </a:ext>
            </a:extLst>
          </p:cNvPr>
          <p:cNvSpPr txBox="1">
            <a:spLocks/>
          </p:cNvSpPr>
          <p:nvPr/>
        </p:nvSpPr>
        <p:spPr>
          <a:xfrm>
            <a:off x="8000083" y="3312562"/>
            <a:ext cx="3842657" cy="215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latin typeface="Calibri"/>
                <a:cs typeface="Calibri"/>
              </a:rPr>
              <a:t>Silhoutte</a:t>
            </a:r>
            <a:r>
              <a:rPr lang="en-US" sz="2400" dirty="0">
                <a:latin typeface="Calibri"/>
                <a:cs typeface="Calibri"/>
              </a:rPr>
              <a:t> score in clustering</a:t>
            </a:r>
          </a:p>
          <a:p>
            <a:r>
              <a:rPr lang="en-US" sz="2400" dirty="0">
                <a:latin typeface="Calibri"/>
                <a:cs typeface="Calibri"/>
              </a:rPr>
              <a:t>Test loss in Neural network</a:t>
            </a:r>
          </a:p>
          <a:p>
            <a:r>
              <a:rPr lang="en-US" sz="2400" dirty="0">
                <a:latin typeface="Calibri"/>
                <a:cs typeface="Calibri"/>
              </a:rPr>
              <a:t>Loss</a:t>
            </a:r>
            <a:r>
              <a:rPr lang="en-US" sz="2400" spc="2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Curves</a:t>
            </a:r>
            <a:r>
              <a:rPr lang="en-US" sz="2400" spc="3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in Neural network</a:t>
            </a:r>
            <a:endParaRPr lang="en-US" sz="2400" spc="-10" dirty="0"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1B4646-794D-5672-FF36-2A61A6670C09}"/>
              </a:ext>
            </a:extLst>
          </p:cNvPr>
          <p:cNvSpPr txBox="1"/>
          <p:nvPr/>
        </p:nvSpPr>
        <p:spPr>
          <a:xfrm>
            <a:off x="544286" y="2468393"/>
            <a:ext cx="3037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Classification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F96179-52CE-00BB-27FB-67FE180BE997}"/>
              </a:ext>
            </a:extLst>
          </p:cNvPr>
          <p:cNvSpPr txBox="1"/>
          <p:nvPr/>
        </p:nvSpPr>
        <p:spPr>
          <a:xfrm>
            <a:off x="4114801" y="2468393"/>
            <a:ext cx="3037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923B23-9819-0FA1-8946-72CABC4BD1E2}"/>
              </a:ext>
            </a:extLst>
          </p:cNvPr>
          <p:cNvSpPr txBox="1"/>
          <p:nvPr/>
        </p:nvSpPr>
        <p:spPr>
          <a:xfrm>
            <a:off x="8077200" y="2468393"/>
            <a:ext cx="3037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Others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EDAE74-6F06-F3CF-058A-A23043E9E3E7}"/>
              </a:ext>
            </a:extLst>
          </p:cNvPr>
          <p:cNvSpPr/>
          <p:nvPr/>
        </p:nvSpPr>
        <p:spPr>
          <a:xfrm>
            <a:off x="-2711" y="0"/>
            <a:ext cx="12192000" cy="6857990"/>
          </a:xfrm>
          <a:prstGeom prst="rect">
            <a:avLst/>
          </a:prstGeom>
          <a:noFill/>
          <a:ln w="187325">
            <a:solidFill>
              <a:schemeClr val="accent1">
                <a:shade val="15000"/>
                <a:alpha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579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5DAB286-DCAD-16A8-8DD1-3AD5D9A1F220}"/>
              </a:ext>
            </a:extLst>
          </p:cNvPr>
          <p:cNvSpPr txBox="1"/>
          <p:nvPr/>
        </p:nvSpPr>
        <p:spPr>
          <a:xfrm>
            <a:off x="2518038" y="429234"/>
            <a:ext cx="752747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u="sng" dirty="0">
                <a:effectLst/>
                <a:latin typeface="system-ui"/>
              </a:rPr>
              <a:t>Decision Tree and Random Forest</a:t>
            </a:r>
          </a:p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42E160-31BC-13AB-78AA-90CB29A5566A}"/>
              </a:ext>
            </a:extLst>
          </p:cNvPr>
          <p:cNvSpPr txBox="1"/>
          <p:nvPr/>
        </p:nvSpPr>
        <p:spPr>
          <a:xfrm>
            <a:off x="718457" y="1371381"/>
            <a:ext cx="10459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system-ui"/>
              </a:rPr>
              <a:t>Dataset : </a:t>
            </a:r>
            <a:r>
              <a:rPr lang="en-IN" i="0" dirty="0">
                <a:effectLst/>
                <a:latin typeface="system-ui"/>
              </a:rPr>
              <a:t>Red Wine dataset</a:t>
            </a:r>
            <a:endParaRPr lang="en-IN" dirty="0"/>
          </a:p>
          <a:p>
            <a:r>
              <a:rPr lang="en-US" b="1" i="0" dirty="0">
                <a:effectLst/>
                <a:latin typeface="system-ui"/>
              </a:rPr>
              <a:t>AIM : </a:t>
            </a:r>
            <a:r>
              <a:rPr lang="en-US" i="0" dirty="0">
                <a:effectLst/>
                <a:latin typeface="system-ui"/>
              </a:rPr>
              <a:t>To use and fine tune Decision Tree and Random Forest algorithm to predict wine quality.</a:t>
            </a:r>
          </a:p>
          <a:p>
            <a:r>
              <a:rPr lang="en-US" b="1" dirty="0">
                <a:latin typeface="system-ui"/>
              </a:rPr>
              <a:t>Techniques used : </a:t>
            </a:r>
            <a:r>
              <a:rPr lang="en-US" dirty="0">
                <a:latin typeface="system-ui"/>
              </a:rPr>
              <a:t>1. Train Test split </a:t>
            </a:r>
          </a:p>
          <a:p>
            <a:r>
              <a:rPr lang="en-US" i="0" dirty="0">
                <a:effectLst/>
                <a:latin typeface="system-ui"/>
              </a:rPr>
              <a:t>2. </a:t>
            </a:r>
            <a:r>
              <a:rPr lang="en-US" i="0" dirty="0" err="1">
                <a:effectLst/>
                <a:latin typeface="system-ui"/>
              </a:rPr>
              <a:t>GridSearchCV</a:t>
            </a:r>
            <a:endParaRPr lang="en-US" i="0" dirty="0">
              <a:effectLst/>
              <a:latin typeface="system-ui"/>
            </a:endParaRPr>
          </a:p>
          <a:p>
            <a:r>
              <a:rPr lang="en-US" dirty="0">
                <a:latin typeface="system-ui"/>
              </a:rPr>
              <a:t>3. Feature Importance score</a:t>
            </a:r>
            <a:endParaRPr lang="en-US" i="0" dirty="0">
              <a:effectLst/>
              <a:latin typeface="system-u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3E4E94-3D80-48E5-45C2-33FC0BE8E851}"/>
              </a:ext>
            </a:extLst>
          </p:cNvPr>
          <p:cNvSpPr txBox="1"/>
          <p:nvPr/>
        </p:nvSpPr>
        <p:spPr>
          <a:xfrm>
            <a:off x="944976" y="3105829"/>
            <a:ext cx="4051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Metrics of Decision tree with depth 5 and random state 42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06ACD1-9CCE-5455-FACF-E90B10F7F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01" y="3827936"/>
            <a:ext cx="5092990" cy="26008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F8BB88-3A96-6F96-1F10-27389E3AD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959" y="3806667"/>
            <a:ext cx="5259540" cy="26008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6F3B6C0-5442-5278-2E5C-FD02AF8B410A}"/>
              </a:ext>
            </a:extLst>
          </p:cNvPr>
          <p:cNvSpPr txBox="1"/>
          <p:nvPr/>
        </p:nvSpPr>
        <p:spPr>
          <a:xfrm>
            <a:off x="6812010" y="2848709"/>
            <a:ext cx="4366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Metrics of Random Forest with depth 5 and random state 42 and 100 </a:t>
            </a:r>
            <a:r>
              <a:rPr lang="en-IN" b="1" dirty="0" err="1"/>
              <a:t>n_estimators</a:t>
            </a:r>
            <a:endParaRPr lang="en-IN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5B7ADF-667C-81C8-7736-8FD7E6268195}"/>
              </a:ext>
            </a:extLst>
          </p:cNvPr>
          <p:cNvSpPr/>
          <p:nvPr/>
        </p:nvSpPr>
        <p:spPr>
          <a:xfrm>
            <a:off x="-2711" y="0"/>
            <a:ext cx="12192000" cy="6857990"/>
          </a:xfrm>
          <a:prstGeom prst="rect">
            <a:avLst/>
          </a:prstGeom>
          <a:noFill/>
          <a:ln w="187325">
            <a:solidFill>
              <a:schemeClr val="accent1">
                <a:shade val="15000"/>
                <a:alpha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852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574BAB-E7FD-BC65-3811-3987EEA91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52" y="733546"/>
            <a:ext cx="5356005" cy="57755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A54176-DF65-737F-A0C3-82B7E6B1B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857" y="4356755"/>
            <a:ext cx="6144391" cy="18395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C05FA4-C15D-525F-F824-4A97EAA5B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734" y="1156261"/>
            <a:ext cx="6144391" cy="23569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365409-E206-81F6-47DC-069A18E48F10}"/>
              </a:ext>
            </a:extLst>
          </p:cNvPr>
          <p:cNvSpPr txBox="1"/>
          <p:nvPr/>
        </p:nvSpPr>
        <p:spPr>
          <a:xfrm>
            <a:off x="5783857" y="786929"/>
            <a:ext cx="614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Training the Decision Tree model with selected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97C3ED-57D0-9DC6-AEEB-7EA7D1B94F17}"/>
              </a:ext>
            </a:extLst>
          </p:cNvPr>
          <p:cNvSpPr txBox="1"/>
          <p:nvPr/>
        </p:nvSpPr>
        <p:spPr>
          <a:xfrm>
            <a:off x="5783857" y="3987423"/>
            <a:ext cx="614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Training the Random Forest model with selected features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7C270-27CE-A56A-D390-CBFB94828847}"/>
              </a:ext>
            </a:extLst>
          </p:cNvPr>
          <p:cNvSpPr/>
          <p:nvPr/>
        </p:nvSpPr>
        <p:spPr>
          <a:xfrm>
            <a:off x="-2711" y="0"/>
            <a:ext cx="12192000" cy="6857990"/>
          </a:xfrm>
          <a:prstGeom prst="rect">
            <a:avLst/>
          </a:prstGeom>
          <a:noFill/>
          <a:ln w="187325">
            <a:solidFill>
              <a:schemeClr val="accent1">
                <a:shade val="15000"/>
                <a:alpha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600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553D-ACDB-A3F5-0DF4-A29E01D6A152}"/>
              </a:ext>
            </a:extLst>
          </p:cNvPr>
          <p:cNvSpPr txBox="1"/>
          <p:nvPr/>
        </p:nvSpPr>
        <p:spPr>
          <a:xfrm>
            <a:off x="2473286" y="235651"/>
            <a:ext cx="695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/>
              <a:t>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71993-B969-1037-1E35-6E1FEE721C2E}"/>
              </a:ext>
            </a:extLst>
          </p:cNvPr>
          <p:cNvSpPr txBox="1"/>
          <p:nvPr/>
        </p:nvSpPr>
        <p:spPr>
          <a:xfrm>
            <a:off x="640174" y="940508"/>
            <a:ext cx="53089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system-ui"/>
              </a:rPr>
              <a:t>DATASET : </a:t>
            </a:r>
            <a:r>
              <a:rPr lang="en-IN" i="0" dirty="0">
                <a:effectLst/>
                <a:latin typeface="system-ui"/>
              </a:rPr>
              <a:t>California Housing dataset</a:t>
            </a:r>
          </a:p>
          <a:p>
            <a:r>
              <a:rPr lang="en-US" b="1" i="0" dirty="0">
                <a:effectLst/>
                <a:latin typeface="system-ui"/>
              </a:rPr>
              <a:t>AIM : </a:t>
            </a:r>
            <a:r>
              <a:rPr lang="en-US" i="0" dirty="0">
                <a:effectLst/>
                <a:latin typeface="system-ui"/>
              </a:rPr>
              <a:t>To train and fine tune Linear Regression model to predict the price of houses.</a:t>
            </a:r>
          </a:p>
          <a:p>
            <a:r>
              <a:rPr lang="en-US" b="1" dirty="0">
                <a:latin typeface="system-ui"/>
              </a:rPr>
              <a:t>Techniques used</a:t>
            </a:r>
            <a:r>
              <a:rPr lang="en-US" dirty="0">
                <a:latin typeface="system-ui"/>
              </a:rPr>
              <a:t> – 1. Standard scaler</a:t>
            </a:r>
          </a:p>
          <a:p>
            <a:r>
              <a:rPr lang="en-US" i="0" dirty="0">
                <a:effectLst/>
                <a:latin typeface="system-ui"/>
              </a:rPr>
              <a:t>2. Train test split</a:t>
            </a:r>
          </a:p>
          <a:p>
            <a:r>
              <a:rPr lang="en-US" i="0" dirty="0">
                <a:effectLst/>
                <a:latin typeface="system-ui"/>
              </a:rPr>
              <a:t>3. Using Polynomial Features to capture non-linearity.</a:t>
            </a:r>
          </a:p>
          <a:p>
            <a:r>
              <a:rPr lang="en-US" dirty="0">
                <a:latin typeface="system-ui"/>
              </a:rPr>
              <a:t>4. T</a:t>
            </a:r>
            <a:r>
              <a:rPr lang="en-US" i="0" dirty="0">
                <a:effectLst/>
                <a:latin typeface="system-ui"/>
              </a:rPr>
              <a:t>rying Ridge and Lasso regression for better generalization.</a:t>
            </a:r>
          </a:p>
          <a:p>
            <a:endParaRPr lang="en-US" i="0" dirty="0">
              <a:effectLst/>
              <a:latin typeface="system-ui"/>
            </a:endParaRPr>
          </a:p>
          <a:p>
            <a:endParaRPr lang="en-US" i="0" dirty="0">
              <a:effectLst/>
              <a:latin typeface="system-ui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5E3ED6-4686-0ACC-0556-9DC7D04FF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75" y="4079829"/>
            <a:ext cx="4510210" cy="25425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656957-8C31-30B1-BD66-E5AC324F3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49137"/>
            <a:ext cx="5658998" cy="45732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A6F6F6-C690-A42C-52A2-01FEFD2E828C}"/>
              </a:ext>
            </a:extLst>
          </p:cNvPr>
          <p:cNvSpPr txBox="1"/>
          <p:nvPr/>
        </p:nvSpPr>
        <p:spPr>
          <a:xfrm>
            <a:off x="824109" y="3487526"/>
            <a:ext cx="414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Normal model metrics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B03375-213E-35F0-9A06-BC43BFA4AB8B}"/>
              </a:ext>
            </a:extLst>
          </p:cNvPr>
          <p:cNvSpPr txBox="1"/>
          <p:nvPr/>
        </p:nvSpPr>
        <p:spPr>
          <a:xfrm>
            <a:off x="6540027" y="1392485"/>
            <a:ext cx="414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Improved model metrics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829BC4-DCD6-E358-F862-85ABB511745B}"/>
              </a:ext>
            </a:extLst>
          </p:cNvPr>
          <p:cNvSpPr/>
          <p:nvPr/>
        </p:nvSpPr>
        <p:spPr>
          <a:xfrm>
            <a:off x="-2711" y="0"/>
            <a:ext cx="12192000" cy="6857990"/>
          </a:xfrm>
          <a:prstGeom prst="rect">
            <a:avLst/>
          </a:prstGeom>
          <a:noFill/>
          <a:ln w="187325">
            <a:solidFill>
              <a:schemeClr val="accent1">
                <a:shade val="15000"/>
                <a:alpha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251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CC7792F-58E9-C0E9-B869-5EE6E1B3F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0F2134-089E-CE5B-7190-EC5A90A4D56F}"/>
              </a:ext>
            </a:extLst>
          </p:cNvPr>
          <p:cNvSpPr txBox="1"/>
          <p:nvPr/>
        </p:nvSpPr>
        <p:spPr>
          <a:xfrm>
            <a:off x="2473286" y="235651"/>
            <a:ext cx="695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/>
              <a:t>Logistic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F4725-9D54-12EB-BFC0-B92CBDE74B2D}"/>
              </a:ext>
            </a:extLst>
          </p:cNvPr>
          <p:cNvSpPr txBox="1"/>
          <p:nvPr/>
        </p:nvSpPr>
        <p:spPr>
          <a:xfrm>
            <a:off x="640174" y="1217508"/>
            <a:ext cx="47849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system-ui"/>
              </a:rPr>
              <a:t>DATASET : </a:t>
            </a:r>
            <a:r>
              <a:rPr lang="en-IN" i="0" dirty="0">
                <a:effectLst/>
                <a:latin typeface="system-ui"/>
              </a:rPr>
              <a:t>Titanic dataset</a:t>
            </a:r>
          </a:p>
          <a:p>
            <a:pPr algn="l"/>
            <a:r>
              <a:rPr lang="en-US" b="1" i="0" dirty="0">
                <a:effectLst/>
                <a:latin typeface="system-ui"/>
              </a:rPr>
              <a:t>AIM : </a:t>
            </a:r>
            <a:r>
              <a:rPr lang="en-US" i="0" dirty="0">
                <a:effectLst/>
                <a:latin typeface="system-ui"/>
              </a:rPr>
              <a:t>To train and fine tune Logistic Regression model to predict if passenger survived or not.</a:t>
            </a:r>
          </a:p>
          <a:p>
            <a:r>
              <a:rPr lang="en-US" b="1" dirty="0">
                <a:latin typeface="system-ui"/>
              </a:rPr>
              <a:t>Techniques used</a:t>
            </a:r>
            <a:r>
              <a:rPr lang="en-US" dirty="0">
                <a:latin typeface="system-ui"/>
              </a:rPr>
              <a:t> – 1. Standard scaler</a:t>
            </a:r>
          </a:p>
          <a:p>
            <a:r>
              <a:rPr lang="en-US" i="0" dirty="0">
                <a:effectLst/>
                <a:latin typeface="system-ui"/>
              </a:rPr>
              <a:t>2. </a:t>
            </a:r>
            <a:r>
              <a:rPr lang="en-US" dirty="0">
                <a:latin typeface="system-ui"/>
              </a:rPr>
              <a:t>Label encoder</a:t>
            </a:r>
            <a:endParaRPr lang="en-US" i="0" dirty="0">
              <a:effectLst/>
              <a:latin typeface="system-ui"/>
            </a:endParaRPr>
          </a:p>
          <a:p>
            <a:r>
              <a:rPr lang="en-US" i="0" dirty="0">
                <a:effectLst/>
                <a:latin typeface="system-ui"/>
              </a:rPr>
              <a:t>3. </a:t>
            </a:r>
            <a:r>
              <a:rPr lang="en-US" dirty="0" err="1">
                <a:latin typeface="system-ui"/>
              </a:rPr>
              <a:t>GridsearchCV</a:t>
            </a:r>
            <a:endParaRPr lang="en-US" i="0" dirty="0">
              <a:effectLst/>
              <a:latin typeface="system-ui"/>
            </a:endParaRPr>
          </a:p>
          <a:p>
            <a:endParaRPr lang="en-US" i="0" dirty="0">
              <a:effectLst/>
              <a:latin typeface="system-ui"/>
            </a:endParaRPr>
          </a:p>
          <a:p>
            <a:endParaRPr lang="en-US" i="0" dirty="0">
              <a:effectLst/>
              <a:latin typeface="system-ui"/>
            </a:endParaRP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C34DEF-D901-427C-DD9B-31393D85067C}"/>
              </a:ext>
            </a:extLst>
          </p:cNvPr>
          <p:cNvSpPr txBox="1"/>
          <p:nvPr/>
        </p:nvSpPr>
        <p:spPr>
          <a:xfrm>
            <a:off x="824109" y="3487526"/>
            <a:ext cx="414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Normal model metrics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8C6AC-A5C6-FD0C-B5F4-43F07543BBAC}"/>
              </a:ext>
            </a:extLst>
          </p:cNvPr>
          <p:cNvSpPr txBox="1"/>
          <p:nvPr/>
        </p:nvSpPr>
        <p:spPr>
          <a:xfrm>
            <a:off x="6632154" y="3305202"/>
            <a:ext cx="414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 err="1"/>
              <a:t>GridsearchCV</a:t>
            </a:r>
            <a:r>
              <a:rPr lang="en-IN" b="1" u="sng" dirty="0"/>
              <a:t> model metrics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C20E05-A0CE-E33B-C65A-968906D1C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74" y="3856858"/>
            <a:ext cx="4596430" cy="26492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14D96E-1905-DC37-3BB0-BE0E62AA6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803" y="3799163"/>
            <a:ext cx="5550185" cy="27646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27CDC9-81A7-9257-9A86-807280D6E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803" y="1518205"/>
            <a:ext cx="5550185" cy="16447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E372052-03B7-FB00-BC50-676F9DA50675}"/>
              </a:ext>
            </a:extLst>
          </p:cNvPr>
          <p:cNvSpPr/>
          <p:nvPr/>
        </p:nvSpPr>
        <p:spPr>
          <a:xfrm>
            <a:off x="-2711" y="0"/>
            <a:ext cx="12192000" cy="6857990"/>
          </a:xfrm>
          <a:prstGeom prst="rect">
            <a:avLst/>
          </a:prstGeom>
          <a:noFill/>
          <a:ln w="187325">
            <a:solidFill>
              <a:schemeClr val="accent1">
                <a:shade val="15000"/>
                <a:alpha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207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F31BF-63F8-E1A7-FAB8-E2095A705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435C47-EBDF-E576-D839-0A6FD889556B}"/>
              </a:ext>
            </a:extLst>
          </p:cNvPr>
          <p:cNvSpPr txBox="1"/>
          <p:nvPr/>
        </p:nvSpPr>
        <p:spPr>
          <a:xfrm>
            <a:off x="2473286" y="235651"/>
            <a:ext cx="695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/>
              <a:t>Support Vector Machines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C73341-0D26-A81D-C776-C28D5E480680}"/>
              </a:ext>
            </a:extLst>
          </p:cNvPr>
          <p:cNvSpPr txBox="1"/>
          <p:nvPr/>
        </p:nvSpPr>
        <p:spPr>
          <a:xfrm>
            <a:off x="640174" y="1217508"/>
            <a:ext cx="47849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system-ui"/>
              </a:rPr>
              <a:t>DATASET : </a:t>
            </a:r>
            <a:r>
              <a:rPr lang="en-IN" i="0" dirty="0">
                <a:effectLst/>
                <a:latin typeface="system-ui"/>
              </a:rPr>
              <a:t>Heart disease dataset</a:t>
            </a:r>
          </a:p>
          <a:p>
            <a:pPr algn="l"/>
            <a:r>
              <a:rPr lang="en-US" b="1" i="0" dirty="0">
                <a:effectLst/>
                <a:latin typeface="system-ui"/>
              </a:rPr>
              <a:t>AIM : </a:t>
            </a:r>
            <a:r>
              <a:rPr lang="en-US" i="0" dirty="0">
                <a:effectLst/>
                <a:latin typeface="system-ui"/>
              </a:rPr>
              <a:t>To train and fine tune SVM model to predict if someone has a heart disease.</a:t>
            </a:r>
          </a:p>
          <a:p>
            <a:r>
              <a:rPr lang="en-US" b="1" dirty="0">
                <a:latin typeface="system-ui"/>
              </a:rPr>
              <a:t>Techniques used</a:t>
            </a:r>
            <a:r>
              <a:rPr lang="en-US" dirty="0">
                <a:latin typeface="system-ui"/>
              </a:rPr>
              <a:t> – 1. Standard scaler</a:t>
            </a:r>
          </a:p>
          <a:p>
            <a:r>
              <a:rPr lang="en-US" i="0" dirty="0">
                <a:effectLst/>
                <a:latin typeface="system-ui"/>
              </a:rPr>
              <a:t>2. One hot encoding</a:t>
            </a:r>
          </a:p>
          <a:p>
            <a:r>
              <a:rPr lang="en-US" i="0" dirty="0">
                <a:effectLst/>
                <a:latin typeface="system-ui"/>
              </a:rPr>
              <a:t>3. </a:t>
            </a:r>
            <a:r>
              <a:rPr lang="en-US" i="0" dirty="0" err="1">
                <a:effectLst/>
                <a:latin typeface="system-ui"/>
              </a:rPr>
              <a:t>Selectkbest</a:t>
            </a:r>
            <a:endParaRPr lang="en-US" i="0" dirty="0">
              <a:effectLst/>
              <a:latin typeface="system-ui"/>
            </a:endParaRPr>
          </a:p>
          <a:p>
            <a:endParaRPr lang="en-US" i="0" dirty="0">
              <a:effectLst/>
              <a:latin typeface="system-ui"/>
            </a:endParaRPr>
          </a:p>
          <a:p>
            <a:endParaRPr lang="en-US" i="0" dirty="0">
              <a:effectLst/>
              <a:latin typeface="system-ui"/>
            </a:endParaRP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CBEF2-6CDB-C0B5-0F4B-268843C4EE26}"/>
              </a:ext>
            </a:extLst>
          </p:cNvPr>
          <p:cNvSpPr txBox="1"/>
          <p:nvPr/>
        </p:nvSpPr>
        <p:spPr>
          <a:xfrm>
            <a:off x="824109" y="3210527"/>
            <a:ext cx="414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SVM model metrics with parameters (kernel = RBF, C=1 and gamma = scale)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CF1725-94F0-6EA5-5396-262E18EF4940}"/>
              </a:ext>
            </a:extLst>
          </p:cNvPr>
          <p:cNvSpPr txBox="1"/>
          <p:nvPr/>
        </p:nvSpPr>
        <p:spPr>
          <a:xfrm>
            <a:off x="6632424" y="2933528"/>
            <a:ext cx="4142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SVM model metrics with parameters (kernel = Sigmoid, C=10 and gamma = scale)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CCBC7-FF4A-0FC0-F6F6-5095173DA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76" y="3978473"/>
            <a:ext cx="4977254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C77486-9E6C-D4E2-2337-A49AEDB81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177" y="3856858"/>
            <a:ext cx="5374714" cy="27069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BEC5B7F-2408-E52B-B58D-DFCDB7149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978" y="1163481"/>
            <a:ext cx="6477333" cy="16256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52282EF-2522-08E7-E152-C0AF274FCE07}"/>
              </a:ext>
            </a:extLst>
          </p:cNvPr>
          <p:cNvSpPr/>
          <p:nvPr/>
        </p:nvSpPr>
        <p:spPr>
          <a:xfrm>
            <a:off x="-2711" y="0"/>
            <a:ext cx="12192000" cy="6857990"/>
          </a:xfrm>
          <a:prstGeom prst="rect">
            <a:avLst/>
          </a:prstGeom>
          <a:noFill/>
          <a:ln w="187325">
            <a:solidFill>
              <a:schemeClr val="accent1">
                <a:shade val="15000"/>
                <a:alpha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849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AD76C-0D75-6C5C-D6C4-A9CFA6517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3EB5FC-CD0F-8963-1C5F-50CAE4C40332}"/>
              </a:ext>
            </a:extLst>
          </p:cNvPr>
          <p:cNvSpPr txBox="1"/>
          <p:nvPr/>
        </p:nvSpPr>
        <p:spPr>
          <a:xfrm>
            <a:off x="2473286" y="235651"/>
            <a:ext cx="695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/>
              <a:t>Naïve Bayes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3D8EBC-7512-7058-FACF-C2EED54DED81}"/>
              </a:ext>
            </a:extLst>
          </p:cNvPr>
          <p:cNvSpPr txBox="1"/>
          <p:nvPr/>
        </p:nvSpPr>
        <p:spPr>
          <a:xfrm>
            <a:off x="640174" y="1217508"/>
            <a:ext cx="47849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system-ui"/>
              </a:rPr>
              <a:t>DATASET : </a:t>
            </a:r>
            <a:r>
              <a:rPr lang="en-IN" i="0" dirty="0">
                <a:effectLst/>
                <a:latin typeface="system-ui"/>
              </a:rPr>
              <a:t>SMS Spam Collection Dataset</a:t>
            </a:r>
          </a:p>
          <a:p>
            <a:pPr algn="l"/>
            <a:r>
              <a:rPr lang="en-US" b="1" i="0" dirty="0">
                <a:effectLst/>
                <a:latin typeface="system-ui"/>
              </a:rPr>
              <a:t>AIM : </a:t>
            </a:r>
            <a:r>
              <a:rPr lang="en-US" i="0" dirty="0">
                <a:effectLst/>
                <a:latin typeface="system-ui"/>
              </a:rPr>
              <a:t>To predict if a message is "ham" or "spam" using Naive Bayes.</a:t>
            </a:r>
          </a:p>
          <a:p>
            <a:r>
              <a:rPr lang="en-US" b="1" dirty="0">
                <a:latin typeface="system-ui"/>
              </a:rPr>
              <a:t>Techniques used</a:t>
            </a:r>
            <a:r>
              <a:rPr lang="en-US" dirty="0">
                <a:latin typeface="system-ui"/>
              </a:rPr>
              <a:t> – 1. Train test split</a:t>
            </a:r>
          </a:p>
          <a:p>
            <a:r>
              <a:rPr lang="en-US" i="0" dirty="0">
                <a:effectLst/>
                <a:latin typeface="system-ui"/>
              </a:rPr>
              <a:t>2. </a:t>
            </a:r>
            <a:r>
              <a:rPr lang="en-US" dirty="0" err="1">
                <a:latin typeface="system-ui"/>
              </a:rPr>
              <a:t>TfidVectorizer</a:t>
            </a:r>
            <a:endParaRPr lang="en-US" i="0" dirty="0">
              <a:effectLst/>
              <a:latin typeface="system-ui"/>
            </a:endParaRPr>
          </a:p>
          <a:p>
            <a:r>
              <a:rPr lang="en-US" i="0" dirty="0">
                <a:effectLst/>
                <a:latin typeface="system-ui"/>
              </a:rPr>
              <a:t>3. </a:t>
            </a:r>
            <a:r>
              <a:rPr lang="en-US" dirty="0" err="1">
                <a:latin typeface="system-ui"/>
              </a:rPr>
              <a:t>MultinomialNB</a:t>
            </a:r>
            <a:endParaRPr lang="en-US" i="0" dirty="0">
              <a:effectLst/>
              <a:latin typeface="system-ui"/>
            </a:endParaRPr>
          </a:p>
          <a:p>
            <a:endParaRPr lang="en-US" i="0" dirty="0">
              <a:effectLst/>
              <a:latin typeface="system-ui"/>
            </a:endParaRPr>
          </a:p>
          <a:p>
            <a:endParaRPr lang="en-US" i="0" dirty="0">
              <a:effectLst/>
              <a:latin typeface="system-ui"/>
            </a:endParaRP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C85584-6251-B567-C99D-A72E8C00AA99}"/>
              </a:ext>
            </a:extLst>
          </p:cNvPr>
          <p:cNvSpPr txBox="1"/>
          <p:nvPr/>
        </p:nvSpPr>
        <p:spPr>
          <a:xfrm>
            <a:off x="824109" y="3210527"/>
            <a:ext cx="4142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Naïve Bayesian model with default </a:t>
            </a:r>
            <a:r>
              <a:rPr lang="en-IN" b="1" u="sng" dirty="0" err="1"/>
              <a:t>TfidVectorizer</a:t>
            </a:r>
            <a:r>
              <a:rPr lang="en-IN" b="1" u="sng" dirty="0"/>
              <a:t> and </a:t>
            </a:r>
            <a:r>
              <a:rPr lang="en-IN" b="1" u="sng" dirty="0" err="1"/>
              <a:t>MultinomialNB</a:t>
            </a:r>
            <a:endParaRPr lang="en-IN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EF058D-995E-6501-3FFE-1E689D995EAC}"/>
              </a:ext>
            </a:extLst>
          </p:cNvPr>
          <p:cNvSpPr txBox="1"/>
          <p:nvPr/>
        </p:nvSpPr>
        <p:spPr>
          <a:xfrm>
            <a:off x="6578325" y="3070664"/>
            <a:ext cx="4142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Naïve Bayesian model with tuned hyperparameters for </a:t>
            </a:r>
            <a:r>
              <a:rPr lang="en-IN" b="1" u="sng" dirty="0" err="1"/>
              <a:t>TfidVectorizer</a:t>
            </a:r>
            <a:r>
              <a:rPr lang="en-IN" b="1" u="sng" dirty="0"/>
              <a:t> and </a:t>
            </a:r>
            <a:r>
              <a:rPr lang="en-IN" b="1" u="sng" dirty="0" err="1"/>
              <a:t>MultinomialNB</a:t>
            </a:r>
            <a:r>
              <a:rPr lang="en-IN" b="1" u="sng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D450FA-684A-CE50-7644-A49F213DC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97" y="4068836"/>
            <a:ext cx="4936533" cy="2522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C488A9-E367-516B-DE4D-9ACE7CB33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722" y="4068836"/>
            <a:ext cx="5263549" cy="2522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AE205F6-0D32-E13F-2ED1-0E870793E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916" y="1147605"/>
            <a:ext cx="6039160" cy="16574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84C5221-1CE8-F3BC-35CC-E30696E35265}"/>
              </a:ext>
            </a:extLst>
          </p:cNvPr>
          <p:cNvSpPr/>
          <p:nvPr/>
        </p:nvSpPr>
        <p:spPr>
          <a:xfrm>
            <a:off x="-2711" y="0"/>
            <a:ext cx="12192000" cy="6857990"/>
          </a:xfrm>
          <a:prstGeom prst="rect">
            <a:avLst/>
          </a:prstGeom>
          <a:noFill/>
          <a:ln w="187325">
            <a:solidFill>
              <a:schemeClr val="accent1">
                <a:shade val="15000"/>
                <a:alpha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8677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2379</TotalTime>
  <Words>791</Words>
  <Application>Microsoft Office PowerPoint</Application>
  <PresentationFormat>Widescreen</PresentationFormat>
  <Paragraphs>145</Paragraphs>
  <Slides>18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system-ui</vt:lpstr>
      <vt:lpstr>Office Theme</vt:lpstr>
      <vt:lpstr>Data Analytics and Algorithms Portfolio</vt:lpstr>
      <vt:lpstr>PowerPoint Presentation</vt:lpstr>
      <vt:lpstr>Evaluation Metrics for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(Postgrad  C00313606) Mitul Srivastava</dc:creator>
  <cp:lastModifiedBy>(Postgrad  C00313606) Mitul Srivastava</cp:lastModifiedBy>
  <cp:revision>28</cp:revision>
  <dcterms:created xsi:type="dcterms:W3CDTF">2025-04-01T17:16:03Z</dcterms:created>
  <dcterms:modified xsi:type="dcterms:W3CDTF">2025-04-03T08:55:09Z</dcterms:modified>
</cp:coreProperties>
</file>