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Raleway" pitchFamily="2" charset="0"/>
      <p:regular r:id="rId13"/>
    </p:embeddedFont>
    <p:embeddedFont>
      <p:font typeface="Roboto" panose="02000000000000000000" pitchFamily="2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31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4595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Mental Health Chatbot for Loneliness and Depression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70367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Title : Developing an AI-Powered Chatbot for Human-Like Conversations to Mitigate Loneliness and Depression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68463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Name: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Mitul Srivastava |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C00313606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30268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MSc Data Science – South East Technological University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592074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Supervisor: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Dr. Joseph Kehoe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8426" y="2914150"/>
            <a:ext cx="6329958" cy="659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Acknowledgments &amp; Q&amp;A</a:t>
            </a:r>
            <a:endParaRPr lang="en-US" sz="4150" dirty="0"/>
          </a:p>
        </p:txBody>
      </p:sp>
      <p:sp>
        <p:nvSpPr>
          <p:cNvPr id="3" name="Text 1"/>
          <p:cNvSpPr/>
          <p:nvPr/>
        </p:nvSpPr>
        <p:spPr>
          <a:xfrm>
            <a:off x="870773" y="4114800"/>
            <a:ext cx="13153549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2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Supervisor: Dr. Joseph Kehoe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70773" y="4929017"/>
            <a:ext cx="13153549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2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MSc Data Science Faculty – SETU</a:t>
            </a:r>
          </a:p>
        </p:txBody>
      </p:sp>
      <p:sp>
        <p:nvSpPr>
          <p:cNvPr id="5" name="Text 3"/>
          <p:cNvSpPr/>
          <p:nvPr/>
        </p:nvSpPr>
        <p:spPr>
          <a:xfrm>
            <a:off x="870773" y="5661006"/>
            <a:ext cx="13153549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50"/>
              </a:lnSpc>
              <a:buSzPct val="100000"/>
              <a:buChar char="•"/>
            </a:pPr>
            <a:r>
              <a:rPr lang="en-US" sz="2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Thanks to peers, family &amp; friends for support</a:t>
            </a:r>
          </a:p>
        </p:txBody>
      </p:sp>
      <p:sp>
        <p:nvSpPr>
          <p:cNvPr id="6" name="Text 4"/>
          <p:cNvSpPr/>
          <p:nvPr/>
        </p:nvSpPr>
        <p:spPr>
          <a:xfrm>
            <a:off x="738426" y="2895600"/>
            <a:ext cx="13153549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650"/>
              </a:lnSpc>
              <a:buSzPct val="100000"/>
            </a:pPr>
            <a:endParaRPr lang="en-US" sz="1650" dirty="0"/>
          </a:p>
        </p:txBody>
      </p:sp>
      <p:pic>
        <p:nvPicPr>
          <p:cNvPr id="11" name="Picture 10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C3303837-5D3E-F71A-F1B9-1345988DA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931" y="2263199"/>
            <a:ext cx="3555602" cy="40407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4821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1062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Growing global mental health crisis </a:t>
            </a: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🌍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5528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61% of adults report loneliness (Cigna, 2022)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299501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280M people suffer from depression (WHO)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43721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Aim: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Develop an empathetic, safety-aware, and speech-enabled chatbot to support users experiencing loneliness and depression </a:t>
            </a: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418171"/>
            <a:ext cx="566976" cy="566976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793790" y="52686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Mental Health</a:t>
            </a:r>
            <a:endParaRPr lang="en-US" sz="22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4418171"/>
            <a:ext cx="566976" cy="566976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456884" y="52686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Chatbot</a:t>
            </a:r>
            <a:endParaRPr lang="en-US" sz="22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6076593"/>
            <a:ext cx="566976" cy="56697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93790" y="69270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Empathy</a:t>
            </a:r>
            <a:endParaRPr lang="en-US" sz="22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884" y="6076593"/>
            <a:ext cx="566976" cy="56697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456884" y="69270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Accessibility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6607" y="982375"/>
            <a:ext cx="3404473" cy="425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350"/>
              </a:lnSpc>
            </a:pPr>
            <a:r>
              <a:rPr lang="en-US" sz="3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Research Question  and Problem Statement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298793" y="2001021"/>
            <a:ext cx="13815590" cy="68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00"/>
              </a:lnSpc>
            </a:pPr>
            <a:r>
              <a:rPr lang="en-IN" b="1" dirty="0"/>
              <a:t>How effectively can a large language model-based (LLM) AI chatbot, fine-tuned on diverse conversational datasets and optimized using</a:t>
            </a:r>
          </a:p>
          <a:p>
            <a:pPr>
              <a:lnSpc>
                <a:spcPts val="1700"/>
              </a:lnSpc>
            </a:pPr>
            <a:r>
              <a:rPr lang="en-IN" b="1" dirty="0"/>
              <a:t>cognitive behavioural therapy techniques, enhance conversational quality and emotional responsiveness to better address loneliness and depression?</a:t>
            </a:r>
          </a:p>
          <a:p>
            <a:pPr>
              <a:lnSpc>
                <a:spcPts val="1700"/>
              </a:lnSpc>
            </a:pPr>
            <a:endParaRPr lang="en-US" b="1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17" y="2917655"/>
            <a:ext cx="13598366" cy="528039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646028" y="4318410"/>
            <a:ext cx="3077328" cy="384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Grounding</a:t>
            </a:r>
            <a:endParaRPr lang="en-US" sz="1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366" y="3177291"/>
            <a:ext cx="683850" cy="68385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0549775" y="6405279"/>
            <a:ext cx="3077328" cy="384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Variety</a:t>
            </a:r>
            <a:endParaRPr lang="en-US" sz="13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366" y="5721428"/>
            <a:ext cx="683850" cy="68385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083535" y="6405279"/>
            <a:ext cx="3077328" cy="384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3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Context</a:t>
            </a:r>
            <a:endParaRPr lang="en-US" sz="13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5087" y="5885553"/>
            <a:ext cx="683851" cy="683850"/>
          </a:xfrm>
          <a:prstGeom prst="rect">
            <a:avLst/>
          </a:prstGeom>
        </p:spPr>
      </p:pic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6369" y="3341628"/>
            <a:ext cx="683851" cy="683851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1136849" y="4510743"/>
            <a:ext cx="3077328" cy="384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3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Empathy</a:t>
            </a:r>
            <a:endParaRPr lang="en-US" sz="1350" dirty="0"/>
          </a:p>
        </p:txBody>
      </p:sp>
      <p:sp>
        <p:nvSpPr>
          <p:cNvPr id="13" name="Text 6"/>
          <p:cNvSpPr/>
          <p:nvPr/>
        </p:nvSpPr>
        <p:spPr>
          <a:xfrm>
            <a:off x="476607" y="8351163"/>
            <a:ext cx="13677186" cy="2178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sz="10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Empathy &amp; emotional intelligence</a:t>
            </a:r>
            <a:endParaRPr lang="en-US" sz="1050" dirty="0"/>
          </a:p>
        </p:txBody>
      </p:sp>
      <p:sp>
        <p:nvSpPr>
          <p:cNvPr id="14" name="Text 7"/>
          <p:cNvSpPr/>
          <p:nvPr/>
        </p:nvSpPr>
        <p:spPr>
          <a:xfrm>
            <a:off x="476607" y="8616672"/>
            <a:ext cx="13677186" cy="2178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sz="10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Context retention in multi-turn chats</a:t>
            </a:r>
            <a:endParaRPr lang="en-US" sz="1050" dirty="0"/>
          </a:p>
        </p:txBody>
      </p:sp>
      <p:sp>
        <p:nvSpPr>
          <p:cNvPr id="15" name="Text 8"/>
          <p:cNvSpPr/>
          <p:nvPr/>
        </p:nvSpPr>
        <p:spPr>
          <a:xfrm>
            <a:off x="476607" y="8882182"/>
            <a:ext cx="13677186" cy="2178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sz="10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Variety (avoid repetitive outputs)</a:t>
            </a:r>
            <a:endParaRPr lang="en-US" sz="1050" dirty="0"/>
          </a:p>
        </p:txBody>
      </p:sp>
      <p:sp>
        <p:nvSpPr>
          <p:cNvPr id="16" name="Text 9"/>
          <p:cNvSpPr/>
          <p:nvPr/>
        </p:nvSpPr>
        <p:spPr>
          <a:xfrm>
            <a:off x="476607" y="9147691"/>
            <a:ext cx="13677186" cy="2178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sz="10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Grounding in real advice/resources</a:t>
            </a:r>
            <a:endParaRPr lang="en-US" sz="1050" dirty="0"/>
          </a:p>
        </p:txBody>
      </p:sp>
      <p:sp>
        <p:nvSpPr>
          <p:cNvPr id="17" name="Text 10"/>
          <p:cNvSpPr/>
          <p:nvPr/>
        </p:nvSpPr>
        <p:spPr>
          <a:xfrm>
            <a:off x="476607" y="9413200"/>
            <a:ext cx="13677186" cy="2178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sz="10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Ethical safeguards: hallucinations, safety, bias</a:t>
            </a:r>
            <a:endParaRPr lang="en-US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204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Literature Review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299960" y="2482810"/>
            <a:ext cx="30480" cy="4426268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Shape 2"/>
          <p:cNvSpPr/>
          <p:nvPr/>
        </p:nvSpPr>
        <p:spPr>
          <a:xfrm>
            <a:off x="6410087" y="2722721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3"/>
          <p:cNvSpPr/>
          <p:nvPr/>
        </p:nvSpPr>
        <p:spPr>
          <a:xfrm>
            <a:off x="7060049" y="248281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7145119" y="252531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3345894" y="25606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Historical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93790" y="3051096"/>
            <a:ext cx="538734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ELIZA → Rule-based bots → LLM-based dialogue systems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539871" y="4083606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Shape 8"/>
          <p:cNvSpPr/>
          <p:nvPr/>
        </p:nvSpPr>
        <p:spPr>
          <a:xfrm>
            <a:off x="7060049" y="384369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9"/>
          <p:cNvSpPr/>
          <p:nvPr/>
        </p:nvSpPr>
        <p:spPr>
          <a:xfrm>
            <a:off x="7145119" y="388620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8449270" y="39215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Current therapy bots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8449270" y="4411980"/>
            <a:ext cx="538734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Woebot, Wysa, Youper → shown to reduce depression/anxiety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6410087" y="5256609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Shape 13"/>
          <p:cNvSpPr/>
          <p:nvPr/>
        </p:nvSpPr>
        <p:spPr>
          <a:xfrm>
            <a:off x="7060049" y="501669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14"/>
          <p:cNvSpPr/>
          <p:nvPr/>
        </p:nvSpPr>
        <p:spPr>
          <a:xfrm>
            <a:off x="7145119" y="505920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3345894" y="50945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Gap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93790" y="5584984"/>
            <a:ext cx="538734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Few integrate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emotion detection + ABSA + safety + RAG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 one pipeline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3276" y="387548"/>
            <a:ext cx="6179463" cy="440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50"/>
              </a:lnSpc>
              <a:buNone/>
            </a:pPr>
            <a:r>
              <a:rPr lang="en-US" sz="27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Methodology (Datasets + Architecture)</a:t>
            </a:r>
            <a:endParaRPr lang="en-US" sz="2750" dirty="0"/>
          </a:p>
        </p:txBody>
      </p:sp>
      <p:sp>
        <p:nvSpPr>
          <p:cNvPr id="3" name="Text 1"/>
          <p:cNvSpPr/>
          <p:nvPr/>
        </p:nvSpPr>
        <p:spPr>
          <a:xfrm>
            <a:off x="493276" y="1109901"/>
            <a:ext cx="13643848" cy="2255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Datasets (130367 dialogue pairs) :</a:t>
            </a:r>
            <a:endParaRPr lang="en-US" sz="1100" dirty="0"/>
          </a:p>
        </p:txBody>
      </p:sp>
      <p:sp>
        <p:nvSpPr>
          <p:cNvPr id="4" name="Text 2"/>
          <p:cNvSpPr/>
          <p:nvPr/>
        </p:nvSpPr>
        <p:spPr>
          <a:xfrm>
            <a:off x="493276" y="1384697"/>
            <a:ext cx="13643848" cy="2255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HOPE (coping strategies)</a:t>
            </a: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493276" y="1659493"/>
            <a:ext cx="13643848" cy="2255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EmpatheticDialogues (emotional support)</a:t>
            </a:r>
            <a:endParaRPr lang="en-US" sz="1100" dirty="0"/>
          </a:p>
        </p:txBody>
      </p:sp>
      <p:sp>
        <p:nvSpPr>
          <p:cNvPr id="6" name="Text 4"/>
          <p:cNvSpPr/>
          <p:nvPr/>
        </p:nvSpPr>
        <p:spPr>
          <a:xfrm>
            <a:off x="493276" y="1934289"/>
            <a:ext cx="13643848" cy="2255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CounselChat (therapeutic advice)</a:t>
            </a:r>
            <a:endParaRPr lang="en-US" sz="1100" dirty="0"/>
          </a:p>
        </p:txBody>
      </p:sp>
      <p:sp>
        <p:nvSpPr>
          <p:cNvPr id="7" name="Text 5"/>
          <p:cNvSpPr/>
          <p:nvPr/>
        </p:nvSpPr>
        <p:spPr>
          <a:xfrm>
            <a:off x="493276" y="2209086"/>
            <a:ext cx="13643848" cy="2255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DailyDialog (variety)  </a:t>
            </a:r>
          </a:p>
        </p:txBody>
      </p:sp>
      <p:sp>
        <p:nvSpPr>
          <p:cNvPr id="8" name="Text 6"/>
          <p:cNvSpPr/>
          <p:nvPr/>
        </p:nvSpPr>
        <p:spPr>
          <a:xfrm>
            <a:off x="493276" y="2483882"/>
            <a:ext cx="13643848" cy="2255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Preprocessing:</a:t>
            </a:r>
            <a:r>
              <a:rPr lang="en-US" sz="11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text cleaning, tokenization, balancing dialogue turns</a:t>
            </a:r>
            <a:endParaRPr lang="en-US" sz="1100" dirty="0"/>
          </a:p>
        </p:txBody>
      </p:sp>
      <p:sp>
        <p:nvSpPr>
          <p:cNvPr id="9" name="Text 7"/>
          <p:cNvSpPr/>
          <p:nvPr/>
        </p:nvSpPr>
        <p:spPr>
          <a:xfrm>
            <a:off x="493276" y="2758678"/>
            <a:ext cx="13643848" cy="2255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Model:</a:t>
            </a:r>
            <a:r>
              <a:rPr lang="en-US" sz="11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Fine-tuned </a:t>
            </a:r>
            <a:r>
              <a:rPr lang="en-US" sz="11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DialoGPT</a:t>
            </a:r>
            <a:r>
              <a:rPr lang="en-US" sz="11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with incremental training</a:t>
            </a:r>
            <a:endParaRPr lang="en-US" sz="1100" dirty="0"/>
          </a:p>
        </p:txBody>
      </p:sp>
      <p:sp>
        <p:nvSpPr>
          <p:cNvPr id="10" name="Text 8"/>
          <p:cNvSpPr/>
          <p:nvPr/>
        </p:nvSpPr>
        <p:spPr>
          <a:xfrm>
            <a:off x="493276" y="3033474"/>
            <a:ext cx="13643848" cy="2255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Pipeline Modules:</a:t>
            </a:r>
            <a:r>
              <a:rPr lang="en-US" sz="11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Emotion → ABSA → Safety Filter → Empathy &amp; Variety → RAG → Duplicate Response → Voice (STT + TTS)</a:t>
            </a:r>
            <a:endParaRPr lang="en-US" sz="1100" dirty="0"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73" y="3417452"/>
            <a:ext cx="13531334" cy="4574154"/>
          </a:xfrm>
          <a:prstGeom prst="rect">
            <a:avLst/>
          </a:prstGeom>
        </p:spPr>
      </p:pic>
      <p:sp>
        <p:nvSpPr>
          <p:cNvPr id="12" name="Text 9"/>
          <p:cNvSpPr/>
          <p:nvPr/>
        </p:nvSpPr>
        <p:spPr>
          <a:xfrm>
            <a:off x="1309687" y="7168426"/>
            <a:ext cx="3069799" cy="383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Raleway" pitchFamily="34" charset="0"/>
              </a:rPr>
              <a:t>Text &amp; Speech input and output</a:t>
            </a:r>
            <a:endParaRPr lang="en-US" sz="1350" dirty="0"/>
          </a:p>
        </p:txBody>
      </p:sp>
      <p:sp>
        <p:nvSpPr>
          <p:cNvPr id="13" name="Text 10"/>
          <p:cNvSpPr/>
          <p:nvPr/>
        </p:nvSpPr>
        <p:spPr>
          <a:xfrm>
            <a:off x="1309687" y="6128869"/>
            <a:ext cx="3069799" cy="383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Raleway" pitchFamily="34" charset="0"/>
              </a:rPr>
              <a:t>RAG and Duplicate response management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1309686" y="5097504"/>
            <a:ext cx="3069799" cy="383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Raleway" pitchFamily="34" charset="0"/>
              </a:rPr>
              <a:t>Safety Filtering and Empathy &amp; variety management</a:t>
            </a:r>
            <a:endParaRPr lang="en-US" sz="1350" dirty="0"/>
          </a:p>
        </p:txBody>
      </p:sp>
      <p:sp>
        <p:nvSpPr>
          <p:cNvPr id="15" name="Text 12"/>
          <p:cNvSpPr/>
          <p:nvPr/>
        </p:nvSpPr>
        <p:spPr>
          <a:xfrm>
            <a:off x="1309687" y="4008627"/>
            <a:ext cx="3069799" cy="383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Emotion Detection and ABSA</a:t>
            </a:r>
            <a:endParaRPr lang="en-US" sz="13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9966" y="679490"/>
            <a:ext cx="7052786" cy="607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 Innovations / Contributions</a:t>
            </a:r>
            <a:endParaRPr lang="en-US" sz="3800" dirty="0"/>
          </a:p>
        </p:txBody>
      </p:sp>
      <p:sp>
        <p:nvSpPr>
          <p:cNvPr id="3" name="Shape 1"/>
          <p:cNvSpPr/>
          <p:nvPr/>
        </p:nvSpPr>
        <p:spPr>
          <a:xfrm>
            <a:off x="679966" y="1966555"/>
            <a:ext cx="4293989" cy="1737360"/>
          </a:xfrm>
          <a:prstGeom prst="roundRect">
            <a:avLst>
              <a:gd name="adj" fmla="val 6316"/>
            </a:avLst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Shape 2"/>
          <p:cNvSpPr/>
          <p:nvPr/>
        </p:nvSpPr>
        <p:spPr>
          <a:xfrm>
            <a:off x="679966" y="1943695"/>
            <a:ext cx="4293989" cy="91440"/>
          </a:xfrm>
          <a:prstGeom prst="roundRect">
            <a:avLst>
              <a:gd name="adj" fmla="val 89247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3"/>
          <p:cNvSpPr/>
          <p:nvPr/>
        </p:nvSpPr>
        <p:spPr>
          <a:xfrm>
            <a:off x="2535495" y="1675209"/>
            <a:ext cx="582811" cy="582811"/>
          </a:xfrm>
          <a:prstGeom prst="roundRect">
            <a:avLst>
              <a:gd name="adj" fmla="val 156895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279" y="1820942"/>
            <a:ext cx="233124" cy="291346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897017" y="2452211"/>
            <a:ext cx="2743557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ABSA + Emotion pipeline</a:t>
            </a:r>
            <a:endParaRPr lang="en-US" sz="1900" dirty="0"/>
          </a:p>
        </p:txBody>
      </p:sp>
      <p:sp>
        <p:nvSpPr>
          <p:cNvPr id="8" name="Text 5"/>
          <p:cNvSpPr/>
          <p:nvPr/>
        </p:nvSpPr>
        <p:spPr>
          <a:xfrm>
            <a:off x="897017" y="2872383"/>
            <a:ext cx="3859887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→ tone &amp; aspect detection</a:t>
            </a:r>
            <a:endParaRPr lang="en-US" sz="1500" dirty="0"/>
          </a:p>
        </p:txBody>
      </p:sp>
      <p:sp>
        <p:nvSpPr>
          <p:cNvPr id="9" name="Shape 6"/>
          <p:cNvSpPr/>
          <p:nvPr/>
        </p:nvSpPr>
        <p:spPr>
          <a:xfrm>
            <a:off x="5168146" y="1966555"/>
            <a:ext cx="4293989" cy="1737360"/>
          </a:xfrm>
          <a:prstGeom prst="roundRect">
            <a:avLst>
              <a:gd name="adj" fmla="val 6316"/>
            </a:avLst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Shape 7"/>
          <p:cNvSpPr/>
          <p:nvPr/>
        </p:nvSpPr>
        <p:spPr>
          <a:xfrm>
            <a:off x="5168146" y="1943695"/>
            <a:ext cx="4293989" cy="91440"/>
          </a:xfrm>
          <a:prstGeom prst="roundRect">
            <a:avLst>
              <a:gd name="adj" fmla="val 89247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Shape 8"/>
          <p:cNvSpPr/>
          <p:nvPr/>
        </p:nvSpPr>
        <p:spPr>
          <a:xfrm>
            <a:off x="7023675" y="1675209"/>
            <a:ext cx="582811" cy="582811"/>
          </a:xfrm>
          <a:prstGeom prst="roundRect">
            <a:avLst>
              <a:gd name="adj" fmla="val 156895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459" y="1820942"/>
            <a:ext cx="233124" cy="291346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5385197" y="2452211"/>
            <a:ext cx="3100983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Empathy &amp; Variety Manager</a:t>
            </a:r>
            <a:endParaRPr lang="en-US" sz="1900" dirty="0"/>
          </a:p>
        </p:txBody>
      </p:sp>
      <p:sp>
        <p:nvSpPr>
          <p:cNvPr id="14" name="Text 10"/>
          <p:cNvSpPr/>
          <p:nvPr/>
        </p:nvSpPr>
        <p:spPr>
          <a:xfrm>
            <a:off x="5385197" y="2872383"/>
            <a:ext cx="3859887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→ avoids repetition</a:t>
            </a:r>
            <a:endParaRPr lang="en-US" sz="1500" dirty="0"/>
          </a:p>
        </p:txBody>
      </p:sp>
      <p:sp>
        <p:nvSpPr>
          <p:cNvPr id="15" name="Shape 11"/>
          <p:cNvSpPr/>
          <p:nvPr/>
        </p:nvSpPr>
        <p:spPr>
          <a:xfrm>
            <a:off x="9656326" y="1966555"/>
            <a:ext cx="4293989" cy="1737360"/>
          </a:xfrm>
          <a:prstGeom prst="roundRect">
            <a:avLst>
              <a:gd name="adj" fmla="val 6316"/>
            </a:avLst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Shape 12"/>
          <p:cNvSpPr/>
          <p:nvPr/>
        </p:nvSpPr>
        <p:spPr>
          <a:xfrm>
            <a:off x="9656326" y="1943695"/>
            <a:ext cx="4293989" cy="91440"/>
          </a:xfrm>
          <a:prstGeom prst="roundRect">
            <a:avLst>
              <a:gd name="adj" fmla="val 89247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3"/>
          <p:cNvSpPr/>
          <p:nvPr/>
        </p:nvSpPr>
        <p:spPr>
          <a:xfrm>
            <a:off x="11511855" y="1675209"/>
            <a:ext cx="582811" cy="582811"/>
          </a:xfrm>
          <a:prstGeom prst="roundRect">
            <a:avLst>
              <a:gd name="adj" fmla="val 156895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6639" y="1820942"/>
            <a:ext cx="233124" cy="291346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9873377" y="2452211"/>
            <a:ext cx="3859887" cy="607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RAG (Retrieval-Augmented Generation)</a:t>
            </a:r>
            <a:endParaRPr lang="en-US" sz="1900" dirty="0"/>
          </a:p>
        </p:txBody>
      </p:sp>
      <p:sp>
        <p:nvSpPr>
          <p:cNvPr id="20" name="Text 15"/>
          <p:cNvSpPr/>
          <p:nvPr/>
        </p:nvSpPr>
        <p:spPr>
          <a:xfrm>
            <a:off x="9873377" y="3175992"/>
            <a:ext cx="3859887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→ grounded responses</a:t>
            </a:r>
            <a:endParaRPr lang="en-US" sz="1500" dirty="0"/>
          </a:p>
        </p:txBody>
      </p:sp>
      <p:sp>
        <p:nvSpPr>
          <p:cNvPr id="21" name="Shape 16"/>
          <p:cNvSpPr/>
          <p:nvPr/>
        </p:nvSpPr>
        <p:spPr>
          <a:xfrm>
            <a:off x="679966" y="4189452"/>
            <a:ext cx="4293989" cy="1441371"/>
          </a:xfrm>
          <a:prstGeom prst="roundRect">
            <a:avLst>
              <a:gd name="adj" fmla="val 7613"/>
            </a:avLst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2" name="Shape 17"/>
          <p:cNvSpPr/>
          <p:nvPr/>
        </p:nvSpPr>
        <p:spPr>
          <a:xfrm>
            <a:off x="679966" y="4166592"/>
            <a:ext cx="4293989" cy="91440"/>
          </a:xfrm>
          <a:prstGeom prst="roundRect">
            <a:avLst>
              <a:gd name="adj" fmla="val 89247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3" name="Shape 18"/>
          <p:cNvSpPr/>
          <p:nvPr/>
        </p:nvSpPr>
        <p:spPr>
          <a:xfrm>
            <a:off x="2535495" y="3898106"/>
            <a:ext cx="582811" cy="582811"/>
          </a:xfrm>
          <a:prstGeom prst="roundRect">
            <a:avLst>
              <a:gd name="adj" fmla="val 156895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0279" y="4043839"/>
            <a:ext cx="233124" cy="291346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897017" y="4675108"/>
            <a:ext cx="2994898" cy="311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Voice Input &amp; Output </a:t>
            </a:r>
            <a:r>
              <a:rPr lang="en-US" sz="190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🎤🔊</a:t>
            </a:r>
            <a:endParaRPr lang="en-US" sz="1900" dirty="0"/>
          </a:p>
        </p:txBody>
      </p:sp>
      <p:sp>
        <p:nvSpPr>
          <p:cNvPr id="26" name="Text 20"/>
          <p:cNvSpPr/>
          <p:nvPr/>
        </p:nvSpPr>
        <p:spPr>
          <a:xfrm>
            <a:off x="897017" y="5102900"/>
            <a:ext cx="3859887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→ multimodal interaction</a:t>
            </a:r>
            <a:endParaRPr lang="en-US" sz="1500" dirty="0"/>
          </a:p>
        </p:txBody>
      </p:sp>
      <p:sp>
        <p:nvSpPr>
          <p:cNvPr id="27" name="Shape 21"/>
          <p:cNvSpPr/>
          <p:nvPr/>
        </p:nvSpPr>
        <p:spPr>
          <a:xfrm>
            <a:off x="5168146" y="4189452"/>
            <a:ext cx="4293989" cy="1441371"/>
          </a:xfrm>
          <a:prstGeom prst="roundRect">
            <a:avLst>
              <a:gd name="adj" fmla="val 7613"/>
            </a:avLst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8" name="Shape 22"/>
          <p:cNvSpPr/>
          <p:nvPr/>
        </p:nvSpPr>
        <p:spPr>
          <a:xfrm>
            <a:off x="5168146" y="4166592"/>
            <a:ext cx="4293989" cy="91440"/>
          </a:xfrm>
          <a:prstGeom prst="roundRect">
            <a:avLst>
              <a:gd name="adj" fmla="val 89247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9" name="Shape 23"/>
          <p:cNvSpPr/>
          <p:nvPr/>
        </p:nvSpPr>
        <p:spPr>
          <a:xfrm>
            <a:off x="7023675" y="3898106"/>
            <a:ext cx="582811" cy="582811"/>
          </a:xfrm>
          <a:prstGeom prst="roundRect">
            <a:avLst>
              <a:gd name="adj" fmla="val 156895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3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8459" y="4043839"/>
            <a:ext cx="233124" cy="291346"/>
          </a:xfrm>
          <a:prstGeom prst="rect">
            <a:avLst/>
          </a:prstGeom>
        </p:spPr>
      </p:pic>
      <p:sp>
        <p:nvSpPr>
          <p:cNvPr id="31" name="Text 24"/>
          <p:cNvSpPr/>
          <p:nvPr/>
        </p:nvSpPr>
        <p:spPr>
          <a:xfrm>
            <a:off x="5385197" y="4675108"/>
            <a:ext cx="3646408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Safety Filtering + Crisis Detection</a:t>
            </a:r>
            <a:endParaRPr lang="en-US" sz="1900" dirty="0"/>
          </a:p>
        </p:txBody>
      </p:sp>
      <p:sp>
        <p:nvSpPr>
          <p:cNvPr id="32" name="Text 25"/>
          <p:cNvSpPr/>
          <p:nvPr/>
        </p:nvSpPr>
        <p:spPr>
          <a:xfrm>
            <a:off x="5385197" y="5095280"/>
            <a:ext cx="3859887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→ prevents harmful replies</a:t>
            </a:r>
            <a:endParaRPr lang="en-US" sz="1500" dirty="0"/>
          </a:p>
        </p:txBody>
      </p:sp>
      <p:sp>
        <p:nvSpPr>
          <p:cNvPr id="33" name="Shape 26"/>
          <p:cNvSpPr/>
          <p:nvPr/>
        </p:nvSpPr>
        <p:spPr>
          <a:xfrm>
            <a:off x="9656326" y="4189452"/>
            <a:ext cx="4293989" cy="1441371"/>
          </a:xfrm>
          <a:prstGeom prst="roundRect">
            <a:avLst>
              <a:gd name="adj" fmla="val 7613"/>
            </a:avLst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4" name="Shape 27"/>
          <p:cNvSpPr/>
          <p:nvPr/>
        </p:nvSpPr>
        <p:spPr>
          <a:xfrm>
            <a:off x="9656326" y="4166592"/>
            <a:ext cx="4293989" cy="91440"/>
          </a:xfrm>
          <a:prstGeom prst="roundRect">
            <a:avLst>
              <a:gd name="adj" fmla="val 89247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5" name="Shape 28"/>
          <p:cNvSpPr/>
          <p:nvPr/>
        </p:nvSpPr>
        <p:spPr>
          <a:xfrm>
            <a:off x="11511855" y="3898106"/>
            <a:ext cx="582811" cy="582811"/>
          </a:xfrm>
          <a:prstGeom prst="roundRect">
            <a:avLst>
              <a:gd name="adj" fmla="val 156895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3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6639" y="4043839"/>
            <a:ext cx="233124" cy="291346"/>
          </a:xfrm>
          <a:prstGeom prst="rect">
            <a:avLst/>
          </a:prstGeom>
        </p:spPr>
      </p:pic>
      <p:sp>
        <p:nvSpPr>
          <p:cNvPr id="37" name="Text 29"/>
          <p:cNvSpPr/>
          <p:nvPr/>
        </p:nvSpPr>
        <p:spPr>
          <a:xfrm>
            <a:off x="9873377" y="4675108"/>
            <a:ext cx="3804285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Duplicate Response Management</a:t>
            </a:r>
            <a:endParaRPr lang="en-US" sz="1900" dirty="0"/>
          </a:p>
        </p:txBody>
      </p:sp>
      <p:sp>
        <p:nvSpPr>
          <p:cNvPr id="38" name="Text 30"/>
          <p:cNvSpPr/>
          <p:nvPr/>
        </p:nvSpPr>
        <p:spPr>
          <a:xfrm>
            <a:off x="9873377" y="5095280"/>
            <a:ext cx="3859887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→ fresh conversations</a:t>
            </a:r>
            <a:endParaRPr lang="en-US" sz="1500" dirty="0"/>
          </a:p>
        </p:txBody>
      </p:sp>
      <p:sp>
        <p:nvSpPr>
          <p:cNvPr id="39" name="Shape 31"/>
          <p:cNvSpPr/>
          <p:nvPr/>
        </p:nvSpPr>
        <p:spPr>
          <a:xfrm>
            <a:off x="679966" y="6116360"/>
            <a:ext cx="13270349" cy="1433751"/>
          </a:xfrm>
          <a:prstGeom prst="roundRect">
            <a:avLst>
              <a:gd name="adj" fmla="val 7653"/>
            </a:avLst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0" name="Shape 32"/>
          <p:cNvSpPr/>
          <p:nvPr/>
        </p:nvSpPr>
        <p:spPr>
          <a:xfrm>
            <a:off x="679966" y="6093500"/>
            <a:ext cx="13270349" cy="91440"/>
          </a:xfrm>
          <a:prstGeom prst="roundRect">
            <a:avLst>
              <a:gd name="adj" fmla="val 89247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1" name="Shape 33"/>
          <p:cNvSpPr/>
          <p:nvPr/>
        </p:nvSpPr>
        <p:spPr>
          <a:xfrm>
            <a:off x="7023675" y="5825014"/>
            <a:ext cx="582811" cy="582811"/>
          </a:xfrm>
          <a:prstGeom prst="roundRect">
            <a:avLst>
              <a:gd name="adj" fmla="val 156895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2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8459" y="5970746"/>
            <a:ext cx="233124" cy="291346"/>
          </a:xfrm>
          <a:prstGeom prst="rect">
            <a:avLst/>
          </a:prstGeom>
        </p:spPr>
      </p:pic>
      <p:sp>
        <p:nvSpPr>
          <p:cNvPr id="43" name="Text 34"/>
          <p:cNvSpPr/>
          <p:nvPr/>
        </p:nvSpPr>
        <p:spPr>
          <a:xfrm>
            <a:off x="897017" y="6602016"/>
            <a:ext cx="2723912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Incremental Fine-Tuning</a:t>
            </a:r>
            <a:endParaRPr lang="en-US" sz="1900" dirty="0"/>
          </a:p>
        </p:txBody>
      </p:sp>
      <p:sp>
        <p:nvSpPr>
          <p:cNvPr id="44" name="Text 35"/>
          <p:cNvSpPr/>
          <p:nvPr/>
        </p:nvSpPr>
        <p:spPr>
          <a:xfrm>
            <a:off x="897017" y="7022187"/>
            <a:ext cx="12836247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→ domain adaptation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5216" y="609005"/>
            <a:ext cx="5537359" cy="692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Evaluation Metrics with targets</a:t>
            </a:r>
            <a:endParaRPr lang="en-US" sz="43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6" y="1744028"/>
            <a:ext cx="553641" cy="55364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75216" y="2574488"/>
            <a:ext cx="2768679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Perplexity</a:t>
            </a:r>
            <a:endParaRPr lang="en-US" sz="2150" dirty="0"/>
          </a:p>
        </p:txBody>
      </p:sp>
      <p:sp>
        <p:nvSpPr>
          <p:cNvPr id="5" name="Text 2"/>
          <p:cNvSpPr/>
          <p:nvPr/>
        </p:nvSpPr>
        <p:spPr>
          <a:xfrm>
            <a:off x="775216" y="3053358"/>
            <a:ext cx="41754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→ fluency (lower = better) (&lt;100)</a:t>
            </a:r>
            <a:endParaRPr lang="en-US" sz="17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439" y="1744028"/>
            <a:ext cx="553641" cy="55364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27439" y="2574488"/>
            <a:ext cx="2768679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Diversity (Distinct-N)</a:t>
            </a:r>
            <a:endParaRPr lang="en-US" sz="2150" dirty="0"/>
          </a:p>
        </p:txBody>
      </p:sp>
      <p:sp>
        <p:nvSpPr>
          <p:cNvPr id="8" name="Text 4"/>
          <p:cNvSpPr/>
          <p:nvPr/>
        </p:nvSpPr>
        <p:spPr>
          <a:xfrm>
            <a:off x="5227439" y="3053358"/>
            <a:ext cx="41754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→ variety of replies (&gt;0.3)</a:t>
            </a:r>
            <a:endParaRPr lang="en-US" sz="17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9662" y="1744028"/>
            <a:ext cx="553641" cy="55364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9662" y="2574488"/>
            <a:ext cx="2768679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Appropriateness</a:t>
            </a:r>
            <a:endParaRPr lang="en-US" sz="2150" dirty="0"/>
          </a:p>
        </p:txBody>
      </p:sp>
      <p:sp>
        <p:nvSpPr>
          <p:cNvPr id="11" name="Text 6"/>
          <p:cNvSpPr/>
          <p:nvPr/>
        </p:nvSpPr>
        <p:spPr>
          <a:xfrm>
            <a:off x="9679662" y="3053358"/>
            <a:ext cx="41755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→ contextual fit (&gt;0.6)</a:t>
            </a:r>
            <a:endParaRPr lang="en-US" sz="17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216" y="3850600"/>
            <a:ext cx="553641" cy="55364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75216" y="4681061"/>
            <a:ext cx="2768679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Conversational Depth</a:t>
            </a:r>
            <a:endParaRPr lang="en-US" sz="2150" dirty="0"/>
          </a:p>
        </p:txBody>
      </p:sp>
      <p:sp>
        <p:nvSpPr>
          <p:cNvPr id="14" name="Text 8"/>
          <p:cNvSpPr/>
          <p:nvPr/>
        </p:nvSpPr>
        <p:spPr>
          <a:xfrm>
            <a:off x="775216" y="5159931"/>
            <a:ext cx="41754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→ multi-turn consistency (&gt;0.5)</a:t>
            </a:r>
            <a:endParaRPr lang="en-US" sz="17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439" y="3850600"/>
            <a:ext cx="553641" cy="553641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5227439" y="4681061"/>
            <a:ext cx="2852142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Emotional Intelligence</a:t>
            </a:r>
            <a:endParaRPr lang="en-US" sz="2150" dirty="0"/>
          </a:p>
        </p:txBody>
      </p:sp>
      <p:sp>
        <p:nvSpPr>
          <p:cNvPr id="17" name="Text 10"/>
          <p:cNvSpPr/>
          <p:nvPr/>
        </p:nvSpPr>
        <p:spPr>
          <a:xfrm>
            <a:off x="5227439" y="5159931"/>
            <a:ext cx="41754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→ empathy alignment (&gt;0.3)</a:t>
            </a:r>
            <a:endParaRPr lang="en-US" sz="170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9662" y="3850600"/>
            <a:ext cx="553641" cy="553641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9679662" y="4681061"/>
            <a:ext cx="2768679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Efficiency</a:t>
            </a:r>
            <a:endParaRPr lang="en-US" sz="2150" dirty="0"/>
          </a:p>
        </p:txBody>
      </p:sp>
      <p:sp>
        <p:nvSpPr>
          <p:cNvPr id="20" name="Text 12"/>
          <p:cNvSpPr/>
          <p:nvPr/>
        </p:nvSpPr>
        <p:spPr>
          <a:xfrm>
            <a:off x="9679662" y="5159931"/>
            <a:ext cx="41755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→ response time (&lt;6s) &amp; memory (&lt;5GB) </a:t>
            </a:r>
            <a:endParaRPr lang="en-US" sz="1700" dirty="0"/>
          </a:p>
        </p:txBody>
      </p:sp>
      <p:pic>
        <p:nvPicPr>
          <p:cNvPr id="21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216" y="5957173"/>
            <a:ext cx="553641" cy="553641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775216" y="6787634"/>
            <a:ext cx="2805946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Avg Response Length</a:t>
            </a:r>
            <a:endParaRPr lang="en-US" sz="2150" dirty="0"/>
          </a:p>
        </p:txBody>
      </p:sp>
      <p:sp>
        <p:nvSpPr>
          <p:cNvPr id="23" name="Text 14"/>
          <p:cNvSpPr/>
          <p:nvPr/>
        </p:nvSpPr>
        <p:spPr>
          <a:xfrm>
            <a:off x="775216" y="7266503"/>
            <a:ext cx="41754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→ engagement balance (8-14 words)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14343"/>
            <a:ext cx="67328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Results (Test vs Live Chat)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900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Perplexity: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271242"/>
            <a:ext cx="397954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Test = 107.06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713440"/>
            <a:ext cx="397954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Live = 199.38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331494"/>
            <a:ext cx="3979545" cy="2228493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5334357" y="2690098"/>
            <a:ext cx="35115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Average Response Length: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5334357" y="327124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Test = 13.1 words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5334357" y="371344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Live = 8.6 words</a:t>
            </a:r>
            <a:endParaRPr lang="en-US" sz="175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357" y="4331494"/>
            <a:ext cx="3978116" cy="2227659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9873496" y="2690098"/>
            <a:ext cx="354389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Other Metrics (Test → Live):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873496" y="327124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Diversity: 0.5842 → 0.5186</a:t>
            </a: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9873496" y="371344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Appropriateness: 0.1296 → 0.2956</a:t>
            </a:r>
            <a:endParaRPr lang="en-US" sz="1750" dirty="0"/>
          </a:p>
        </p:txBody>
      </p:sp>
      <p:sp>
        <p:nvSpPr>
          <p:cNvPr id="14" name="Text 10"/>
          <p:cNvSpPr/>
          <p:nvPr/>
        </p:nvSpPr>
        <p:spPr>
          <a:xfrm>
            <a:off x="9873496" y="415563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Depth: 0.7908 → 0.6000</a:t>
            </a:r>
            <a:endParaRPr lang="en-US" sz="1750" dirty="0"/>
          </a:p>
        </p:txBody>
      </p:sp>
      <p:sp>
        <p:nvSpPr>
          <p:cNvPr id="15" name="Text 11"/>
          <p:cNvSpPr/>
          <p:nvPr/>
        </p:nvSpPr>
        <p:spPr>
          <a:xfrm>
            <a:off x="9873496" y="4597837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Emotional Intelligence: 0.2379 → 0.6000</a:t>
            </a:r>
            <a:endParaRPr lang="en-US" sz="1750" dirty="0"/>
          </a:p>
        </p:txBody>
      </p:sp>
      <p:sp>
        <p:nvSpPr>
          <p:cNvPr id="16" name="Text 12"/>
          <p:cNvSpPr/>
          <p:nvPr/>
        </p:nvSpPr>
        <p:spPr>
          <a:xfrm>
            <a:off x="9873496" y="540293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Response Time: 0.328s → 0.564s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03234" y="1780507"/>
            <a:ext cx="3825478" cy="3982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6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Conclusion &amp; Future Work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1423036" y="3058791"/>
            <a:ext cx="1592937" cy="1990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Achievements: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1423036" y="3573151"/>
            <a:ext cx="4371737" cy="203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00"/>
              </a:lnSpc>
              <a:buSzPct val="100000"/>
              <a:buChar char="•"/>
            </a:pPr>
            <a:r>
              <a:rPr lang="en-US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Integrated Emotion, ABSA, RAG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1423036" y="3921723"/>
            <a:ext cx="4371737" cy="203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00"/>
              </a:lnSpc>
              <a:buSzPct val="100000"/>
              <a:buChar char="•"/>
            </a:pPr>
            <a:r>
              <a:rPr lang="en-US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Improved empathy &amp; variety</a:t>
            </a: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1423036" y="4245243"/>
            <a:ext cx="4371737" cy="203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00"/>
              </a:lnSpc>
              <a:buSzPct val="100000"/>
              <a:buChar char="•"/>
            </a:pPr>
            <a:r>
              <a:rPr lang="en-US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Evaluated in controlled &amp; live chat</a:t>
            </a: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8718554" y="3058791"/>
            <a:ext cx="1592937" cy="1990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Limitations: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8718554" y="3472943"/>
            <a:ext cx="4371737" cy="203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00"/>
              </a:lnSpc>
              <a:buSzPct val="100000"/>
              <a:buChar char="•"/>
            </a:pPr>
            <a:r>
              <a:rPr lang="en-US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Fluency &amp; appropriateness still limited</a:t>
            </a: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4590360" y="5213263"/>
            <a:ext cx="1592937" cy="1990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Future Work: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4590360" y="5627415"/>
            <a:ext cx="4371737" cy="203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00"/>
              </a:lnSpc>
              <a:buSzPct val="100000"/>
              <a:buChar char="•"/>
            </a:pPr>
            <a:r>
              <a:rPr lang="en-US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RLHF (Reinforcement Learning with Human Feedback)</a:t>
            </a: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4590360" y="5938409"/>
            <a:ext cx="4371737" cy="203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00"/>
              </a:lnSpc>
              <a:buSzPct val="100000"/>
              <a:buChar char="•"/>
            </a:pPr>
            <a:r>
              <a:rPr lang="en-US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Multimodal inputs (voice + facial expression)</a:t>
            </a: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4590360" y="6236877"/>
            <a:ext cx="4371737" cy="203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00"/>
              </a:lnSpc>
              <a:buSzPct val="100000"/>
              <a:buChar char="•"/>
            </a:pPr>
            <a:r>
              <a:rPr lang="en-US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Long-term memory for personalization</a:t>
            </a: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4590360" y="6547872"/>
            <a:ext cx="4371737" cy="203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00"/>
              </a:lnSpc>
              <a:buSzPct val="100000"/>
              <a:buChar char="•"/>
            </a:pPr>
            <a:r>
              <a:rPr lang="en-US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Integration with helplines for crisis support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590</Words>
  <Application>Microsoft Office PowerPoint</Application>
  <PresentationFormat>Custom</PresentationFormat>
  <Paragraphs>118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Roboto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(Postgrad  C00313606) Mitul Srivastava</cp:lastModifiedBy>
  <cp:revision>7</cp:revision>
  <dcterms:created xsi:type="dcterms:W3CDTF">2025-08-19T17:32:15Z</dcterms:created>
  <dcterms:modified xsi:type="dcterms:W3CDTF">2025-08-20T07:51:22Z</dcterms:modified>
</cp:coreProperties>
</file>