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57" r:id="rId4"/>
    <p:sldId id="274" r:id="rId5"/>
    <p:sldId id="269" r:id="rId6"/>
    <p:sldId id="260" r:id="rId7"/>
    <p:sldId id="261" r:id="rId8"/>
    <p:sldId id="262" r:id="rId9"/>
    <p:sldId id="263" r:id="rId10"/>
    <p:sldId id="265" r:id="rId11"/>
    <p:sldId id="267" r:id="rId12"/>
    <p:sldId id="266"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FFB66-681B-492D-BA7B-36770C181A1D}" v="1041" dt="2019-12-02T03:23:23.461"/>
    <p1510:client id="{46127F6E-9E00-3D24-429D-BFE20523DAD3}" v="4" dt="2019-12-01T23:19:56.078"/>
    <p1510:client id="{5BE6BD15-0C89-3959-52FF-B79658A8FCA5}" v="4130" dt="2019-12-02T02:52:47.794"/>
    <p1510:client id="{64808C59-0FD1-4C1F-B6FE-E231A83878EB}" v="86" dt="2019-12-02T00:02:38.190"/>
    <p1510:client id="{73D47C22-FC0B-B5D5-468E-10471C3A603A}" v="748" dt="2019-12-01T22:33:10.528"/>
    <p1510:client id="{DF048A8B-9B8E-44CF-91AE-C3A39C84A96D}" v="49" dt="2019-12-01T20:59:39.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12/1/2019</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225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310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1936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5691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12/1/2019</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3602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30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263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47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612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4866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12/1/2019</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659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745271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2" r:id="rId5"/>
    <p:sldLayoutId id="2147483758" r:id="rId6"/>
    <p:sldLayoutId id="2147483759" r:id="rId7"/>
    <p:sldLayoutId id="2147483749" r:id="rId8"/>
    <p:sldLayoutId id="2147483750" r:id="rId9"/>
    <p:sldLayoutId id="2147483751" r:id="rId10"/>
    <p:sldLayoutId id="2147483753" r:id="rId11"/>
  </p:sldLayoutIdLst>
  <p:hf sldNum="0" hdr="0" ftr="0" dt="0"/>
  <p:txStyles>
    <p:titleStyle>
      <a:lvl1pPr algn="l" defTabSz="914400" rtl="0" eaLnBrk="1" latinLnBrk="0" hangingPunct="1">
        <a:lnSpc>
          <a:spcPct val="90000"/>
        </a:lnSpc>
        <a:spcBef>
          <a:spcPct val="0"/>
        </a:spcBef>
        <a:buNone/>
        <a:defRPr lang="en-US" sz="36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6EF0C971-55A3-44F6-91E8-9B84874BAD01}"/>
              </a:ext>
            </a:extLst>
          </p:cNvPr>
          <p:cNvPicPr>
            <a:picLocks noChangeAspect="1"/>
          </p:cNvPicPr>
          <p:nvPr/>
        </p:nvPicPr>
        <p:blipFill rotWithShape="1">
          <a:blip r:embed="rId2"/>
          <a:srcRect t="15605" r="-2" b="-2"/>
          <a:stretch/>
        </p:blipFill>
        <p:spPr>
          <a:xfrm>
            <a:off x="20" y="10"/>
            <a:ext cx="12191979" cy="6857990"/>
          </a:xfrm>
          <a:prstGeom prst="rect">
            <a:avLst/>
          </a:prstGeom>
        </p:spPr>
      </p:pic>
      <p:sp>
        <p:nvSpPr>
          <p:cNvPr id="16" name="Rectangle 1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8" name="Rectangle 1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1578316" y="1348844"/>
            <a:ext cx="5409468" cy="3042706"/>
          </a:xfrm>
        </p:spPr>
        <p:txBody>
          <a:bodyPr>
            <a:normAutofit/>
          </a:bodyPr>
          <a:lstStyle/>
          <a:p>
            <a:r>
              <a:rPr lang="en-US" sz="6000">
                <a:solidFill>
                  <a:schemeClr val="tx1"/>
                </a:solidFill>
                <a:cs typeface="Calibri Light"/>
              </a:rPr>
              <a:t>PIMA Indian Diabetes Data Analysis</a:t>
            </a:r>
            <a:endParaRPr lang="en-US" sz="6000">
              <a:solidFill>
                <a:schemeClr val="tx1"/>
              </a:solidFill>
            </a:endParaRPr>
          </a:p>
        </p:txBody>
      </p:sp>
      <p:sp>
        <p:nvSpPr>
          <p:cNvPr id="3" name="Subtitle 2"/>
          <p:cNvSpPr>
            <a:spLocks noGrp="1"/>
          </p:cNvSpPr>
          <p:nvPr>
            <p:ph type="subTitle" idx="1"/>
          </p:nvPr>
        </p:nvSpPr>
        <p:spPr>
          <a:xfrm>
            <a:off x="1578316" y="4523911"/>
            <a:ext cx="5409468" cy="1684220"/>
          </a:xfrm>
        </p:spPr>
        <p:txBody>
          <a:bodyPr vert="horz" lIns="91440" tIns="45720" rIns="91440" bIns="45720" rtlCol="0" anchor="t">
            <a:normAutofit/>
          </a:bodyPr>
          <a:lstStyle/>
          <a:p>
            <a:pPr algn="l">
              <a:lnSpc>
                <a:spcPct val="110000"/>
              </a:lnSpc>
              <a:spcAft>
                <a:spcPts val="600"/>
              </a:spcAft>
            </a:pPr>
            <a:r>
              <a:rPr lang="en-US">
                <a:solidFill>
                  <a:schemeClr val="tx1"/>
                </a:solidFill>
                <a:cs typeface="Calibri" panose="020F0502020204030204"/>
              </a:rPr>
              <a:t>&gt; Group 5:</a:t>
            </a:r>
          </a:p>
          <a:p>
            <a:pPr algn="l">
              <a:lnSpc>
                <a:spcPct val="110000"/>
              </a:lnSpc>
              <a:spcAft>
                <a:spcPts val="600"/>
              </a:spcAft>
            </a:pPr>
            <a:r>
              <a:rPr lang="en-US">
                <a:solidFill>
                  <a:schemeClr val="tx1"/>
                </a:solidFill>
                <a:cs typeface="Calibri" panose="020F0502020204030204"/>
              </a:rPr>
              <a:t>Mitul Shah</a:t>
            </a:r>
            <a:endParaRPr lang="en-US">
              <a:solidFill>
                <a:schemeClr val="tx1"/>
              </a:solidFill>
            </a:endParaRPr>
          </a:p>
          <a:p>
            <a:pPr algn="l">
              <a:lnSpc>
                <a:spcPct val="110000"/>
              </a:lnSpc>
              <a:spcAft>
                <a:spcPts val="600"/>
              </a:spcAft>
            </a:pPr>
            <a:r>
              <a:rPr lang="en-US">
                <a:solidFill>
                  <a:schemeClr val="tx1"/>
                </a:solidFill>
                <a:cs typeface="Calibri" panose="020F0502020204030204"/>
              </a:rPr>
              <a:t>Siddharth Muthe</a:t>
            </a:r>
          </a:p>
          <a:p>
            <a:pPr algn="l">
              <a:lnSpc>
                <a:spcPct val="110000"/>
              </a:lnSpc>
              <a:spcAft>
                <a:spcPts val="600"/>
              </a:spcAft>
            </a:pPr>
            <a:r>
              <a:rPr lang="en-US">
                <a:solidFill>
                  <a:schemeClr val="tx1"/>
                </a:solidFill>
                <a:cs typeface="Calibri" panose="020F0502020204030204"/>
              </a:rPr>
              <a:t>Yuvraj Tomar</a:t>
            </a:r>
          </a:p>
          <a:p>
            <a:pPr algn="l">
              <a:lnSpc>
                <a:spcPct val="110000"/>
              </a:lnSpc>
              <a:spcAft>
                <a:spcPts val="600"/>
              </a:spcAft>
            </a:pPr>
            <a:endParaRPr lang="en-US">
              <a:solidFill>
                <a:schemeClr val="tx1"/>
              </a:solidFill>
              <a:cs typeface="Calibri" panose="020F0502020204030204"/>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16" name="Picture 16" descr="A screenshot of a cell phone&#10;&#10;Description generated with very high confidence">
            <a:extLst>
              <a:ext uri="{FF2B5EF4-FFF2-40B4-BE49-F238E27FC236}">
                <a16:creationId xmlns:a16="http://schemas.microsoft.com/office/drawing/2014/main" id="{43CE50B3-A7BD-4AFC-A847-892ACC3B8962}"/>
              </a:ext>
            </a:extLst>
          </p:cNvPr>
          <p:cNvPicPr>
            <a:picLocks noGrp="1" noChangeAspect="1"/>
          </p:cNvPicPr>
          <p:nvPr>
            <p:ph idx="1"/>
          </p:nvPr>
        </p:nvPicPr>
        <p:blipFill>
          <a:blip r:embed="rId2"/>
          <a:stretch>
            <a:fillRect/>
          </a:stretch>
        </p:blipFill>
        <p:spPr>
          <a:xfrm>
            <a:off x="1732038" y="599317"/>
            <a:ext cx="10905066" cy="3448728"/>
          </a:xfrm>
          <a:prstGeom prst="rect">
            <a:avLst/>
          </a:prstGeom>
        </p:spPr>
      </p:pic>
    </p:spTree>
    <p:extLst>
      <p:ext uri="{BB962C8B-B14F-4D97-AF65-F5344CB8AC3E}">
        <p14:creationId xmlns:p14="http://schemas.microsoft.com/office/powerpoint/2010/main" val="396142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4B707-E999-4BDB-BC6D-B939B7BB8D69}"/>
              </a:ext>
            </a:extLst>
          </p:cNvPr>
          <p:cNvSpPr>
            <a:spLocks noGrp="1"/>
          </p:cNvSpPr>
          <p:nvPr>
            <p:ph type="title"/>
          </p:nvPr>
        </p:nvSpPr>
        <p:spPr>
          <a:xfrm>
            <a:off x="9321801" y="584089"/>
            <a:ext cx="2312480" cy="953398"/>
          </a:xfrm>
        </p:spPr>
        <p:txBody>
          <a:bodyPr anchor="b">
            <a:normAutofit/>
          </a:bodyPr>
          <a:lstStyle/>
          <a:p>
            <a:r>
              <a:rPr lang="en-US" sz="2800"/>
              <a:t>Correlation Heatmap</a:t>
            </a:r>
          </a:p>
        </p:txBody>
      </p:sp>
      <p:sp>
        <p:nvSpPr>
          <p:cNvPr id="8" name="Content Placeholder 7">
            <a:extLst>
              <a:ext uri="{FF2B5EF4-FFF2-40B4-BE49-F238E27FC236}">
                <a16:creationId xmlns:a16="http://schemas.microsoft.com/office/drawing/2014/main" id="{4B9FCBEF-D189-42A5-A5EE-7FFDB7E71F79}"/>
              </a:ext>
            </a:extLst>
          </p:cNvPr>
          <p:cNvSpPr>
            <a:spLocks noGrp="1"/>
          </p:cNvSpPr>
          <p:nvPr>
            <p:ph idx="1"/>
          </p:nvPr>
        </p:nvSpPr>
        <p:spPr>
          <a:xfrm>
            <a:off x="9321801" y="1718493"/>
            <a:ext cx="2312479" cy="4478026"/>
          </a:xfrm>
        </p:spPr>
        <p:txBody>
          <a:bodyPr vert="horz" lIns="91440" tIns="45720" rIns="91440" bIns="45720" rtlCol="0" anchor="t">
            <a:normAutofit/>
          </a:bodyPr>
          <a:lstStyle/>
          <a:p>
            <a:r>
              <a:rPr lang="en-US">
                <a:ea typeface="+mn-lt"/>
                <a:cs typeface="+mn-lt"/>
              </a:rPr>
              <a:t>No 2 factors have strong linear relationship.</a:t>
            </a:r>
          </a:p>
          <a:p>
            <a:r>
              <a:rPr lang="en-US">
                <a:ea typeface="+mn-lt"/>
                <a:cs typeface="+mn-lt"/>
              </a:rPr>
              <a:t>Age &amp; pregnancies have moderate positive linear relationship.</a:t>
            </a:r>
          </a:p>
          <a:p>
            <a:r>
              <a:rPr lang="en-US">
                <a:solidFill>
                  <a:srgbClr val="000000"/>
                </a:solidFill>
              </a:rPr>
              <a:t>We conclude that our variables are pretty much independent and suitable for building a Logistic regression model.</a:t>
            </a:r>
          </a:p>
        </p:txBody>
      </p:sp>
      <p:pic>
        <p:nvPicPr>
          <p:cNvPr id="6" name="Picture 4" descr="A screenshot of a cell phone&#10;&#10;Description generated with high confidence">
            <a:extLst>
              <a:ext uri="{FF2B5EF4-FFF2-40B4-BE49-F238E27FC236}">
                <a16:creationId xmlns:a16="http://schemas.microsoft.com/office/drawing/2014/main" id="{CD18A243-2086-49BD-B6C3-6DCE523E2C31}"/>
              </a:ext>
            </a:extLst>
          </p:cNvPr>
          <p:cNvPicPr>
            <a:picLocks noChangeAspect="1"/>
          </p:cNvPicPr>
          <p:nvPr/>
        </p:nvPicPr>
        <p:blipFill>
          <a:blip r:embed="rId2"/>
          <a:stretch>
            <a:fillRect/>
          </a:stretch>
        </p:blipFill>
        <p:spPr>
          <a:xfrm>
            <a:off x="470741" y="418829"/>
            <a:ext cx="8152420" cy="6070158"/>
          </a:xfrm>
          <a:prstGeom prst="rect">
            <a:avLst/>
          </a:prstGeom>
        </p:spPr>
      </p:pic>
    </p:spTree>
    <p:extLst>
      <p:ext uri="{BB962C8B-B14F-4D97-AF65-F5344CB8AC3E}">
        <p14:creationId xmlns:p14="http://schemas.microsoft.com/office/powerpoint/2010/main" val="319983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EC3-2425-438B-B13E-3680FD685FC2}"/>
              </a:ext>
            </a:extLst>
          </p:cNvPr>
          <p:cNvSpPr>
            <a:spLocks noGrp="1"/>
          </p:cNvSpPr>
          <p:nvPr>
            <p:ph type="title"/>
          </p:nvPr>
        </p:nvSpPr>
        <p:spPr/>
        <p:txBody>
          <a:bodyPr/>
          <a:lstStyle/>
          <a:p>
            <a:pPr algn="ctr"/>
            <a:r>
              <a:rPr lang="en-US"/>
              <a:t>Logistic Regression</a:t>
            </a:r>
          </a:p>
        </p:txBody>
      </p:sp>
      <p:sp>
        <p:nvSpPr>
          <p:cNvPr id="3" name="Content Placeholder 2">
            <a:extLst>
              <a:ext uri="{FF2B5EF4-FFF2-40B4-BE49-F238E27FC236}">
                <a16:creationId xmlns:a16="http://schemas.microsoft.com/office/drawing/2014/main" id="{46A0F12E-DAFC-4795-BD93-87A98FA30A76}"/>
              </a:ext>
            </a:extLst>
          </p:cNvPr>
          <p:cNvSpPr>
            <a:spLocks noGrp="1"/>
          </p:cNvSpPr>
          <p:nvPr>
            <p:ph idx="1"/>
          </p:nvPr>
        </p:nvSpPr>
        <p:spPr>
          <a:xfrm>
            <a:off x="1066800" y="1714932"/>
            <a:ext cx="10058400" cy="3849624"/>
          </a:xfrm>
        </p:spPr>
        <p:txBody>
          <a:bodyPr vert="horz" lIns="91440" tIns="45720" rIns="91440" bIns="45720" rtlCol="0" anchor="t">
            <a:noAutofit/>
          </a:bodyPr>
          <a:lstStyle/>
          <a:p>
            <a:pPr algn="just"/>
            <a:r>
              <a:rPr lang="en-US" sz="1600"/>
              <a:t>Used  for predicting or modelling dependent variable is categorical and independent variables are continuous and discrete</a:t>
            </a:r>
          </a:p>
          <a:p>
            <a:pPr algn="just"/>
            <a:r>
              <a:rPr lang="en-US" sz="1600"/>
              <a:t>Steps:</a:t>
            </a:r>
          </a:p>
          <a:p>
            <a:pPr marL="0" indent="0" algn="just">
              <a:buNone/>
            </a:pPr>
            <a:r>
              <a:rPr lang="en-US" sz="1600"/>
              <a:t>1. First we build a LR model for all variables and apply the step function.</a:t>
            </a:r>
          </a:p>
          <a:p>
            <a:pPr marL="0" indent="0" algn="just">
              <a:buNone/>
            </a:pPr>
            <a:r>
              <a:rPr lang="en-US" sz="1600"/>
              <a:t>2. The step function eliminates Skin Thickness based on AIC criteria.</a:t>
            </a:r>
          </a:p>
          <a:p>
            <a:pPr marL="0" indent="0" algn="just">
              <a:buNone/>
            </a:pPr>
            <a:r>
              <a:rPr lang="en-US" sz="1600"/>
              <a:t>3. Then we again build a LR model excluding  skin thickness (Iteration 1) . After summarizing the  newly LR model  we see that Insulin and Age have p-value &gt; 0.05 . Therefore, we exclude them from further iteration.</a:t>
            </a:r>
          </a:p>
          <a:p>
            <a:pPr marL="0" indent="0" algn="just">
              <a:buNone/>
            </a:pPr>
            <a:r>
              <a:rPr lang="en-US" sz="1600"/>
              <a:t>4. Finally, we build a LR model  after omitting variables from above  steps (Iteration 2). After </a:t>
            </a:r>
            <a:r>
              <a:rPr lang="en-US" sz="1600">
                <a:ea typeface="+mn-lt"/>
                <a:cs typeface="+mn-lt"/>
              </a:rPr>
              <a:t>summarizing the  newly LR model  we see that all the 5  remaining variables (Pregnancies + Glucose + Blood Pressure +     BMI + Diabetes Pedigree Function )  have a  p-value &lt; 0.05 . </a:t>
            </a:r>
          </a:p>
          <a:p>
            <a:pPr marL="0" indent="0" algn="just">
              <a:buNone/>
            </a:pPr>
            <a:r>
              <a:rPr lang="en-US" sz="1600">
                <a:ea typeface="+mn-lt"/>
                <a:cs typeface="+mn-lt"/>
              </a:rPr>
              <a:t>The 5 variables achieved at the end of 2nd iteration show that these variables when combined and built a LR model, can produce the outcome together.</a:t>
            </a:r>
            <a:endParaRPr lang="en-US" sz="1600"/>
          </a:p>
        </p:txBody>
      </p:sp>
    </p:spTree>
    <p:extLst>
      <p:ext uri="{BB962C8B-B14F-4D97-AF65-F5344CB8AC3E}">
        <p14:creationId xmlns:p14="http://schemas.microsoft.com/office/powerpoint/2010/main" val="414641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0362-AE67-43D9-A5B0-9F92D3B76D67}"/>
              </a:ext>
            </a:extLst>
          </p:cNvPr>
          <p:cNvSpPr>
            <a:spLocks noGrp="1"/>
          </p:cNvSpPr>
          <p:nvPr>
            <p:ph type="title"/>
          </p:nvPr>
        </p:nvSpPr>
        <p:spPr>
          <a:xfrm>
            <a:off x="1066800" y="642594"/>
            <a:ext cx="10058400" cy="623978"/>
          </a:xfrm>
        </p:spPr>
        <p:txBody>
          <a:bodyPr/>
          <a:lstStyle/>
          <a:p>
            <a:pPr algn="ctr"/>
            <a:r>
              <a:rPr lang="en-US">
                <a:latin typeface="Sagona Book"/>
              </a:rPr>
              <a:t>CONCLUSION</a:t>
            </a:r>
            <a:endParaRPr lang="en-US"/>
          </a:p>
        </p:txBody>
      </p:sp>
      <p:sp>
        <p:nvSpPr>
          <p:cNvPr id="3" name="Content Placeholder 2">
            <a:extLst>
              <a:ext uri="{FF2B5EF4-FFF2-40B4-BE49-F238E27FC236}">
                <a16:creationId xmlns:a16="http://schemas.microsoft.com/office/drawing/2014/main" id="{4617A685-77B7-40D9-94D1-1B9B1F1E9F77}"/>
              </a:ext>
            </a:extLst>
          </p:cNvPr>
          <p:cNvSpPr>
            <a:spLocks noGrp="1"/>
          </p:cNvSpPr>
          <p:nvPr>
            <p:ph idx="1"/>
          </p:nvPr>
        </p:nvSpPr>
        <p:spPr>
          <a:xfrm>
            <a:off x="1066800" y="1139838"/>
            <a:ext cx="10058400" cy="5589283"/>
          </a:xfrm>
        </p:spPr>
        <p:txBody>
          <a:bodyPr vert="horz" lIns="91440" tIns="45720" rIns="91440" bIns="45720" rtlCol="0" anchor="t">
            <a:normAutofit fontScale="92500" lnSpcReduction="20000"/>
          </a:bodyPr>
          <a:lstStyle/>
          <a:p>
            <a:r>
              <a:rPr lang="en-US" sz="1600">
                <a:ea typeface="+mn-lt"/>
                <a:cs typeface="+mn-lt"/>
              </a:rPr>
              <a:t>Statistical validation was done using hypothesis testing for each parameter. </a:t>
            </a:r>
          </a:p>
          <a:p>
            <a:r>
              <a:rPr lang="en-US" sz="1600">
                <a:ea typeface="+mn-lt"/>
                <a:cs typeface="+mn-lt"/>
              </a:rPr>
              <a:t>Parameters that are responsible for diabetes were identified and then the interval of the mean of those values was calculated. </a:t>
            </a:r>
          </a:p>
          <a:p>
            <a:r>
              <a:rPr lang="en-US" sz="1600">
                <a:ea typeface="+mn-lt"/>
                <a:cs typeface="+mn-lt"/>
              </a:rPr>
              <a:t>The interval of these dependent parameters was calculated separately for diabetic and non-diabetic women. </a:t>
            </a:r>
          </a:p>
          <a:p>
            <a:r>
              <a:rPr lang="en-US" sz="1600">
                <a:ea typeface="+mn-lt"/>
                <a:cs typeface="+mn-lt"/>
              </a:rPr>
              <a:t>The result from the hypothesis testing showed that the major contributing factors for diabetes of PIMA Indian women are BMI, glucose level, blood pressure, and diabetes pedigree function. </a:t>
            </a:r>
          </a:p>
          <a:p>
            <a:r>
              <a:rPr lang="en-US" sz="1600">
                <a:ea typeface="+mn-lt"/>
                <a:cs typeface="+mn-lt"/>
              </a:rPr>
              <a:t>The analysis also included studying the bivariate relationships between variables using correlation and heat maps. It was found that there is a moderate correlation between pregnancy and BMI and weak correlation between the rest of them. So, all the parameters are independent. </a:t>
            </a:r>
          </a:p>
          <a:p>
            <a:r>
              <a:rPr lang="en-US" sz="1600">
                <a:ea typeface="+mn-lt"/>
                <a:cs typeface="+mn-lt"/>
              </a:rPr>
              <a:t>The results of statistical analysis were verified using logistic regression. It was found that even with logistic regression the major contributing factors were the same as that were found using statistical analysis. Both statistical analysis and classification models yielded the same result.</a:t>
            </a:r>
            <a:endParaRPr lang="en-US" sz="1600"/>
          </a:p>
          <a:p>
            <a:r>
              <a:rPr lang="en-US" sz="1600"/>
              <a:t>The order of importance from statistical analysis is –Glucose – BMI – Pregnancies – Diabetes Pedigree Function – Blood Pressure</a:t>
            </a:r>
          </a:p>
          <a:p>
            <a:r>
              <a:rPr lang="en-US" sz="1600"/>
              <a:t>The order of importance from Logistic Regression is   </a:t>
            </a:r>
            <a:r>
              <a:rPr lang="en-US" sz="1600">
                <a:ea typeface="+mn-lt"/>
                <a:cs typeface="+mn-lt"/>
              </a:rPr>
              <a:t>Glucose – BMI – Pregnancies – Blood Pressure – Diabetes Pedigree Function </a:t>
            </a:r>
          </a:p>
          <a:p>
            <a:r>
              <a:rPr lang="en-US" sz="1600">
                <a:ea typeface="+mn-lt"/>
                <a:cs typeface="+mn-lt"/>
              </a:rPr>
              <a:t>The  order of importance from both analysis almost match and thus cross validate each other.</a:t>
            </a:r>
          </a:p>
        </p:txBody>
      </p:sp>
    </p:spTree>
    <p:extLst>
      <p:ext uri="{BB962C8B-B14F-4D97-AF65-F5344CB8AC3E}">
        <p14:creationId xmlns:p14="http://schemas.microsoft.com/office/powerpoint/2010/main" val="136265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AC1A19AC-13B9-4D21-95BA-F9AF5B8AA1D4}"/>
              </a:ext>
            </a:extLst>
          </p:cNvPr>
          <p:cNvPicPr>
            <a:picLocks noChangeAspect="1"/>
          </p:cNvPicPr>
          <p:nvPr/>
        </p:nvPicPr>
        <p:blipFill>
          <a:blip r:embed="rId2"/>
          <a:stretch>
            <a:fillRect/>
          </a:stretch>
        </p:blipFill>
        <p:spPr>
          <a:xfrm>
            <a:off x="3389463" y="1484462"/>
            <a:ext cx="5413074" cy="4837980"/>
          </a:xfrm>
          <a:prstGeom prst="rect">
            <a:avLst/>
          </a:prstGeom>
        </p:spPr>
      </p:pic>
      <p:sp>
        <p:nvSpPr>
          <p:cNvPr id="4" name="TextBox 3">
            <a:extLst>
              <a:ext uri="{FF2B5EF4-FFF2-40B4-BE49-F238E27FC236}">
                <a16:creationId xmlns:a16="http://schemas.microsoft.com/office/drawing/2014/main" id="{C0E1A001-06EE-4B16-ABAC-B0B383890395}"/>
              </a:ext>
            </a:extLst>
          </p:cNvPr>
          <p:cNvSpPr txBox="1"/>
          <p:nvPr/>
        </p:nvSpPr>
        <p:spPr>
          <a:xfrm>
            <a:off x="4307457" y="770627"/>
            <a:ext cx="35770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Please Rate us!!</a:t>
            </a:r>
          </a:p>
        </p:txBody>
      </p:sp>
    </p:spTree>
    <p:extLst>
      <p:ext uri="{BB962C8B-B14F-4D97-AF65-F5344CB8AC3E}">
        <p14:creationId xmlns:p14="http://schemas.microsoft.com/office/powerpoint/2010/main" val="216769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E89A-A7EB-478C-8284-AA08A566047C}"/>
              </a:ext>
            </a:extLst>
          </p:cNvPr>
          <p:cNvSpPr>
            <a:spLocks noGrp="1"/>
          </p:cNvSpPr>
          <p:nvPr>
            <p:ph type="title"/>
          </p:nvPr>
        </p:nvSpPr>
        <p:spPr>
          <a:xfrm>
            <a:off x="1066800" y="642594"/>
            <a:ext cx="4666891" cy="1371600"/>
          </a:xfrm>
        </p:spPr>
        <p:txBody>
          <a:bodyPr/>
          <a:lstStyle/>
          <a:p>
            <a:pPr algn="ctr"/>
            <a:r>
              <a:rPr lang="en-US"/>
              <a:t>Introduction</a:t>
            </a:r>
          </a:p>
        </p:txBody>
      </p:sp>
      <p:sp>
        <p:nvSpPr>
          <p:cNvPr id="3" name="Content Placeholder 2">
            <a:extLst>
              <a:ext uri="{FF2B5EF4-FFF2-40B4-BE49-F238E27FC236}">
                <a16:creationId xmlns:a16="http://schemas.microsoft.com/office/drawing/2014/main" id="{B859E1DB-701E-4C14-9C4C-285B8485382A}"/>
              </a:ext>
            </a:extLst>
          </p:cNvPr>
          <p:cNvSpPr>
            <a:spLocks noGrp="1"/>
          </p:cNvSpPr>
          <p:nvPr>
            <p:ph sz="half" idx="1"/>
          </p:nvPr>
        </p:nvSpPr>
        <p:spPr/>
        <p:txBody>
          <a:bodyPr vert="horz" lIns="91440" tIns="45720" rIns="91440" bIns="45720" rtlCol="0" anchor="t">
            <a:normAutofit/>
          </a:bodyPr>
          <a:lstStyle/>
          <a:p>
            <a:r>
              <a:rPr lang="en-US" sz="2000">
                <a:ea typeface="+mn-lt"/>
                <a:cs typeface="+mn-lt"/>
              </a:rPr>
              <a:t>Collected by National Institute of Diabetes and Digestive and  Kidney Diseases.</a:t>
            </a:r>
          </a:p>
          <a:p>
            <a:r>
              <a:rPr lang="en-US" sz="2000">
                <a:ea typeface="+mn-lt"/>
                <a:cs typeface="+mn-lt"/>
              </a:rPr>
              <a:t>Objective is to study the high rate of Diabetes in PIMA Indian women.</a:t>
            </a:r>
          </a:p>
          <a:p>
            <a:r>
              <a:rPr lang="en-US" sz="2000">
                <a:ea typeface="+mn-lt"/>
                <a:cs typeface="+mn-lt"/>
              </a:rPr>
              <a:t>All patients under study are females with at least 21 years old.</a:t>
            </a:r>
          </a:p>
          <a:p>
            <a:endParaRPr lang="en-US" sz="2000">
              <a:ea typeface="+mn-lt"/>
              <a:cs typeface="+mn-lt"/>
            </a:endParaRPr>
          </a:p>
          <a:p>
            <a:endParaRPr lang="en-US" sz="2000">
              <a:ea typeface="+mn-lt"/>
              <a:cs typeface="+mn-lt"/>
            </a:endParaRPr>
          </a:p>
          <a:p>
            <a:endParaRPr lang="en-US" sz="2000"/>
          </a:p>
        </p:txBody>
      </p:sp>
      <p:sp>
        <p:nvSpPr>
          <p:cNvPr id="4" name="Content Placeholder 3">
            <a:extLst>
              <a:ext uri="{FF2B5EF4-FFF2-40B4-BE49-F238E27FC236}">
                <a16:creationId xmlns:a16="http://schemas.microsoft.com/office/drawing/2014/main" id="{51BB290E-AABA-493D-BDA5-BEC9B42DA0D0}"/>
              </a:ext>
            </a:extLst>
          </p:cNvPr>
          <p:cNvSpPr>
            <a:spLocks noGrp="1"/>
          </p:cNvSpPr>
          <p:nvPr>
            <p:ph sz="half" idx="2"/>
          </p:nvPr>
        </p:nvSpPr>
        <p:spPr/>
        <p:txBody>
          <a:bodyPr vert="horz" lIns="91440" tIns="45720" rIns="91440" bIns="45720" rtlCol="0" anchor="t">
            <a:normAutofit/>
          </a:bodyPr>
          <a:lstStyle/>
          <a:p>
            <a:r>
              <a:rPr lang="en-US" sz="2000"/>
              <a:t>Imputing 0 values in dataset with mean w.r.t Outcome 0 or 1.</a:t>
            </a:r>
          </a:p>
          <a:p>
            <a:r>
              <a:rPr lang="en-US" sz="2000"/>
              <a:t>Convert Outcome to factor from integer.</a:t>
            </a:r>
          </a:p>
          <a:p>
            <a:r>
              <a:rPr lang="en-US" sz="2000"/>
              <a:t>Making the data normal by taking natural log.</a:t>
            </a:r>
          </a:p>
          <a:p>
            <a:pPr marL="0" indent="0">
              <a:buNone/>
            </a:pPr>
            <a:endParaRPr lang="en-US" sz="2000"/>
          </a:p>
        </p:txBody>
      </p:sp>
      <p:sp>
        <p:nvSpPr>
          <p:cNvPr id="6" name="TextBox 5">
            <a:extLst>
              <a:ext uri="{FF2B5EF4-FFF2-40B4-BE49-F238E27FC236}">
                <a16:creationId xmlns:a16="http://schemas.microsoft.com/office/drawing/2014/main" id="{F2E5EDF6-A3CB-4EA3-8FBA-202F13643723}"/>
              </a:ext>
            </a:extLst>
          </p:cNvPr>
          <p:cNvSpPr txBox="1"/>
          <p:nvPr/>
        </p:nvSpPr>
        <p:spPr>
          <a:xfrm>
            <a:off x="6535947" y="1000665"/>
            <a:ext cx="46553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rgbClr val="262626"/>
                </a:solidFill>
                <a:latin typeface="Sagona ExtraLight"/>
              </a:rPr>
              <a:t>Data Cleaning</a:t>
            </a:r>
            <a:endParaRPr lang="en-US" sz="3600"/>
          </a:p>
        </p:txBody>
      </p:sp>
    </p:spTree>
    <p:extLst>
      <p:ext uri="{BB962C8B-B14F-4D97-AF65-F5344CB8AC3E}">
        <p14:creationId xmlns:p14="http://schemas.microsoft.com/office/powerpoint/2010/main" val="306479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8"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C3043E5-366E-4D64-B300-622A4A99B41B}"/>
              </a:ext>
            </a:extLst>
          </p:cNvPr>
          <p:cNvSpPr>
            <a:spLocks noGrp="1"/>
          </p:cNvSpPr>
          <p:nvPr>
            <p:ph type="title"/>
          </p:nvPr>
        </p:nvSpPr>
        <p:spPr>
          <a:xfrm>
            <a:off x="1192625" y="1420706"/>
            <a:ext cx="3466540" cy="4016587"/>
          </a:xfrm>
        </p:spPr>
        <p:txBody>
          <a:bodyPr>
            <a:normAutofit/>
          </a:bodyPr>
          <a:lstStyle/>
          <a:p>
            <a:pPr algn="ctr"/>
            <a:r>
              <a:rPr lang="en-US" sz="4000"/>
              <a:t>Dataset Description</a:t>
            </a:r>
          </a:p>
        </p:txBody>
      </p:sp>
      <p:cxnSp>
        <p:nvCxnSpPr>
          <p:cNvPr id="19"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D57129-506D-4B22-84C7-B560125D272C}"/>
              </a:ext>
            </a:extLst>
          </p:cNvPr>
          <p:cNvSpPr>
            <a:spLocks noGrp="1"/>
          </p:cNvSpPr>
          <p:nvPr>
            <p:ph idx="1"/>
          </p:nvPr>
        </p:nvSpPr>
        <p:spPr>
          <a:xfrm>
            <a:off x="5236723" y="1420706"/>
            <a:ext cx="5514758" cy="4332888"/>
          </a:xfrm>
        </p:spPr>
        <p:txBody>
          <a:bodyPr vert="horz" lIns="91440" tIns="45720" rIns="91440" bIns="45720" rtlCol="0" anchor="ctr">
            <a:noAutofit/>
          </a:bodyPr>
          <a:lstStyle/>
          <a:p>
            <a:pPr>
              <a:lnSpc>
                <a:spcPct val="110000"/>
              </a:lnSpc>
            </a:pPr>
            <a:r>
              <a:rPr lang="en-US" sz="1600" b="1">
                <a:solidFill>
                  <a:schemeClr val="tx1">
                    <a:lumMod val="75000"/>
                    <a:lumOff val="25000"/>
                  </a:schemeClr>
                </a:solidFill>
                <a:ea typeface="+mn-lt"/>
                <a:cs typeface="+mn-lt"/>
              </a:rPr>
              <a:t>Pregnancies: </a:t>
            </a:r>
            <a:r>
              <a:rPr lang="en-US" sz="1600">
                <a:solidFill>
                  <a:schemeClr val="tx1">
                    <a:lumMod val="75000"/>
                    <a:lumOff val="25000"/>
                  </a:schemeClr>
                </a:solidFill>
                <a:ea typeface="+mn-lt"/>
                <a:cs typeface="+mn-lt"/>
              </a:rPr>
              <a:t>Number of times pregnant</a:t>
            </a:r>
            <a:endParaRPr lang="en-US" sz="1600">
              <a:solidFill>
                <a:schemeClr val="tx1">
                  <a:lumMod val="75000"/>
                  <a:lumOff val="25000"/>
                </a:schemeClr>
              </a:solidFill>
            </a:endParaRPr>
          </a:p>
          <a:p>
            <a:pPr>
              <a:lnSpc>
                <a:spcPct val="110000"/>
              </a:lnSpc>
            </a:pPr>
            <a:r>
              <a:rPr lang="en-US" sz="1600" b="1">
                <a:solidFill>
                  <a:schemeClr val="tx1">
                    <a:lumMod val="75000"/>
                    <a:lumOff val="25000"/>
                  </a:schemeClr>
                </a:solidFill>
                <a:ea typeface="+mn-lt"/>
                <a:cs typeface="+mn-lt"/>
              </a:rPr>
              <a:t>Glucose:</a:t>
            </a:r>
            <a:r>
              <a:rPr lang="en-US" sz="1600">
                <a:solidFill>
                  <a:schemeClr val="tx1">
                    <a:lumMod val="75000"/>
                    <a:lumOff val="25000"/>
                  </a:schemeClr>
                </a:solidFill>
                <a:ea typeface="+mn-lt"/>
                <a:cs typeface="+mn-lt"/>
              </a:rPr>
              <a:t> Plasma glucose concentration over 2 hours in an oral glucose tolerance test (mg/dL)</a:t>
            </a:r>
            <a:endParaRPr lang="en-US" sz="1600">
              <a:solidFill>
                <a:schemeClr val="tx1">
                  <a:lumMod val="75000"/>
                  <a:lumOff val="25000"/>
                </a:schemeClr>
              </a:solidFill>
            </a:endParaRPr>
          </a:p>
          <a:p>
            <a:pPr>
              <a:lnSpc>
                <a:spcPct val="110000"/>
              </a:lnSpc>
            </a:pPr>
            <a:r>
              <a:rPr lang="en-US" sz="1600" b="1" err="1">
                <a:solidFill>
                  <a:schemeClr val="tx1">
                    <a:lumMod val="75000"/>
                    <a:lumOff val="25000"/>
                  </a:schemeClr>
                </a:solidFill>
                <a:ea typeface="+mn-lt"/>
                <a:cs typeface="+mn-lt"/>
              </a:rPr>
              <a:t>BloodPressure</a:t>
            </a:r>
            <a:r>
              <a:rPr lang="en-US" sz="1600" b="1">
                <a:solidFill>
                  <a:schemeClr val="tx1">
                    <a:lumMod val="75000"/>
                    <a:lumOff val="25000"/>
                  </a:schemeClr>
                </a:solidFill>
                <a:ea typeface="+mn-lt"/>
                <a:cs typeface="+mn-lt"/>
              </a:rPr>
              <a:t>: </a:t>
            </a:r>
            <a:r>
              <a:rPr lang="en-US" sz="1600">
                <a:solidFill>
                  <a:schemeClr val="tx1">
                    <a:lumMod val="75000"/>
                    <a:lumOff val="25000"/>
                  </a:schemeClr>
                </a:solidFill>
                <a:ea typeface="+mn-lt"/>
                <a:cs typeface="+mn-lt"/>
              </a:rPr>
              <a:t>Diastolic blood pressure (mm Hg)</a:t>
            </a:r>
            <a:endParaRPr lang="en-US" sz="1600">
              <a:solidFill>
                <a:schemeClr val="tx1">
                  <a:lumMod val="75000"/>
                  <a:lumOff val="25000"/>
                </a:schemeClr>
              </a:solidFill>
            </a:endParaRPr>
          </a:p>
          <a:p>
            <a:pPr>
              <a:lnSpc>
                <a:spcPct val="110000"/>
              </a:lnSpc>
            </a:pPr>
            <a:r>
              <a:rPr lang="en-US" sz="1600" b="1" err="1">
                <a:solidFill>
                  <a:schemeClr val="tx1">
                    <a:lumMod val="75000"/>
                    <a:lumOff val="25000"/>
                  </a:schemeClr>
                </a:solidFill>
                <a:ea typeface="+mn-lt"/>
                <a:cs typeface="+mn-lt"/>
              </a:rPr>
              <a:t>SkinThickness</a:t>
            </a:r>
            <a:r>
              <a:rPr lang="en-US" sz="1600" b="1">
                <a:solidFill>
                  <a:schemeClr val="tx1">
                    <a:lumMod val="75000"/>
                    <a:lumOff val="25000"/>
                  </a:schemeClr>
                </a:solidFill>
                <a:ea typeface="+mn-lt"/>
                <a:cs typeface="+mn-lt"/>
              </a:rPr>
              <a:t>:</a:t>
            </a:r>
            <a:r>
              <a:rPr lang="en-US" sz="1600">
                <a:solidFill>
                  <a:schemeClr val="tx1">
                    <a:lumMod val="75000"/>
                    <a:lumOff val="25000"/>
                  </a:schemeClr>
                </a:solidFill>
                <a:ea typeface="+mn-lt"/>
                <a:cs typeface="+mn-lt"/>
              </a:rPr>
              <a:t> Triceps skin fold thickness (mm)</a:t>
            </a:r>
            <a:endParaRPr lang="en-US" sz="1600">
              <a:solidFill>
                <a:schemeClr val="tx1">
                  <a:lumMod val="75000"/>
                  <a:lumOff val="25000"/>
                </a:schemeClr>
              </a:solidFill>
            </a:endParaRPr>
          </a:p>
          <a:p>
            <a:pPr>
              <a:lnSpc>
                <a:spcPct val="110000"/>
              </a:lnSpc>
            </a:pPr>
            <a:r>
              <a:rPr lang="en-US" sz="1600" b="1">
                <a:solidFill>
                  <a:schemeClr val="tx1">
                    <a:lumMod val="75000"/>
                    <a:lumOff val="25000"/>
                  </a:schemeClr>
                </a:solidFill>
                <a:ea typeface="+mn-lt"/>
                <a:cs typeface="+mn-lt"/>
              </a:rPr>
              <a:t>Insulin:</a:t>
            </a:r>
            <a:r>
              <a:rPr lang="en-US" sz="1600">
                <a:solidFill>
                  <a:schemeClr val="tx1">
                    <a:lumMod val="75000"/>
                    <a:lumOff val="25000"/>
                  </a:schemeClr>
                </a:solidFill>
                <a:ea typeface="+mn-lt"/>
                <a:cs typeface="+mn-lt"/>
              </a:rPr>
              <a:t> 2-Hour serum insulin (mu U/ml)</a:t>
            </a:r>
            <a:endParaRPr lang="en-US" sz="1600">
              <a:solidFill>
                <a:schemeClr val="tx1">
                  <a:lumMod val="75000"/>
                  <a:lumOff val="25000"/>
                </a:schemeClr>
              </a:solidFill>
            </a:endParaRPr>
          </a:p>
          <a:p>
            <a:pPr>
              <a:lnSpc>
                <a:spcPct val="110000"/>
              </a:lnSpc>
            </a:pPr>
            <a:r>
              <a:rPr lang="en-US" sz="1600" b="1">
                <a:solidFill>
                  <a:schemeClr val="tx1">
                    <a:lumMod val="75000"/>
                    <a:lumOff val="25000"/>
                  </a:schemeClr>
                </a:solidFill>
                <a:ea typeface="+mn-lt"/>
                <a:cs typeface="+mn-lt"/>
              </a:rPr>
              <a:t>BMI:</a:t>
            </a:r>
            <a:r>
              <a:rPr lang="en-US" sz="1600">
                <a:solidFill>
                  <a:schemeClr val="tx1">
                    <a:lumMod val="75000"/>
                    <a:lumOff val="25000"/>
                  </a:schemeClr>
                </a:solidFill>
                <a:ea typeface="+mn-lt"/>
                <a:cs typeface="+mn-lt"/>
              </a:rPr>
              <a:t> Body mass index (weight in kg/(height in m)2)</a:t>
            </a:r>
            <a:endParaRPr lang="en-US" sz="1600">
              <a:solidFill>
                <a:schemeClr val="tx1">
                  <a:lumMod val="75000"/>
                  <a:lumOff val="25000"/>
                </a:schemeClr>
              </a:solidFill>
            </a:endParaRPr>
          </a:p>
          <a:p>
            <a:pPr>
              <a:lnSpc>
                <a:spcPct val="110000"/>
              </a:lnSpc>
            </a:pPr>
            <a:r>
              <a:rPr lang="en-US" sz="1600" b="1" err="1">
                <a:solidFill>
                  <a:schemeClr val="tx1">
                    <a:lumMod val="75000"/>
                    <a:lumOff val="25000"/>
                  </a:schemeClr>
                </a:solidFill>
                <a:ea typeface="+mn-lt"/>
                <a:cs typeface="+mn-lt"/>
              </a:rPr>
              <a:t>DiabetesPedigreeFunction</a:t>
            </a:r>
            <a:r>
              <a:rPr lang="en-US" sz="1600" b="1">
                <a:solidFill>
                  <a:schemeClr val="tx1">
                    <a:lumMod val="75000"/>
                    <a:lumOff val="25000"/>
                  </a:schemeClr>
                </a:solidFill>
                <a:ea typeface="+mn-lt"/>
                <a:cs typeface="+mn-lt"/>
              </a:rPr>
              <a:t>:</a:t>
            </a:r>
            <a:r>
              <a:rPr lang="en-US" sz="1600">
                <a:solidFill>
                  <a:schemeClr val="tx1">
                    <a:lumMod val="75000"/>
                    <a:lumOff val="25000"/>
                  </a:schemeClr>
                </a:solidFill>
                <a:ea typeface="+mn-lt"/>
                <a:cs typeface="+mn-lt"/>
              </a:rPr>
              <a:t> Diabetes pedigree function (a function which scores likelihood of diabetes based on family history)</a:t>
            </a:r>
            <a:endParaRPr lang="en-US" sz="1600">
              <a:solidFill>
                <a:schemeClr val="tx1">
                  <a:lumMod val="75000"/>
                  <a:lumOff val="25000"/>
                </a:schemeClr>
              </a:solidFill>
            </a:endParaRPr>
          </a:p>
          <a:p>
            <a:pPr>
              <a:lnSpc>
                <a:spcPct val="110000"/>
              </a:lnSpc>
            </a:pPr>
            <a:r>
              <a:rPr lang="en-US" sz="1600" b="1">
                <a:solidFill>
                  <a:schemeClr val="tx1">
                    <a:lumMod val="75000"/>
                    <a:lumOff val="25000"/>
                  </a:schemeClr>
                </a:solidFill>
                <a:ea typeface="+mn-lt"/>
                <a:cs typeface="+mn-lt"/>
              </a:rPr>
              <a:t>Age:</a:t>
            </a:r>
            <a:r>
              <a:rPr lang="en-US" sz="1600">
                <a:solidFill>
                  <a:schemeClr val="tx1">
                    <a:lumMod val="75000"/>
                    <a:lumOff val="25000"/>
                  </a:schemeClr>
                </a:solidFill>
                <a:ea typeface="+mn-lt"/>
                <a:cs typeface="+mn-lt"/>
              </a:rPr>
              <a:t> Age (years)</a:t>
            </a:r>
            <a:endParaRPr lang="en-US" sz="1600">
              <a:solidFill>
                <a:schemeClr val="tx1">
                  <a:lumMod val="75000"/>
                  <a:lumOff val="25000"/>
                </a:schemeClr>
              </a:solidFill>
            </a:endParaRPr>
          </a:p>
          <a:p>
            <a:pPr>
              <a:lnSpc>
                <a:spcPct val="110000"/>
              </a:lnSpc>
            </a:pPr>
            <a:r>
              <a:rPr lang="en-US" sz="1600" b="1">
                <a:solidFill>
                  <a:schemeClr val="tx1">
                    <a:lumMod val="75000"/>
                    <a:lumOff val="25000"/>
                  </a:schemeClr>
                </a:solidFill>
                <a:ea typeface="+mn-lt"/>
                <a:cs typeface="+mn-lt"/>
              </a:rPr>
              <a:t>Outcome:</a:t>
            </a:r>
            <a:r>
              <a:rPr lang="en-US" sz="1600">
                <a:solidFill>
                  <a:schemeClr val="tx1">
                    <a:lumMod val="75000"/>
                    <a:lumOff val="25000"/>
                  </a:schemeClr>
                </a:solidFill>
                <a:ea typeface="+mn-lt"/>
                <a:cs typeface="+mn-lt"/>
              </a:rPr>
              <a:t> Class variable (0 if non-diabetic, 1 if diabetic)</a:t>
            </a:r>
            <a:endParaRPr lang="en-US" sz="1600">
              <a:solidFill>
                <a:schemeClr val="tx1">
                  <a:lumMod val="75000"/>
                  <a:lumOff val="25000"/>
                </a:schemeClr>
              </a:solidFill>
            </a:endParaRPr>
          </a:p>
          <a:p>
            <a:pPr marL="0" indent="0">
              <a:lnSpc>
                <a:spcPct val="110000"/>
              </a:lnSpc>
              <a:buNone/>
            </a:pPr>
            <a:endParaRPr lang="en-US" sz="1600">
              <a:solidFill>
                <a:schemeClr val="tx1">
                  <a:lumMod val="75000"/>
                  <a:lumOff val="25000"/>
                </a:schemeClr>
              </a:solidFill>
            </a:endParaRPr>
          </a:p>
        </p:txBody>
      </p:sp>
    </p:spTree>
    <p:extLst>
      <p:ext uri="{BB962C8B-B14F-4D97-AF65-F5344CB8AC3E}">
        <p14:creationId xmlns:p14="http://schemas.microsoft.com/office/powerpoint/2010/main" val="288264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0E9917-3ECC-43F8-8BFD-2A6ECF152E06}"/>
              </a:ext>
            </a:extLst>
          </p:cNvPr>
          <p:cNvPicPr>
            <a:picLocks noChangeAspect="1"/>
          </p:cNvPicPr>
          <p:nvPr/>
        </p:nvPicPr>
        <p:blipFill>
          <a:blip r:embed="rId2"/>
          <a:stretch>
            <a:fillRect/>
          </a:stretch>
        </p:blipFill>
        <p:spPr>
          <a:xfrm>
            <a:off x="325088" y="988483"/>
            <a:ext cx="6157919" cy="4893842"/>
          </a:xfrm>
          <a:prstGeom prst="rect">
            <a:avLst/>
          </a:prstGeom>
        </p:spPr>
      </p:pic>
      <p:sp>
        <p:nvSpPr>
          <p:cNvPr id="13" name="Rectangle 12">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C127F-DB51-42CB-A3DC-5D0B41954FD4}"/>
              </a:ext>
            </a:extLst>
          </p:cNvPr>
          <p:cNvSpPr>
            <a:spLocks noGrp="1"/>
          </p:cNvSpPr>
          <p:nvPr>
            <p:ph type="title"/>
          </p:nvPr>
        </p:nvSpPr>
        <p:spPr>
          <a:xfrm>
            <a:off x="7064082" y="642594"/>
            <a:ext cx="4472921" cy="1643928"/>
          </a:xfrm>
        </p:spPr>
        <p:txBody>
          <a:bodyPr vert="horz" lIns="91440" tIns="45720" rIns="91440" bIns="45720" rtlCol="0" anchor="ctr">
            <a:normAutofit/>
          </a:bodyPr>
          <a:lstStyle/>
          <a:p>
            <a:r>
              <a:rPr lang="en-US" sz="4400" spc="0"/>
              <a:t>Checking Distribution</a:t>
            </a:r>
          </a:p>
        </p:txBody>
      </p:sp>
      <p:sp>
        <p:nvSpPr>
          <p:cNvPr id="5" name="TextBox 4">
            <a:extLst>
              <a:ext uri="{FF2B5EF4-FFF2-40B4-BE49-F238E27FC236}">
                <a16:creationId xmlns:a16="http://schemas.microsoft.com/office/drawing/2014/main" id="{468EE2A5-3759-4847-A016-9BEF3FE2DE29}"/>
              </a:ext>
            </a:extLst>
          </p:cNvPr>
          <p:cNvSpPr txBox="1"/>
          <p:nvPr/>
        </p:nvSpPr>
        <p:spPr>
          <a:xfrm>
            <a:off x="6920082" y="2385390"/>
            <a:ext cx="4790922" cy="36496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182880">
              <a:lnSpc>
                <a:spcPct val="90000"/>
              </a:lnSpc>
              <a:spcAft>
                <a:spcPts val="600"/>
              </a:spcAft>
              <a:buClr>
                <a:schemeClr val="tx1">
                  <a:lumMod val="85000"/>
                  <a:lumOff val="15000"/>
                </a:schemeClr>
              </a:buClr>
              <a:buFont typeface="Garamond" pitchFamily="18" charset="0"/>
              <a:buChar char="◦"/>
            </a:pPr>
            <a:r>
              <a:rPr lang="en-US"/>
              <a:t>We can see that BMI is pretty much normal, so we didn’t take log of BMI.</a:t>
            </a:r>
          </a:p>
          <a:p>
            <a:pPr>
              <a:buClr>
                <a:schemeClr val="tx1">
                  <a:lumMod val="85000"/>
                  <a:lumOff val="15000"/>
                </a:schemeClr>
              </a:buClr>
            </a:pPr>
            <a:r>
              <a:rPr lang="en-US">
                <a:ea typeface="+mn-lt"/>
                <a:cs typeface="+mn-lt"/>
              </a:rPr>
              <a:t>    1. Log of glucose, blood pressure, BMI, age and pregnancy was taken.</a:t>
            </a:r>
          </a:p>
          <a:p>
            <a:pPr>
              <a:lnSpc>
                <a:spcPct val="120000"/>
              </a:lnSpc>
              <a:spcBef>
                <a:spcPts val="900"/>
              </a:spcBef>
              <a:buClr>
                <a:schemeClr val="tx1">
                  <a:lumMod val="85000"/>
                  <a:lumOff val="15000"/>
                </a:schemeClr>
              </a:buClr>
            </a:pPr>
            <a:r>
              <a:rPr lang="en-US">
                <a:ea typeface="+mn-lt"/>
                <a:cs typeface="+mn-lt"/>
              </a:rPr>
              <a:t>     2. Log of skin thickness, insulin, diabetes pedigree function and outcome was not taken.</a:t>
            </a:r>
          </a:p>
          <a:p>
            <a:pPr>
              <a:lnSpc>
                <a:spcPct val="90000"/>
              </a:lnSpc>
              <a:spcAft>
                <a:spcPts val="600"/>
              </a:spcAft>
              <a:buClr>
                <a:schemeClr val="tx1">
                  <a:lumMod val="85000"/>
                  <a:lumOff val="15000"/>
                </a:schemeClr>
              </a:buClr>
            </a:pPr>
            <a:endParaRPr lang="en-US"/>
          </a:p>
          <a:p>
            <a:pPr marL="285750" indent="-182880">
              <a:lnSpc>
                <a:spcPct val="90000"/>
              </a:lnSpc>
              <a:spcAft>
                <a:spcPts val="600"/>
              </a:spcAft>
              <a:buClr>
                <a:schemeClr val="tx1">
                  <a:lumMod val="85000"/>
                  <a:lumOff val="15000"/>
                </a:schemeClr>
              </a:buClr>
              <a:buFont typeface="Garamond" pitchFamily="18" charset="0"/>
              <a:buChar char="◦"/>
            </a:pPr>
            <a:r>
              <a:rPr lang="en-US"/>
              <a:t>We take log of those variables whose histogram and box-plots indicate  that the variable is not normal. </a:t>
            </a:r>
          </a:p>
        </p:txBody>
      </p:sp>
      <p:sp>
        <p:nvSpPr>
          <p:cNvPr id="6" name="TextBox 5">
            <a:extLst>
              <a:ext uri="{FF2B5EF4-FFF2-40B4-BE49-F238E27FC236}">
                <a16:creationId xmlns:a16="http://schemas.microsoft.com/office/drawing/2014/main" id="{B1DC1160-B63B-4EFD-B229-E75C0EA40486}"/>
              </a:ext>
            </a:extLst>
          </p:cNvPr>
          <p:cNvSpPr txBox="1"/>
          <p:nvPr/>
        </p:nvSpPr>
        <p:spPr>
          <a:xfrm>
            <a:off x="7226060" y="10581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13074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127F-DB51-42CB-A3DC-5D0B41954FD4}"/>
              </a:ext>
            </a:extLst>
          </p:cNvPr>
          <p:cNvSpPr>
            <a:spLocks noGrp="1"/>
          </p:cNvSpPr>
          <p:nvPr>
            <p:ph type="title"/>
          </p:nvPr>
        </p:nvSpPr>
        <p:spPr>
          <a:xfrm>
            <a:off x="1071918" y="661845"/>
            <a:ext cx="10058400" cy="803329"/>
          </a:xfrm>
        </p:spPr>
        <p:txBody>
          <a:bodyPr/>
          <a:lstStyle/>
          <a:p>
            <a:pPr algn="ctr"/>
            <a:r>
              <a:rPr lang="en-US"/>
              <a:t>Normality Check</a:t>
            </a:r>
          </a:p>
        </p:txBody>
      </p:sp>
      <p:pic>
        <p:nvPicPr>
          <p:cNvPr id="4" name="Picture 4">
            <a:extLst>
              <a:ext uri="{FF2B5EF4-FFF2-40B4-BE49-F238E27FC236}">
                <a16:creationId xmlns:a16="http://schemas.microsoft.com/office/drawing/2014/main" id="{E814A0BA-C9BC-4AF8-8EB9-C8F75B3FEBF0}"/>
              </a:ext>
            </a:extLst>
          </p:cNvPr>
          <p:cNvPicPr>
            <a:picLocks noChangeAspect="1"/>
          </p:cNvPicPr>
          <p:nvPr/>
        </p:nvPicPr>
        <p:blipFill>
          <a:blip r:embed="rId2"/>
          <a:stretch>
            <a:fillRect/>
          </a:stretch>
        </p:blipFill>
        <p:spPr>
          <a:xfrm>
            <a:off x="5386638" y="1673734"/>
            <a:ext cx="6423031" cy="4750950"/>
          </a:xfrm>
          <a:prstGeom prst="rect">
            <a:avLst/>
          </a:prstGeom>
        </p:spPr>
      </p:pic>
      <p:sp>
        <p:nvSpPr>
          <p:cNvPr id="5" name="TextBox 4">
            <a:extLst>
              <a:ext uri="{FF2B5EF4-FFF2-40B4-BE49-F238E27FC236}">
                <a16:creationId xmlns:a16="http://schemas.microsoft.com/office/drawing/2014/main" id="{468EE2A5-3759-4847-A016-9BEF3FE2DE29}"/>
              </a:ext>
            </a:extLst>
          </p:cNvPr>
          <p:cNvSpPr txBox="1"/>
          <p:nvPr/>
        </p:nvSpPr>
        <p:spPr>
          <a:xfrm>
            <a:off x="476744" y="1674693"/>
            <a:ext cx="479916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For checking the normality of a variable QQ-Plot for Outcome 0 and 1 were plotted.</a:t>
            </a:r>
          </a:p>
          <a:p>
            <a:pPr marL="285750" indent="-285750">
              <a:buFont typeface="Arial"/>
              <a:buChar char="•"/>
            </a:pPr>
            <a:r>
              <a:rPr lang="en-US"/>
              <a:t>We can see that BMI is pretty much normal.</a:t>
            </a:r>
          </a:p>
          <a:p>
            <a:pPr marL="285750" indent="-285750">
              <a:buFont typeface="Arial"/>
              <a:buChar char="•"/>
            </a:pPr>
            <a:r>
              <a:rPr lang="en-US"/>
              <a:t>Similarly, results for other variables are:</a:t>
            </a:r>
          </a:p>
          <a:p>
            <a:r>
              <a:rPr lang="en-US"/>
              <a:t>       1.  Age – Not Normal</a:t>
            </a:r>
          </a:p>
          <a:p>
            <a:r>
              <a:rPr lang="en-US"/>
              <a:t>       2. </a:t>
            </a:r>
            <a:r>
              <a:rPr lang="en-US">
                <a:ea typeface="+mn-lt"/>
                <a:cs typeface="+mn-lt"/>
              </a:rPr>
              <a:t>Pregnancies – Not </a:t>
            </a:r>
            <a:r>
              <a:rPr lang="en-US"/>
              <a:t>Normal</a:t>
            </a:r>
          </a:p>
          <a:p>
            <a:r>
              <a:rPr lang="en-US"/>
              <a:t>        3. DPF – Normal</a:t>
            </a:r>
          </a:p>
          <a:p>
            <a:r>
              <a:rPr lang="en-US"/>
              <a:t>       4. Skin Thickness - </a:t>
            </a:r>
            <a:r>
              <a:rPr lang="en-US">
                <a:ea typeface="+mn-lt"/>
                <a:cs typeface="+mn-lt"/>
              </a:rPr>
              <a:t>Normal</a:t>
            </a:r>
          </a:p>
          <a:p>
            <a:r>
              <a:rPr lang="en-US"/>
              <a:t>       5. Blood Pressure - </a:t>
            </a:r>
            <a:r>
              <a:rPr lang="en-US">
                <a:ea typeface="+mn-lt"/>
                <a:cs typeface="+mn-lt"/>
              </a:rPr>
              <a:t>Normal</a:t>
            </a:r>
          </a:p>
          <a:p>
            <a:r>
              <a:rPr lang="en-US"/>
              <a:t>       6. </a:t>
            </a:r>
            <a:r>
              <a:rPr lang="en-US">
                <a:ea typeface="+mn-lt"/>
                <a:cs typeface="+mn-lt"/>
              </a:rPr>
              <a:t>Insulin - Normal</a:t>
            </a:r>
          </a:p>
          <a:p>
            <a:r>
              <a:rPr lang="en-US"/>
              <a:t>       7. Glucose - Normal</a:t>
            </a:r>
          </a:p>
          <a:p>
            <a:pPr marL="285750" indent="-285750">
              <a:buFont typeface="Arial"/>
              <a:buChar char="•"/>
            </a:pPr>
            <a:r>
              <a:rPr lang="en-US"/>
              <a:t>From the above result we neglect age and pregnancies for further analysis. </a:t>
            </a:r>
          </a:p>
        </p:txBody>
      </p:sp>
      <p:sp>
        <p:nvSpPr>
          <p:cNvPr id="6" name="TextBox 5">
            <a:extLst>
              <a:ext uri="{FF2B5EF4-FFF2-40B4-BE49-F238E27FC236}">
                <a16:creationId xmlns:a16="http://schemas.microsoft.com/office/drawing/2014/main" id="{B1DC1160-B63B-4EFD-B229-E75C0EA40486}"/>
              </a:ext>
            </a:extLst>
          </p:cNvPr>
          <p:cNvSpPr txBox="1"/>
          <p:nvPr/>
        </p:nvSpPr>
        <p:spPr>
          <a:xfrm>
            <a:off x="7226060" y="10581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1687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3" name="Rectangle 3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19" name="Picture 20" descr="A picture containing laptop&#10;&#10;Description generated with very high confidence">
            <a:extLst>
              <a:ext uri="{FF2B5EF4-FFF2-40B4-BE49-F238E27FC236}">
                <a16:creationId xmlns:a16="http://schemas.microsoft.com/office/drawing/2014/main" id="{CC57EFD3-0F8F-417B-B0E8-F2A3A85E750C}"/>
              </a:ext>
            </a:extLst>
          </p:cNvPr>
          <p:cNvPicPr>
            <a:picLocks noGrp="1" noChangeAspect="1"/>
          </p:cNvPicPr>
          <p:nvPr>
            <p:ph idx="1"/>
          </p:nvPr>
        </p:nvPicPr>
        <p:blipFill>
          <a:blip r:embed="rId2"/>
          <a:stretch>
            <a:fillRect/>
          </a:stretch>
        </p:blipFill>
        <p:spPr>
          <a:xfrm>
            <a:off x="1077022" y="643467"/>
            <a:ext cx="10037956" cy="5571066"/>
          </a:xfrm>
          <a:prstGeom prst="rect">
            <a:avLst/>
          </a:prstGeom>
        </p:spPr>
      </p:pic>
    </p:spTree>
    <p:extLst>
      <p:ext uri="{BB962C8B-B14F-4D97-AF65-F5344CB8AC3E}">
        <p14:creationId xmlns:p14="http://schemas.microsoft.com/office/powerpoint/2010/main" val="229835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9">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2" name="Rectangle 41">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33" name="Picture 33" descr="A picture containing clock&#10;&#10;Description generated with very high confidence">
            <a:extLst>
              <a:ext uri="{FF2B5EF4-FFF2-40B4-BE49-F238E27FC236}">
                <a16:creationId xmlns:a16="http://schemas.microsoft.com/office/drawing/2014/main" id="{F272BCE7-8958-4E72-A644-6561D9AAC107}"/>
              </a:ext>
            </a:extLst>
          </p:cNvPr>
          <p:cNvPicPr>
            <a:picLocks noGrp="1" noChangeAspect="1"/>
          </p:cNvPicPr>
          <p:nvPr>
            <p:ph idx="1"/>
          </p:nvPr>
        </p:nvPicPr>
        <p:blipFill>
          <a:blip r:embed="rId2"/>
          <a:stretch>
            <a:fillRect/>
          </a:stretch>
        </p:blipFill>
        <p:spPr>
          <a:xfrm>
            <a:off x="1099529" y="643467"/>
            <a:ext cx="9992941" cy="5571066"/>
          </a:xfrm>
          <a:prstGeom prst="rect">
            <a:avLst/>
          </a:prstGeom>
        </p:spPr>
      </p:pic>
    </p:spTree>
    <p:extLst>
      <p:ext uri="{BB962C8B-B14F-4D97-AF65-F5344CB8AC3E}">
        <p14:creationId xmlns:p14="http://schemas.microsoft.com/office/powerpoint/2010/main" val="52774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0" name="Rectangle 39">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16" name="Picture 16" descr="A screenshot of a cell phone&#10;&#10;Description generated with very high confidence">
            <a:extLst>
              <a:ext uri="{FF2B5EF4-FFF2-40B4-BE49-F238E27FC236}">
                <a16:creationId xmlns:a16="http://schemas.microsoft.com/office/drawing/2014/main" id="{E66572FE-2883-46A3-BBA6-0032C182030D}"/>
              </a:ext>
            </a:extLst>
          </p:cNvPr>
          <p:cNvPicPr>
            <a:picLocks noGrp="1" noChangeAspect="1"/>
          </p:cNvPicPr>
          <p:nvPr>
            <p:ph idx="1"/>
          </p:nvPr>
        </p:nvPicPr>
        <p:blipFill>
          <a:blip r:embed="rId2"/>
          <a:stretch>
            <a:fillRect/>
          </a:stretch>
        </p:blipFill>
        <p:spPr>
          <a:xfrm>
            <a:off x="2440075" y="619289"/>
            <a:ext cx="10058400" cy="3199879"/>
          </a:xfrm>
        </p:spPr>
      </p:pic>
    </p:spTree>
    <p:extLst>
      <p:ext uri="{BB962C8B-B14F-4D97-AF65-F5344CB8AC3E}">
        <p14:creationId xmlns:p14="http://schemas.microsoft.com/office/powerpoint/2010/main" val="382530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6" name="Rectangle 35">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27" name="Picture 27" descr="A picture containing clock&#10;&#10;Description generated with very high confidence">
            <a:extLst>
              <a:ext uri="{FF2B5EF4-FFF2-40B4-BE49-F238E27FC236}">
                <a16:creationId xmlns:a16="http://schemas.microsoft.com/office/drawing/2014/main" id="{E227767E-1DA8-4D9B-A9EE-57CA49B5EC16}"/>
              </a:ext>
            </a:extLst>
          </p:cNvPr>
          <p:cNvPicPr>
            <a:picLocks noGrp="1" noChangeAspect="1"/>
          </p:cNvPicPr>
          <p:nvPr>
            <p:ph idx="1"/>
          </p:nvPr>
        </p:nvPicPr>
        <p:blipFill>
          <a:blip r:embed="rId2"/>
          <a:stretch>
            <a:fillRect/>
          </a:stretch>
        </p:blipFill>
        <p:spPr>
          <a:xfrm>
            <a:off x="852644" y="643467"/>
            <a:ext cx="10486711" cy="5571066"/>
          </a:xfrm>
          <a:prstGeom prst="rect">
            <a:avLst/>
          </a:prstGeom>
        </p:spPr>
      </p:pic>
    </p:spTree>
    <p:extLst>
      <p:ext uri="{BB962C8B-B14F-4D97-AF65-F5344CB8AC3E}">
        <p14:creationId xmlns:p14="http://schemas.microsoft.com/office/powerpoint/2010/main" val="3765520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SavonVTI</vt:lpstr>
      <vt:lpstr>PIMA Indian Diabetes Data Analysis</vt:lpstr>
      <vt:lpstr>Introduction</vt:lpstr>
      <vt:lpstr>Dataset Description</vt:lpstr>
      <vt:lpstr>Checking Distribution</vt:lpstr>
      <vt:lpstr>Normality Check</vt:lpstr>
      <vt:lpstr>PowerPoint Presentation</vt:lpstr>
      <vt:lpstr>PowerPoint Presentation</vt:lpstr>
      <vt:lpstr>PowerPoint Presentation</vt:lpstr>
      <vt:lpstr>PowerPoint Presentation</vt:lpstr>
      <vt:lpstr>PowerPoint Presentation</vt:lpstr>
      <vt:lpstr>Correlation Heatmap</vt:lpstr>
      <vt:lpstr>Logistic Regression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2019-12-01T20:54:35Z</dcterms:created>
  <dcterms:modified xsi:type="dcterms:W3CDTF">2019-12-02T03:30:34Z</dcterms:modified>
</cp:coreProperties>
</file>