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c6f9e470d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c6f9e470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9e29b0f1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9e29b0f1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9e29b0f1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9e29b0f1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e9e29b0f10_0_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e9e29b0f1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e9e29b0f10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e9e29b0f1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Computer Vision Hackathon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3588300" y="486200"/>
            <a:ext cx="18132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team</a:t>
            </a:r>
            <a:endParaRPr/>
          </a:p>
        </p:txBody>
      </p:sp>
      <p:sp>
        <p:nvSpPr>
          <p:cNvPr id="163" name="Google Shape;163;p22"/>
          <p:cNvSpPr txBox="1"/>
          <p:nvPr/>
        </p:nvSpPr>
        <p:spPr>
          <a:xfrm>
            <a:off x="421243" y="1777094"/>
            <a:ext cx="2022300" cy="578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Roboto"/>
                <a:ea typeface="Roboto"/>
                <a:cs typeface="Roboto"/>
                <a:sym typeface="Roboto"/>
              </a:rPr>
              <a:t>Navlika Singh (B20AI025)</a:t>
            </a:r>
            <a:endParaRPr b="1" sz="1800">
              <a:solidFill>
                <a:schemeClr val="dk1"/>
              </a:solidFill>
              <a:latin typeface="Roboto"/>
              <a:ea typeface="Roboto"/>
              <a:cs typeface="Roboto"/>
              <a:sym typeface="Roboto"/>
            </a:endParaRPr>
          </a:p>
        </p:txBody>
      </p:sp>
      <p:sp>
        <p:nvSpPr>
          <p:cNvPr id="164" name="Google Shape;164;p22"/>
          <p:cNvSpPr txBox="1"/>
          <p:nvPr/>
        </p:nvSpPr>
        <p:spPr>
          <a:xfrm>
            <a:off x="421243" y="2301713"/>
            <a:ext cx="2022300" cy="1153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accent1"/>
                </a:solidFill>
                <a:latin typeface="Roboto"/>
                <a:ea typeface="Roboto"/>
                <a:cs typeface="Roboto"/>
                <a:sym typeface="Roboto"/>
              </a:rPr>
              <a:t>Artificial Intelligence and Data Science </a:t>
            </a:r>
            <a:endParaRPr sz="1200">
              <a:solidFill>
                <a:schemeClr val="accent1"/>
              </a:solidFill>
              <a:latin typeface="Roboto"/>
              <a:ea typeface="Roboto"/>
              <a:cs typeface="Roboto"/>
              <a:sym typeface="Roboto"/>
            </a:endParaRPr>
          </a:p>
          <a:p>
            <a:pPr indent="0" lvl="0" marL="0" rtl="0" algn="ctr">
              <a:lnSpc>
                <a:spcPct val="115000"/>
              </a:lnSpc>
              <a:spcBef>
                <a:spcPts val="1600"/>
              </a:spcBef>
              <a:spcAft>
                <a:spcPts val="1600"/>
              </a:spcAft>
              <a:buNone/>
            </a:pPr>
            <a:r>
              <a:t/>
            </a:r>
            <a:endParaRPr sz="1200">
              <a:solidFill>
                <a:srgbClr val="424242"/>
              </a:solidFill>
              <a:latin typeface="Roboto"/>
              <a:ea typeface="Roboto"/>
              <a:cs typeface="Roboto"/>
              <a:sym typeface="Roboto"/>
            </a:endParaRPr>
          </a:p>
        </p:txBody>
      </p:sp>
      <p:sp>
        <p:nvSpPr>
          <p:cNvPr id="165" name="Google Shape;165;p22"/>
          <p:cNvSpPr txBox="1"/>
          <p:nvPr/>
        </p:nvSpPr>
        <p:spPr>
          <a:xfrm>
            <a:off x="3469243" y="1777094"/>
            <a:ext cx="2022300" cy="578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Roboto"/>
                <a:ea typeface="Roboto"/>
                <a:cs typeface="Roboto"/>
                <a:sym typeface="Roboto"/>
              </a:rPr>
              <a:t>Mitul Agarwal</a:t>
            </a:r>
            <a:endParaRPr b="1" sz="1800">
              <a:solidFill>
                <a:schemeClr val="dk1"/>
              </a:solidFill>
              <a:latin typeface="Roboto"/>
              <a:ea typeface="Roboto"/>
              <a:cs typeface="Roboto"/>
              <a:sym typeface="Roboto"/>
            </a:endParaRPr>
          </a:p>
          <a:p>
            <a:pPr indent="0" lvl="0" marL="0" rtl="0" algn="ctr">
              <a:spcBef>
                <a:spcPts val="0"/>
              </a:spcBef>
              <a:spcAft>
                <a:spcPts val="0"/>
              </a:spcAft>
              <a:buNone/>
            </a:pPr>
            <a:r>
              <a:rPr b="1" lang="en" sz="1800">
                <a:solidFill>
                  <a:schemeClr val="dk1"/>
                </a:solidFill>
                <a:latin typeface="Roboto"/>
                <a:ea typeface="Roboto"/>
                <a:cs typeface="Roboto"/>
                <a:sym typeface="Roboto"/>
              </a:rPr>
              <a:t>(B20AI021)</a:t>
            </a:r>
            <a:endParaRPr b="1" sz="1800">
              <a:solidFill>
                <a:schemeClr val="dk1"/>
              </a:solidFill>
              <a:latin typeface="Roboto"/>
              <a:ea typeface="Roboto"/>
              <a:cs typeface="Roboto"/>
              <a:sym typeface="Roboto"/>
            </a:endParaRPr>
          </a:p>
        </p:txBody>
      </p:sp>
      <p:sp>
        <p:nvSpPr>
          <p:cNvPr id="166" name="Google Shape;166;p22"/>
          <p:cNvSpPr txBox="1"/>
          <p:nvPr/>
        </p:nvSpPr>
        <p:spPr>
          <a:xfrm>
            <a:off x="3469243" y="2301713"/>
            <a:ext cx="2022300" cy="1153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accent1"/>
                </a:solidFill>
                <a:latin typeface="Roboto"/>
                <a:ea typeface="Roboto"/>
                <a:cs typeface="Roboto"/>
                <a:sym typeface="Roboto"/>
              </a:rPr>
              <a:t>Artificial Intelligence and Data Science</a:t>
            </a:r>
            <a:r>
              <a:rPr lang="en" sz="1200">
                <a:solidFill>
                  <a:srgbClr val="424242"/>
                </a:solidFill>
                <a:latin typeface="Roboto"/>
                <a:ea typeface="Roboto"/>
                <a:cs typeface="Roboto"/>
                <a:sym typeface="Roboto"/>
              </a:rPr>
              <a:t> </a:t>
            </a:r>
            <a:endParaRPr sz="1200">
              <a:solidFill>
                <a:srgbClr val="424242"/>
              </a:solidFill>
              <a:latin typeface="Roboto"/>
              <a:ea typeface="Roboto"/>
              <a:cs typeface="Roboto"/>
              <a:sym typeface="Roboto"/>
            </a:endParaRPr>
          </a:p>
          <a:p>
            <a:pPr indent="0" lvl="0" marL="0" rtl="0" algn="ctr">
              <a:lnSpc>
                <a:spcPct val="115000"/>
              </a:lnSpc>
              <a:spcBef>
                <a:spcPts val="1600"/>
              </a:spcBef>
              <a:spcAft>
                <a:spcPts val="1600"/>
              </a:spcAft>
              <a:buNone/>
            </a:pPr>
            <a:r>
              <a:t/>
            </a:r>
            <a:endParaRPr sz="1200">
              <a:solidFill>
                <a:srgbClr val="424242"/>
              </a:solidFill>
              <a:latin typeface="Roboto"/>
              <a:ea typeface="Roboto"/>
              <a:cs typeface="Roboto"/>
              <a:sym typeface="Roboto"/>
            </a:endParaRPr>
          </a:p>
        </p:txBody>
      </p:sp>
      <p:sp>
        <p:nvSpPr>
          <p:cNvPr id="167" name="Google Shape;167;p22"/>
          <p:cNvSpPr txBox="1"/>
          <p:nvPr/>
        </p:nvSpPr>
        <p:spPr>
          <a:xfrm>
            <a:off x="6212443" y="1777094"/>
            <a:ext cx="2022300" cy="578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Roboto"/>
                <a:ea typeface="Roboto"/>
                <a:cs typeface="Roboto"/>
                <a:sym typeface="Roboto"/>
              </a:rPr>
              <a:t>Piyush Arora</a:t>
            </a:r>
            <a:endParaRPr b="1" sz="1800">
              <a:solidFill>
                <a:schemeClr val="dk1"/>
              </a:solidFill>
              <a:latin typeface="Roboto"/>
              <a:ea typeface="Roboto"/>
              <a:cs typeface="Roboto"/>
              <a:sym typeface="Roboto"/>
            </a:endParaRPr>
          </a:p>
          <a:p>
            <a:pPr indent="0" lvl="0" marL="0" rtl="0" algn="ctr">
              <a:spcBef>
                <a:spcPts val="0"/>
              </a:spcBef>
              <a:spcAft>
                <a:spcPts val="0"/>
              </a:spcAft>
              <a:buNone/>
            </a:pPr>
            <a:r>
              <a:rPr b="1" lang="en" sz="1800">
                <a:solidFill>
                  <a:schemeClr val="dk1"/>
                </a:solidFill>
                <a:latin typeface="Roboto"/>
                <a:ea typeface="Roboto"/>
                <a:cs typeface="Roboto"/>
                <a:sym typeface="Roboto"/>
              </a:rPr>
              <a:t>(B20AI028)</a:t>
            </a:r>
            <a:endParaRPr b="1" sz="1800">
              <a:solidFill>
                <a:schemeClr val="dk1"/>
              </a:solidFill>
              <a:latin typeface="Roboto"/>
              <a:ea typeface="Roboto"/>
              <a:cs typeface="Roboto"/>
              <a:sym typeface="Roboto"/>
            </a:endParaRPr>
          </a:p>
        </p:txBody>
      </p:sp>
      <p:sp>
        <p:nvSpPr>
          <p:cNvPr id="168" name="Google Shape;168;p22"/>
          <p:cNvSpPr txBox="1"/>
          <p:nvPr/>
        </p:nvSpPr>
        <p:spPr>
          <a:xfrm>
            <a:off x="6212443" y="2301713"/>
            <a:ext cx="2022300" cy="1153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accent1"/>
                </a:solidFill>
                <a:latin typeface="Roboto"/>
                <a:ea typeface="Roboto"/>
                <a:cs typeface="Roboto"/>
                <a:sym typeface="Roboto"/>
              </a:rPr>
              <a:t>Computer Science and Engineering</a:t>
            </a:r>
            <a:endParaRPr sz="1200">
              <a:solidFill>
                <a:schemeClr val="accent1"/>
              </a:solidFill>
              <a:latin typeface="Roboto"/>
              <a:ea typeface="Roboto"/>
              <a:cs typeface="Roboto"/>
              <a:sym typeface="Roboto"/>
            </a:endParaRPr>
          </a:p>
          <a:p>
            <a:pPr indent="0" lvl="0" marL="0" rtl="0" algn="ctr">
              <a:lnSpc>
                <a:spcPct val="115000"/>
              </a:lnSpc>
              <a:spcBef>
                <a:spcPts val="1600"/>
              </a:spcBef>
              <a:spcAft>
                <a:spcPts val="1600"/>
              </a:spcAft>
              <a:buNone/>
            </a:pPr>
            <a:r>
              <a:t/>
            </a:r>
            <a:endParaRPr sz="1200">
              <a:solidFill>
                <a:srgbClr val="42424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3"/>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a:t>
            </a:r>
            <a:endParaRPr/>
          </a:p>
        </p:txBody>
      </p:sp>
      <p:grpSp>
        <p:nvGrpSpPr>
          <p:cNvPr id="91" name="Google Shape;91;p14"/>
          <p:cNvGrpSpPr/>
          <p:nvPr/>
        </p:nvGrpSpPr>
        <p:grpSpPr>
          <a:xfrm>
            <a:off x="431925" y="1304875"/>
            <a:ext cx="2628925" cy="3416400"/>
            <a:chOff x="431925" y="1304875"/>
            <a:chExt cx="2628925" cy="3416400"/>
          </a:xfrm>
        </p:grpSpPr>
        <p:sp>
          <p:nvSpPr>
            <p:cNvPr id="92" name="Google Shape;92;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Company</a:t>
            </a:r>
            <a:endParaRPr>
              <a:solidFill>
                <a:schemeClr val="lt1"/>
              </a:solidFill>
            </a:endParaRPr>
          </a:p>
        </p:txBody>
      </p:sp>
      <p:sp>
        <p:nvSpPr>
          <p:cNvPr id="95" name="Google Shape;95;p14"/>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A textile company</a:t>
            </a:r>
            <a:endParaRPr sz="1600"/>
          </a:p>
        </p:txBody>
      </p:sp>
      <p:grpSp>
        <p:nvGrpSpPr>
          <p:cNvPr id="96" name="Google Shape;96;p14"/>
          <p:cNvGrpSpPr/>
          <p:nvPr/>
        </p:nvGrpSpPr>
        <p:grpSpPr>
          <a:xfrm>
            <a:off x="3320450" y="1304875"/>
            <a:ext cx="2632500" cy="3416400"/>
            <a:chOff x="3320450" y="1304875"/>
            <a:chExt cx="2632500" cy="3416400"/>
          </a:xfrm>
        </p:grpSpPr>
        <p:sp>
          <p:nvSpPr>
            <p:cNvPr id="97" name="Google Shape;97;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Context</a:t>
            </a:r>
            <a:endParaRPr>
              <a:solidFill>
                <a:schemeClr val="lt1"/>
              </a:solidFill>
            </a:endParaRPr>
          </a:p>
        </p:txBody>
      </p:sp>
      <p:sp>
        <p:nvSpPr>
          <p:cNvPr id="100" name="Google Shape;100;p14"/>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Defect detection in Fabric:</a:t>
            </a:r>
            <a:endParaRPr sz="1600"/>
          </a:p>
          <a:p>
            <a:pPr indent="-330200" lvl="0" marL="457200" rtl="0" algn="l">
              <a:spcBef>
                <a:spcPts val="1600"/>
              </a:spcBef>
              <a:spcAft>
                <a:spcPts val="0"/>
              </a:spcAft>
              <a:buSzPts val="1600"/>
              <a:buChar char="●"/>
            </a:pPr>
            <a:r>
              <a:rPr lang="en" sz="1600"/>
              <a:t>Incurs </a:t>
            </a:r>
            <a:r>
              <a:rPr lang="en" sz="1600"/>
              <a:t>approximately</a:t>
            </a:r>
            <a:r>
              <a:rPr lang="en" sz="1600"/>
              <a:t> 5% of wastage in fabric.</a:t>
            </a:r>
            <a:endParaRPr sz="1600"/>
          </a:p>
          <a:p>
            <a:pPr indent="-330200" lvl="0" marL="457200" rtl="0" algn="l">
              <a:spcBef>
                <a:spcPts val="0"/>
              </a:spcBef>
              <a:spcAft>
                <a:spcPts val="0"/>
              </a:spcAft>
              <a:buSzPts val="1600"/>
              <a:buChar char="●"/>
            </a:pPr>
            <a:r>
              <a:rPr lang="en" sz="1600"/>
              <a:t>Cut down the wastage by </a:t>
            </a:r>
            <a:r>
              <a:rPr lang="en" sz="1600"/>
              <a:t>detection</a:t>
            </a:r>
            <a:r>
              <a:rPr lang="en" sz="1600"/>
              <a:t> of defects.</a:t>
            </a:r>
            <a:endParaRPr sz="1600"/>
          </a:p>
        </p:txBody>
      </p:sp>
      <p:grpSp>
        <p:nvGrpSpPr>
          <p:cNvPr id="101" name="Google Shape;101;p14"/>
          <p:cNvGrpSpPr/>
          <p:nvPr/>
        </p:nvGrpSpPr>
        <p:grpSpPr>
          <a:xfrm>
            <a:off x="6212550" y="1304875"/>
            <a:ext cx="2632500" cy="3416400"/>
            <a:chOff x="6212550" y="1304875"/>
            <a:chExt cx="2632500" cy="3416400"/>
          </a:xfrm>
        </p:grpSpPr>
        <p:sp>
          <p:nvSpPr>
            <p:cNvPr id="102" name="Google Shape;102;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14"/>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Problem statement</a:t>
            </a:r>
            <a:endParaRPr>
              <a:solidFill>
                <a:schemeClr val="lt1"/>
              </a:solidFill>
            </a:endParaRPr>
          </a:p>
        </p:txBody>
      </p:sp>
      <p:sp>
        <p:nvSpPr>
          <p:cNvPr id="105" name="Google Shape;105;p14"/>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As AI enthusiast you are responsible for coming up with a solution where the images of the fabric is being classified into good and defected and in case of a defected image the position of the defect is being captured in the form of a bounding box.</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5"/>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Our</a:t>
            </a:r>
            <a:endParaRPr/>
          </a:p>
          <a:p>
            <a:pPr indent="0" lvl="0" marL="0" rtl="0" algn="ctr">
              <a:spcBef>
                <a:spcPts val="0"/>
              </a:spcBef>
              <a:spcAft>
                <a:spcPts val="0"/>
              </a:spcAft>
              <a:buNone/>
            </a:pPr>
            <a:r>
              <a:rPr lang="en"/>
              <a:t>Approach</a:t>
            </a:r>
            <a:endParaRPr/>
          </a:p>
        </p:txBody>
      </p:sp>
      <p:sp>
        <p:nvSpPr>
          <p:cNvPr id="111" name="Google Shape;111;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We have incorporated YOLO, an algorithm that uses neural networks to provide real-time object detection, to solve the problem..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Implementation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grpSp>
        <p:nvGrpSpPr>
          <p:cNvPr id="121" name="Google Shape;121;p17"/>
          <p:cNvGrpSpPr/>
          <p:nvPr/>
        </p:nvGrpSpPr>
        <p:grpSpPr>
          <a:xfrm>
            <a:off x="1081430" y="247873"/>
            <a:ext cx="6993309" cy="1520400"/>
            <a:chOff x="929030" y="3219673"/>
            <a:chExt cx="6993309" cy="1520400"/>
          </a:xfrm>
        </p:grpSpPr>
        <p:cxnSp>
          <p:nvCxnSpPr>
            <p:cNvPr id="122" name="Google Shape;122;p17"/>
            <p:cNvCxnSpPr>
              <a:stCxn id="123" idx="6"/>
              <a:endCxn id="124" idx="2"/>
            </p:cNvCxnSpPr>
            <p:nvPr/>
          </p:nvCxnSpPr>
          <p:spPr>
            <a:xfrm>
              <a:off x="1537730" y="3979907"/>
              <a:ext cx="4864200" cy="0"/>
            </a:xfrm>
            <a:prstGeom prst="straightConnector1">
              <a:avLst/>
            </a:prstGeom>
            <a:noFill/>
            <a:ln cap="flat" cmpd="sng" w="19050">
              <a:solidFill>
                <a:srgbClr val="4285F4"/>
              </a:solidFill>
              <a:prstDash val="dot"/>
              <a:round/>
              <a:headEnd len="med" w="med" type="none"/>
              <a:tailEnd len="med" w="med" type="none"/>
            </a:ln>
          </p:spPr>
        </p:cxnSp>
        <p:sp>
          <p:nvSpPr>
            <p:cNvPr id="123" name="Google Shape;123;p17"/>
            <p:cNvSpPr/>
            <p:nvPr/>
          </p:nvSpPr>
          <p:spPr>
            <a:xfrm>
              <a:off x="929030" y="3675557"/>
              <a:ext cx="608700" cy="60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7"/>
            <p:cNvSpPr/>
            <p:nvPr/>
          </p:nvSpPr>
          <p:spPr>
            <a:xfrm>
              <a:off x="3421283" y="3431305"/>
              <a:ext cx="1097100" cy="1097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7"/>
            <p:cNvSpPr/>
            <p:nvPr/>
          </p:nvSpPr>
          <p:spPr>
            <a:xfrm>
              <a:off x="6401939" y="3219673"/>
              <a:ext cx="1520400" cy="1520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7"/>
          <p:cNvSpPr txBox="1"/>
          <p:nvPr/>
        </p:nvSpPr>
        <p:spPr>
          <a:xfrm>
            <a:off x="128800" y="1545475"/>
            <a:ext cx="27726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Defects.zip containing images which has defect(s) + text file containing coordinates of defect(s)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Bad_seg.py to segregate images having defects.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c</a:t>
            </a:r>
            <a:r>
              <a:rPr lang="en">
                <a:latin typeface="Roboto"/>
                <a:ea typeface="Roboto"/>
                <a:cs typeface="Roboto"/>
                <a:sym typeface="Roboto"/>
              </a:rPr>
              <a:t>lasses.txt having single class: Defect.</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Upload on google drive to be used for training</a:t>
            </a:r>
            <a:endParaRPr>
              <a:latin typeface="Roboto"/>
              <a:ea typeface="Roboto"/>
              <a:cs typeface="Roboto"/>
              <a:sym typeface="Roboto"/>
            </a:endParaRPr>
          </a:p>
        </p:txBody>
      </p:sp>
      <p:sp>
        <p:nvSpPr>
          <p:cNvPr id="127" name="Google Shape;127;p17"/>
          <p:cNvSpPr txBox="1"/>
          <p:nvPr/>
        </p:nvSpPr>
        <p:spPr>
          <a:xfrm>
            <a:off x="3139225" y="2752850"/>
            <a:ext cx="247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28" name="Google Shape;128;p17"/>
          <p:cNvSpPr txBox="1"/>
          <p:nvPr/>
        </p:nvSpPr>
        <p:spPr>
          <a:xfrm>
            <a:off x="2901450" y="1729000"/>
            <a:ext cx="30390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Yolo -v3 for making model</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Google colab for training. </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Mounted google drive</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Unzipped Defect.zip</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Cloned darknet github</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Changes to certain files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Training: batch size of 16 and max batches 2000</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Few hours to train</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29" name="Google Shape;129;p17"/>
          <p:cNvSpPr txBox="1"/>
          <p:nvPr/>
        </p:nvSpPr>
        <p:spPr>
          <a:xfrm>
            <a:off x="7114231" y="2234750"/>
            <a:ext cx="936000" cy="39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solidFill>
                  <a:schemeClr val="lt1"/>
                </a:solidFill>
                <a:latin typeface="Roboto"/>
                <a:ea typeface="Roboto"/>
                <a:cs typeface="Roboto"/>
                <a:sym typeface="Roboto"/>
              </a:rPr>
              <a:t>Testing</a:t>
            </a:r>
            <a:endParaRPr b="1" sz="1700">
              <a:solidFill>
                <a:schemeClr val="lt1"/>
              </a:solidFill>
              <a:latin typeface="Roboto"/>
              <a:ea typeface="Roboto"/>
              <a:cs typeface="Roboto"/>
              <a:sym typeface="Roboto"/>
            </a:endParaRPr>
          </a:p>
        </p:txBody>
      </p:sp>
      <p:sp>
        <p:nvSpPr>
          <p:cNvPr id="130" name="Google Shape;130;p17"/>
          <p:cNvSpPr txBox="1"/>
          <p:nvPr/>
        </p:nvSpPr>
        <p:spPr>
          <a:xfrm>
            <a:off x="3609324" y="798675"/>
            <a:ext cx="1050600" cy="39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solidFill>
                  <a:schemeClr val="lt1"/>
                </a:solidFill>
                <a:latin typeface="Roboto"/>
                <a:ea typeface="Roboto"/>
                <a:cs typeface="Roboto"/>
                <a:sym typeface="Roboto"/>
              </a:rPr>
              <a:t>Training</a:t>
            </a:r>
            <a:endParaRPr b="1" sz="1700">
              <a:solidFill>
                <a:schemeClr val="lt1"/>
              </a:solidFill>
              <a:latin typeface="Roboto"/>
              <a:ea typeface="Roboto"/>
              <a:cs typeface="Roboto"/>
              <a:sym typeface="Roboto"/>
            </a:endParaRPr>
          </a:p>
        </p:txBody>
      </p:sp>
      <p:sp>
        <p:nvSpPr>
          <p:cNvPr id="131" name="Google Shape;131;p17"/>
          <p:cNvSpPr txBox="1"/>
          <p:nvPr/>
        </p:nvSpPr>
        <p:spPr>
          <a:xfrm>
            <a:off x="1090400" y="779175"/>
            <a:ext cx="583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Roboto"/>
                <a:ea typeface="Roboto"/>
                <a:cs typeface="Roboto"/>
                <a:sym typeface="Roboto"/>
              </a:rPr>
              <a:t>EDA</a:t>
            </a:r>
            <a:endParaRPr b="1" sz="1600">
              <a:solidFill>
                <a:schemeClr val="lt1"/>
              </a:solidFill>
              <a:latin typeface="Roboto"/>
              <a:ea typeface="Roboto"/>
              <a:cs typeface="Roboto"/>
              <a:sym typeface="Roboto"/>
            </a:endParaRPr>
          </a:p>
        </p:txBody>
      </p:sp>
      <p:sp>
        <p:nvSpPr>
          <p:cNvPr id="132" name="Google Shape;132;p17"/>
          <p:cNvSpPr txBox="1"/>
          <p:nvPr/>
        </p:nvSpPr>
        <p:spPr>
          <a:xfrm>
            <a:off x="6286225" y="1907300"/>
            <a:ext cx="25920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Testing: batch size of 1 and subdivisions 1.</a:t>
            </a:r>
            <a:endParaRPr>
              <a:latin typeface="Roboto"/>
              <a:ea typeface="Roboto"/>
              <a:cs typeface="Roboto"/>
              <a:sym typeface="Roboto"/>
            </a:endParaRPr>
          </a:p>
        </p:txBody>
      </p:sp>
      <p:sp>
        <p:nvSpPr>
          <p:cNvPr id="133" name="Google Shape;133;p17"/>
          <p:cNvSpPr txBox="1"/>
          <p:nvPr/>
        </p:nvSpPr>
        <p:spPr>
          <a:xfrm>
            <a:off x="6885924" y="798675"/>
            <a:ext cx="1050600" cy="39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solidFill>
                  <a:schemeClr val="lt1"/>
                </a:solidFill>
                <a:latin typeface="Roboto"/>
                <a:ea typeface="Roboto"/>
                <a:cs typeface="Roboto"/>
                <a:sym typeface="Roboto"/>
              </a:rPr>
              <a:t>Testing</a:t>
            </a:r>
            <a:endParaRPr b="1" sz="1700">
              <a:solidFill>
                <a:schemeClr val="lt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8"/>
          <p:cNvSpPr txBox="1"/>
          <p:nvPr>
            <p:ph type="title"/>
          </p:nvPr>
        </p:nvSpPr>
        <p:spPr>
          <a:xfrm>
            <a:off x="387900" y="410000"/>
            <a:ext cx="4119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To improve accuracy...</a:t>
            </a:r>
            <a:endParaRPr b="1"/>
          </a:p>
        </p:txBody>
      </p:sp>
      <p:sp>
        <p:nvSpPr>
          <p:cNvPr id="139" name="Google Shape;139;p18"/>
          <p:cNvSpPr txBox="1"/>
          <p:nvPr/>
        </p:nvSpPr>
        <p:spPr>
          <a:xfrm>
            <a:off x="418575" y="1255700"/>
            <a:ext cx="8113800" cy="23397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accent1"/>
              </a:buClr>
              <a:buSzPts val="2000"/>
              <a:buFont typeface="Roboto"/>
              <a:buChar char="●"/>
            </a:pPr>
            <a:r>
              <a:rPr lang="en" sz="2000">
                <a:solidFill>
                  <a:schemeClr val="accent1"/>
                </a:solidFill>
                <a:latin typeface="Roboto"/>
                <a:ea typeface="Roboto"/>
                <a:cs typeface="Roboto"/>
                <a:sym typeface="Roboto"/>
              </a:rPr>
              <a:t>In the training data, coordinates of the centre of the bounding boxes were provided, not the bottom left corner as mentioned in the instructions pdf.</a:t>
            </a:r>
            <a:endParaRPr sz="2000">
              <a:solidFill>
                <a:schemeClr val="accent1"/>
              </a:solidFill>
              <a:latin typeface="Roboto"/>
              <a:ea typeface="Roboto"/>
              <a:cs typeface="Roboto"/>
              <a:sym typeface="Roboto"/>
            </a:endParaRPr>
          </a:p>
          <a:p>
            <a:pPr indent="-355600" lvl="0" marL="457200" rtl="0" algn="l">
              <a:spcBef>
                <a:spcPts val="0"/>
              </a:spcBef>
              <a:spcAft>
                <a:spcPts val="0"/>
              </a:spcAft>
              <a:buClr>
                <a:schemeClr val="accent1"/>
              </a:buClr>
              <a:buSzPts val="2000"/>
              <a:buFont typeface="Roboto"/>
              <a:buChar char="●"/>
            </a:pPr>
            <a:r>
              <a:rPr lang="en" sz="2000">
                <a:solidFill>
                  <a:schemeClr val="accent1"/>
                </a:solidFill>
                <a:latin typeface="Roboto"/>
                <a:ea typeface="Roboto"/>
                <a:cs typeface="Roboto"/>
                <a:sym typeface="Roboto"/>
              </a:rPr>
              <a:t>We verified this by making the boxes taking (x, y) as the centre coordinates.</a:t>
            </a:r>
            <a:endParaRPr sz="2000">
              <a:solidFill>
                <a:schemeClr val="accent1"/>
              </a:solidFill>
              <a:latin typeface="Roboto"/>
              <a:ea typeface="Roboto"/>
              <a:cs typeface="Roboto"/>
              <a:sym typeface="Roboto"/>
            </a:endParaRPr>
          </a:p>
          <a:p>
            <a:pPr indent="-355600" lvl="0" marL="457200" rtl="0" algn="l">
              <a:spcBef>
                <a:spcPts val="0"/>
              </a:spcBef>
              <a:spcAft>
                <a:spcPts val="0"/>
              </a:spcAft>
              <a:buClr>
                <a:schemeClr val="accent1"/>
              </a:buClr>
              <a:buSzPts val="2000"/>
              <a:buFont typeface="Roboto"/>
              <a:buChar char="●"/>
            </a:pPr>
            <a:r>
              <a:rPr lang="en" sz="2000">
                <a:solidFill>
                  <a:schemeClr val="accent1"/>
                </a:solidFill>
                <a:latin typeface="Roboto"/>
                <a:ea typeface="Roboto"/>
                <a:cs typeface="Roboto"/>
                <a:sym typeface="Roboto"/>
              </a:rPr>
              <a:t>Correspondingly in the submission file we have entered (x, y) coordinates as the center of the bounding </a:t>
            </a:r>
            <a:r>
              <a:rPr lang="en" sz="2000">
                <a:solidFill>
                  <a:schemeClr val="accent1"/>
                </a:solidFill>
                <a:latin typeface="Roboto"/>
                <a:ea typeface="Roboto"/>
                <a:cs typeface="Roboto"/>
                <a:sym typeface="Roboto"/>
              </a:rPr>
              <a:t>boxes</a:t>
            </a:r>
            <a:r>
              <a:rPr lang="en" sz="2000">
                <a:solidFill>
                  <a:schemeClr val="accent1"/>
                </a:solidFill>
                <a:latin typeface="Roboto"/>
                <a:ea typeface="Roboto"/>
                <a:cs typeface="Roboto"/>
                <a:sym typeface="Roboto"/>
              </a:rPr>
              <a:t>.</a:t>
            </a:r>
            <a:endParaRPr sz="2000">
              <a:solidFill>
                <a:schemeClr val="accent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title"/>
          </p:nvPr>
        </p:nvSpPr>
        <p:spPr>
          <a:xfrm>
            <a:off x="387900" y="410000"/>
            <a:ext cx="4119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Further improvement</a:t>
            </a:r>
            <a:endParaRPr b="1"/>
          </a:p>
        </p:txBody>
      </p:sp>
      <p:sp>
        <p:nvSpPr>
          <p:cNvPr id="145" name="Google Shape;145;p19"/>
          <p:cNvSpPr txBox="1"/>
          <p:nvPr/>
        </p:nvSpPr>
        <p:spPr>
          <a:xfrm>
            <a:off x="418575" y="1255700"/>
            <a:ext cx="8113800" cy="23397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accent1"/>
              </a:buClr>
              <a:buSzPts val="2000"/>
              <a:buFont typeface="Roboto"/>
              <a:buChar char="●"/>
            </a:pPr>
            <a:r>
              <a:rPr b="1" lang="en" sz="2000">
                <a:solidFill>
                  <a:schemeClr val="accent1"/>
                </a:solidFill>
                <a:latin typeface="Roboto"/>
                <a:ea typeface="Roboto"/>
                <a:cs typeface="Roboto"/>
                <a:sym typeface="Roboto"/>
              </a:rPr>
              <a:t>Data collection</a:t>
            </a:r>
            <a:r>
              <a:rPr lang="en" sz="2000">
                <a:solidFill>
                  <a:schemeClr val="accent1"/>
                </a:solidFill>
                <a:latin typeface="Roboto"/>
                <a:ea typeface="Roboto"/>
                <a:cs typeface="Roboto"/>
                <a:sym typeface="Roboto"/>
              </a:rPr>
              <a:t>: Larger amounts of data is the key strength of neural networks involved in image processing and hence to improve the accuracy of our model, collecting more data is certainly the next step.</a:t>
            </a:r>
            <a:endParaRPr sz="2000">
              <a:solidFill>
                <a:schemeClr val="accent1"/>
              </a:solidFill>
              <a:latin typeface="Roboto"/>
              <a:ea typeface="Roboto"/>
              <a:cs typeface="Roboto"/>
              <a:sym typeface="Roboto"/>
            </a:endParaRPr>
          </a:p>
          <a:p>
            <a:pPr indent="-355600" lvl="0" marL="457200" rtl="0" algn="l">
              <a:spcBef>
                <a:spcPts val="0"/>
              </a:spcBef>
              <a:spcAft>
                <a:spcPts val="0"/>
              </a:spcAft>
              <a:buClr>
                <a:schemeClr val="accent1"/>
              </a:buClr>
              <a:buSzPts val="2000"/>
              <a:buFont typeface="Roboto"/>
              <a:buChar char="●"/>
            </a:pPr>
            <a:r>
              <a:rPr b="1" lang="en" sz="2000">
                <a:solidFill>
                  <a:schemeClr val="accent1"/>
                </a:solidFill>
                <a:latin typeface="Roboto"/>
                <a:ea typeface="Roboto"/>
                <a:cs typeface="Roboto"/>
                <a:sym typeface="Roboto"/>
              </a:rPr>
              <a:t>Hyper-parameter tuning: </a:t>
            </a:r>
            <a:r>
              <a:rPr lang="en" sz="2000">
                <a:solidFill>
                  <a:schemeClr val="accent1"/>
                </a:solidFill>
                <a:latin typeface="Roboto"/>
                <a:ea typeface="Roboto"/>
                <a:cs typeface="Roboto"/>
                <a:sym typeface="Roboto"/>
              </a:rPr>
              <a:t>Tuning the parameters and comparing multiple models simultaneously to extract the best possible model.</a:t>
            </a:r>
            <a:endParaRPr sz="2000">
              <a:solidFill>
                <a:schemeClr val="accent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ph type="title"/>
          </p:nvPr>
        </p:nvSpPr>
        <p:spPr>
          <a:xfrm>
            <a:off x="1981200" y="152400"/>
            <a:ext cx="48543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Training Loss Chart</a:t>
            </a:r>
            <a:endParaRPr/>
          </a:p>
        </p:txBody>
      </p:sp>
      <p:pic>
        <p:nvPicPr>
          <p:cNvPr id="151" name="Google Shape;151;p20"/>
          <p:cNvPicPr preferRelativeResize="0"/>
          <p:nvPr/>
        </p:nvPicPr>
        <p:blipFill>
          <a:blip r:embed="rId3">
            <a:alphaModFix/>
          </a:blip>
          <a:stretch>
            <a:fillRect/>
          </a:stretch>
        </p:blipFill>
        <p:spPr>
          <a:xfrm>
            <a:off x="2590800" y="991197"/>
            <a:ext cx="3847503" cy="384750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2514600" y="152400"/>
            <a:ext cx="39270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Testing Sample</a:t>
            </a:r>
            <a:endParaRPr/>
          </a:p>
        </p:txBody>
      </p:sp>
      <p:pic>
        <p:nvPicPr>
          <p:cNvPr id="157" name="Google Shape;157;p21"/>
          <p:cNvPicPr preferRelativeResize="0"/>
          <p:nvPr/>
        </p:nvPicPr>
        <p:blipFill>
          <a:blip r:embed="rId3">
            <a:alphaModFix/>
          </a:blip>
          <a:stretch>
            <a:fillRect/>
          </a:stretch>
        </p:blipFill>
        <p:spPr>
          <a:xfrm>
            <a:off x="1828800" y="1067400"/>
            <a:ext cx="5130000" cy="3847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