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8" r:id="rId2"/>
    <p:sldId id="257" r:id="rId3"/>
    <p:sldId id="261" r:id="rId4"/>
    <p:sldId id="262" r:id="rId5"/>
    <p:sldId id="263" r:id="rId6"/>
    <p:sldId id="272" r:id="rId7"/>
    <p:sldId id="267" r:id="rId8"/>
    <p:sldId id="273" r:id="rId9"/>
    <p:sldId id="264" r:id="rId10"/>
    <p:sldId id="265" r:id="rId11"/>
    <p:sldId id="266" r:id="rId12"/>
    <p:sldId id="274" r:id="rId13"/>
    <p:sldId id="268" r:id="rId14"/>
    <p:sldId id="269" r:id="rId15"/>
    <p:sldId id="271"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achiappan\Desktop\Analysis%20Repor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achiappan\Desktop\Analysis%20Repor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achiappan\Desktop\Analysis%20Repor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SEEK ads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1"/>
          <c:order val="1"/>
          <c:spPr>
            <a:pattFill prst="ltUpDiag">
              <a:fgClr>
                <a:schemeClr val="accent2"/>
              </a:fgClr>
              <a:bgClr>
                <a:schemeClr val="lt1"/>
              </a:bgClr>
            </a:pattFill>
            <a:ln>
              <a:noFill/>
            </a:ln>
            <a:effectLst/>
          </c:spPr>
          <c:invertIfNegative val="0"/>
          <c:dLbls>
            <c:spPr>
              <a:solidFill>
                <a:schemeClr val="accent2">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Sheet2!$C$3:$Q$3</c:f>
              <c:strCache>
                <c:ptCount val="15"/>
                <c:pt idx="0">
                  <c:v>Qualification</c:v>
                </c:pt>
                <c:pt idx="1">
                  <c:v>Working Rights</c:v>
                </c:pt>
                <c:pt idx="2">
                  <c:v>Sector</c:v>
                </c:pt>
                <c:pt idx="3">
                  <c:v>FIFO/   DIDO</c:v>
                </c:pt>
                <c:pt idx="4">
                  <c:v>Previous Experience</c:v>
                </c:pt>
                <c:pt idx="5">
                  <c:v>Leadership</c:v>
                </c:pt>
                <c:pt idx="6">
                  <c:v>Management Skills</c:v>
                </c:pt>
                <c:pt idx="7">
                  <c:v>Trade Certificate</c:v>
                </c:pt>
                <c:pt idx="8">
                  <c:v>Induction Safety Certificate                    ( White)</c:v>
                </c:pt>
                <c:pt idx="9">
                  <c:v>Australian Regulation</c:v>
                </c:pt>
                <c:pt idx="10">
                  <c:v>Relocation to other location</c:v>
                </c:pt>
                <c:pt idx="11">
                  <c:v>Software Skills</c:v>
                </c:pt>
                <c:pt idx="12">
                  <c:v>Driving Licence
Class "C"</c:v>
                </c:pt>
                <c:pt idx="13">
                  <c:v>Soft Skills Communication</c:v>
                </c:pt>
                <c:pt idx="14">
                  <c:v>Soft Skill Interpersonals</c:v>
                </c:pt>
              </c:strCache>
            </c:strRef>
          </c:cat>
          <c:val>
            <c:numRef>
              <c:f>Sheet2!$C$5:$Q$5</c:f>
              <c:numCache>
                <c:formatCode>0.00%</c:formatCode>
                <c:ptCount val="15"/>
                <c:pt idx="0">
                  <c:v>0.95918367346938771</c:v>
                </c:pt>
                <c:pt idx="1">
                  <c:v>0.44897959183673469</c:v>
                </c:pt>
                <c:pt idx="2">
                  <c:v>0.48979591836734693</c:v>
                </c:pt>
                <c:pt idx="3">
                  <c:v>0.38775510204081631</c:v>
                </c:pt>
                <c:pt idx="4">
                  <c:v>1</c:v>
                </c:pt>
                <c:pt idx="5">
                  <c:v>0.8571428571428571</c:v>
                </c:pt>
                <c:pt idx="6">
                  <c:v>0.91836734693877553</c:v>
                </c:pt>
                <c:pt idx="7">
                  <c:v>0.42857142857142855</c:v>
                </c:pt>
                <c:pt idx="8">
                  <c:v>0.32653061224489793</c:v>
                </c:pt>
                <c:pt idx="9">
                  <c:v>0.59183673469387754</c:v>
                </c:pt>
                <c:pt idx="10">
                  <c:v>0.44897959183673469</c:v>
                </c:pt>
                <c:pt idx="11">
                  <c:v>0.51020408163265307</c:v>
                </c:pt>
                <c:pt idx="12">
                  <c:v>0.46938775510204084</c:v>
                </c:pt>
                <c:pt idx="13">
                  <c:v>0.97959183673469385</c:v>
                </c:pt>
                <c:pt idx="14">
                  <c:v>0.97959183673469385</c:v>
                </c:pt>
              </c:numCache>
            </c:numRef>
          </c:val>
          <c:extLst>
            <c:ext xmlns:c16="http://schemas.microsoft.com/office/drawing/2014/chart" uri="{C3380CC4-5D6E-409C-BE32-E72D297353CC}">
              <c16:uniqueId val="{00000000-287E-4FA6-995C-A5A6CA4BBFEB}"/>
            </c:ext>
          </c:extLst>
        </c:ser>
        <c:dLbls>
          <c:dLblPos val="outEnd"/>
          <c:showLegendKey val="0"/>
          <c:showVal val="1"/>
          <c:showCatName val="0"/>
          <c:showSerName val="0"/>
          <c:showPercent val="0"/>
          <c:showBubbleSize val="0"/>
        </c:dLbls>
        <c:gapWidth val="269"/>
        <c:overlap val="-20"/>
        <c:axId val="424856415"/>
        <c:axId val="424853055"/>
        <c:extLst>
          <c:ext xmlns:c15="http://schemas.microsoft.com/office/drawing/2012/chart" uri="{02D57815-91ED-43cb-92C2-25804820EDAC}">
            <c15:filteredBarSeries>
              <c15:ser>
                <c:idx val="0"/>
                <c:order val="0"/>
                <c:spPr>
                  <a:pattFill prst="ltUpDiag">
                    <a:fgClr>
                      <a:schemeClr val="accent1"/>
                    </a:fgClr>
                    <a:bgClr>
                      <a:schemeClr val="lt1"/>
                    </a:bgClr>
                  </a:pattFill>
                  <a:ln>
                    <a:noFill/>
                  </a:ln>
                  <a:effectLst/>
                </c:spPr>
                <c:invertIfNegative val="0"/>
                <c:dLbls>
                  <c:spPr>
                    <a:solidFill>
                      <a:schemeClr val="accent1">
                        <a:alpha val="70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accent1">
                                <a:lumMod val="60000"/>
                                <a:lumOff val="40000"/>
                              </a:schemeClr>
                            </a:solidFill>
                          </a:ln>
                          <a:effectLst/>
                        </c:spPr>
                      </c15:leaderLines>
                    </c:ext>
                  </c:extLst>
                </c:dLbls>
                <c:cat>
                  <c:strRef>
                    <c:extLst>
                      <c:ext uri="{02D57815-91ED-43cb-92C2-25804820EDAC}">
                        <c15:formulaRef>
                          <c15:sqref>Sheet2!$C$3:$Q$3</c15:sqref>
                        </c15:formulaRef>
                      </c:ext>
                    </c:extLst>
                    <c:strCache>
                      <c:ptCount val="15"/>
                      <c:pt idx="0">
                        <c:v>Qualification</c:v>
                      </c:pt>
                      <c:pt idx="1">
                        <c:v>Working Rights</c:v>
                      </c:pt>
                      <c:pt idx="2">
                        <c:v>Sector</c:v>
                      </c:pt>
                      <c:pt idx="3">
                        <c:v>FIFO/   DIDO</c:v>
                      </c:pt>
                      <c:pt idx="4">
                        <c:v>Previous Experience</c:v>
                      </c:pt>
                      <c:pt idx="5">
                        <c:v>Leadership</c:v>
                      </c:pt>
                      <c:pt idx="6">
                        <c:v>Management Skills</c:v>
                      </c:pt>
                      <c:pt idx="7">
                        <c:v>Trade Certificate</c:v>
                      </c:pt>
                      <c:pt idx="8">
                        <c:v>Induction Safety Certificate                    ( White)</c:v>
                      </c:pt>
                      <c:pt idx="9">
                        <c:v>Australian Regulation</c:v>
                      </c:pt>
                      <c:pt idx="10">
                        <c:v>Relocation to other location</c:v>
                      </c:pt>
                      <c:pt idx="11">
                        <c:v>Software Skills</c:v>
                      </c:pt>
                      <c:pt idx="12">
                        <c:v>Driving Licence
Class "C"</c:v>
                      </c:pt>
                      <c:pt idx="13">
                        <c:v>Soft Skills Communication</c:v>
                      </c:pt>
                      <c:pt idx="14">
                        <c:v>Soft Skill Interpersonals</c:v>
                      </c:pt>
                    </c:strCache>
                  </c:strRef>
                </c:cat>
                <c:val>
                  <c:numRef>
                    <c:extLst>
                      <c:ext uri="{02D57815-91ED-43cb-92C2-25804820EDAC}">
                        <c15:formulaRef>
                          <c15:sqref>Sheet2!$C$4:$Q$4</c15:sqref>
                        </c15:formulaRef>
                      </c:ext>
                    </c:extLst>
                    <c:numCache>
                      <c:formatCode>General</c:formatCode>
                      <c:ptCount val="15"/>
                    </c:numCache>
                  </c:numRef>
                </c:val>
                <c:extLst>
                  <c:ext xmlns:c16="http://schemas.microsoft.com/office/drawing/2014/chart" uri="{C3380CC4-5D6E-409C-BE32-E72D297353CC}">
                    <c16:uniqueId val="{00000001-287E-4FA6-995C-A5A6CA4BBFEB}"/>
                  </c:ext>
                </c:extLst>
              </c15:ser>
            </c15:filteredBarSeries>
          </c:ext>
        </c:extLst>
      </c:barChart>
      <c:catAx>
        <c:axId val="424856415"/>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424853055"/>
        <c:crosses val="autoZero"/>
        <c:auto val="1"/>
        <c:lblAlgn val="ctr"/>
        <c:lblOffset val="100"/>
        <c:noMultiLvlLbl val="0"/>
      </c:catAx>
      <c:valAx>
        <c:axId val="42485305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24856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indeed ads</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2"/>
          <c:order val="1"/>
          <c:tx>
            <c:strRef>
              <c:f>Sheet2!$B$6</c:f>
              <c:strCache>
                <c:ptCount val="1"/>
                <c:pt idx="0">
                  <c:v>INDEED</c:v>
                </c:pt>
              </c:strCache>
            </c:strRef>
          </c:tx>
          <c:spPr>
            <a:pattFill prst="ltUpDiag">
              <a:fgClr>
                <a:schemeClr val="accent3"/>
              </a:fgClr>
              <a:bgClr>
                <a:schemeClr val="lt1"/>
              </a:bgClr>
            </a:pattFill>
            <a:ln>
              <a:noFill/>
            </a:ln>
            <a:effectLst/>
          </c:spPr>
          <c:invertIfNegative val="0"/>
          <c:dLbls>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Sheet2!$C$3:$Q$3</c:f>
              <c:strCache>
                <c:ptCount val="15"/>
                <c:pt idx="0">
                  <c:v>Qualification</c:v>
                </c:pt>
                <c:pt idx="1">
                  <c:v>Working Rights</c:v>
                </c:pt>
                <c:pt idx="2">
                  <c:v>Sector</c:v>
                </c:pt>
                <c:pt idx="3">
                  <c:v>FIFO/   DIDO</c:v>
                </c:pt>
                <c:pt idx="4">
                  <c:v>Previous Experience</c:v>
                </c:pt>
                <c:pt idx="5">
                  <c:v>Leadership</c:v>
                </c:pt>
                <c:pt idx="6">
                  <c:v>Management Skills</c:v>
                </c:pt>
                <c:pt idx="7">
                  <c:v>Trade Certificate</c:v>
                </c:pt>
                <c:pt idx="8">
                  <c:v>Induction Safety Certificate                    ( White)</c:v>
                </c:pt>
                <c:pt idx="9">
                  <c:v>Australian Regulation</c:v>
                </c:pt>
                <c:pt idx="10">
                  <c:v>Relocation to other location</c:v>
                </c:pt>
                <c:pt idx="11">
                  <c:v>Software Skills</c:v>
                </c:pt>
                <c:pt idx="12">
                  <c:v>Driving Licence
Class "C"</c:v>
                </c:pt>
                <c:pt idx="13">
                  <c:v>Soft Skills Communication</c:v>
                </c:pt>
                <c:pt idx="14">
                  <c:v>Soft Skill Interpersonals</c:v>
                </c:pt>
              </c:strCache>
            </c:strRef>
          </c:cat>
          <c:val>
            <c:numRef>
              <c:f>Sheet2!$C$6:$Q$6</c:f>
              <c:numCache>
                <c:formatCode>0.00%</c:formatCode>
                <c:ptCount val="15"/>
                <c:pt idx="0">
                  <c:v>0.55384615384615388</c:v>
                </c:pt>
                <c:pt idx="1">
                  <c:v>0.67692307692307696</c:v>
                </c:pt>
                <c:pt idx="2">
                  <c:v>0.56923076923076921</c:v>
                </c:pt>
                <c:pt idx="3">
                  <c:v>0.15384615384615385</c:v>
                </c:pt>
                <c:pt idx="4">
                  <c:v>0.93846153846153846</c:v>
                </c:pt>
                <c:pt idx="5">
                  <c:v>0.69230769230769229</c:v>
                </c:pt>
                <c:pt idx="6">
                  <c:v>0.9538461538461539</c:v>
                </c:pt>
                <c:pt idx="7">
                  <c:v>0.36923076923076925</c:v>
                </c:pt>
                <c:pt idx="8">
                  <c:v>7.6923076923076927E-2</c:v>
                </c:pt>
                <c:pt idx="9">
                  <c:v>0.53846153846153844</c:v>
                </c:pt>
                <c:pt idx="10">
                  <c:v>0.2</c:v>
                </c:pt>
                <c:pt idx="11">
                  <c:v>0.55384615384615388</c:v>
                </c:pt>
                <c:pt idx="12">
                  <c:v>0.2</c:v>
                </c:pt>
                <c:pt idx="13">
                  <c:v>0.98461538461538467</c:v>
                </c:pt>
                <c:pt idx="14">
                  <c:v>0.89230769230769236</c:v>
                </c:pt>
              </c:numCache>
            </c:numRef>
          </c:val>
          <c:extLst>
            <c:ext xmlns:c16="http://schemas.microsoft.com/office/drawing/2014/chart" uri="{C3380CC4-5D6E-409C-BE32-E72D297353CC}">
              <c16:uniqueId val="{00000000-52E1-450D-ABB5-7E7ECE7BCDFA}"/>
            </c:ext>
          </c:extLst>
        </c:ser>
        <c:dLbls>
          <c:dLblPos val="outEnd"/>
          <c:showLegendKey val="0"/>
          <c:showVal val="1"/>
          <c:showCatName val="0"/>
          <c:showSerName val="0"/>
          <c:showPercent val="0"/>
          <c:showBubbleSize val="0"/>
        </c:dLbls>
        <c:gapWidth val="269"/>
        <c:overlap val="-20"/>
        <c:axId val="424856415"/>
        <c:axId val="424853055"/>
        <c:extLst>
          <c:ext xmlns:c15="http://schemas.microsoft.com/office/drawing/2012/chart" uri="{02D57815-91ED-43cb-92C2-25804820EDAC}">
            <c15:filteredBarSeries>
              <c15:ser>
                <c:idx val="1"/>
                <c:order val="0"/>
                <c:tx>
                  <c:strRef>
                    <c:extLst>
                      <c:ext uri="{02D57815-91ED-43cb-92C2-25804820EDAC}">
                        <c15:formulaRef>
                          <c15:sqref>Sheet2!$B$5</c15:sqref>
                        </c15:formulaRef>
                      </c:ext>
                    </c:extLst>
                    <c:strCache>
                      <c:ptCount val="1"/>
                      <c:pt idx="0">
                        <c:v>SEEK</c:v>
                      </c:pt>
                    </c:strCache>
                  </c:strRef>
                </c:tx>
                <c:spPr>
                  <a:pattFill prst="ltUpDiag">
                    <a:fgClr>
                      <a:schemeClr val="accent2"/>
                    </a:fgClr>
                    <a:bgClr>
                      <a:schemeClr val="lt1"/>
                    </a:bgClr>
                  </a:pattFill>
                  <a:ln>
                    <a:noFill/>
                  </a:ln>
                  <a:effectLst/>
                </c:spPr>
                <c:invertIfNegative val="0"/>
                <c:dLbls>
                  <c:delete val="1"/>
                </c:dLbls>
                <c:cat>
                  <c:strRef>
                    <c:extLst>
                      <c:ext uri="{02D57815-91ED-43cb-92C2-25804820EDAC}">
                        <c15:formulaRef>
                          <c15:sqref>Sheet2!$C$3:$Q$3</c15:sqref>
                        </c15:formulaRef>
                      </c:ext>
                    </c:extLst>
                    <c:strCache>
                      <c:ptCount val="15"/>
                      <c:pt idx="0">
                        <c:v>Qualification</c:v>
                      </c:pt>
                      <c:pt idx="1">
                        <c:v>Working Rights</c:v>
                      </c:pt>
                      <c:pt idx="2">
                        <c:v>Sector</c:v>
                      </c:pt>
                      <c:pt idx="3">
                        <c:v>FIFO/   DIDO</c:v>
                      </c:pt>
                      <c:pt idx="4">
                        <c:v>Previous Experience</c:v>
                      </c:pt>
                      <c:pt idx="5">
                        <c:v>Leadership</c:v>
                      </c:pt>
                      <c:pt idx="6">
                        <c:v>Management Skills</c:v>
                      </c:pt>
                      <c:pt idx="7">
                        <c:v>Trade Certificate</c:v>
                      </c:pt>
                      <c:pt idx="8">
                        <c:v>Induction Safety Certificate                    ( White)</c:v>
                      </c:pt>
                      <c:pt idx="9">
                        <c:v>Australian Regulation</c:v>
                      </c:pt>
                      <c:pt idx="10">
                        <c:v>Relocation to other location</c:v>
                      </c:pt>
                      <c:pt idx="11">
                        <c:v>Software Skills</c:v>
                      </c:pt>
                      <c:pt idx="12">
                        <c:v>Driving Licence
Class "C"</c:v>
                      </c:pt>
                      <c:pt idx="13">
                        <c:v>Soft Skills Communication</c:v>
                      </c:pt>
                      <c:pt idx="14">
                        <c:v>Soft Skill Interpersonals</c:v>
                      </c:pt>
                    </c:strCache>
                  </c:strRef>
                </c:cat>
                <c:val>
                  <c:numRef>
                    <c:extLst>
                      <c:ext uri="{02D57815-91ED-43cb-92C2-25804820EDAC}">
                        <c15:formulaRef>
                          <c15:sqref>Sheet2!$C$5:$Q$5</c15:sqref>
                        </c15:formulaRef>
                      </c:ext>
                    </c:extLst>
                    <c:numCache>
                      <c:formatCode>0.00%</c:formatCode>
                      <c:ptCount val="15"/>
                      <c:pt idx="0">
                        <c:v>0.95918367346938771</c:v>
                      </c:pt>
                      <c:pt idx="1">
                        <c:v>0.44897959183673469</c:v>
                      </c:pt>
                      <c:pt idx="2">
                        <c:v>0.48979591836734693</c:v>
                      </c:pt>
                      <c:pt idx="3">
                        <c:v>0.38775510204081631</c:v>
                      </c:pt>
                      <c:pt idx="4">
                        <c:v>1</c:v>
                      </c:pt>
                      <c:pt idx="5">
                        <c:v>0.8571428571428571</c:v>
                      </c:pt>
                      <c:pt idx="6">
                        <c:v>0.91836734693877553</c:v>
                      </c:pt>
                      <c:pt idx="7">
                        <c:v>0.42857142857142855</c:v>
                      </c:pt>
                      <c:pt idx="8">
                        <c:v>0.32653061224489793</c:v>
                      </c:pt>
                      <c:pt idx="9">
                        <c:v>0.59183673469387754</c:v>
                      </c:pt>
                      <c:pt idx="10">
                        <c:v>0.44897959183673469</c:v>
                      </c:pt>
                      <c:pt idx="11">
                        <c:v>0.51020408163265307</c:v>
                      </c:pt>
                      <c:pt idx="12">
                        <c:v>0.46938775510204084</c:v>
                      </c:pt>
                      <c:pt idx="13">
                        <c:v>0.97959183673469385</c:v>
                      </c:pt>
                      <c:pt idx="14">
                        <c:v>0.97959183673469385</c:v>
                      </c:pt>
                    </c:numCache>
                  </c:numRef>
                </c:val>
                <c:extLst>
                  <c:ext xmlns:c16="http://schemas.microsoft.com/office/drawing/2014/chart" uri="{C3380CC4-5D6E-409C-BE32-E72D297353CC}">
                    <c16:uniqueId val="{00000001-52E1-450D-ABB5-7E7ECE7BCDFA}"/>
                  </c:ext>
                </c:extLst>
              </c15:ser>
            </c15:filteredBarSeries>
            <c15:filteredBarSeries>
              <c15:ser>
                <c:idx val="3"/>
                <c:order val="2"/>
                <c:tx>
                  <c:strRef>
                    <c:extLst xmlns:c15="http://schemas.microsoft.com/office/drawing/2012/chart">
                      <c:ext xmlns:c15="http://schemas.microsoft.com/office/drawing/2012/chart" uri="{02D57815-91ED-43cb-92C2-25804820EDAC}">
                        <c15:formulaRef>
                          <c15:sqref>Sheet2!$B$7</c15:sqref>
                        </c15:formulaRef>
                      </c:ext>
                    </c:extLst>
                    <c:strCache>
                      <c:ptCount val="1"/>
                      <c:pt idx="0">
                        <c:v>COMBINED</c:v>
                      </c:pt>
                    </c:strCache>
                  </c:strRef>
                </c:tx>
                <c:spPr>
                  <a:pattFill prst="ltUpDiag">
                    <a:fgClr>
                      <a:schemeClr val="accent4"/>
                    </a:fgClr>
                    <a:bgClr>
                      <a:schemeClr val="lt1"/>
                    </a:bgClr>
                  </a:pattFill>
                  <a:ln>
                    <a:noFill/>
                  </a:ln>
                  <a:effectLst/>
                </c:spPr>
                <c:invertIfNegative val="0"/>
                <c:dLbls>
                  <c:delete val="1"/>
                </c:dLbls>
                <c:cat>
                  <c:strRef>
                    <c:extLst xmlns:c15="http://schemas.microsoft.com/office/drawing/2012/chart">
                      <c:ext xmlns:c15="http://schemas.microsoft.com/office/drawing/2012/chart" uri="{02D57815-91ED-43cb-92C2-25804820EDAC}">
                        <c15:formulaRef>
                          <c15:sqref>Sheet2!$C$3:$Q$3</c15:sqref>
                        </c15:formulaRef>
                      </c:ext>
                    </c:extLst>
                    <c:strCache>
                      <c:ptCount val="15"/>
                      <c:pt idx="0">
                        <c:v>Qualification</c:v>
                      </c:pt>
                      <c:pt idx="1">
                        <c:v>Working Rights</c:v>
                      </c:pt>
                      <c:pt idx="2">
                        <c:v>Sector</c:v>
                      </c:pt>
                      <c:pt idx="3">
                        <c:v>FIFO/   DIDO</c:v>
                      </c:pt>
                      <c:pt idx="4">
                        <c:v>Previous Experience</c:v>
                      </c:pt>
                      <c:pt idx="5">
                        <c:v>Leadership</c:v>
                      </c:pt>
                      <c:pt idx="6">
                        <c:v>Management Skills</c:v>
                      </c:pt>
                      <c:pt idx="7">
                        <c:v>Trade Certificate</c:v>
                      </c:pt>
                      <c:pt idx="8">
                        <c:v>Induction Safety Certificate                    ( White)</c:v>
                      </c:pt>
                      <c:pt idx="9">
                        <c:v>Australian Regulation</c:v>
                      </c:pt>
                      <c:pt idx="10">
                        <c:v>Relocation to other location</c:v>
                      </c:pt>
                      <c:pt idx="11">
                        <c:v>Software Skills</c:v>
                      </c:pt>
                      <c:pt idx="12">
                        <c:v>Driving Licence
Class "C"</c:v>
                      </c:pt>
                      <c:pt idx="13">
                        <c:v>Soft Skills Communication</c:v>
                      </c:pt>
                      <c:pt idx="14">
                        <c:v>Soft Skill Interpersonals</c:v>
                      </c:pt>
                    </c:strCache>
                  </c:strRef>
                </c:cat>
                <c:val>
                  <c:numRef>
                    <c:extLst xmlns:c15="http://schemas.microsoft.com/office/drawing/2012/chart">
                      <c:ext xmlns:c15="http://schemas.microsoft.com/office/drawing/2012/chart" uri="{02D57815-91ED-43cb-92C2-25804820EDAC}">
                        <c15:formulaRef>
                          <c15:sqref>Sheet2!$C$7:$Q$7</c15:sqref>
                        </c15:formulaRef>
                      </c:ext>
                    </c:extLst>
                    <c:numCache>
                      <c:formatCode>0.00%</c:formatCode>
                      <c:ptCount val="15"/>
                      <c:pt idx="0">
                        <c:v>0.75651491365777079</c:v>
                      </c:pt>
                      <c:pt idx="1">
                        <c:v>0.56295133437990585</c:v>
                      </c:pt>
                      <c:pt idx="2">
                        <c:v>0.52951334379905801</c:v>
                      </c:pt>
                      <c:pt idx="3">
                        <c:v>0.27080062794348508</c:v>
                      </c:pt>
                      <c:pt idx="4">
                        <c:v>0.96923076923076923</c:v>
                      </c:pt>
                      <c:pt idx="5">
                        <c:v>0.77472527472527464</c:v>
                      </c:pt>
                      <c:pt idx="6">
                        <c:v>0.93610675039246471</c:v>
                      </c:pt>
                      <c:pt idx="7">
                        <c:v>0.39890109890109893</c:v>
                      </c:pt>
                      <c:pt idx="8">
                        <c:v>0.20172684458398743</c:v>
                      </c:pt>
                      <c:pt idx="9">
                        <c:v>0.56514913657770793</c:v>
                      </c:pt>
                      <c:pt idx="10">
                        <c:v>0.32448979591836735</c:v>
                      </c:pt>
                      <c:pt idx="11">
                        <c:v>0.53202511773940353</c:v>
                      </c:pt>
                      <c:pt idx="12">
                        <c:v>0.33469387755102042</c:v>
                      </c:pt>
                      <c:pt idx="13">
                        <c:v>0.98210361067503926</c:v>
                      </c:pt>
                      <c:pt idx="14">
                        <c:v>0.93594976452119316</c:v>
                      </c:pt>
                    </c:numCache>
                  </c:numRef>
                </c:val>
                <c:extLst xmlns:c15="http://schemas.microsoft.com/office/drawing/2012/chart">
                  <c:ext xmlns:c16="http://schemas.microsoft.com/office/drawing/2014/chart" uri="{C3380CC4-5D6E-409C-BE32-E72D297353CC}">
                    <c16:uniqueId val="{00000002-52E1-450D-ABB5-7E7ECE7BCDFA}"/>
                  </c:ext>
                </c:extLst>
              </c15:ser>
            </c15:filteredBarSeries>
          </c:ext>
        </c:extLst>
      </c:barChart>
      <c:catAx>
        <c:axId val="424856415"/>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0" i="0" u="none" strike="noStrike" kern="1200" cap="all" spc="150" normalizeH="0" baseline="0">
                <a:solidFill>
                  <a:schemeClr val="lt1"/>
                </a:solidFill>
                <a:latin typeface="+mn-lt"/>
                <a:ea typeface="+mn-ea"/>
                <a:cs typeface="+mn-cs"/>
              </a:defRPr>
            </a:pPr>
            <a:endParaRPr lang="en-US"/>
          </a:p>
        </c:txPr>
        <c:crossAx val="424853055"/>
        <c:crosses val="autoZero"/>
        <c:auto val="1"/>
        <c:lblAlgn val="ctr"/>
        <c:lblOffset val="100"/>
        <c:noMultiLvlLbl val="0"/>
      </c:catAx>
      <c:valAx>
        <c:axId val="424853055"/>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248564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dirty="0"/>
              <a:t>VARIABLES</a:t>
            </a:r>
            <a:r>
              <a:rPr lang="en-US" baseline="0" dirty="0"/>
              <a:t> WEIGHTAGE’S</a:t>
            </a:r>
            <a:endParaRPr lang="en-US" dirty="0"/>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SEEK</c:v>
                </c:pt>
              </c:strCache>
            </c:strRef>
          </c:tx>
          <c:dLbls>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Sheet1!$A$2:$A$16</c:f>
              <c:strCache>
                <c:ptCount val="15"/>
                <c:pt idx="0">
                  <c:v>Soft Skills Communication</c:v>
                </c:pt>
                <c:pt idx="1">
                  <c:v>Previous Experience</c:v>
                </c:pt>
                <c:pt idx="2">
                  <c:v>Management Skills</c:v>
                </c:pt>
                <c:pt idx="3">
                  <c:v>Soft Skill Interpersonals</c:v>
                </c:pt>
                <c:pt idx="4">
                  <c:v>Leadership</c:v>
                </c:pt>
                <c:pt idx="5">
                  <c:v>Qualification</c:v>
                </c:pt>
                <c:pt idx="6">
                  <c:v>Australian Regulation</c:v>
                </c:pt>
                <c:pt idx="7">
                  <c:v>Working Rights</c:v>
                </c:pt>
                <c:pt idx="8">
                  <c:v>Software Skills</c:v>
                </c:pt>
                <c:pt idx="9">
                  <c:v>Sector</c:v>
                </c:pt>
                <c:pt idx="10">
                  <c:v>Trade Certificate</c:v>
                </c:pt>
                <c:pt idx="11">
                  <c:v>Driving Licence
Class "C"</c:v>
                </c:pt>
                <c:pt idx="12">
                  <c:v>Relocation to other location</c:v>
                </c:pt>
                <c:pt idx="13">
                  <c:v>FIFO/   DIDO</c:v>
                </c:pt>
                <c:pt idx="14">
                  <c:v>Induction Safety Certificate                    ( White)</c:v>
                </c:pt>
              </c:strCache>
            </c:strRef>
          </c:cat>
          <c:val>
            <c:numRef>
              <c:f>Sheet1!$B$2:$B$16</c:f>
            </c:numRef>
          </c:val>
          <c:extLst>
            <c:ext xmlns:c16="http://schemas.microsoft.com/office/drawing/2014/chart" uri="{C3380CC4-5D6E-409C-BE32-E72D297353CC}">
              <c16:uniqueId val="{00000000-96E7-4102-86DB-B256FF8A00B9}"/>
            </c:ext>
          </c:extLst>
        </c:ser>
        <c:ser>
          <c:idx val="1"/>
          <c:order val="1"/>
          <c:tx>
            <c:strRef>
              <c:f>Sheet1!$C$1</c:f>
              <c:strCache>
                <c:ptCount val="1"/>
                <c:pt idx="0">
                  <c:v>INDEED</c:v>
                </c:pt>
              </c:strCache>
            </c:strRef>
          </c:tx>
          <c:dLbls>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Sheet1!$A$2:$A$16</c:f>
              <c:strCache>
                <c:ptCount val="15"/>
                <c:pt idx="0">
                  <c:v>Soft Skills Communication</c:v>
                </c:pt>
                <c:pt idx="1">
                  <c:v>Previous Experience</c:v>
                </c:pt>
                <c:pt idx="2">
                  <c:v>Management Skills</c:v>
                </c:pt>
                <c:pt idx="3">
                  <c:v>Soft Skill Interpersonals</c:v>
                </c:pt>
                <c:pt idx="4">
                  <c:v>Leadership</c:v>
                </c:pt>
                <c:pt idx="5">
                  <c:v>Qualification</c:v>
                </c:pt>
                <c:pt idx="6">
                  <c:v>Australian Regulation</c:v>
                </c:pt>
                <c:pt idx="7">
                  <c:v>Working Rights</c:v>
                </c:pt>
                <c:pt idx="8">
                  <c:v>Software Skills</c:v>
                </c:pt>
                <c:pt idx="9">
                  <c:v>Sector</c:v>
                </c:pt>
                <c:pt idx="10">
                  <c:v>Trade Certificate</c:v>
                </c:pt>
                <c:pt idx="11">
                  <c:v>Driving Licence
Class "C"</c:v>
                </c:pt>
                <c:pt idx="12">
                  <c:v>Relocation to other location</c:v>
                </c:pt>
                <c:pt idx="13">
                  <c:v>FIFO/   DIDO</c:v>
                </c:pt>
                <c:pt idx="14">
                  <c:v>Induction Safety Certificate                    ( White)</c:v>
                </c:pt>
              </c:strCache>
            </c:strRef>
          </c:cat>
          <c:val>
            <c:numRef>
              <c:f>Sheet1!$C$2:$C$16</c:f>
            </c:numRef>
          </c:val>
          <c:extLst>
            <c:ext xmlns:c16="http://schemas.microsoft.com/office/drawing/2014/chart" uri="{C3380CC4-5D6E-409C-BE32-E72D297353CC}">
              <c16:uniqueId val="{00000001-96E7-4102-86DB-B256FF8A00B9}"/>
            </c:ext>
          </c:extLst>
        </c:ser>
        <c:ser>
          <c:idx val="2"/>
          <c:order val="2"/>
          <c:tx>
            <c:strRef>
              <c:f>Sheet1!$D$1</c:f>
              <c:strCache>
                <c:ptCount val="1"/>
                <c:pt idx="0">
                  <c:v>%</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3420-45D8-92E5-534EA166F0FF}"/>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3420-45D8-92E5-534EA166F0FF}"/>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3420-45D8-92E5-534EA166F0FF}"/>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3420-45D8-92E5-534EA166F0FF}"/>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3420-45D8-92E5-534EA166F0FF}"/>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3420-45D8-92E5-534EA166F0FF}"/>
              </c:ext>
            </c:extLst>
          </c:dPt>
          <c:dPt>
            <c:idx val="6"/>
            <c:bubble3D val="0"/>
            <c:spPr>
              <a:gradFill>
                <a:gsLst>
                  <a:gs pos="100000">
                    <a:schemeClr val="accent1">
                      <a:lumMod val="60000"/>
                      <a:lumMod val="60000"/>
                      <a:lumOff val="40000"/>
                    </a:schemeClr>
                  </a:gs>
                  <a:gs pos="0">
                    <a:schemeClr val="accent1">
                      <a:lumMod val="60000"/>
                    </a:schemeClr>
                  </a:gs>
                </a:gsLst>
                <a:lin ang="5400000" scaled="0"/>
              </a:gradFill>
              <a:ln w="19050">
                <a:solidFill>
                  <a:schemeClr val="lt1"/>
                </a:solidFill>
              </a:ln>
              <a:effectLst/>
            </c:spPr>
            <c:extLst>
              <c:ext xmlns:c16="http://schemas.microsoft.com/office/drawing/2014/chart" uri="{C3380CC4-5D6E-409C-BE32-E72D297353CC}">
                <c16:uniqueId val="{0000000D-3420-45D8-92E5-534EA166F0FF}"/>
              </c:ext>
            </c:extLst>
          </c:dPt>
          <c:dPt>
            <c:idx val="7"/>
            <c:bubble3D val="0"/>
            <c:spPr>
              <a:gradFill>
                <a:gsLst>
                  <a:gs pos="100000">
                    <a:schemeClr val="accent2">
                      <a:lumMod val="60000"/>
                      <a:lumMod val="60000"/>
                      <a:lumOff val="40000"/>
                    </a:schemeClr>
                  </a:gs>
                  <a:gs pos="0">
                    <a:schemeClr val="accent2">
                      <a:lumMod val="60000"/>
                    </a:schemeClr>
                  </a:gs>
                </a:gsLst>
                <a:lin ang="5400000" scaled="0"/>
              </a:gradFill>
              <a:ln w="19050">
                <a:solidFill>
                  <a:schemeClr val="lt1"/>
                </a:solidFill>
              </a:ln>
              <a:effectLst/>
            </c:spPr>
            <c:extLst>
              <c:ext xmlns:c16="http://schemas.microsoft.com/office/drawing/2014/chart" uri="{C3380CC4-5D6E-409C-BE32-E72D297353CC}">
                <c16:uniqueId val="{0000000F-3420-45D8-92E5-534EA166F0FF}"/>
              </c:ext>
            </c:extLst>
          </c:dPt>
          <c:dPt>
            <c:idx val="8"/>
            <c:bubble3D val="0"/>
            <c:spPr>
              <a:gradFill>
                <a:gsLst>
                  <a:gs pos="100000">
                    <a:schemeClr val="accent3">
                      <a:lumMod val="60000"/>
                      <a:lumMod val="60000"/>
                      <a:lumOff val="40000"/>
                    </a:schemeClr>
                  </a:gs>
                  <a:gs pos="0">
                    <a:schemeClr val="accent3">
                      <a:lumMod val="60000"/>
                    </a:schemeClr>
                  </a:gs>
                </a:gsLst>
                <a:lin ang="5400000" scaled="0"/>
              </a:gradFill>
              <a:ln w="19050">
                <a:solidFill>
                  <a:schemeClr val="lt1"/>
                </a:solidFill>
              </a:ln>
              <a:effectLst/>
            </c:spPr>
            <c:extLst>
              <c:ext xmlns:c16="http://schemas.microsoft.com/office/drawing/2014/chart" uri="{C3380CC4-5D6E-409C-BE32-E72D297353CC}">
                <c16:uniqueId val="{00000011-3420-45D8-92E5-534EA166F0FF}"/>
              </c:ext>
            </c:extLst>
          </c:dPt>
          <c:dPt>
            <c:idx val="9"/>
            <c:bubble3D val="0"/>
            <c:spPr>
              <a:gradFill>
                <a:gsLst>
                  <a:gs pos="100000">
                    <a:schemeClr val="accent4">
                      <a:lumMod val="60000"/>
                      <a:lumMod val="60000"/>
                      <a:lumOff val="40000"/>
                    </a:schemeClr>
                  </a:gs>
                  <a:gs pos="0">
                    <a:schemeClr val="accent4">
                      <a:lumMod val="60000"/>
                    </a:schemeClr>
                  </a:gs>
                </a:gsLst>
                <a:lin ang="5400000" scaled="0"/>
              </a:gradFill>
              <a:ln w="19050">
                <a:solidFill>
                  <a:schemeClr val="lt1"/>
                </a:solidFill>
              </a:ln>
              <a:effectLst/>
            </c:spPr>
            <c:extLst>
              <c:ext xmlns:c16="http://schemas.microsoft.com/office/drawing/2014/chart" uri="{C3380CC4-5D6E-409C-BE32-E72D297353CC}">
                <c16:uniqueId val="{00000013-3420-45D8-92E5-534EA166F0FF}"/>
              </c:ext>
            </c:extLst>
          </c:dPt>
          <c:dPt>
            <c:idx val="10"/>
            <c:bubble3D val="0"/>
            <c:spPr>
              <a:gradFill>
                <a:gsLst>
                  <a:gs pos="100000">
                    <a:schemeClr val="accent5">
                      <a:lumMod val="60000"/>
                      <a:lumMod val="60000"/>
                      <a:lumOff val="40000"/>
                    </a:schemeClr>
                  </a:gs>
                  <a:gs pos="0">
                    <a:schemeClr val="accent5">
                      <a:lumMod val="60000"/>
                    </a:schemeClr>
                  </a:gs>
                </a:gsLst>
                <a:lin ang="5400000" scaled="0"/>
              </a:gradFill>
              <a:ln w="19050">
                <a:solidFill>
                  <a:schemeClr val="lt1"/>
                </a:solidFill>
              </a:ln>
              <a:effectLst/>
            </c:spPr>
            <c:extLst>
              <c:ext xmlns:c16="http://schemas.microsoft.com/office/drawing/2014/chart" uri="{C3380CC4-5D6E-409C-BE32-E72D297353CC}">
                <c16:uniqueId val="{00000015-3420-45D8-92E5-534EA166F0FF}"/>
              </c:ext>
            </c:extLst>
          </c:dPt>
          <c:dPt>
            <c:idx val="11"/>
            <c:bubble3D val="0"/>
            <c:spPr>
              <a:gradFill>
                <a:gsLst>
                  <a:gs pos="100000">
                    <a:schemeClr val="accent6">
                      <a:lumMod val="60000"/>
                      <a:lumMod val="60000"/>
                      <a:lumOff val="40000"/>
                    </a:schemeClr>
                  </a:gs>
                  <a:gs pos="0">
                    <a:schemeClr val="accent6">
                      <a:lumMod val="60000"/>
                    </a:schemeClr>
                  </a:gs>
                </a:gsLst>
                <a:lin ang="5400000" scaled="0"/>
              </a:gradFill>
              <a:ln w="19050">
                <a:solidFill>
                  <a:schemeClr val="lt1"/>
                </a:solidFill>
              </a:ln>
              <a:effectLst/>
            </c:spPr>
            <c:extLst>
              <c:ext xmlns:c16="http://schemas.microsoft.com/office/drawing/2014/chart" uri="{C3380CC4-5D6E-409C-BE32-E72D297353CC}">
                <c16:uniqueId val="{00000017-3420-45D8-92E5-534EA166F0FF}"/>
              </c:ext>
            </c:extLst>
          </c:dPt>
          <c:dPt>
            <c:idx val="12"/>
            <c:bubble3D val="0"/>
            <c:spPr>
              <a:gradFill>
                <a:gsLst>
                  <a:gs pos="100000">
                    <a:schemeClr val="accent1">
                      <a:lumMod val="80000"/>
                      <a:lumOff val="20000"/>
                      <a:lumMod val="60000"/>
                      <a:lumOff val="40000"/>
                    </a:schemeClr>
                  </a:gs>
                  <a:gs pos="0">
                    <a:schemeClr val="accent1">
                      <a:lumMod val="80000"/>
                      <a:lumOff val="20000"/>
                    </a:schemeClr>
                  </a:gs>
                </a:gsLst>
                <a:lin ang="5400000" scaled="0"/>
              </a:gradFill>
              <a:ln w="19050">
                <a:solidFill>
                  <a:schemeClr val="lt1"/>
                </a:solidFill>
              </a:ln>
              <a:effectLst/>
            </c:spPr>
            <c:extLst>
              <c:ext xmlns:c16="http://schemas.microsoft.com/office/drawing/2014/chart" uri="{C3380CC4-5D6E-409C-BE32-E72D297353CC}">
                <c16:uniqueId val="{00000019-3420-45D8-92E5-534EA166F0FF}"/>
              </c:ext>
            </c:extLst>
          </c:dPt>
          <c:dPt>
            <c:idx val="13"/>
            <c:bubble3D val="0"/>
            <c:spPr>
              <a:gradFill>
                <a:gsLst>
                  <a:gs pos="100000">
                    <a:schemeClr val="accent2">
                      <a:lumMod val="80000"/>
                      <a:lumOff val="20000"/>
                      <a:lumMod val="60000"/>
                      <a:lumOff val="40000"/>
                    </a:schemeClr>
                  </a:gs>
                  <a:gs pos="0">
                    <a:schemeClr val="accent2">
                      <a:lumMod val="80000"/>
                      <a:lumOff val="20000"/>
                    </a:schemeClr>
                  </a:gs>
                </a:gsLst>
                <a:lin ang="5400000" scaled="0"/>
              </a:gradFill>
              <a:ln w="19050">
                <a:solidFill>
                  <a:schemeClr val="lt1"/>
                </a:solidFill>
              </a:ln>
              <a:effectLst/>
            </c:spPr>
            <c:extLst>
              <c:ext xmlns:c16="http://schemas.microsoft.com/office/drawing/2014/chart" uri="{C3380CC4-5D6E-409C-BE32-E72D297353CC}">
                <c16:uniqueId val="{0000001B-3420-45D8-92E5-534EA166F0FF}"/>
              </c:ext>
            </c:extLst>
          </c:dPt>
          <c:dPt>
            <c:idx val="14"/>
            <c:bubble3D val="0"/>
            <c:spPr>
              <a:gradFill>
                <a:gsLst>
                  <a:gs pos="100000">
                    <a:schemeClr val="accent3">
                      <a:lumMod val="80000"/>
                      <a:lumOff val="20000"/>
                      <a:lumMod val="60000"/>
                      <a:lumOff val="40000"/>
                    </a:schemeClr>
                  </a:gs>
                  <a:gs pos="0">
                    <a:schemeClr val="accent3">
                      <a:lumMod val="80000"/>
                      <a:lumOff val="20000"/>
                    </a:schemeClr>
                  </a:gs>
                </a:gsLst>
                <a:lin ang="5400000" scaled="0"/>
              </a:gradFill>
              <a:ln w="19050">
                <a:solidFill>
                  <a:schemeClr val="lt1"/>
                </a:solidFill>
              </a:ln>
              <a:effectLst/>
            </c:spPr>
            <c:extLst>
              <c:ext xmlns:c16="http://schemas.microsoft.com/office/drawing/2014/chart" uri="{C3380CC4-5D6E-409C-BE32-E72D297353CC}">
                <c16:uniqueId val="{0000001D-3420-45D8-92E5-534EA166F0FF}"/>
              </c:ext>
            </c:extLst>
          </c:dPt>
          <c:dLbls>
            <c:spPr>
              <a:solidFill>
                <a:prstClr val="white">
                  <a:alpha val="75000"/>
                </a:prstClr>
              </a:solidFill>
              <a:ln w="9525">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Sheet1!$A$2:$A$16</c:f>
              <c:strCache>
                <c:ptCount val="15"/>
                <c:pt idx="0">
                  <c:v>Soft Skills Communication</c:v>
                </c:pt>
                <c:pt idx="1">
                  <c:v>Previous Experience</c:v>
                </c:pt>
                <c:pt idx="2">
                  <c:v>Management Skills</c:v>
                </c:pt>
                <c:pt idx="3">
                  <c:v>Soft Skill Interpersonals</c:v>
                </c:pt>
                <c:pt idx="4">
                  <c:v>Leadership</c:v>
                </c:pt>
                <c:pt idx="5">
                  <c:v>Qualification</c:v>
                </c:pt>
                <c:pt idx="6">
                  <c:v>Australian Regulation</c:v>
                </c:pt>
                <c:pt idx="7">
                  <c:v>Working Rights</c:v>
                </c:pt>
                <c:pt idx="8">
                  <c:v>Software Skills</c:v>
                </c:pt>
                <c:pt idx="9">
                  <c:v>Sector</c:v>
                </c:pt>
                <c:pt idx="10">
                  <c:v>Trade Certificate</c:v>
                </c:pt>
                <c:pt idx="11">
                  <c:v>Driving Licence
Class "C"</c:v>
                </c:pt>
                <c:pt idx="12">
                  <c:v>Relocation to other location</c:v>
                </c:pt>
                <c:pt idx="13">
                  <c:v>FIFO/   DIDO</c:v>
                </c:pt>
                <c:pt idx="14">
                  <c:v>Induction Safety Certificate                    ( White)</c:v>
                </c:pt>
              </c:strCache>
            </c:strRef>
          </c:cat>
          <c:val>
            <c:numRef>
              <c:f>Sheet1!$D$2:$D$16</c:f>
              <c:numCache>
                <c:formatCode>0.00%</c:formatCode>
                <c:ptCount val="15"/>
                <c:pt idx="0">
                  <c:v>0.98210361067503926</c:v>
                </c:pt>
                <c:pt idx="1">
                  <c:v>0.96923076923076923</c:v>
                </c:pt>
                <c:pt idx="2">
                  <c:v>0.93610675039246471</c:v>
                </c:pt>
                <c:pt idx="3">
                  <c:v>0.93594976452119316</c:v>
                </c:pt>
                <c:pt idx="4">
                  <c:v>0.77472527472527464</c:v>
                </c:pt>
                <c:pt idx="5">
                  <c:v>0.75651491365777079</c:v>
                </c:pt>
                <c:pt idx="6">
                  <c:v>0.56514913657770793</c:v>
                </c:pt>
                <c:pt idx="7">
                  <c:v>0.56295133437990585</c:v>
                </c:pt>
                <c:pt idx="8">
                  <c:v>0.53202511773940353</c:v>
                </c:pt>
                <c:pt idx="9">
                  <c:v>0.52951334379905801</c:v>
                </c:pt>
                <c:pt idx="10">
                  <c:v>0.39890109890109893</c:v>
                </c:pt>
                <c:pt idx="11">
                  <c:v>0.33469387755102042</c:v>
                </c:pt>
                <c:pt idx="12">
                  <c:v>0.32448979591836735</c:v>
                </c:pt>
                <c:pt idx="13">
                  <c:v>0.27080062794348508</c:v>
                </c:pt>
                <c:pt idx="14">
                  <c:v>0.20172684458398743</c:v>
                </c:pt>
              </c:numCache>
            </c:numRef>
          </c:val>
          <c:extLst>
            <c:ext xmlns:c16="http://schemas.microsoft.com/office/drawing/2014/chart" uri="{C3380CC4-5D6E-409C-BE32-E72D297353CC}">
              <c16:uniqueId val="{00000002-96E7-4102-86DB-B256FF8A00B9}"/>
            </c:ext>
          </c:extLst>
        </c:ser>
        <c:dLbls>
          <c:showLegendKey val="0"/>
          <c:showVal val="0"/>
          <c:showCatName val="0"/>
          <c:showSerName val="0"/>
          <c:showPercent val="0"/>
          <c:showBubbleSize val="0"/>
          <c:showLeaderLines val="0"/>
        </c:dLbls>
        <c:firstSliceAng val="0"/>
      </c:pieChart>
      <c:spPr>
        <a:noFill/>
        <a:ln>
          <a:noFill/>
        </a:ln>
        <a:effectLst/>
      </c:spPr>
    </c:plotArea>
    <c:legend>
      <c:legendPos val="r"/>
      <c:layout>
        <c:manualLayout>
          <c:xMode val="edge"/>
          <c:yMode val="edge"/>
          <c:x val="0.67078608388458039"/>
          <c:y val="2.1581153882515941E-2"/>
          <c:w val="0.32145615772072578"/>
          <c:h val="0.96690596924240513"/>
        </c:manualLayout>
      </c:layout>
      <c:overlay val="0"/>
      <c:spPr>
        <a:solidFill>
          <a:schemeClr val="lt1">
            <a:alpha val="50000"/>
          </a:schemeClr>
        </a:solidFill>
        <a:ln>
          <a:noFill/>
        </a:ln>
        <a:effectLst/>
      </c:spPr>
      <c:txPr>
        <a:bodyPr rot="0" spcFirstLastPara="1" vertOverflow="ellipsis" vert="horz" wrap="square" anchor="ctr" anchorCtr="1"/>
        <a:lstStyle/>
        <a:p>
          <a:pPr>
            <a:defRPr sz="12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Variable List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Sheet3!$C$3</c:f>
              <c:strCache>
                <c:ptCount val="1"/>
                <c:pt idx="0">
                  <c:v>%</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Sheet3!$B$4:$B$18</c:f>
              <c:strCache>
                <c:ptCount val="15"/>
                <c:pt idx="0">
                  <c:v>Previous Experience</c:v>
                </c:pt>
                <c:pt idx="1">
                  <c:v>Soft Skills Communication</c:v>
                </c:pt>
                <c:pt idx="2">
                  <c:v>Soft Skill Interpersonals</c:v>
                </c:pt>
                <c:pt idx="3">
                  <c:v>Qualification</c:v>
                </c:pt>
                <c:pt idx="4">
                  <c:v>Management Skills</c:v>
                </c:pt>
                <c:pt idx="5">
                  <c:v>Leadership</c:v>
                </c:pt>
                <c:pt idx="6">
                  <c:v>Australian Regulation</c:v>
                </c:pt>
                <c:pt idx="7">
                  <c:v>Software Skills</c:v>
                </c:pt>
                <c:pt idx="8">
                  <c:v>Sector</c:v>
                </c:pt>
                <c:pt idx="9">
                  <c:v>Driving Licence
Class "C"</c:v>
                </c:pt>
                <c:pt idx="10">
                  <c:v>Working Rights</c:v>
                </c:pt>
                <c:pt idx="11">
                  <c:v>Relocation to other location</c:v>
                </c:pt>
                <c:pt idx="12">
                  <c:v>Trade Certificate</c:v>
                </c:pt>
                <c:pt idx="13">
                  <c:v>FIFO/   DIDO</c:v>
                </c:pt>
                <c:pt idx="14">
                  <c:v>Induction Safety Certificate                    ( White)</c:v>
                </c:pt>
              </c:strCache>
            </c:strRef>
          </c:cat>
          <c:val>
            <c:numRef>
              <c:f>Sheet3!$C$4:$C$18</c:f>
              <c:numCache>
                <c:formatCode>0.00%</c:formatCode>
                <c:ptCount val="15"/>
                <c:pt idx="0">
                  <c:v>1</c:v>
                </c:pt>
                <c:pt idx="1">
                  <c:v>0.96</c:v>
                </c:pt>
                <c:pt idx="2">
                  <c:v>0.96</c:v>
                </c:pt>
                <c:pt idx="3">
                  <c:v>0.94</c:v>
                </c:pt>
                <c:pt idx="4">
                  <c:v>0.9</c:v>
                </c:pt>
                <c:pt idx="5">
                  <c:v>0.84</c:v>
                </c:pt>
                <c:pt idx="6">
                  <c:v>0.57999999999999996</c:v>
                </c:pt>
                <c:pt idx="7">
                  <c:v>0.5</c:v>
                </c:pt>
                <c:pt idx="8">
                  <c:v>0.48</c:v>
                </c:pt>
                <c:pt idx="9">
                  <c:v>0.46</c:v>
                </c:pt>
                <c:pt idx="10">
                  <c:v>0.44</c:v>
                </c:pt>
                <c:pt idx="11">
                  <c:v>0.44</c:v>
                </c:pt>
                <c:pt idx="12">
                  <c:v>0.42</c:v>
                </c:pt>
                <c:pt idx="13">
                  <c:v>0.38</c:v>
                </c:pt>
                <c:pt idx="14">
                  <c:v>0.32</c:v>
                </c:pt>
              </c:numCache>
            </c:numRef>
          </c:val>
          <c:extLst>
            <c:ext xmlns:c16="http://schemas.microsoft.com/office/drawing/2014/chart" uri="{C3380CC4-5D6E-409C-BE32-E72D297353CC}">
              <c16:uniqueId val="{00000000-87B4-498C-8EB4-074DC195DD7B}"/>
            </c:ext>
          </c:extLst>
        </c:ser>
        <c:dLbls>
          <c:showLegendKey val="0"/>
          <c:showVal val="0"/>
          <c:showCatName val="0"/>
          <c:showSerName val="0"/>
          <c:showPercent val="0"/>
          <c:showBubbleSize val="0"/>
        </c:dLbls>
        <c:axId val="621829215"/>
        <c:axId val="621827775"/>
      </c:radarChart>
      <c:catAx>
        <c:axId val="6218292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621827775"/>
        <c:crosses val="autoZero"/>
        <c:auto val="1"/>
        <c:lblAlgn val="ctr"/>
        <c:lblOffset val="100"/>
        <c:noMultiLvlLbl val="0"/>
      </c:catAx>
      <c:valAx>
        <c:axId val="621827775"/>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21829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464816-7D35-4647-BAF5-096A20B13AA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2DCD409-2368-4FEA-ADB1-FD7B9CF4FEB3}">
      <dgm:prSet/>
      <dgm:spPr/>
      <dgm:t>
        <a:bodyPr/>
        <a:lstStyle/>
        <a:p>
          <a:r>
            <a:rPr lang="en-AU" i="0" dirty="0">
              <a:latin typeface="+mj-lt"/>
            </a:rPr>
            <a:t>Submitted by:</a:t>
          </a:r>
          <a:endParaRPr lang="en-US" i="0" dirty="0">
            <a:latin typeface="+mj-lt"/>
          </a:endParaRPr>
        </a:p>
      </dgm:t>
    </dgm:pt>
    <dgm:pt modelId="{4F464655-DA73-488B-94E9-D1DABD4F4521}" type="parTrans" cxnId="{15B0296B-9531-4F38-BEAA-EEEE48F8B09C}">
      <dgm:prSet/>
      <dgm:spPr/>
      <dgm:t>
        <a:bodyPr/>
        <a:lstStyle/>
        <a:p>
          <a:endParaRPr lang="en-US"/>
        </a:p>
      </dgm:t>
    </dgm:pt>
    <dgm:pt modelId="{FB93F324-4E5C-45D9-BFDB-D535269A67AC}" type="sibTrans" cxnId="{15B0296B-9531-4F38-BEAA-EEEE48F8B09C}">
      <dgm:prSet/>
      <dgm:spPr/>
      <dgm:t>
        <a:bodyPr/>
        <a:lstStyle/>
        <a:p>
          <a:endParaRPr lang="en-US"/>
        </a:p>
      </dgm:t>
    </dgm:pt>
    <dgm:pt modelId="{47C9D5CA-5605-4D17-8203-93591D480333}">
      <dgm:prSet/>
      <dgm:spPr/>
      <dgm:t>
        <a:bodyPr/>
        <a:lstStyle/>
        <a:p>
          <a:r>
            <a:rPr lang="en-AU" b="1" dirty="0"/>
            <a:t>Pair No. 01</a:t>
          </a:r>
          <a:endParaRPr lang="en-US" dirty="0"/>
        </a:p>
      </dgm:t>
    </dgm:pt>
    <dgm:pt modelId="{2B05AB0A-AE58-4802-ABFD-F3BE722F7524}" type="parTrans" cxnId="{987F0FDB-9E5C-42CC-844A-E8D08F44EF32}">
      <dgm:prSet/>
      <dgm:spPr/>
      <dgm:t>
        <a:bodyPr/>
        <a:lstStyle/>
        <a:p>
          <a:endParaRPr lang="en-US"/>
        </a:p>
      </dgm:t>
    </dgm:pt>
    <dgm:pt modelId="{CDF0D6D0-DF06-4B77-9950-5BBBF0C5487D}" type="sibTrans" cxnId="{987F0FDB-9E5C-42CC-844A-E8D08F44EF32}">
      <dgm:prSet/>
      <dgm:spPr/>
      <dgm:t>
        <a:bodyPr/>
        <a:lstStyle/>
        <a:p>
          <a:endParaRPr lang="en-US"/>
        </a:p>
      </dgm:t>
    </dgm:pt>
    <dgm:pt modelId="{A1159135-6A19-416F-BDE4-2979296FAFB7}">
      <dgm:prSet/>
      <dgm:spPr/>
      <dgm:t>
        <a:bodyPr/>
        <a:lstStyle/>
        <a:p>
          <a:endParaRPr lang="en-US" dirty="0"/>
        </a:p>
      </dgm:t>
    </dgm:pt>
    <dgm:pt modelId="{6792A53E-D12A-4FD8-80B5-22DBCD5C9494}" type="parTrans" cxnId="{42E283EC-4C46-4E8D-AA43-08456B01CC74}">
      <dgm:prSet/>
      <dgm:spPr/>
      <dgm:t>
        <a:bodyPr/>
        <a:lstStyle/>
        <a:p>
          <a:endParaRPr lang="en-US"/>
        </a:p>
      </dgm:t>
    </dgm:pt>
    <dgm:pt modelId="{2CC37926-3DEC-47A2-B76A-2D06531BB72F}" type="sibTrans" cxnId="{42E283EC-4C46-4E8D-AA43-08456B01CC74}">
      <dgm:prSet/>
      <dgm:spPr/>
      <dgm:t>
        <a:bodyPr/>
        <a:lstStyle/>
        <a:p>
          <a:endParaRPr lang="en-US"/>
        </a:p>
      </dgm:t>
    </dgm:pt>
    <dgm:pt modelId="{563F6D80-DEE0-4B95-A358-4DCADB065D4A}">
      <dgm:prSet/>
      <dgm:spPr/>
      <dgm:t>
        <a:bodyPr/>
        <a:lstStyle/>
        <a:p>
          <a:r>
            <a:rPr lang="en-US" dirty="0"/>
            <a:t>SAMHITHA CHICKBALLAPUR NAGENDRA [12212478]</a:t>
          </a:r>
          <a:endParaRPr lang="en-US" b="0" dirty="0"/>
        </a:p>
      </dgm:t>
    </dgm:pt>
    <dgm:pt modelId="{1F1B9464-B148-453F-9E6C-91CF109DB7E9}" type="parTrans" cxnId="{08764D09-3AD4-4DA9-84AA-9F5AA336E868}">
      <dgm:prSet/>
      <dgm:spPr/>
      <dgm:t>
        <a:bodyPr/>
        <a:lstStyle/>
        <a:p>
          <a:endParaRPr lang="en-US"/>
        </a:p>
      </dgm:t>
    </dgm:pt>
    <dgm:pt modelId="{0EC251E6-38F5-41B9-8BF5-B2882C21B086}" type="sibTrans" cxnId="{08764D09-3AD4-4DA9-84AA-9F5AA336E868}">
      <dgm:prSet/>
      <dgm:spPr/>
      <dgm:t>
        <a:bodyPr/>
        <a:lstStyle/>
        <a:p>
          <a:endParaRPr lang="en-US"/>
        </a:p>
      </dgm:t>
    </dgm:pt>
    <dgm:pt modelId="{C476778C-3302-4580-A1E3-6C8E299E4320}">
      <dgm:prSet/>
      <dgm:spPr/>
      <dgm:t>
        <a:bodyPr/>
        <a:lstStyle/>
        <a:p>
          <a:r>
            <a:rPr lang="en-US" b="0" dirty="0"/>
            <a:t>HARSHIL DIPAKKUMAR PATEL [12208041]</a:t>
          </a:r>
          <a:endParaRPr lang="en-US" dirty="0"/>
        </a:p>
      </dgm:t>
    </dgm:pt>
    <dgm:pt modelId="{F5FECE73-C672-4409-81FD-F232D037891C}" type="parTrans" cxnId="{18102A03-3460-4D16-9C50-1B539CC78800}">
      <dgm:prSet/>
      <dgm:spPr/>
      <dgm:t>
        <a:bodyPr/>
        <a:lstStyle/>
        <a:p>
          <a:endParaRPr lang="en-US"/>
        </a:p>
      </dgm:t>
    </dgm:pt>
    <dgm:pt modelId="{73EA345D-C1B9-4F7A-9865-332EEC790ED2}" type="sibTrans" cxnId="{18102A03-3460-4D16-9C50-1B539CC78800}">
      <dgm:prSet/>
      <dgm:spPr/>
      <dgm:t>
        <a:bodyPr/>
        <a:lstStyle/>
        <a:p>
          <a:endParaRPr lang="en-US"/>
        </a:p>
      </dgm:t>
    </dgm:pt>
    <dgm:pt modelId="{3C304E4A-F984-4719-8507-6B4A151EEFC4}">
      <dgm:prSet/>
      <dgm:spPr/>
      <dgm:t>
        <a:bodyPr/>
        <a:lstStyle/>
        <a:p>
          <a:endParaRPr lang="en-US" dirty="0"/>
        </a:p>
      </dgm:t>
    </dgm:pt>
    <dgm:pt modelId="{461CC428-CAB6-42F8-AE52-4652636D5D77}" type="parTrans" cxnId="{8B9B4A39-C514-49C9-9814-1BCDFC57DD2D}">
      <dgm:prSet/>
      <dgm:spPr/>
      <dgm:t>
        <a:bodyPr/>
        <a:lstStyle/>
        <a:p>
          <a:endParaRPr lang="en-US"/>
        </a:p>
      </dgm:t>
    </dgm:pt>
    <dgm:pt modelId="{116B0134-9B14-4A6E-8F1D-2376317BD7E4}" type="sibTrans" cxnId="{8B9B4A39-C514-49C9-9814-1BCDFC57DD2D}">
      <dgm:prSet/>
      <dgm:spPr/>
      <dgm:t>
        <a:bodyPr/>
        <a:lstStyle/>
        <a:p>
          <a:endParaRPr lang="en-US"/>
        </a:p>
      </dgm:t>
    </dgm:pt>
    <dgm:pt modelId="{79BBF16A-0B5A-485B-AF7A-DD40342B993B}" type="pres">
      <dgm:prSet presAssocID="{D8464816-7D35-4647-BAF5-096A20B13AAA}" presName="vert0" presStyleCnt="0">
        <dgm:presLayoutVars>
          <dgm:dir/>
          <dgm:animOne val="branch"/>
          <dgm:animLvl val="lvl"/>
        </dgm:presLayoutVars>
      </dgm:prSet>
      <dgm:spPr/>
    </dgm:pt>
    <dgm:pt modelId="{F01D8FA0-4A66-4752-B903-5F46E236F5D9}" type="pres">
      <dgm:prSet presAssocID="{42DCD409-2368-4FEA-ADB1-FD7B9CF4FEB3}" presName="thickLine" presStyleLbl="alignNode1" presStyleIdx="0" presStyleCnt="6"/>
      <dgm:spPr/>
    </dgm:pt>
    <dgm:pt modelId="{C6B24CFF-4E38-4988-8C92-D278058BB68C}" type="pres">
      <dgm:prSet presAssocID="{42DCD409-2368-4FEA-ADB1-FD7B9CF4FEB3}" presName="horz1" presStyleCnt="0"/>
      <dgm:spPr/>
    </dgm:pt>
    <dgm:pt modelId="{235D61C0-5192-48AF-AB1E-F4D2436A7A1E}" type="pres">
      <dgm:prSet presAssocID="{42DCD409-2368-4FEA-ADB1-FD7B9CF4FEB3}" presName="tx1" presStyleLbl="revTx" presStyleIdx="0" presStyleCnt="6"/>
      <dgm:spPr/>
    </dgm:pt>
    <dgm:pt modelId="{A31D58EE-0C82-4057-B0D7-99008AF27317}" type="pres">
      <dgm:prSet presAssocID="{42DCD409-2368-4FEA-ADB1-FD7B9CF4FEB3}" presName="vert1" presStyleCnt="0"/>
      <dgm:spPr/>
    </dgm:pt>
    <dgm:pt modelId="{CB4A6769-3B1B-479F-BDB7-B0DAE5115C71}" type="pres">
      <dgm:prSet presAssocID="{47C9D5CA-5605-4D17-8203-93591D480333}" presName="thickLine" presStyleLbl="alignNode1" presStyleIdx="1" presStyleCnt="6"/>
      <dgm:spPr/>
    </dgm:pt>
    <dgm:pt modelId="{DBA2360F-05BE-4687-82D7-2C48C6BC8A63}" type="pres">
      <dgm:prSet presAssocID="{47C9D5CA-5605-4D17-8203-93591D480333}" presName="horz1" presStyleCnt="0"/>
      <dgm:spPr/>
    </dgm:pt>
    <dgm:pt modelId="{D82FAFB8-4690-4CCC-8F44-EC32799F6E32}" type="pres">
      <dgm:prSet presAssocID="{47C9D5CA-5605-4D17-8203-93591D480333}" presName="tx1" presStyleLbl="revTx" presStyleIdx="1" presStyleCnt="6"/>
      <dgm:spPr/>
    </dgm:pt>
    <dgm:pt modelId="{1AEC6DA3-A1F5-492B-871B-D9E0DA4B2B6B}" type="pres">
      <dgm:prSet presAssocID="{47C9D5CA-5605-4D17-8203-93591D480333}" presName="vert1" presStyleCnt="0"/>
      <dgm:spPr/>
    </dgm:pt>
    <dgm:pt modelId="{9213F3D4-BFF5-4B61-BC00-CFC9EA04D8D6}" type="pres">
      <dgm:prSet presAssocID="{A1159135-6A19-416F-BDE4-2979296FAFB7}" presName="thickLine" presStyleLbl="alignNode1" presStyleIdx="2" presStyleCnt="6"/>
      <dgm:spPr/>
    </dgm:pt>
    <dgm:pt modelId="{86B65EE8-EC1A-43B4-B234-AFB50C5CF74B}" type="pres">
      <dgm:prSet presAssocID="{A1159135-6A19-416F-BDE4-2979296FAFB7}" presName="horz1" presStyleCnt="0"/>
      <dgm:spPr/>
    </dgm:pt>
    <dgm:pt modelId="{249429A4-9D54-4467-95C2-B85571E47B53}" type="pres">
      <dgm:prSet presAssocID="{A1159135-6A19-416F-BDE4-2979296FAFB7}" presName="tx1" presStyleLbl="revTx" presStyleIdx="2" presStyleCnt="6"/>
      <dgm:spPr/>
    </dgm:pt>
    <dgm:pt modelId="{33CDA77E-493D-4584-80CC-5DE4D1A069A8}" type="pres">
      <dgm:prSet presAssocID="{A1159135-6A19-416F-BDE4-2979296FAFB7}" presName="vert1" presStyleCnt="0"/>
      <dgm:spPr/>
    </dgm:pt>
    <dgm:pt modelId="{9F9F4E4F-C65B-4FD1-8A7C-47078DBE4B9D}" type="pres">
      <dgm:prSet presAssocID="{563F6D80-DEE0-4B95-A358-4DCADB065D4A}" presName="thickLine" presStyleLbl="alignNode1" presStyleIdx="3" presStyleCnt="6"/>
      <dgm:spPr/>
    </dgm:pt>
    <dgm:pt modelId="{2C18AED7-E3EB-4070-A276-414DEDD49633}" type="pres">
      <dgm:prSet presAssocID="{563F6D80-DEE0-4B95-A358-4DCADB065D4A}" presName="horz1" presStyleCnt="0"/>
      <dgm:spPr/>
    </dgm:pt>
    <dgm:pt modelId="{C56FBD66-7C0B-429A-BEBF-81E84379262A}" type="pres">
      <dgm:prSet presAssocID="{563F6D80-DEE0-4B95-A358-4DCADB065D4A}" presName="tx1" presStyleLbl="revTx" presStyleIdx="3" presStyleCnt="6"/>
      <dgm:spPr/>
    </dgm:pt>
    <dgm:pt modelId="{73A0F489-67DD-4CF8-851E-42C8010F774C}" type="pres">
      <dgm:prSet presAssocID="{563F6D80-DEE0-4B95-A358-4DCADB065D4A}" presName="vert1" presStyleCnt="0"/>
      <dgm:spPr/>
    </dgm:pt>
    <dgm:pt modelId="{E12719DF-83E9-4B5F-B667-9AA980838898}" type="pres">
      <dgm:prSet presAssocID="{C476778C-3302-4580-A1E3-6C8E299E4320}" presName="thickLine" presStyleLbl="alignNode1" presStyleIdx="4" presStyleCnt="6"/>
      <dgm:spPr/>
    </dgm:pt>
    <dgm:pt modelId="{D700037E-CC75-4D3E-88ED-68F7FA6F2B16}" type="pres">
      <dgm:prSet presAssocID="{C476778C-3302-4580-A1E3-6C8E299E4320}" presName="horz1" presStyleCnt="0"/>
      <dgm:spPr/>
    </dgm:pt>
    <dgm:pt modelId="{24E12248-80CE-48D2-B4EE-C72D1AD5802E}" type="pres">
      <dgm:prSet presAssocID="{C476778C-3302-4580-A1E3-6C8E299E4320}" presName="tx1" presStyleLbl="revTx" presStyleIdx="4" presStyleCnt="6"/>
      <dgm:spPr/>
    </dgm:pt>
    <dgm:pt modelId="{AAA7AD48-E769-4A7E-A3D7-5B81EA54A499}" type="pres">
      <dgm:prSet presAssocID="{C476778C-3302-4580-A1E3-6C8E299E4320}" presName="vert1" presStyleCnt="0"/>
      <dgm:spPr/>
    </dgm:pt>
    <dgm:pt modelId="{56677B35-1228-482F-B4CF-F3019E3E928C}" type="pres">
      <dgm:prSet presAssocID="{3C304E4A-F984-4719-8507-6B4A151EEFC4}" presName="thickLine" presStyleLbl="alignNode1" presStyleIdx="5" presStyleCnt="6"/>
      <dgm:spPr/>
    </dgm:pt>
    <dgm:pt modelId="{651D729F-CC47-40F5-B255-5F65C3BBC045}" type="pres">
      <dgm:prSet presAssocID="{3C304E4A-F984-4719-8507-6B4A151EEFC4}" presName="horz1" presStyleCnt="0"/>
      <dgm:spPr/>
    </dgm:pt>
    <dgm:pt modelId="{00F721AF-0008-43A1-8298-5692E6F4D081}" type="pres">
      <dgm:prSet presAssocID="{3C304E4A-F984-4719-8507-6B4A151EEFC4}" presName="tx1" presStyleLbl="revTx" presStyleIdx="5" presStyleCnt="6"/>
      <dgm:spPr/>
    </dgm:pt>
    <dgm:pt modelId="{00701BEB-0BEE-432D-A6A5-4CDD5D255E39}" type="pres">
      <dgm:prSet presAssocID="{3C304E4A-F984-4719-8507-6B4A151EEFC4}" presName="vert1" presStyleCnt="0"/>
      <dgm:spPr/>
    </dgm:pt>
  </dgm:ptLst>
  <dgm:cxnLst>
    <dgm:cxn modelId="{18102A03-3460-4D16-9C50-1B539CC78800}" srcId="{D8464816-7D35-4647-BAF5-096A20B13AAA}" destId="{C476778C-3302-4580-A1E3-6C8E299E4320}" srcOrd="4" destOrd="0" parTransId="{F5FECE73-C672-4409-81FD-F232D037891C}" sibTransId="{73EA345D-C1B9-4F7A-9865-332EEC790ED2}"/>
    <dgm:cxn modelId="{93AF3407-6868-4740-94EB-E2FDE946F74E}" type="presOf" srcId="{D8464816-7D35-4647-BAF5-096A20B13AAA}" destId="{79BBF16A-0B5A-485B-AF7A-DD40342B993B}" srcOrd="0" destOrd="0" presId="urn:microsoft.com/office/officeart/2008/layout/LinedList"/>
    <dgm:cxn modelId="{08764D09-3AD4-4DA9-84AA-9F5AA336E868}" srcId="{D8464816-7D35-4647-BAF5-096A20B13AAA}" destId="{563F6D80-DEE0-4B95-A358-4DCADB065D4A}" srcOrd="3" destOrd="0" parTransId="{1F1B9464-B148-453F-9E6C-91CF109DB7E9}" sibTransId="{0EC251E6-38F5-41B9-8BF5-B2882C21B086}"/>
    <dgm:cxn modelId="{8B9B4A39-C514-49C9-9814-1BCDFC57DD2D}" srcId="{D8464816-7D35-4647-BAF5-096A20B13AAA}" destId="{3C304E4A-F984-4719-8507-6B4A151EEFC4}" srcOrd="5" destOrd="0" parTransId="{461CC428-CAB6-42F8-AE52-4652636D5D77}" sibTransId="{116B0134-9B14-4A6E-8F1D-2376317BD7E4}"/>
    <dgm:cxn modelId="{7A241146-E53E-493F-89BF-C49C6111A495}" type="presOf" srcId="{47C9D5CA-5605-4D17-8203-93591D480333}" destId="{D82FAFB8-4690-4CCC-8F44-EC32799F6E32}" srcOrd="0" destOrd="0" presId="urn:microsoft.com/office/officeart/2008/layout/LinedList"/>
    <dgm:cxn modelId="{15B0296B-9531-4F38-BEAA-EEEE48F8B09C}" srcId="{D8464816-7D35-4647-BAF5-096A20B13AAA}" destId="{42DCD409-2368-4FEA-ADB1-FD7B9CF4FEB3}" srcOrd="0" destOrd="0" parTransId="{4F464655-DA73-488B-94E9-D1DABD4F4521}" sibTransId="{FB93F324-4E5C-45D9-BFDB-D535269A67AC}"/>
    <dgm:cxn modelId="{F112E77B-8634-49AB-8330-E991117ED33E}" type="presOf" srcId="{42DCD409-2368-4FEA-ADB1-FD7B9CF4FEB3}" destId="{235D61C0-5192-48AF-AB1E-F4D2436A7A1E}" srcOrd="0" destOrd="0" presId="urn:microsoft.com/office/officeart/2008/layout/LinedList"/>
    <dgm:cxn modelId="{88493D87-711A-4793-8445-3298C1E43A59}" type="presOf" srcId="{C476778C-3302-4580-A1E3-6C8E299E4320}" destId="{24E12248-80CE-48D2-B4EE-C72D1AD5802E}" srcOrd="0" destOrd="0" presId="urn:microsoft.com/office/officeart/2008/layout/LinedList"/>
    <dgm:cxn modelId="{2DA6BB8E-1552-49F2-A045-BBB90E279B75}" type="presOf" srcId="{3C304E4A-F984-4719-8507-6B4A151EEFC4}" destId="{00F721AF-0008-43A1-8298-5692E6F4D081}" srcOrd="0" destOrd="0" presId="urn:microsoft.com/office/officeart/2008/layout/LinedList"/>
    <dgm:cxn modelId="{345C4793-01F8-4110-8D6A-E46DA5659930}" type="presOf" srcId="{563F6D80-DEE0-4B95-A358-4DCADB065D4A}" destId="{C56FBD66-7C0B-429A-BEBF-81E84379262A}" srcOrd="0" destOrd="0" presId="urn:microsoft.com/office/officeart/2008/layout/LinedList"/>
    <dgm:cxn modelId="{987F0FDB-9E5C-42CC-844A-E8D08F44EF32}" srcId="{D8464816-7D35-4647-BAF5-096A20B13AAA}" destId="{47C9D5CA-5605-4D17-8203-93591D480333}" srcOrd="1" destOrd="0" parTransId="{2B05AB0A-AE58-4802-ABFD-F3BE722F7524}" sibTransId="{CDF0D6D0-DF06-4B77-9950-5BBBF0C5487D}"/>
    <dgm:cxn modelId="{42E283EC-4C46-4E8D-AA43-08456B01CC74}" srcId="{D8464816-7D35-4647-BAF5-096A20B13AAA}" destId="{A1159135-6A19-416F-BDE4-2979296FAFB7}" srcOrd="2" destOrd="0" parTransId="{6792A53E-D12A-4FD8-80B5-22DBCD5C9494}" sibTransId="{2CC37926-3DEC-47A2-B76A-2D06531BB72F}"/>
    <dgm:cxn modelId="{0AF5DAF1-EE8B-4819-B397-315D9ADAE7B8}" type="presOf" srcId="{A1159135-6A19-416F-BDE4-2979296FAFB7}" destId="{249429A4-9D54-4467-95C2-B85571E47B53}" srcOrd="0" destOrd="0" presId="urn:microsoft.com/office/officeart/2008/layout/LinedList"/>
    <dgm:cxn modelId="{CFB6BB87-1590-4952-8EF3-4640F3440311}" type="presParOf" srcId="{79BBF16A-0B5A-485B-AF7A-DD40342B993B}" destId="{F01D8FA0-4A66-4752-B903-5F46E236F5D9}" srcOrd="0" destOrd="0" presId="urn:microsoft.com/office/officeart/2008/layout/LinedList"/>
    <dgm:cxn modelId="{51DD673D-80BE-497C-9D7C-E48F87E643C0}" type="presParOf" srcId="{79BBF16A-0B5A-485B-AF7A-DD40342B993B}" destId="{C6B24CFF-4E38-4988-8C92-D278058BB68C}" srcOrd="1" destOrd="0" presId="urn:microsoft.com/office/officeart/2008/layout/LinedList"/>
    <dgm:cxn modelId="{905449CF-3D5E-45D0-9FF4-EC927741D3BE}" type="presParOf" srcId="{C6B24CFF-4E38-4988-8C92-D278058BB68C}" destId="{235D61C0-5192-48AF-AB1E-F4D2436A7A1E}" srcOrd="0" destOrd="0" presId="urn:microsoft.com/office/officeart/2008/layout/LinedList"/>
    <dgm:cxn modelId="{340ECA0D-B4D5-4DCE-8784-75AD460CC86E}" type="presParOf" srcId="{C6B24CFF-4E38-4988-8C92-D278058BB68C}" destId="{A31D58EE-0C82-4057-B0D7-99008AF27317}" srcOrd="1" destOrd="0" presId="urn:microsoft.com/office/officeart/2008/layout/LinedList"/>
    <dgm:cxn modelId="{3C857E24-7601-4CAD-8079-87AC5E584FCB}" type="presParOf" srcId="{79BBF16A-0B5A-485B-AF7A-DD40342B993B}" destId="{CB4A6769-3B1B-479F-BDB7-B0DAE5115C71}" srcOrd="2" destOrd="0" presId="urn:microsoft.com/office/officeart/2008/layout/LinedList"/>
    <dgm:cxn modelId="{B02EE5D2-FBBD-4665-BD78-9C49CB691321}" type="presParOf" srcId="{79BBF16A-0B5A-485B-AF7A-DD40342B993B}" destId="{DBA2360F-05BE-4687-82D7-2C48C6BC8A63}" srcOrd="3" destOrd="0" presId="urn:microsoft.com/office/officeart/2008/layout/LinedList"/>
    <dgm:cxn modelId="{85CA3F35-C462-452E-BBAE-240701602655}" type="presParOf" srcId="{DBA2360F-05BE-4687-82D7-2C48C6BC8A63}" destId="{D82FAFB8-4690-4CCC-8F44-EC32799F6E32}" srcOrd="0" destOrd="0" presId="urn:microsoft.com/office/officeart/2008/layout/LinedList"/>
    <dgm:cxn modelId="{0A678025-6BD2-4FB1-A41C-31A0EDC35E2E}" type="presParOf" srcId="{DBA2360F-05BE-4687-82D7-2C48C6BC8A63}" destId="{1AEC6DA3-A1F5-492B-871B-D9E0DA4B2B6B}" srcOrd="1" destOrd="0" presId="urn:microsoft.com/office/officeart/2008/layout/LinedList"/>
    <dgm:cxn modelId="{B4D08347-61CA-4E53-A17C-761A1B8422BD}" type="presParOf" srcId="{79BBF16A-0B5A-485B-AF7A-DD40342B993B}" destId="{9213F3D4-BFF5-4B61-BC00-CFC9EA04D8D6}" srcOrd="4" destOrd="0" presId="urn:microsoft.com/office/officeart/2008/layout/LinedList"/>
    <dgm:cxn modelId="{C8D47A30-A82B-442D-8456-FB46D8526BEC}" type="presParOf" srcId="{79BBF16A-0B5A-485B-AF7A-DD40342B993B}" destId="{86B65EE8-EC1A-43B4-B234-AFB50C5CF74B}" srcOrd="5" destOrd="0" presId="urn:microsoft.com/office/officeart/2008/layout/LinedList"/>
    <dgm:cxn modelId="{E6DE12EA-7292-4FBF-AAFB-A59819E6E0B0}" type="presParOf" srcId="{86B65EE8-EC1A-43B4-B234-AFB50C5CF74B}" destId="{249429A4-9D54-4467-95C2-B85571E47B53}" srcOrd="0" destOrd="0" presId="urn:microsoft.com/office/officeart/2008/layout/LinedList"/>
    <dgm:cxn modelId="{E6D912DF-3EA6-4B1B-A1E4-666AFE64757B}" type="presParOf" srcId="{86B65EE8-EC1A-43B4-B234-AFB50C5CF74B}" destId="{33CDA77E-493D-4584-80CC-5DE4D1A069A8}" srcOrd="1" destOrd="0" presId="urn:microsoft.com/office/officeart/2008/layout/LinedList"/>
    <dgm:cxn modelId="{173DDDAB-8C94-43C6-9230-52025702B59C}" type="presParOf" srcId="{79BBF16A-0B5A-485B-AF7A-DD40342B993B}" destId="{9F9F4E4F-C65B-4FD1-8A7C-47078DBE4B9D}" srcOrd="6" destOrd="0" presId="urn:microsoft.com/office/officeart/2008/layout/LinedList"/>
    <dgm:cxn modelId="{C8D02B01-CAE4-4FA3-BE8B-ED791E55FF92}" type="presParOf" srcId="{79BBF16A-0B5A-485B-AF7A-DD40342B993B}" destId="{2C18AED7-E3EB-4070-A276-414DEDD49633}" srcOrd="7" destOrd="0" presId="urn:microsoft.com/office/officeart/2008/layout/LinedList"/>
    <dgm:cxn modelId="{CBE91EDC-20A2-4362-B239-98A11DDB36EC}" type="presParOf" srcId="{2C18AED7-E3EB-4070-A276-414DEDD49633}" destId="{C56FBD66-7C0B-429A-BEBF-81E84379262A}" srcOrd="0" destOrd="0" presId="urn:microsoft.com/office/officeart/2008/layout/LinedList"/>
    <dgm:cxn modelId="{600C0F49-C181-491E-A3BD-285428CFB725}" type="presParOf" srcId="{2C18AED7-E3EB-4070-A276-414DEDD49633}" destId="{73A0F489-67DD-4CF8-851E-42C8010F774C}" srcOrd="1" destOrd="0" presId="urn:microsoft.com/office/officeart/2008/layout/LinedList"/>
    <dgm:cxn modelId="{A78059B9-D99B-4FB0-A4CB-8590A4893AC7}" type="presParOf" srcId="{79BBF16A-0B5A-485B-AF7A-DD40342B993B}" destId="{E12719DF-83E9-4B5F-B667-9AA980838898}" srcOrd="8" destOrd="0" presId="urn:microsoft.com/office/officeart/2008/layout/LinedList"/>
    <dgm:cxn modelId="{93A8DEA6-07C4-4913-92A8-05F01C5F3F82}" type="presParOf" srcId="{79BBF16A-0B5A-485B-AF7A-DD40342B993B}" destId="{D700037E-CC75-4D3E-88ED-68F7FA6F2B16}" srcOrd="9" destOrd="0" presId="urn:microsoft.com/office/officeart/2008/layout/LinedList"/>
    <dgm:cxn modelId="{129809AD-FCD0-477D-AD20-3798CCF3C19F}" type="presParOf" srcId="{D700037E-CC75-4D3E-88ED-68F7FA6F2B16}" destId="{24E12248-80CE-48D2-B4EE-C72D1AD5802E}" srcOrd="0" destOrd="0" presId="urn:microsoft.com/office/officeart/2008/layout/LinedList"/>
    <dgm:cxn modelId="{5DBC08E9-E256-47F6-A9D8-64D32297CA60}" type="presParOf" srcId="{D700037E-CC75-4D3E-88ED-68F7FA6F2B16}" destId="{AAA7AD48-E769-4A7E-A3D7-5B81EA54A499}" srcOrd="1" destOrd="0" presId="urn:microsoft.com/office/officeart/2008/layout/LinedList"/>
    <dgm:cxn modelId="{241E1680-18C8-466A-A10D-E1CAF6067204}" type="presParOf" srcId="{79BBF16A-0B5A-485B-AF7A-DD40342B993B}" destId="{56677B35-1228-482F-B4CF-F3019E3E928C}" srcOrd="10" destOrd="0" presId="urn:microsoft.com/office/officeart/2008/layout/LinedList"/>
    <dgm:cxn modelId="{F1EB9AAB-62AD-4C01-9915-5B06720C25B8}" type="presParOf" srcId="{79BBF16A-0B5A-485B-AF7A-DD40342B993B}" destId="{651D729F-CC47-40F5-B255-5F65C3BBC045}" srcOrd="11" destOrd="0" presId="urn:microsoft.com/office/officeart/2008/layout/LinedList"/>
    <dgm:cxn modelId="{11DD5E3F-F534-404C-9177-3FDD469E8ABF}" type="presParOf" srcId="{651D729F-CC47-40F5-B255-5F65C3BBC045}" destId="{00F721AF-0008-43A1-8298-5692E6F4D081}" srcOrd="0" destOrd="0" presId="urn:microsoft.com/office/officeart/2008/layout/LinedList"/>
    <dgm:cxn modelId="{670524F1-CF85-481E-8A5B-A3626389968D}" type="presParOf" srcId="{651D729F-CC47-40F5-B255-5F65C3BBC045}" destId="{00701BEB-0BEE-432D-A6A5-4CDD5D255E3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D8FA0-4A66-4752-B903-5F46E236F5D9}">
      <dsp:nvSpPr>
        <dsp:cNvPr id="0" name=""/>
        <dsp:cNvSpPr/>
      </dsp:nvSpPr>
      <dsp:spPr>
        <a:xfrm>
          <a:off x="0" y="1138"/>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D61C0-5192-48AF-AB1E-F4D2436A7A1E}">
      <dsp:nvSpPr>
        <dsp:cNvPr id="0" name=""/>
        <dsp:cNvSpPr/>
      </dsp:nvSpPr>
      <dsp:spPr>
        <a:xfrm>
          <a:off x="0" y="1138"/>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i="0" kern="1200" dirty="0">
              <a:latin typeface="+mj-lt"/>
            </a:rPr>
            <a:t>Submitted by:</a:t>
          </a:r>
          <a:endParaRPr lang="en-US" sz="1700" i="0" kern="1200" dirty="0">
            <a:latin typeface="+mj-lt"/>
          </a:endParaRPr>
        </a:p>
      </dsp:txBody>
      <dsp:txXfrm>
        <a:off x="0" y="1138"/>
        <a:ext cx="9669624" cy="388136"/>
      </dsp:txXfrm>
    </dsp:sp>
    <dsp:sp modelId="{CB4A6769-3B1B-479F-BDB7-B0DAE5115C71}">
      <dsp:nvSpPr>
        <dsp:cNvPr id="0" name=""/>
        <dsp:cNvSpPr/>
      </dsp:nvSpPr>
      <dsp:spPr>
        <a:xfrm>
          <a:off x="0" y="389275"/>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2FAFB8-4690-4CCC-8F44-EC32799F6E32}">
      <dsp:nvSpPr>
        <dsp:cNvPr id="0" name=""/>
        <dsp:cNvSpPr/>
      </dsp:nvSpPr>
      <dsp:spPr>
        <a:xfrm>
          <a:off x="0" y="389275"/>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AU" sz="1700" b="1" kern="1200" dirty="0"/>
            <a:t>Pair No. 01</a:t>
          </a:r>
          <a:endParaRPr lang="en-US" sz="1700" kern="1200" dirty="0"/>
        </a:p>
      </dsp:txBody>
      <dsp:txXfrm>
        <a:off x="0" y="389275"/>
        <a:ext cx="9669624" cy="388136"/>
      </dsp:txXfrm>
    </dsp:sp>
    <dsp:sp modelId="{9213F3D4-BFF5-4B61-BC00-CFC9EA04D8D6}">
      <dsp:nvSpPr>
        <dsp:cNvPr id="0" name=""/>
        <dsp:cNvSpPr/>
      </dsp:nvSpPr>
      <dsp:spPr>
        <a:xfrm>
          <a:off x="0" y="777412"/>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9429A4-9D54-4467-95C2-B85571E47B53}">
      <dsp:nvSpPr>
        <dsp:cNvPr id="0" name=""/>
        <dsp:cNvSpPr/>
      </dsp:nvSpPr>
      <dsp:spPr>
        <a:xfrm>
          <a:off x="0" y="777412"/>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777412"/>
        <a:ext cx="9669624" cy="388136"/>
      </dsp:txXfrm>
    </dsp:sp>
    <dsp:sp modelId="{9F9F4E4F-C65B-4FD1-8A7C-47078DBE4B9D}">
      <dsp:nvSpPr>
        <dsp:cNvPr id="0" name=""/>
        <dsp:cNvSpPr/>
      </dsp:nvSpPr>
      <dsp:spPr>
        <a:xfrm>
          <a:off x="0" y="1165549"/>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6FBD66-7C0B-429A-BEBF-81E84379262A}">
      <dsp:nvSpPr>
        <dsp:cNvPr id="0" name=""/>
        <dsp:cNvSpPr/>
      </dsp:nvSpPr>
      <dsp:spPr>
        <a:xfrm>
          <a:off x="0" y="1165549"/>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SAMHITHA CHICKBALLAPUR NAGENDRA [12212478]</a:t>
          </a:r>
          <a:endParaRPr lang="en-US" sz="1700" b="0" kern="1200" dirty="0"/>
        </a:p>
      </dsp:txBody>
      <dsp:txXfrm>
        <a:off x="0" y="1165549"/>
        <a:ext cx="9669624" cy="388136"/>
      </dsp:txXfrm>
    </dsp:sp>
    <dsp:sp modelId="{E12719DF-83E9-4B5F-B667-9AA980838898}">
      <dsp:nvSpPr>
        <dsp:cNvPr id="0" name=""/>
        <dsp:cNvSpPr/>
      </dsp:nvSpPr>
      <dsp:spPr>
        <a:xfrm>
          <a:off x="0" y="1553685"/>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E12248-80CE-48D2-B4EE-C72D1AD5802E}">
      <dsp:nvSpPr>
        <dsp:cNvPr id="0" name=""/>
        <dsp:cNvSpPr/>
      </dsp:nvSpPr>
      <dsp:spPr>
        <a:xfrm>
          <a:off x="0" y="1553685"/>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kern="1200" dirty="0"/>
            <a:t>HARSHIL DIPAKKUMAR PATEL [12208041]</a:t>
          </a:r>
          <a:endParaRPr lang="en-US" sz="1700" kern="1200" dirty="0"/>
        </a:p>
      </dsp:txBody>
      <dsp:txXfrm>
        <a:off x="0" y="1553685"/>
        <a:ext cx="9669624" cy="388136"/>
      </dsp:txXfrm>
    </dsp:sp>
    <dsp:sp modelId="{56677B35-1228-482F-B4CF-F3019E3E928C}">
      <dsp:nvSpPr>
        <dsp:cNvPr id="0" name=""/>
        <dsp:cNvSpPr/>
      </dsp:nvSpPr>
      <dsp:spPr>
        <a:xfrm>
          <a:off x="0" y="1941822"/>
          <a:ext cx="9669624"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F721AF-0008-43A1-8298-5692E6F4D081}">
      <dsp:nvSpPr>
        <dsp:cNvPr id="0" name=""/>
        <dsp:cNvSpPr/>
      </dsp:nvSpPr>
      <dsp:spPr>
        <a:xfrm>
          <a:off x="0" y="1941822"/>
          <a:ext cx="9669624" cy="388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endParaRPr lang="en-US" sz="1700" kern="1200" dirty="0"/>
        </a:p>
      </dsp:txBody>
      <dsp:txXfrm>
        <a:off x="0" y="1941822"/>
        <a:ext cx="9669624" cy="38813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E37085-2630-43B4-A5E9-C03BF3D7F959}" type="datetimeFigureOut">
              <a:rPr lang="en-US" smtClean="0"/>
              <a:t>23/04/2024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5EE38-74FC-4E1B-BCE8-658EA8EB644D}" type="slidenum">
              <a:rPr lang="en-US" smtClean="0"/>
              <a:t>‹#›</a:t>
            </a:fld>
            <a:endParaRPr lang="en-US"/>
          </a:p>
        </p:txBody>
      </p:sp>
    </p:spTree>
    <p:extLst>
      <p:ext uri="{BB962C8B-B14F-4D97-AF65-F5344CB8AC3E}">
        <p14:creationId xmlns:p14="http://schemas.microsoft.com/office/powerpoint/2010/main" val="413263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65EE38-74FC-4E1B-BCE8-658EA8EB644D}" type="slidenum">
              <a:rPr lang="en-US" smtClean="0"/>
              <a:t>10</a:t>
            </a:fld>
            <a:endParaRPr lang="en-US"/>
          </a:p>
        </p:txBody>
      </p:sp>
    </p:spTree>
    <p:extLst>
      <p:ext uri="{BB962C8B-B14F-4D97-AF65-F5344CB8AC3E}">
        <p14:creationId xmlns:p14="http://schemas.microsoft.com/office/powerpoint/2010/main" val="21690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82610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419915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EDC16-8AD3-4C98-B581-683462CCB96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62970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102370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EDC16-8AD3-4C98-B581-683462CCB96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1516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2350151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2070628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2088512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44951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64B76F-C3FF-4E25-903E-011914CE5F87}" type="datetimeFigureOut">
              <a:rPr lang="en-US" smtClean="0"/>
              <a:t>23/04/2024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3868929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30445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64B76F-C3FF-4E25-903E-011914CE5F87}" type="datetimeFigureOut">
              <a:rPr lang="en-US" smtClean="0"/>
              <a:t>23/04/2024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3154058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64B76F-C3FF-4E25-903E-011914CE5F87}" type="datetimeFigureOut">
              <a:rPr lang="en-US" smtClean="0"/>
              <a:t>23/04/2024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80417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64B76F-C3FF-4E25-903E-011914CE5F87}" type="datetimeFigureOut">
              <a:rPr lang="en-US" smtClean="0"/>
              <a:t>23/04/2024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342281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210936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64B76F-C3FF-4E25-903E-011914CE5F87}" type="datetimeFigureOut">
              <a:rPr lang="en-US" smtClean="0"/>
              <a:t>23/04/2024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0BEDC16-8AD3-4C98-B581-683462CCB96A}" type="slidenum">
              <a:rPr lang="en-US" smtClean="0"/>
              <a:t>‹#›</a:t>
            </a:fld>
            <a:endParaRPr lang="en-US"/>
          </a:p>
        </p:txBody>
      </p:sp>
    </p:spTree>
    <p:extLst>
      <p:ext uri="{BB962C8B-B14F-4D97-AF65-F5344CB8AC3E}">
        <p14:creationId xmlns:p14="http://schemas.microsoft.com/office/powerpoint/2010/main" val="64707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64B76F-C3FF-4E25-903E-011914CE5F87}" type="datetimeFigureOut">
              <a:rPr lang="en-US" smtClean="0"/>
              <a:t>23/04/2024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0BEDC16-8AD3-4C98-B581-683462CCB96A}" type="slidenum">
              <a:rPr lang="en-US" smtClean="0"/>
              <a:t>‹#›</a:t>
            </a:fld>
            <a:endParaRPr lang="en-US"/>
          </a:p>
        </p:txBody>
      </p:sp>
    </p:spTree>
    <p:extLst>
      <p:ext uri="{BB962C8B-B14F-4D97-AF65-F5344CB8AC3E}">
        <p14:creationId xmlns:p14="http://schemas.microsoft.com/office/powerpoint/2010/main" val="34636408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drive/folders/1i5gCVqAZCkLLIH1OoVCunduOppidcYvO?usp=shar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8456-F0CB-4569-A0B3-50EA9EAC6B83}"/>
              </a:ext>
            </a:extLst>
          </p:cNvPr>
          <p:cNvSpPr>
            <a:spLocks noGrp="1"/>
          </p:cNvSpPr>
          <p:nvPr>
            <p:ph type="ctrTitle"/>
          </p:nvPr>
        </p:nvSpPr>
        <p:spPr>
          <a:xfrm>
            <a:off x="2565918" y="970383"/>
            <a:ext cx="6954415" cy="1255907"/>
          </a:xfrm>
        </p:spPr>
        <p:txBody>
          <a:bodyPr/>
          <a:lstStyle/>
          <a:p>
            <a:r>
              <a:rPr lang="en-US" dirty="0"/>
              <a:t>Research Proposal</a:t>
            </a:r>
          </a:p>
        </p:txBody>
      </p:sp>
      <p:sp>
        <p:nvSpPr>
          <p:cNvPr id="3" name="Subtitle 2">
            <a:extLst>
              <a:ext uri="{FF2B5EF4-FFF2-40B4-BE49-F238E27FC236}">
                <a16:creationId xmlns:a16="http://schemas.microsoft.com/office/drawing/2014/main" id="{E60338A2-AB2D-4CF5-9264-6B4835A9303A}"/>
              </a:ext>
            </a:extLst>
          </p:cNvPr>
          <p:cNvSpPr>
            <a:spLocks noGrp="1"/>
          </p:cNvSpPr>
          <p:nvPr>
            <p:ph type="subTitle" idx="1"/>
          </p:nvPr>
        </p:nvSpPr>
        <p:spPr>
          <a:xfrm>
            <a:off x="870857" y="2226290"/>
            <a:ext cx="9144000" cy="1981815"/>
          </a:xfrm>
        </p:spPr>
        <p:txBody>
          <a:bodyPr>
            <a:normAutofit fontScale="92500" lnSpcReduction="20000"/>
          </a:bodyPr>
          <a:lstStyle/>
          <a:p>
            <a:pPr marL="0" marR="0" algn="ctr">
              <a:lnSpc>
                <a:spcPct val="115000"/>
              </a:lnSpc>
              <a:spcBef>
                <a:spcPts val="1200"/>
              </a:spcBef>
              <a:spcAft>
                <a:spcPts val="300"/>
              </a:spcAft>
            </a:pPr>
            <a:endParaRPr lang="en-US" sz="600" b="1" dirty="0">
              <a:effectLst/>
              <a:latin typeface="Arial" panose="020B0604020202020204" pitchFamily="34" charset="0"/>
              <a:ea typeface="SimSun" panose="02010600030101010101" pitchFamily="2" charset="-122"/>
              <a:cs typeface="Arial" panose="020B0604020202020204" pitchFamily="34" charset="0"/>
            </a:endParaRPr>
          </a:p>
          <a:p>
            <a:pPr marL="0" marR="0" algn="l">
              <a:lnSpc>
                <a:spcPct val="150000"/>
              </a:lnSpc>
              <a:spcBef>
                <a:spcPts val="0"/>
              </a:spcBef>
              <a:spcAft>
                <a:spcPts val="0"/>
              </a:spcAft>
            </a:pPr>
            <a:r>
              <a:rPr lang="en-US" sz="1600" kern="1600" cap="all" dirty="0">
                <a:effectLst/>
                <a:latin typeface="+mj-lt"/>
                <a:ea typeface="Times New Roman" panose="02020603050405020304" pitchFamily="18" charset="0"/>
                <a:cs typeface="Times New Roman" panose="02020603050405020304" pitchFamily="18" charset="0"/>
              </a:rPr>
              <a:t>EVALUATION OF REQUIRED SKILLS AND COMPETENCIES IN CONSTRUCTION PROJECT MANAGEMENT</a:t>
            </a:r>
            <a:r>
              <a:rPr lang="en-US" sz="1600" b="1" kern="1600" cap="all" dirty="0">
                <a:effectLst/>
                <a:latin typeface="+mj-lt"/>
                <a:ea typeface="Times New Roman" panose="02020603050405020304" pitchFamily="18" charset="0"/>
                <a:cs typeface="Times New Roman" panose="02020603050405020304" pitchFamily="18" charset="0"/>
              </a:rPr>
              <a:t>:</a:t>
            </a:r>
          </a:p>
          <a:p>
            <a:pPr marL="0" marR="0" algn="l">
              <a:lnSpc>
                <a:spcPct val="150000"/>
              </a:lnSpc>
              <a:spcBef>
                <a:spcPts val="0"/>
              </a:spcBef>
              <a:spcAft>
                <a:spcPts val="0"/>
              </a:spcAft>
            </a:pPr>
            <a:endParaRPr lang="en-US" sz="1600" b="1" kern="1600" cap="all" dirty="0">
              <a:latin typeface="+mj-lt"/>
              <a:ea typeface="Times New Roman" panose="02020603050405020304" pitchFamily="18" charset="0"/>
              <a:cs typeface="Times New Roman" panose="02020603050405020304" pitchFamily="18" charset="0"/>
            </a:endParaRPr>
          </a:p>
          <a:p>
            <a:pPr marL="0" marR="0" algn="l">
              <a:lnSpc>
                <a:spcPct val="150000"/>
              </a:lnSpc>
              <a:spcBef>
                <a:spcPts val="0"/>
              </a:spcBef>
              <a:spcAft>
                <a:spcPts val="0"/>
              </a:spcAft>
            </a:pPr>
            <a:r>
              <a:rPr lang="en-US" sz="1600" b="1" kern="1600" cap="all" dirty="0">
                <a:effectLst/>
                <a:latin typeface="+mj-lt"/>
                <a:ea typeface="Times New Roman" panose="02020603050405020304" pitchFamily="18" charset="0"/>
                <a:cs typeface="Times New Roman" panose="02020603050405020304" pitchFamily="18" charset="0"/>
              </a:rPr>
              <a:t> ANALYSIS OF JOB ADVERTISEMENT POSTS FOR CONSTRUCTION PROJECT MANAGERS TO FIND THE MOST SOUGHT-AFTER SKILLS AND COMPETENCIES IN THE INDUSTRY, AIDING INFORM TRAINING PROGRAMS AND EDUCATIONAL CURRICULA</a:t>
            </a:r>
            <a:endParaRPr lang="en-US" sz="1600" dirty="0">
              <a:latin typeface="+mj-lt"/>
            </a:endParaRPr>
          </a:p>
        </p:txBody>
      </p:sp>
      <p:graphicFrame>
        <p:nvGraphicFramePr>
          <p:cNvPr id="8" name="Subtitle 2">
            <a:extLst>
              <a:ext uri="{FF2B5EF4-FFF2-40B4-BE49-F238E27FC236}">
                <a16:creationId xmlns:a16="http://schemas.microsoft.com/office/drawing/2014/main" id="{C4097BCB-6807-C8F2-B25B-3DAE0A5A5D4F}"/>
              </a:ext>
            </a:extLst>
          </p:cNvPr>
          <p:cNvGraphicFramePr/>
          <p:nvPr/>
        </p:nvGraphicFramePr>
        <p:xfrm>
          <a:off x="998376" y="4376057"/>
          <a:ext cx="9669624" cy="23310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250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161B50D-F243-D72D-07D7-11B2C730A855}"/>
              </a:ext>
            </a:extLst>
          </p:cNvPr>
          <p:cNvGraphicFramePr>
            <a:graphicFrameLocks noGrp="1"/>
          </p:cNvGraphicFramePr>
          <p:nvPr>
            <p:ph idx="1"/>
            <p:extLst>
              <p:ext uri="{D42A27DB-BD31-4B8C-83A1-F6EECF244321}">
                <p14:modId xmlns:p14="http://schemas.microsoft.com/office/powerpoint/2010/main" val="1861574701"/>
              </p:ext>
            </p:extLst>
          </p:nvPr>
        </p:nvGraphicFramePr>
        <p:xfrm>
          <a:off x="589936" y="324465"/>
          <a:ext cx="11425084" cy="642046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53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5BD7886-DCCE-EF4C-746F-4A4F90902C87}"/>
              </a:ext>
            </a:extLst>
          </p:cNvPr>
          <p:cNvGraphicFramePr>
            <a:graphicFrameLocks/>
          </p:cNvGraphicFramePr>
          <p:nvPr>
            <p:extLst>
              <p:ext uri="{D42A27DB-BD31-4B8C-83A1-F6EECF244321}">
                <p14:modId xmlns:p14="http://schemas.microsoft.com/office/powerpoint/2010/main" val="3707977087"/>
              </p:ext>
            </p:extLst>
          </p:nvPr>
        </p:nvGraphicFramePr>
        <p:xfrm>
          <a:off x="2340077" y="717756"/>
          <a:ext cx="7561007" cy="57322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52249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90835-1893-887E-5060-98ADFF3CA9B7}"/>
              </a:ext>
            </a:extLst>
          </p:cNvPr>
          <p:cNvSpPr>
            <a:spLocks noGrp="1"/>
          </p:cNvSpPr>
          <p:nvPr>
            <p:ph type="title"/>
          </p:nvPr>
        </p:nvSpPr>
        <p:spPr/>
        <p:txBody>
          <a:bodyPr/>
          <a:lstStyle/>
          <a:p>
            <a:r>
              <a:rPr lang="en-US" b="1" dirty="0">
                <a:solidFill>
                  <a:schemeClr val="accent1"/>
                </a:solidFill>
              </a:rPr>
              <a:t>Result:</a:t>
            </a:r>
          </a:p>
        </p:txBody>
      </p:sp>
      <p:sp>
        <p:nvSpPr>
          <p:cNvPr id="3" name="Content Placeholder 2">
            <a:extLst>
              <a:ext uri="{FF2B5EF4-FFF2-40B4-BE49-F238E27FC236}">
                <a16:creationId xmlns:a16="http://schemas.microsoft.com/office/drawing/2014/main" id="{CCBEC435-7F90-A031-C8CC-AB19D49BB5F8}"/>
              </a:ext>
            </a:extLst>
          </p:cNvPr>
          <p:cNvSpPr>
            <a:spLocks noGrp="1"/>
          </p:cNvSpPr>
          <p:nvPr>
            <p:ph idx="1"/>
          </p:nvPr>
        </p:nvSpPr>
        <p:spPr/>
        <p:txBody>
          <a:bodyPr>
            <a:normAutofit lnSpcReduction="10000"/>
          </a:bodyPr>
          <a:lstStyle/>
          <a:p>
            <a:r>
              <a:rPr lang="en-US" dirty="0"/>
              <a:t>It is clearly evident form the graph that, variable like qualification, previous experience and soft skills are commonly mentioned and required in advertisements as the first priority and mandatory </a:t>
            </a:r>
          </a:p>
          <a:p>
            <a:r>
              <a:rPr lang="en-US" dirty="0"/>
              <a:t>Other variables like Leader ship skills, Australian regulation and software skills are on the second priority.</a:t>
            </a:r>
          </a:p>
          <a:p>
            <a:r>
              <a:rPr lang="en-US" dirty="0"/>
              <a:t>Remaining variables like driving license, working rights and many more are mentioned and required with least priority.</a:t>
            </a:r>
          </a:p>
          <a:p>
            <a:r>
              <a:rPr lang="en-US" dirty="0"/>
              <a:t>Overall to have a competent construction / project manager all the above priority lists are to be included in the job advertisements. As per the previous example.</a:t>
            </a:r>
          </a:p>
          <a:p>
            <a:r>
              <a:rPr lang="en-US" dirty="0"/>
              <a:t>Company will identify and accommodate as per the requirement and needs from time to time.</a:t>
            </a:r>
          </a:p>
          <a:p>
            <a:endParaRPr lang="en-US" dirty="0"/>
          </a:p>
          <a:p>
            <a:pPr marL="0" indent="0">
              <a:buNone/>
            </a:pPr>
            <a:endParaRPr lang="en-US" dirty="0"/>
          </a:p>
        </p:txBody>
      </p:sp>
    </p:spTree>
    <p:extLst>
      <p:ext uri="{BB962C8B-B14F-4D97-AF65-F5344CB8AC3E}">
        <p14:creationId xmlns:p14="http://schemas.microsoft.com/office/powerpoint/2010/main" val="41222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83BFD-822A-1262-6385-91957078376A}"/>
              </a:ext>
            </a:extLst>
          </p:cNvPr>
          <p:cNvSpPr>
            <a:spLocks noGrp="1"/>
          </p:cNvSpPr>
          <p:nvPr>
            <p:ph type="title"/>
          </p:nvPr>
        </p:nvSpPr>
        <p:spPr/>
        <p:txBody>
          <a:bodyPr/>
          <a:lstStyle/>
          <a:p>
            <a:r>
              <a:rPr lang="en-US" dirty="0"/>
              <a:t>Personal Reflection</a:t>
            </a:r>
            <a:br>
              <a:rPr lang="en-US" dirty="0"/>
            </a:br>
            <a:r>
              <a:rPr lang="en-US" dirty="0"/>
              <a:t>By Harshil</a:t>
            </a:r>
          </a:p>
        </p:txBody>
      </p:sp>
      <p:sp>
        <p:nvSpPr>
          <p:cNvPr id="3" name="Content Placeholder 2">
            <a:extLst>
              <a:ext uri="{FF2B5EF4-FFF2-40B4-BE49-F238E27FC236}">
                <a16:creationId xmlns:a16="http://schemas.microsoft.com/office/drawing/2014/main" id="{373D81F8-AF29-8CE1-972B-7EFFAE938380}"/>
              </a:ext>
            </a:extLst>
          </p:cNvPr>
          <p:cNvSpPr>
            <a:spLocks noGrp="1"/>
          </p:cNvSpPr>
          <p:nvPr>
            <p:ph idx="1"/>
          </p:nvPr>
        </p:nvSpPr>
        <p:spPr>
          <a:xfrm>
            <a:off x="2589212" y="1905000"/>
            <a:ext cx="8915400" cy="4564626"/>
          </a:xfrm>
        </p:spPr>
        <p:txBody>
          <a:bodyPr>
            <a:normAutofit/>
          </a:bodyPr>
          <a:lstStyle/>
          <a:p>
            <a:pPr marL="0" marR="0">
              <a:lnSpc>
                <a:spcPct val="150000"/>
              </a:lnSpc>
              <a:spcBef>
                <a:spcPts val="0"/>
              </a:spcBef>
              <a:spcAft>
                <a:spcPts val="0"/>
              </a:spcAft>
            </a:pPr>
            <a:r>
              <a:rPr lang="en-AU" sz="1600" kern="0" dirty="0">
                <a:effectLst/>
                <a:latin typeface="Trebuchet MS" panose="020B0603020202020204" pitchFamily="34" charset="0"/>
                <a:ea typeface="Times New Roman" panose="02020603050405020304" pitchFamily="18" charset="0"/>
                <a:cs typeface="Times New Roman" panose="02020603050405020304" pitchFamily="18" charset="0"/>
              </a:rPr>
              <a:t>Initially, my colleague and I finished the basic work for our research project last term. This included the topic section, journal analysis, literature evaluation, methodology, and other components.</a:t>
            </a:r>
            <a:endParaRPr lang="en-US" sz="1600" kern="100" dirty="0">
              <a:effectLst/>
              <a:latin typeface="Trebuchet MS" panose="020B0603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0"/>
              </a:spcAft>
            </a:pPr>
            <a:r>
              <a:rPr lang="en-AU" sz="1600" kern="0" dirty="0">
                <a:effectLst/>
                <a:latin typeface="Trebuchet MS" panose="020B0603020202020204" pitchFamily="34" charset="0"/>
                <a:ea typeface="Times New Roman" panose="02020603050405020304" pitchFamily="18" charset="0"/>
                <a:cs typeface="Times New Roman" panose="02020603050405020304" pitchFamily="18" charset="0"/>
              </a:rPr>
              <a:t>This semester, our focus is on analysing job advertisements from Indeed and Seek for positions as project managers and construction managers. My colleague and I split up the work for that, with me being responsible for gathering information from Indeed and doing analysis for our study project. After compiling and debating the information, we discovered that some of the adverts were repeated on both websites. As a result, we felt it was necessary to remove those commercials and locate new ones that would better suit our needs.</a:t>
            </a:r>
            <a:endParaRPr lang="en-US" sz="1600" kern="100" dirty="0">
              <a:effectLst/>
              <a:latin typeface="Trebuchet MS" panose="020B0603020202020204" pitchFamily="34" charset="0"/>
              <a:ea typeface="Aptos" panose="020B0004020202020204" pitchFamily="34" charset="0"/>
              <a:cs typeface="Times New Roman" panose="02020603050405020304" pitchFamily="18" charset="0"/>
            </a:endParaRPr>
          </a:p>
          <a:p>
            <a:pPr marL="0" marR="0">
              <a:lnSpc>
                <a:spcPct val="150000"/>
              </a:lnSpc>
              <a:spcBef>
                <a:spcPts val="0"/>
              </a:spcBef>
              <a:spcAft>
                <a:spcPts val="0"/>
              </a:spcAft>
            </a:pPr>
            <a:r>
              <a:rPr lang="en-AU" sz="1600" kern="0" dirty="0">
                <a:effectLst/>
                <a:latin typeface="Trebuchet MS" panose="020B0603020202020204" pitchFamily="34" charset="0"/>
                <a:ea typeface="Times New Roman" panose="02020603050405020304" pitchFamily="18" charset="0"/>
                <a:cs typeface="Times New Roman" panose="02020603050405020304" pitchFamily="18" charset="0"/>
              </a:rPr>
              <a:t>In general, working on real-time advertisements has made me feel more confident as I can investigate the demands of our industry and what businesses look for from experts. </a:t>
            </a:r>
            <a:endParaRPr lang="en-US" sz="1600" kern="100" dirty="0">
              <a:effectLst/>
              <a:latin typeface="Trebuchet MS" panose="020B0603020202020204" pitchFamily="34" charset="0"/>
              <a:ea typeface="Aptos" panose="020B0004020202020204" pitchFamily="34" charset="0"/>
              <a:cs typeface="Times New Roman" panose="02020603050405020304" pitchFamily="18" charset="0"/>
            </a:endParaRPr>
          </a:p>
          <a:p>
            <a:pPr>
              <a:lnSpc>
                <a:spcPct val="150000"/>
              </a:lnSpc>
            </a:pPr>
            <a:endParaRPr lang="en-US" sz="1600" dirty="0">
              <a:latin typeface="Trebuchet MS" panose="020B0603020202020204" pitchFamily="34" charset="0"/>
            </a:endParaRPr>
          </a:p>
        </p:txBody>
      </p:sp>
    </p:spTree>
    <p:extLst>
      <p:ext uri="{BB962C8B-B14F-4D97-AF65-F5344CB8AC3E}">
        <p14:creationId xmlns:p14="http://schemas.microsoft.com/office/powerpoint/2010/main" val="1690640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47323-4C0A-EF93-9820-47DD5B8EE6FD}"/>
              </a:ext>
            </a:extLst>
          </p:cNvPr>
          <p:cNvSpPr>
            <a:spLocks noGrp="1"/>
          </p:cNvSpPr>
          <p:nvPr>
            <p:ph type="title"/>
          </p:nvPr>
        </p:nvSpPr>
        <p:spPr/>
        <p:txBody>
          <a:bodyPr/>
          <a:lstStyle/>
          <a:p>
            <a:r>
              <a:rPr lang="en-US" dirty="0"/>
              <a:t>Personal Reflection</a:t>
            </a:r>
            <a:br>
              <a:rPr lang="en-US" dirty="0"/>
            </a:br>
            <a:r>
              <a:rPr lang="en-US" dirty="0"/>
              <a:t>By </a:t>
            </a:r>
            <a:r>
              <a:rPr lang="en-US" dirty="0" err="1"/>
              <a:t>Samhitha</a:t>
            </a:r>
            <a:r>
              <a:rPr lang="en-US" dirty="0"/>
              <a:t> </a:t>
            </a:r>
          </a:p>
        </p:txBody>
      </p:sp>
      <p:sp>
        <p:nvSpPr>
          <p:cNvPr id="3" name="Content Placeholder 2">
            <a:extLst>
              <a:ext uri="{FF2B5EF4-FFF2-40B4-BE49-F238E27FC236}">
                <a16:creationId xmlns:a16="http://schemas.microsoft.com/office/drawing/2014/main" id="{976580B3-9430-4C00-15DE-C5E17824D286}"/>
              </a:ext>
            </a:extLst>
          </p:cNvPr>
          <p:cNvSpPr>
            <a:spLocks noGrp="1"/>
          </p:cNvSpPr>
          <p:nvPr>
            <p:ph idx="1"/>
          </p:nvPr>
        </p:nvSpPr>
        <p:spPr>
          <a:xfrm>
            <a:off x="2589212" y="1904999"/>
            <a:ext cx="8915400" cy="4623619"/>
          </a:xfrm>
        </p:spPr>
        <p:txBody>
          <a:bodyPr>
            <a:noAutofit/>
          </a:bodyPr>
          <a:lstStyle/>
          <a:p>
            <a:r>
              <a:rPr lang="en-US" sz="1600" kern="100" dirty="0">
                <a:effectLst/>
                <a:latin typeface="Trebuchet MS" panose="020B0603020202020204" pitchFamily="34" charset="0"/>
                <a:ea typeface="Calibri" panose="020F0502020204030204" pitchFamily="34" charset="0"/>
                <a:cs typeface="Times New Roman" panose="02020603050405020304" pitchFamily="18" charset="0"/>
              </a:rPr>
              <a:t>As this is the continuation of our Research project part 1 where we have completed our literature review , methodology  part. </a:t>
            </a:r>
          </a:p>
          <a:p>
            <a:r>
              <a:rPr lang="en-US" sz="1600" kern="100" dirty="0">
                <a:effectLst/>
                <a:latin typeface="Trebuchet MS" panose="020B0603020202020204" pitchFamily="34" charset="0"/>
                <a:ea typeface="Calibri" panose="020F0502020204030204" pitchFamily="34" charset="0"/>
                <a:cs typeface="Times New Roman" panose="02020603050405020304" pitchFamily="18" charset="0"/>
              </a:rPr>
              <a:t>Firstly ,we started with the quick brainstorm sessions that what needs to be done in the next part . With the guidance of our unit coordinator and the meetings with our supervisor we started analyzing that what steps we have to follow in order to ensure smooth flow of the project.</a:t>
            </a:r>
          </a:p>
          <a:p>
            <a:r>
              <a:rPr lang="en-US" sz="1600" kern="100" dirty="0">
                <a:latin typeface="Trebuchet MS" panose="020B0603020202020204" pitchFamily="34" charset="0"/>
                <a:ea typeface="Calibri" panose="020F0502020204030204" pitchFamily="34" charset="0"/>
                <a:cs typeface="Times New Roman" panose="02020603050405020304" pitchFamily="18" charset="0"/>
              </a:rPr>
              <a:t>Then we started collecting job advertisements from Indeed and Seek as this is the initial step for the project . We divided this task to avoid the duplication and to ensure that all the factors are observed thoroughly .</a:t>
            </a:r>
          </a:p>
          <a:p>
            <a:r>
              <a:rPr lang="en-US" sz="1600" kern="100" dirty="0">
                <a:effectLst/>
                <a:latin typeface="Trebuchet MS" panose="020B0603020202020204" pitchFamily="34" charset="0"/>
                <a:ea typeface="Calibri" panose="020F0502020204030204" pitchFamily="34" charset="0"/>
                <a:cs typeface="Times New Roman" panose="02020603050405020304" pitchFamily="18" charset="0"/>
              </a:rPr>
              <a:t>It  was a challenging part </a:t>
            </a:r>
            <a:r>
              <a:rPr lang="en-US" sz="1600" kern="100" dirty="0">
                <a:latin typeface="Trebuchet MS" panose="020B0603020202020204" pitchFamily="34" charset="0"/>
                <a:ea typeface="Calibri" panose="020F0502020204030204" pitchFamily="34" charset="0"/>
                <a:cs typeface="Times New Roman" panose="02020603050405020304" pitchFamily="18" charset="0"/>
              </a:rPr>
              <a:t>in order to take out the skills and factors required in each job advertisement and also the time management was crucial to us in this specific part.</a:t>
            </a:r>
          </a:p>
          <a:p>
            <a:r>
              <a:rPr lang="en-US" sz="1600" kern="100" dirty="0">
                <a:effectLst/>
                <a:latin typeface="Trebuchet MS" panose="020B0603020202020204" pitchFamily="34" charset="0"/>
                <a:ea typeface="Calibri" panose="020F0502020204030204" pitchFamily="34" charset="0"/>
                <a:cs typeface="Times New Roman" panose="02020603050405020304" pitchFamily="18" charset="0"/>
              </a:rPr>
              <a:t>After </a:t>
            </a:r>
            <a:r>
              <a:rPr lang="en-US" sz="1600" kern="100" dirty="0">
                <a:latin typeface="Trebuchet MS" panose="020B0603020202020204" pitchFamily="34" charset="0"/>
                <a:ea typeface="Calibri" panose="020F0502020204030204" pitchFamily="34" charset="0"/>
                <a:cs typeface="Times New Roman" panose="02020603050405020304" pitchFamily="18" charset="0"/>
              </a:rPr>
              <a:t>scrutinizing in depth of these job advertisements , we were able to compile and compare the information to get the initial results .</a:t>
            </a:r>
          </a:p>
          <a:p>
            <a:r>
              <a:rPr lang="en-US" sz="1600" kern="100" dirty="0">
                <a:latin typeface="Trebuchet MS" panose="020B0603020202020204" pitchFamily="34" charset="0"/>
                <a:ea typeface="Calibri" panose="020F0502020204030204" pitchFamily="34" charset="0"/>
                <a:cs typeface="Times New Roman" panose="02020603050405020304" pitchFamily="18" charset="0"/>
              </a:rPr>
              <a:t>Overall , it’s a best part to work in team and with effective co ordination with my team mate , we exchanged our ideas and knowledge in order to achieve the best results.</a:t>
            </a:r>
          </a:p>
        </p:txBody>
      </p:sp>
    </p:spTree>
    <p:extLst>
      <p:ext uri="{BB962C8B-B14F-4D97-AF65-F5344CB8AC3E}">
        <p14:creationId xmlns:p14="http://schemas.microsoft.com/office/powerpoint/2010/main" val="2129210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EBBB-ECA8-E1A1-5C81-CEF0F1480D9A}"/>
              </a:ext>
            </a:extLst>
          </p:cNvPr>
          <p:cNvSpPr>
            <a:spLocks noGrp="1"/>
          </p:cNvSpPr>
          <p:nvPr>
            <p:ph type="title"/>
          </p:nvPr>
        </p:nvSpPr>
        <p:spPr/>
        <p:txBody>
          <a:bodyPr/>
          <a:lstStyle/>
          <a:p>
            <a:r>
              <a:rPr lang="en-US" dirty="0"/>
              <a:t>Google Drive Access Link</a:t>
            </a:r>
          </a:p>
        </p:txBody>
      </p:sp>
      <p:sp>
        <p:nvSpPr>
          <p:cNvPr id="3" name="Content Placeholder 2">
            <a:extLst>
              <a:ext uri="{FF2B5EF4-FFF2-40B4-BE49-F238E27FC236}">
                <a16:creationId xmlns:a16="http://schemas.microsoft.com/office/drawing/2014/main" id="{107E6A9C-9175-B345-4C3F-96FC3FC16883}"/>
              </a:ext>
            </a:extLst>
          </p:cNvPr>
          <p:cNvSpPr>
            <a:spLocks noGrp="1"/>
          </p:cNvSpPr>
          <p:nvPr>
            <p:ph idx="1"/>
          </p:nvPr>
        </p:nvSpPr>
        <p:spPr/>
        <p:txBody>
          <a:bodyPr/>
          <a:lstStyle/>
          <a:p>
            <a:pPr marL="0" indent="0">
              <a:buNone/>
            </a:pPr>
            <a:r>
              <a:rPr lang="en-US" dirty="0"/>
              <a:t>Drive :</a:t>
            </a:r>
          </a:p>
          <a:p>
            <a:pPr marL="0" indent="0">
              <a:buNone/>
            </a:pPr>
            <a:r>
              <a:rPr lang="en-US" b="1" dirty="0" err="1"/>
              <a:t>Samhitha</a:t>
            </a:r>
            <a:r>
              <a:rPr lang="en-US" b="1" dirty="0"/>
              <a:t> C N</a:t>
            </a:r>
          </a:p>
          <a:p>
            <a:pPr marL="0" indent="0">
              <a:buNone/>
            </a:pPr>
            <a:r>
              <a:rPr lang="en-US" dirty="0">
                <a:hlinkClick r:id="rId2"/>
              </a:rPr>
              <a:t>https://drive.google.com/drive/folders/1i5gCVqAZCkLLIH1OoVCunduOppidcYvO?usp=sharing</a:t>
            </a:r>
            <a:endParaRPr lang="en-US" dirty="0"/>
          </a:p>
          <a:p>
            <a:pPr marL="0" indent="0">
              <a:buNone/>
            </a:pPr>
            <a:endParaRPr lang="en-US" dirty="0"/>
          </a:p>
          <a:p>
            <a:pPr marL="0" indent="0">
              <a:buNone/>
            </a:pPr>
            <a:r>
              <a:rPr lang="en-US" b="1" dirty="0"/>
              <a:t>Harshil Patel</a:t>
            </a:r>
          </a:p>
          <a:p>
            <a:pPr marL="0" indent="0">
              <a:buNone/>
            </a:pPr>
            <a:r>
              <a:rPr lang="en-US" dirty="0"/>
              <a:t>https://onedrive.live.com/?redeem=aHR0cHM6Ly8xZHJ2Lm1zL2YvYy9jN2RmNDMxMTU0YzRjNGYxL0V2TUs5X2l1SEhwRGtCS1h1UU5zTnhrQjdpUWFaeUQ2Zk8zSENzYllCaXBxVmc%5FZT1PZ0p5bHI&amp;id=C7DF431154C4C4F1%21sf8f70af31cae437a901297b9036c3719&amp;cid=C7DF431154C4C4F1</a:t>
            </a:r>
          </a:p>
          <a:p>
            <a:pPr marL="0" indent="0">
              <a:buNone/>
            </a:pPr>
            <a:endParaRPr lang="en-US" dirty="0"/>
          </a:p>
        </p:txBody>
      </p:sp>
    </p:spTree>
    <p:extLst>
      <p:ext uri="{BB962C8B-B14F-4D97-AF65-F5344CB8AC3E}">
        <p14:creationId xmlns:p14="http://schemas.microsoft.com/office/powerpoint/2010/main" val="1319716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3A7C6-A657-7440-D353-8C1B6FC12AA4}"/>
              </a:ext>
            </a:extLst>
          </p:cNvPr>
          <p:cNvSpPr>
            <a:spLocks noGrp="1"/>
          </p:cNvSpPr>
          <p:nvPr>
            <p:ph type="title"/>
          </p:nvPr>
        </p:nvSpPr>
        <p:spPr>
          <a:xfrm>
            <a:off x="2563428" y="2148110"/>
            <a:ext cx="8911687" cy="1280890"/>
          </a:xfrm>
        </p:spPr>
        <p:txBody>
          <a:bodyPr/>
          <a:lstStyle/>
          <a:p>
            <a:pPr algn="ctr"/>
            <a:r>
              <a:rPr lang="en-US" dirty="0">
                <a:latin typeface="Trebuchet MS" panose="020B0603020202020204" pitchFamily="34" charset="0"/>
              </a:rPr>
              <a:t>THANK YOU</a:t>
            </a:r>
          </a:p>
        </p:txBody>
      </p:sp>
    </p:spTree>
    <p:extLst>
      <p:ext uri="{BB962C8B-B14F-4D97-AF65-F5344CB8AC3E}">
        <p14:creationId xmlns:p14="http://schemas.microsoft.com/office/powerpoint/2010/main" val="1825295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bulb on yellow background with sketched light beams and cord">
            <a:extLst>
              <a:ext uri="{FF2B5EF4-FFF2-40B4-BE49-F238E27FC236}">
                <a16:creationId xmlns:a16="http://schemas.microsoft.com/office/drawing/2014/main" id="{2402832D-2B69-B189-1E2B-B012A69F9A57}"/>
              </a:ext>
            </a:extLst>
          </p:cNvPr>
          <p:cNvPicPr>
            <a:picLocks noChangeAspect="1"/>
          </p:cNvPicPr>
          <p:nvPr/>
        </p:nvPicPr>
        <p:blipFill rotWithShape="1">
          <a:blip r:embed="rId2"/>
          <a:srcRect l="28957"/>
          <a:stretch/>
        </p:blipFill>
        <p:spPr>
          <a:xfrm>
            <a:off x="6018235" y="1089349"/>
            <a:ext cx="3659701" cy="3917302"/>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F9C4AC1-C362-50A8-27B5-C8A45346F537}"/>
              </a:ext>
            </a:extLst>
          </p:cNvPr>
          <p:cNvSpPr>
            <a:spLocks noGrp="1"/>
          </p:cNvSpPr>
          <p:nvPr>
            <p:ph type="title"/>
          </p:nvPr>
        </p:nvSpPr>
        <p:spPr>
          <a:xfrm>
            <a:off x="677333" y="609600"/>
            <a:ext cx="3851123" cy="796456"/>
          </a:xfrm>
        </p:spPr>
        <p:txBody>
          <a:bodyPr>
            <a:normAutofit fontScale="90000"/>
          </a:bodyPr>
          <a:lstStyle/>
          <a:p>
            <a:r>
              <a:rPr lang="en-US" sz="2200" b="1" dirty="0">
                <a:cs typeface="Times New Roman" panose="02020603050405020304" pitchFamily="18" charset="0"/>
              </a:rPr>
              <a:t> </a:t>
            </a:r>
            <a:br>
              <a:rPr lang="en-US" sz="2200" b="1" dirty="0">
                <a:cs typeface="Times New Roman" panose="02020603050405020304" pitchFamily="18" charset="0"/>
              </a:rPr>
            </a:br>
            <a:r>
              <a:rPr lang="en-US" sz="2200" b="1" dirty="0">
                <a:solidFill>
                  <a:schemeClr val="tx1"/>
                </a:solidFill>
                <a:cs typeface="Times New Roman" panose="02020603050405020304" pitchFamily="18" charset="0"/>
              </a:rPr>
              <a:t>Introduction</a:t>
            </a:r>
            <a:br>
              <a:rPr lang="en-US" b="1" dirty="0">
                <a:cs typeface="Times New Roman" panose="02020603050405020304" pitchFamily="18" charset="0"/>
              </a:rPr>
            </a:br>
            <a:endParaRPr lang="en-US"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DF68E67B-CEA0-D496-3638-FC293340EAE4}"/>
              </a:ext>
            </a:extLst>
          </p:cNvPr>
          <p:cNvSpPr>
            <a:spLocks noGrp="1"/>
          </p:cNvSpPr>
          <p:nvPr>
            <p:ph idx="1"/>
          </p:nvPr>
        </p:nvSpPr>
        <p:spPr>
          <a:xfrm>
            <a:off x="327223" y="1415096"/>
            <a:ext cx="5607046" cy="4985704"/>
          </a:xfrm>
        </p:spPr>
        <p:txBody>
          <a:bodyPr>
            <a:noAutofit/>
          </a:bodyPr>
          <a:lstStyle/>
          <a:p>
            <a:pPr>
              <a:lnSpc>
                <a:spcPct val="120000"/>
              </a:lnSpc>
            </a:pPr>
            <a:r>
              <a:rPr lang="en-US" sz="1400" dirty="0">
                <a:cs typeface="Times New Roman" panose="02020603050405020304" pitchFamily="18" charset="0"/>
              </a:rPr>
              <a:t>The construction industry has a vital role in shaping the modern world, and successful construction project management is necessary for the timely and economical completion of projects. The duties of a construction project manager are multidimensional, including coordination, planning, budgeting, management of risk, and communication with different stakeholders. To outshine this dynamic field, professionals require various skills and competencies (</a:t>
            </a:r>
            <a:r>
              <a:rPr lang="en-US" sz="1400" dirty="0" err="1">
                <a:cs typeface="Times New Roman" panose="02020603050405020304" pitchFamily="18" charset="0"/>
              </a:rPr>
              <a:t>Pariafsai</a:t>
            </a:r>
            <a:r>
              <a:rPr lang="en-US" sz="1400" dirty="0">
                <a:cs typeface="Times New Roman" panose="02020603050405020304" pitchFamily="18" charset="0"/>
              </a:rPr>
              <a:t> &amp; </a:t>
            </a:r>
            <a:r>
              <a:rPr lang="en-US" sz="1400" dirty="0" err="1">
                <a:cs typeface="Times New Roman" panose="02020603050405020304" pitchFamily="18" charset="0"/>
              </a:rPr>
              <a:t>Behzadan</a:t>
            </a:r>
            <a:r>
              <a:rPr lang="en-US" sz="1400" dirty="0">
                <a:cs typeface="Times New Roman" panose="02020603050405020304" pitchFamily="18" charset="0"/>
              </a:rPr>
              <a:t>, 2021).</a:t>
            </a:r>
          </a:p>
          <a:p>
            <a:pPr>
              <a:lnSpc>
                <a:spcPct val="90000"/>
              </a:lnSpc>
            </a:pPr>
            <a:endParaRPr lang="en-US" sz="1400" dirty="0">
              <a:cs typeface="Times New Roman" panose="02020603050405020304" pitchFamily="18" charset="0"/>
            </a:endParaRPr>
          </a:p>
          <a:p>
            <a:pPr marL="0" indent="0">
              <a:lnSpc>
                <a:spcPct val="90000"/>
              </a:lnSpc>
              <a:buNone/>
            </a:pPr>
            <a:r>
              <a:rPr lang="en-IN" sz="1400" dirty="0">
                <a:solidFill>
                  <a:schemeClr val="accent1"/>
                </a:solidFill>
                <a:latin typeface="Times New Roman" panose="02020603050405020304" pitchFamily="18" charset="0"/>
                <a:ea typeface="+mj-ea"/>
                <a:cs typeface="Times New Roman" panose="02020603050405020304" pitchFamily="18" charset="0"/>
              </a:rPr>
              <a:t>       </a:t>
            </a:r>
            <a:r>
              <a:rPr lang="en-IN" sz="2000" b="1" dirty="0">
                <a:solidFill>
                  <a:schemeClr val="accent1"/>
                </a:solidFill>
                <a:latin typeface="+mj-lt"/>
                <a:ea typeface="+mj-ea"/>
                <a:cs typeface="Times New Roman" panose="02020603050405020304" pitchFamily="18" charset="0"/>
              </a:rPr>
              <a:t>Aim &amp; Objective </a:t>
            </a:r>
          </a:p>
          <a:p>
            <a:pPr marR="0">
              <a:lnSpc>
                <a:spcPct val="120000"/>
              </a:lnSpc>
            </a:pPr>
            <a:r>
              <a:rPr lang="en-US" sz="1400" b="1" dirty="0">
                <a:latin typeface="+mj-lt"/>
                <a:cs typeface="Times New Roman" panose="02020603050405020304" pitchFamily="18" charset="0"/>
              </a:rPr>
              <a:t>T</a:t>
            </a:r>
            <a:r>
              <a:rPr lang="en-US" sz="1400" dirty="0">
                <a:latin typeface="+mj-lt"/>
                <a:cs typeface="Times New Roman" panose="02020603050405020304" pitchFamily="18" charset="0"/>
              </a:rPr>
              <a:t>he research aims to analyze job advertisements for construction project managers to classify the industry's most sought-after skills and competencies. With an understanding of the set of skills that employers order, this study notify training programs and educational curricula, assuring that aspiring project managers are prepared with the proper expertise to be successful in their careers.</a:t>
            </a:r>
          </a:p>
          <a:p>
            <a:pPr marL="0" indent="0">
              <a:lnSpc>
                <a:spcPct val="90000"/>
              </a:lnSpc>
              <a:buNone/>
            </a:pP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a:t>
            </a:r>
          </a:p>
          <a:p>
            <a:pPr>
              <a:lnSpc>
                <a:spcPct val="90000"/>
              </a:lnSpc>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4114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05764-4BE4-3C02-3EDA-A4A989F0D7E5}"/>
              </a:ext>
            </a:extLst>
          </p:cNvPr>
          <p:cNvSpPr>
            <a:spLocks noGrp="1"/>
          </p:cNvSpPr>
          <p:nvPr>
            <p:ph type="ctrTitle"/>
          </p:nvPr>
        </p:nvSpPr>
        <p:spPr>
          <a:xfrm>
            <a:off x="2849562" y="609600"/>
            <a:ext cx="6424440" cy="1320800"/>
          </a:xfrm>
        </p:spPr>
        <p:txBody>
          <a:bodyPr vert="horz" lIns="91440" tIns="45720" rIns="91440" bIns="45720" rtlCol="0" anchor="t">
            <a:normAutofit/>
          </a:bodyPr>
          <a:lstStyle/>
          <a:p>
            <a:pPr algn="l">
              <a:lnSpc>
                <a:spcPct val="90000"/>
              </a:lnSpc>
            </a:pPr>
            <a:r>
              <a:rPr lang="en-US" sz="2800" b="1" dirty="0">
                <a:effectLst/>
              </a:rPr>
              <a:t>RESEARCH QUESTIONS (RQ) AND OBJECTIVES</a:t>
            </a:r>
            <a:br>
              <a:rPr lang="en-US" sz="2800" dirty="0">
                <a:effectLst/>
              </a:rPr>
            </a:br>
            <a:endParaRPr lang="en-US" sz="2800" dirty="0"/>
          </a:p>
        </p:txBody>
      </p:sp>
      <p:pic>
        <p:nvPicPr>
          <p:cNvPr id="47" name="Picture 4" descr="Magnifying glass and question mark">
            <a:extLst>
              <a:ext uri="{FF2B5EF4-FFF2-40B4-BE49-F238E27FC236}">
                <a16:creationId xmlns:a16="http://schemas.microsoft.com/office/drawing/2014/main" id="{436B791C-BF0F-1CA6-02BB-D9DE96C78505}"/>
              </a:ext>
            </a:extLst>
          </p:cNvPr>
          <p:cNvPicPr>
            <a:picLocks noChangeAspect="1"/>
          </p:cNvPicPr>
          <p:nvPr/>
        </p:nvPicPr>
        <p:blipFill rotWithShape="1">
          <a:blip r:embed="rId2"/>
          <a:srcRect l="43468" t="142" r="34170"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3" name="Subtitle 2">
            <a:extLst>
              <a:ext uri="{FF2B5EF4-FFF2-40B4-BE49-F238E27FC236}">
                <a16:creationId xmlns:a16="http://schemas.microsoft.com/office/drawing/2014/main" id="{4C9FD989-6B9B-1D89-9FE3-6D554822F4CA}"/>
              </a:ext>
            </a:extLst>
          </p:cNvPr>
          <p:cNvSpPr>
            <a:spLocks noGrp="1"/>
          </p:cNvSpPr>
          <p:nvPr>
            <p:ph type="subTitle" idx="1"/>
          </p:nvPr>
        </p:nvSpPr>
        <p:spPr>
          <a:xfrm>
            <a:off x="2849561" y="1530626"/>
            <a:ext cx="8848795" cy="5128591"/>
          </a:xfrm>
        </p:spPr>
        <p:txBody>
          <a:bodyPr vert="horz" lIns="91440" tIns="45720" rIns="91440" bIns="45720" rtlCol="0">
            <a:normAutofit fontScale="92500"/>
          </a:bodyPr>
          <a:lstStyle/>
          <a:p>
            <a:pPr algn="l">
              <a:lnSpc>
                <a:spcPct val="150000"/>
              </a:lnSpc>
              <a:buFont typeface="Wingdings 3" charset="2"/>
              <a:buChar char=""/>
            </a:pPr>
            <a:r>
              <a:rPr lang="en-US" sz="1400" b="1" dirty="0">
                <a:solidFill>
                  <a:schemeClr val="tx1">
                    <a:lumMod val="75000"/>
                    <a:lumOff val="25000"/>
                  </a:schemeClr>
                </a:solidFill>
                <a:effectLst/>
              </a:rPr>
              <a:t>RQ1:</a:t>
            </a:r>
            <a:r>
              <a:rPr lang="en-US" sz="1400" dirty="0">
                <a:solidFill>
                  <a:schemeClr val="tx1">
                    <a:lumMod val="75000"/>
                    <a:lumOff val="25000"/>
                  </a:schemeClr>
                </a:solidFill>
                <a:effectLst/>
              </a:rPr>
              <a:t> </a:t>
            </a:r>
            <a:r>
              <a:rPr lang="en-US" sz="1400" b="1" dirty="0">
                <a:solidFill>
                  <a:schemeClr val="tx1"/>
                </a:solidFill>
                <a:effectLst/>
                <a:latin typeface="+mj-lt"/>
                <a:ea typeface="Times New Roman" panose="02020603050405020304" pitchFamily="18" charset="0"/>
              </a:rPr>
              <a:t>What are commonly mentioned skills and competencies for construction project managers  in            job advertisements?</a:t>
            </a:r>
          </a:p>
          <a:p>
            <a:pPr marL="0" marR="0" algn="l">
              <a:lnSpc>
                <a:spcPct val="150000"/>
              </a:lnSpc>
              <a:buFont typeface="Wingdings 3" charset="2"/>
              <a:buChar char=""/>
            </a:pPr>
            <a:r>
              <a:rPr lang="en-US" sz="1400" b="1" dirty="0">
                <a:solidFill>
                  <a:schemeClr val="tx1">
                    <a:lumMod val="75000"/>
                    <a:lumOff val="25000"/>
                  </a:schemeClr>
                </a:solidFill>
                <a:effectLst/>
              </a:rPr>
              <a:t>Objective</a:t>
            </a:r>
            <a:r>
              <a:rPr lang="en-US" sz="1400" dirty="0">
                <a:solidFill>
                  <a:schemeClr val="tx1">
                    <a:lumMod val="75000"/>
                    <a:lumOff val="25000"/>
                  </a:schemeClr>
                </a:solidFill>
                <a:effectLst/>
              </a:rPr>
              <a:t>: </a:t>
            </a:r>
            <a:r>
              <a:rPr lang="en-US" sz="1400" b="1" dirty="0">
                <a:solidFill>
                  <a:schemeClr val="tx1">
                    <a:lumMod val="75000"/>
                    <a:lumOff val="25000"/>
                  </a:schemeClr>
                </a:solidFill>
              </a:rPr>
              <a:t>To identify skills and competencies in  individuals who can effectively  lead and manage construction projects to successful completion and thereby maintaining high standards of quality.</a:t>
            </a:r>
          </a:p>
          <a:p>
            <a:pPr algn="l">
              <a:lnSpc>
                <a:spcPct val="150000"/>
              </a:lnSpc>
              <a:buFont typeface="Wingdings 3" charset="2"/>
              <a:buChar char=""/>
            </a:pPr>
            <a:r>
              <a:rPr lang="en-US" sz="1400" b="1" dirty="0">
                <a:solidFill>
                  <a:schemeClr val="tx1">
                    <a:lumMod val="75000"/>
                    <a:lumOff val="25000"/>
                  </a:schemeClr>
                </a:solidFill>
                <a:effectLst/>
              </a:rPr>
              <a:t>RQ2</a:t>
            </a:r>
            <a:r>
              <a:rPr lang="en-US" sz="1400" dirty="0">
                <a:solidFill>
                  <a:schemeClr val="tx1">
                    <a:lumMod val="75000"/>
                    <a:lumOff val="25000"/>
                  </a:schemeClr>
                </a:solidFill>
                <a:effectLst/>
              </a:rPr>
              <a:t>:</a:t>
            </a:r>
            <a:r>
              <a:rPr lang="en-US" sz="1400" b="1" dirty="0">
                <a:solidFill>
                  <a:schemeClr val="tx1"/>
                </a:solidFill>
                <a:latin typeface="+mj-lt"/>
              </a:rPr>
              <a:t>Are there any particular industry trends or emerging skills progressively more sought-after by employers in construction project management?</a:t>
            </a:r>
          </a:p>
          <a:p>
            <a:pPr algn="l">
              <a:lnSpc>
                <a:spcPct val="150000"/>
              </a:lnSpc>
              <a:buFont typeface="Wingdings 3" charset="2"/>
              <a:buChar char=""/>
            </a:pPr>
            <a:r>
              <a:rPr lang="en-US" sz="1400" b="1" dirty="0">
                <a:solidFill>
                  <a:schemeClr val="tx1">
                    <a:lumMod val="75000"/>
                    <a:lumOff val="25000"/>
                  </a:schemeClr>
                </a:solidFill>
                <a:effectLst/>
              </a:rPr>
              <a:t>Objective: To implement soft skills effectively and offering training on BIM and effective utilizatio</a:t>
            </a:r>
            <a:r>
              <a:rPr lang="en-US" sz="1400" b="1" dirty="0">
                <a:solidFill>
                  <a:schemeClr val="tx1">
                    <a:lumMod val="75000"/>
                    <a:lumOff val="25000"/>
                  </a:schemeClr>
                </a:solidFill>
              </a:rPr>
              <a:t>n of digital technologies.</a:t>
            </a:r>
          </a:p>
          <a:p>
            <a:pPr algn="l">
              <a:lnSpc>
                <a:spcPct val="150000"/>
              </a:lnSpc>
              <a:buFont typeface="Wingdings 3" charset="2"/>
              <a:buChar char=""/>
            </a:pPr>
            <a:r>
              <a:rPr lang="en-US" sz="1400" b="1" dirty="0">
                <a:solidFill>
                  <a:schemeClr val="tx1">
                    <a:lumMod val="75000"/>
                    <a:lumOff val="25000"/>
                  </a:schemeClr>
                </a:solidFill>
              </a:rPr>
              <a:t>Objective: To adapt and learn new skills quickly sought by the employers in construction project management.</a:t>
            </a:r>
            <a:endParaRPr lang="en-US" sz="1400" dirty="0">
              <a:solidFill>
                <a:schemeClr val="tx1">
                  <a:lumMod val="75000"/>
                  <a:lumOff val="25000"/>
                </a:schemeClr>
              </a:solidFill>
              <a:effectLst/>
            </a:endParaRPr>
          </a:p>
          <a:p>
            <a:pPr marR="0" algn="l">
              <a:lnSpc>
                <a:spcPct val="150000"/>
              </a:lnSpc>
            </a:pPr>
            <a:r>
              <a:rPr lang="en-US" sz="1400" b="1" dirty="0">
                <a:solidFill>
                  <a:schemeClr val="tx1">
                    <a:lumMod val="75000"/>
                    <a:lumOff val="25000"/>
                  </a:schemeClr>
                </a:solidFill>
                <a:effectLst/>
              </a:rPr>
              <a:t>RQ3:</a:t>
            </a:r>
            <a:r>
              <a:rPr lang="en-US" sz="1400" b="1" dirty="0">
                <a:solidFill>
                  <a:schemeClr val="tx1"/>
                </a:solidFill>
                <a:latin typeface="+mj-lt"/>
              </a:rPr>
              <a:t>How do the needed skills and competencies change according to project size, geographical location, project type, and the implications for education and training programs?</a:t>
            </a:r>
          </a:p>
          <a:p>
            <a:pPr marR="0" algn="l">
              <a:lnSpc>
                <a:spcPct val="150000"/>
              </a:lnSpc>
              <a:buFont typeface="Wingdings 3" charset="2"/>
              <a:buChar char=""/>
            </a:pPr>
            <a:r>
              <a:rPr lang="en-US" sz="1400" b="1" dirty="0">
                <a:solidFill>
                  <a:schemeClr val="tx1"/>
                </a:solidFill>
                <a:latin typeface="+mj-lt"/>
              </a:rPr>
              <a:t>Objective: To forecast the nuances of each particular situation, education and training programs and also recognizing the project managers who are capable of addressing specific challenges.</a:t>
            </a:r>
          </a:p>
        </p:txBody>
      </p:sp>
    </p:spTree>
    <p:extLst>
      <p:ext uri="{BB962C8B-B14F-4D97-AF65-F5344CB8AC3E}">
        <p14:creationId xmlns:p14="http://schemas.microsoft.com/office/powerpoint/2010/main" val="2903901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C0D74-016A-6511-D6D9-41ECCCF266ED}"/>
              </a:ext>
            </a:extLst>
          </p:cNvPr>
          <p:cNvSpPr>
            <a:spLocks noGrp="1"/>
          </p:cNvSpPr>
          <p:nvPr>
            <p:ph type="title"/>
          </p:nvPr>
        </p:nvSpPr>
        <p:spPr>
          <a:xfrm>
            <a:off x="1726162" y="609600"/>
            <a:ext cx="7547839" cy="696685"/>
          </a:xfrm>
        </p:spPr>
        <p:txBody>
          <a:bodyPr>
            <a:normAutofit/>
          </a:bodyPr>
          <a:lstStyle/>
          <a:p>
            <a:pPr algn="ctr"/>
            <a:r>
              <a:rPr lang="en-US" sz="3200" b="1" dirty="0">
                <a:cs typeface="Times New Roman" panose="02020603050405020304" pitchFamily="18" charset="0"/>
              </a:rPr>
              <a:t>Research Methodology</a:t>
            </a:r>
          </a:p>
        </p:txBody>
      </p:sp>
      <p:sp>
        <p:nvSpPr>
          <p:cNvPr id="35" name="Rectangle 11">
            <a:extLst>
              <a:ext uri="{FF2B5EF4-FFF2-40B4-BE49-F238E27FC236}">
                <a16:creationId xmlns:a16="http://schemas.microsoft.com/office/drawing/2014/main" id="{BF65E6B3-2298-E0D3-86C7-82E6B833A490}"/>
              </a:ext>
            </a:extLst>
          </p:cNvPr>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7" name="Rectangle 14">
            <a:extLst>
              <a:ext uri="{FF2B5EF4-FFF2-40B4-BE49-F238E27FC236}">
                <a16:creationId xmlns:a16="http://schemas.microsoft.com/office/drawing/2014/main" id="{DF006B22-953D-533D-C091-64D4F668AF2E}"/>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8" name="Rectangle 15">
            <a:extLst>
              <a:ext uri="{FF2B5EF4-FFF2-40B4-BE49-F238E27FC236}">
                <a16:creationId xmlns:a16="http://schemas.microsoft.com/office/drawing/2014/main" id="{80F0753C-AD52-1135-9B63-E4FBC4EB32DC}"/>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17">
            <a:extLst>
              <a:ext uri="{FF2B5EF4-FFF2-40B4-BE49-F238E27FC236}">
                <a16:creationId xmlns:a16="http://schemas.microsoft.com/office/drawing/2014/main" id="{6D306044-2E8D-D7B3-8320-B104B6E517E6}"/>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0" name="Rectangle 19">
            <a:extLst>
              <a:ext uri="{FF2B5EF4-FFF2-40B4-BE49-F238E27FC236}">
                <a16:creationId xmlns:a16="http://schemas.microsoft.com/office/drawing/2014/main" id="{7127513D-5B9E-FCA1-9701-42AD73A72A71}"/>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1" name="Rectangle 20">
            <a:extLst>
              <a:ext uri="{FF2B5EF4-FFF2-40B4-BE49-F238E27FC236}">
                <a16:creationId xmlns:a16="http://schemas.microsoft.com/office/drawing/2014/main" id="{F0795EFA-FDDA-6A33-3A86-93B4E19DEAB4}"/>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23">
            <a:extLst>
              <a:ext uri="{FF2B5EF4-FFF2-40B4-BE49-F238E27FC236}">
                <a16:creationId xmlns:a16="http://schemas.microsoft.com/office/drawing/2014/main" id="{CDBB039E-23A5-AD2A-BBD9-478EA3E1EA90}"/>
              </a:ext>
            </a:extLst>
          </p:cNvPr>
          <p:cNvSpPr>
            <a:spLocks noChangeArrowheads="1"/>
          </p:cNvSpPr>
          <p:nvPr/>
        </p:nvSpPr>
        <p:spPr bwMode="auto">
          <a:xfrm>
            <a:off x="152400" y="1066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Content Placeholder 2">
            <a:extLst>
              <a:ext uri="{FF2B5EF4-FFF2-40B4-BE49-F238E27FC236}">
                <a16:creationId xmlns:a16="http://schemas.microsoft.com/office/drawing/2014/main" id="{3B985025-3EDA-2E6E-1FCA-0C8CE7D79DB1}"/>
              </a:ext>
            </a:extLst>
          </p:cNvPr>
          <p:cNvSpPr>
            <a:spLocks noGrp="1"/>
          </p:cNvSpPr>
          <p:nvPr>
            <p:ph idx="1"/>
          </p:nvPr>
        </p:nvSpPr>
        <p:spPr>
          <a:xfrm>
            <a:off x="327222" y="1415096"/>
            <a:ext cx="10486957" cy="5265378"/>
          </a:xfrm>
        </p:spPr>
        <p:txBody>
          <a:bodyPr>
            <a:noAutofit/>
          </a:bodyPr>
          <a:lstStyle/>
          <a:p>
            <a:pPr marL="0" indent="0">
              <a:lnSpc>
                <a:spcPct val="120000"/>
              </a:lnSpc>
              <a:buNone/>
            </a:pPr>
            <a:r>
              <a:rPr lang="en-AU" sz="1400" dirty="0">
                <a:effectLst/>
                <a:latin typeface="+mj-lt"/>
                <a:ea typeface="Times New Roman" panose="02020603050405020304" pitchFamily="18" charset="0"/>
                <a:cs typeface="Times New Roman" panose="02020603050405020304" pitchFamily="18" charset="0"/>
              </a:rPr>
              <a:t>Since this study aims to describe and analyse the issues and their mitigation related to required skills and competencies for construction project manager , mixed method approach i.e. qualitative and quantitative  is more appropriate. The research is driven by study's goals and research questions, to collect data for the study through online interviews and systematic approach ( Framework ) . </a:t>
            </a:r>
          </a:p>
          <a:p>
            <a:pPr algn="l"/>
            <a:r>
              <a:rPr lang="en-US" sz="1400" b="0" i="0" u="none" strike="noStrike" baseline="0" dirty="0">
                <a:latin typeface="+mj-lt"/>
              </a:rPr>
              <a:t>Systematic approach is followed to identify and compare the project manager competencies from supply and demand side.</a:t>
            </a:r>
          </a:p>
          <a:p>
            <a:pPr algn="l"/>
            <a:r>
              <a:rPr lang="en-US" sz="1400" dirty="0">
                <a:latin typeface="+mj-lt"/>
              </a:rPr>
              <a:t>Provides communication to potential candidates through job advertisements. </a:t>
            </a:r>
          </a:p>
          <a:p>
            <a:pPr algn="l"/>
            <a:r>
              <a:rPr lang="en-US" sz="1400" b="0" i="0" u="none" strike="noStrike" baseline="0" dirty="0">
                <a:latin typeface="+mj-lt"/>
              </a:rPr>
              <a:t>Utilizing project manager competencies from academic, regional  and industry perspectives.</a:t>
            </a:r>
          </a:p>
          <a:p>
            <a:pPr marL="0" indent="0">
              <a:lnSpc>
                <a:spcPct val="90000"/>
              </a:lnSpc>
              <a:buNone/>
            </a:pPr>
            <a:endParaRPr lang="en-US" sz="1400" dirty="0">
              <a:latin typeface="Arial" panose="020B0604020202020204" pitchFamily="34" charset="0"/>
              <a:cs typeface="Arial" panose="020B0604020202020204" pitchFamily="34" charset="0"/>
            </a:endParaRPr>
          </a:p>
          <a:p>
            <a:pPr marL="0" indent="0">
              <a:lnSpc>
                <a:spcPct val="90000"/>
              </a:lnSpc>
              <a:buNone/>
            </a:pPr>
            <a:r>
              <a:rPr lang="en-US" sz="1400" dirty="0">
                <a:latin typeface="Arial" panose="020B0604020202020204" pitchFamily="34" charset="0"/>
                <a:cs typeface="Arial" panose="020B0604020202020204" pitchFamily="34" charset="0"/>
              </a:rPr>
              <a:t>      </a:t>
            </a:r>
          </a:p>
        </p:txBody>
      </p:sp>
      <p:sp>
        <p:nvSpPr>
          <p:cNvPr id="16" name="Text Box 2">
            <a:extLst>
              <a:ext uri="{FF2B5EF4-FFF2-40B4-BE49-F238E27FC236}">
                <a16:creationId xmlns:a16="http://schemas.microsoft.com/office/drawing/2014/main" id="{0FEC999B-6705-D147-8662-02087B517A5D}"/>
              </a:ext>
            </a:extLst>
          </p:cNvPr>
          <p:cNvSpPr txBox="1">
            <a:spLocks noChangeArrowheads="1"/>
          </p:cNvSpPr>
          <p:nvPr/>
        </p:nvSpPr>
        <p:spPr bwMode="auto">
          <a:xfrm>
            <a:off x="2756843" y="4346639"/>
            <a:ext cx="1265237" cy="411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rPr>
              <a:t>Quantitative</a:t>
            </a:r>
          </a:p>
        </p:txBody>
      </p:sp>
      <p:sp>
        <p:nvSpPr>
          <p:cNvPr id="18" name="Text Box 2">
            <a:extLst>
              <a:ext uri="{FF2B5EF4-FFF2-40B4-BE49-F238E27FC236}">
                <a16:creationId xmlns:a16="http://schemas.microsoft.com/office/drawing/2014/main" id="{658940B7-9875-219D-3408-F5A0AB39A2B5}"/>
              </a:ext>
            </a:extLst>
          </p:cNvPr>
          <p:cNvSpPr txBox="1">
            <a:spLocks noChangeArrowheads="1"/>
          </p:cNvSpPr>
          <p:nvPr/>
        </p:nvSpPr>
        <p:spPr bwMode="auto">
          <a:xfrm>
            <a:off x="2706212" y="5585619"/>
            <a:ext cx="1265237" cy="41116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rPr>
              <a:t>Qualitative</a:t>
            </a:r>
          </a:p>
        </p:txBody>
      </p:sp>
      <p:sp>
        <p:nvSpPr>
          <p:cNvPr id="20" name="Text Box 2">
            <a:extLst>
              <a:ext uri="{FF2B5EF4-FFF2-40B4-BE49-F238E27FC236}">
                <a16:creationId xmlns:a16="http://schemas.microsoft.com/office/drawing/2014/main" id="{00784271-9942-1FA1-7FD5-E809FA5F9FDC}"/>
              </a:ext>
            </a:extLst>
          </p:cNvPr>
          <p:cNvSpPr txBox="1">
            <a:spLocks noChangeArrowheads="1"/>
          </p:cNvSpPr>
          <p:nvPr/>
        </p:nvSpPr>
        <p:spPr bwMode="auto">
          <a:xfrm>
            <a:off x="677334" y="4863342"/>
            <a:ext cx="1265237" cy="54279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AU" altLang="en-US" sz="1400" dirty="0">
                <a:latin typeface="Trebuchet MS" panose="020B0603020202020204" pitchFamily="34" charset="0"/>
                <a:cs typeface="Times New Roman" panose="02020603050405020304" pitchFamily="18" charset="0"/>
              </a:rPr>
              <a:t>Content Analysis</a:t>
            </a:r>
            <a:endPar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endParaRPr>
          </a:p>
        </p:txBody>
      </p:sp>
      <p:sp>
        <p:nvSpPr>
          <p:cNvPr id="22" name="Text Box 2">
            <a:extLst>
              <a:ext uri="{FF2B5EF4-FFF2-40B4-BE49-F238E27FC236}">
                <a16:creationId xmlns:a16="http://schemas.microsoft.com/office/drawing/2014/main" id="{5397FB15-CFC0-3188-EFD4-763F7B907B4F}"/>
              </a:ext>
            </a:extLst>
          </p:cNvPr>
          <p:cNvSpPr txBox="1">
            <a:spLocks noChangeArrowheads="1"/>
          </p:cNvSpPr>
          <p:nvPr/>
        </p:nvSpPr>
        <p:spPr bwMode="auto">
          <a:xfrm>
            <a:off x="5615781" y="3896834"/>
            <a:ext cx="1265237" cy="570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rPr>
              <a:t>Category creation</a:t>
            </a:r>
          </a:p>
        </p:txBody>
      </p:sp>
      <p:sp>
        <p:nvSpPr>
          <p:cNvPr id="36" name="Text Box 2">
            <a:extLst>
              <a:ext uri="{FF2B5EF4-FFF2-40B4-BE49-F238E27FC236}">
                <a16:creationId xmlns:a16="http://schemas.microsoft.com/office/drawing/2014/main" id="{E5B08438-2BDA-15B8-66ED-B23EB3857C6C}"/>
              </a:ext>
            </a:extLst>
          </p:cNvPr>
          <p:cNvSpPr txBox="1">
            <a:spLocks noChangeArrowheads="1"/>
          </p:cNvSpPr>
          <p:nvPr/>
        </p:nvSpPr>
        <p:spPr bwMode="auto">
          <a:xfrm>
            <a:off x="5587136" y="4577867"/>
            <a:ext cx="1265237" cy="570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AU" altLang="en-US" sz="1400" dirty="0">
                <a:latin typeface="Trebuchet MS" panose="020B0603020202020204" pitchFamily="34" charset="0"/>
                <a:cs typeface="Times New Roman" panose="02020603050405020304" pitchFamily="18" charset="0"/>
              </a:rPr>
              <a:t>Online websites</a:t>
            </a:r>
            <a:endPar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endParaRPr>
          </a:p>
        </p:txBody>
      </p:sp>
      <p:sp>
        <p:nvSpPr>
          <p:cNvPr id="44" name="Text Box 2">
            <a:extLst>
              <a:ext uri="{FF2B5EF4-FFF2-40B4-BE49-F238E27FC236}">
                <a16:creationId xmlns:a16="http://schemas.microsoft.com/office/drawing/2014/main" id="{A503EA48-034C-0731-090C-B6268E598425}"/>
              </a:ext>
            </a:extLst>
          </p:cNvPr>
          <p:cNvSpPr txBox="1">
            <a:spLocks noChangeArrowheads="1"/>
          </p:cNvSpPr>
          <p:nvPr/>
        </p:nvSpPr>
        <p:spPr bwMode="auto">
          <a:xfrm>
            <a:off x="5615780" y="5278736"/>
            <a:ext cx="1265237" cy="570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rPr>
              <a:t>Data collection</a:t>
            </a:r>
          </a:p>
        </p:txBody>
      </p:sp>
      <p:sp>
        <p:nvSpPr>
          <p:cNvPr id="45" name="Text Box 2">
            <a:extLst>
              <a:ext uri="{FF2B5EF4-FFF2-40B4-BE49-F238E27FC236}">
                <a16:creationId xmlns:a16="http://schemas.microsoft.com/office/drawing/2014/main" id="{F9FEBCA7-08E3-A10A-FB38-4BA044334ED6}"/>
              </a:ext>
            </a:extLst>
          </p:cNvPr>
          <p:cNvSpPr txBox="1">
            <a:spLocks noChangeArrowheads="1"/>
          </p:cNvSpPr>
          <p:nvPr/>
        </p:nvSpPr>
        <p:spPr bwMode="auto">
          <a:xfrm>
            <a:off x="5615779" y="5979605"/>
            <a:ext cx="1265237" cy="57095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AU" altLang="en-US" sz="1400" b="0" i="0" u="none" strike="noStrike" cap="none" normalizeH="0" baseline="0" dirty="0">
                <a:ln>
                  <a:noFill/>
                </a:ln>
                <a:solidFill>
                  <a:schemeClr val="tx1"/>
                </a:solidFill>
                <a:effectLst/>
                <a:latin typeface="Trebuchet MS" panose="020B0603020202020204" pitchFamily="34" charset="0"/>
                <a:cs typeface="Times New Roman" panose="02020603050405020304" pitchFamily="18" charset="0"/>
              </a:rPr>
              <a:t>Search contents</a:t>
            </a:r>
          </a:p>
        </p:txBody>
      </p:sp>
      <p:cxnSp>
        <p:nvCxnSpPr>
          <p:cNvPr id="46" name="Straight Arrow Connector 45">
            <a:extLst>
              <a:ext uri="{FF2B5EF4-FFF2-40B4-BE49-F238E27FC236}">
                <a16:creationId xmlns:a16="http://schemas.microsoft.com/office/drawing/2014/main" id="{66B6E127-D796-4E72-E1D4-D642CE62F496}"/>
              </a:ext>
            </a:extLst>
          </p:cNvPr>
          <p:cNvCxnSpPr>
            <a:cxnSpLocks/>
          </p:cNvCxnSpPr>
          <p:nvPr/>
        </p:nvCxnSpPr>
        <p:spPr>
          <a:xfrm flipV="1">
            <a:off x="2007527" y="4577867"/>
            <a:ext cx="681744" cy="285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17AFCEB-3D24-5E31-DAD8-4003989A121D}"/>
              </a:ext>
            </a:extLst>
          </p:cNvPr>
          <p:cNvCxnSpPr>
            <a:cxnSpLocks/>
          </p:cNvCxnSpPr>
          <p:nvPr/>
        </p:nvCxnSpPr>
        <p:spPr>
          <a:xfrm>
            <a:off x="1982917" y="5401315"/>
            <a:ext cx="706354" cy="389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8C2478C-46C6-6784-4016-EBF3200B4A5C}"/>
              </a:ext>
            </a:extLst>
          </p:cNvPr>
          <p:cNvCxnSpPr>
            <a:cxnSpLocks/>
          </p:cNvCxnSpPr>
          <p:nvPr/>
        </p:nvCxnSpPr>
        <p:spPr>
          <a:xfrm>
            <a:off x="4975668" y="4165842"/>
            <a:ext cx="51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04F1430-1406-778D-94B1-AD450EA5FEDC}"/>
              </a:ext>
            </a:extLst>
          </p:cNvPr>
          <p:cNvCxnSpPr>
            <a:cxnSpLocks/>
          </p:cNvCxnSpPr>
          <p:nvPr/>
        </p:nvCxnSpPr>
        <p:spPr>
          <a:xfrm>
            <a:off x="4975668" y="4861511"/>
            <a:ext cx="51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793C1EB-4DBF-41D6-F176-AA9097668D00}"/>
              </a:ext>
            </a:extLst>
          </p:cNvPr>
          <p:cNvCxnSpPr>
            <a:cxnSpLocks/>
          </p:cNvCxnSpPr>
          <p:nvPr/>
        </p:nvCxnSpPr>
        <p:spPr>
          <a:xfrm>
            <a:off x="4975668" y="5596257"/>
            <a:ext cx="51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E5D99C1-CC98-7FE2-33B2-5C851425DC27}"/>
              </a:ext>
            </a:extLst>
          </p:cNvPr>
          <p:cNvCxnSpPr>
            <a:cxnSpLocks/>
          </p:cNvCxnSpPr>
          <p:nvPr/>
        </p:nvCxnSpPr>
        <p:spPr>
          <a:xfrm>
            <a:off x="4984940" y="6265080"/>
            <a:ext cx="511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C89424-783B-BF90-CAC7-9328ED389170}"/>
              </a:ext>
            </a:extLst>
          </p:cNvPr>
          <p:cNvCxnSpPr/>
          <p:nvPr/>
        </p:nvCxnSpPr>
        <p:spPr>
          <a:xfrm>
            <a:off x="4975668" y="4165842"/>
            <a:ext cx="9272" cy="20992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349C9263-59CB-8751-BD0B-623974CB79A5}"/>
              </a:ext>
            </a:extLst>
          </p:cNvPr>
          <p:cNvCxnSpPr>
            <a:cxnSpLocks/>
            <a:stCxn id="16" idx="3"/>
          </p:cNvCxnSpPr>
          <p:nvPr/>
        </p:nvCxnSpPr>
        <p:spPr>
          <a:xfrm>
            <a:off x="4022080" y="4552220"/>
            <a:ext cx="953588" cy="1044037"/>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FFF057CC-7B80-793C-7CE9-63C71B17F451}"/>
              </a:ext>
            </a:extLst>
          </p:cNvPr>
          <p:cNvCxnSpPr>
            <a:cxnSpLocks/>
          </p:cNvCxnSpPr>
          <p:nvPr/>
        </p:nvCxnSpPr>
        <p:spPr>
          <a:xfrm>
            <a:off x="3957662" y="5822608"/>
            <a:ext cx="1454419" cy="442472"/>
          </a:xfrm>
          <a:prstGeom prst="bentConnector3">
            <a:avLst>
              <a:gd name="adj1" fmla="val 70529"/>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45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EC9F-37DA-1A8E-2830-C321BC94A168}"/>
              </a:ext>
            </a:extLst>
          </p:cNvPr>
          <p:cNvSpPr>
            <a:spLocks noGrp="1"/>
          </p:cNvSpPr>
          <p:nvPr>
            <p:ph type="title"/>
          </p:nvPr>
        </p:nvSpPr>
        <p:spPr/>
        <p:txBody>
          <a:bodyPr/>
          <a:lstStyle/>
          <a:p>
            <a:r>
              <a:rPr lang="en-US" dirty="0"/>
              <a:t>Qualitative Approach V/S</a:t>
            </a:r>
            <a:br>
              <a:rPr lang="en-US" dirty="0"/>
            </a:br>
            <a:r>
              <a:rPr lang="en-US" dirty="0"/>
              <a:t>						Quantitative Approach</a:t>
            </a:r>
          </a:p>
        </p:txBody>
      </p:sp>
      <p:graphicFrame>
        <p:nvGraphicFramePr>
          <p:cNvPr id="4" name="Content Placeholder 3">
            <a:extLst>
              <a:ext uri="{FF2B5EF4-FFF2-40B4-BE49-F238E27FC236}">
                <a16:creationId xmlns:a16="http://schemas.microsoft.com/office/drawing/2014/main" id="{96E28868-8C58-CCC6-ADB8-82297756629E}"/>
              </a:ext>
            </a:extLst>
          </p:cNvPr>
          <p:cNvGraphicFramePr>
            <a:graphicFrameLocks noGrp="1"/>
          </p:cNvGraphicFramePr>
          <p:nvPr>
            <p:ph idx="1"/>
            <p:extLst>
              <p:ext uri="{D42A27DB-BD31-4B8C-83A1-F6EECF244321}">
                <p14:modId xmlns:p14="http://schemas.microsoft.com/office/powerpoint/2010/main" val="2776966427"/>
              </p:ext>
            </p:extLst>
          </p:nvPr>
        </p:nvGraphicFramePr>
        <p:xfrm>
          <a:off x="2589213" y="2133600"/>
          <a:ext cx="8915400" cy="457708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618316137"/>
                    </a:ext>
                  </a:extLst>
                </a:gridCol>
                <a:gridCol w="4457700">
                  <a:extLst>
                    <a:ext uri="{9D8B030D-6E8A-4147-A177-3AD203B41FA5}">
                      <a16:colId xmlns:a16="http://schemas.microsoft.com/office/drawing/2014/main" val="2816581498"/>
                    </a:ext>
                  </a:extLst>
                </a:gridCol>
              </a:tblGrid>
              <a:tr h="370840">
                <a:tc>
                  <a:txBody>
                    <a:bodyPr/>
                    <a:lstStyle/>
                    <a:p>
                      <a:r>
                        <a:rPr lang="en-US" dirty="0"/>
                        <a:t>Qualitative Approach</a:t>
                      </a:r>
                    </a:p>
                  </a:txBody>
                  <a:tcPr/>
                </a:tc>
                <a:tc>
                  <a:txBody>
                    <a:bodyPr/>
                    <a:lstStyle/>
                    <a:p>
                      <a:r>
                        <a:rPr lang="en-US" dirty="0"/>
                        <a:t>Quantitative Approach</a:t>
                      </a:r>
                    </a:p>
                  </a:txBody>
                  <a:tcPr/>
                </a:tc>
                <a:extLst>
                  <a:ext uri="{0D108BD9-81ED-4DB2-BD59-A6C34878D82A}">
                    <a16:rowId xmlns:a16="http://schemas.microsoft.com/office/drawing/2014/main" val="3463953305"/>
                  </a:ext>
                </a:extLst>
              </a:tr>
              <a:tr h="370840">
                <a:tc>
                  <a:txBody>
                    <a:bodyPr/>
                    <a:lstStyle/>
                    <a:p>
                      <a:r>
                        <a:rPr lang="en-US" dirty="0"/>
                        <a:t>Interpretation based, descriptive</a:t>
                      </a:r>
                    </a:p>
                    <a:p>
                      <a:endParaRPr lang="en-US" dirty="0"/>
                    </a:p>
                    <a:p>
                      <a:endParaRPr lang="en-US" dirty="0"/>
                    </a:p>
                    <a:p>
                      <a:r>
                        <a:rPr lang="en-US" dirty="0"/>
                        <a:t>Helps us to understand why, how or what happened behind certain behavior</a:t>
                      </a:r>
                    </a:p>
                    <a:p>
                      <a:endParaRPr lang="en-US" dirty="0"/>
                    </a:p>
                    <a:p>
                      <a:r>
                        <a:rPr lang="en-US" dirty="0"/>
                        <a:t>Example</a:t>
                      </a:r>
                    </a:p>
                    <a:p>
                      <a:endParaRPr lang="en-US" dirty="0"/>
                    </a:p>
                    <a:p>
                      <a:r>
                        <a:rPr lang="en-US" dirty="0"/>
                        <a:t>Gender</a:t>
                      </a:r>
                    </a:p>
                    <a:p>
                      <a:r>
                        <a:rPr lang="en-US" dirty="0"/>
                        <a:t>Marital Status</a:t>
                      </a:r>
                    </a:p>
                    <a:p>
                      <a:r>
                        <a:rPr lang="en-US" dirty="0"/>
                        <a:t>Qualifications</a:t>
                      </a:r>
                    </a:p>
                    <a:p>
                      <a:r>
                        <a:rPr lang="en-US" dirty="0"/>
                        <a:t>Skills</a:t>
                      </a:r>
                    </a:p>
                    <a:p>
                      <a:endParaRPr lang="en-US" dirty="0"/>
                    </a:p>
                    <a:p>
                      <a:endParaRPr lang="en-US" dirty="0"/>
                    </a:p>
                  </a:txBody>
                  <a:tcPr/>
                </a:tc>
                <a:tc>
                  <a:txBody>
                    <a:bodyPr/>
                    <a:lstStyle/>
                    <a:p>
                      <a:r>
                        <a:rPr lang="en-US" dirty="0"/>
                        <a:t>Number based, Numerical, countable or measurable.</a:t>
                      </a:r>
                    </a:p>
                    <a:p>
                      <a:endParaRPr lang="en-US" dirty="0"/>
                    </a:p>
                    <a:p>
                      <a:r>
                        <a:rPr lang="en-US" dirty="0"/>
                        <a:t>Tells us how many, how much or how often in calculations</a:t>
                      </a:r>
                    </a:p>
                    <a:p>
                      <a:endParaRPr lang="en-US" dirty="0"/>
                    </a:p>
                    <a:p>
                      <a:endParaRPr lang="en-US" dirty="0"/>
                    </a:p>
                    <a:p>
                      <a:r>
                        <a:rPr lang="en-US" dirty="0"/>
                        <a:t>Example:</a:t>
                      </a:r>
                    </a:p>
                    <a:p>
                      <a:endParaRPr lang="en-US" dirty="0"/>
                    </a:p>
                    <a:p>
                      <a:r>
                        <a:rPr lang="en-US" dirty="0"/>
                        <a:t>Age</a:t>
                      </a:r>
                    </a:p>
                    <a:p>
                      <a:r>
                        <a:rPr lang="en-US" dirty="0"/>
                        <a:t>Income</a:t>
                      </a:r>
                    </a:p>
                    <a:p>
                      <a:r>
                        <a:rPr lang="en-US" dirty="0"/>
                        <a:t>Experience</a:t>
                      </a:r>
                    </a:p>
                    <a:p>
                      <a:endParaRPr lang="en-US" dirty="0"/>
                    </a:p>
                    <a:p>
                      <a:endParaRPr lang="en-US" dirty="0"/>
                    </a:p>
                    <a:p>
                      <a:endParaRPr lang="en-US" dirty="0"/>
                    </a:p>
                  </a:txBody>
                  <a:tcPr/>
                </a:tc>
                <a:extLst>
                  <a:ext uri="{0D108BD9-81ED-4DB2-BD59-A6C34878D82A}">
                    <a16:rowId xmlns:a16="http://schemas.microsoft.com/office/drawing/2014/main" val="1083265453"/>
                  </a:ext>
                </a:extLst>
              </a:tr>
            </a:tbl>
          </a:graphicData>
        </a:graphic>
      </p:graphicFrame>
    </p:spTree>
    <p:extLst>
      <p:ext uri="{BB962C8B-B14F-4D97-AF65-F5344CB8AC3E}">
        <p14:creationId xmlns:p14="http://schemas.microsoft.com/office/powerpoint/2010/main" val="63774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C257-6856-6454-9997-2CA91BFFF8EB}"/>
              </a:ext>
            </a:extLst>
          </p:cNvPr>
          <p:cNvSpPr>
            <a:spLocks noGrp="1"/>
          </p:cNvSpPr>
          <p:nvPr>
            <p:ph type="title"/>
          </p:nvPr>
        </p:nvSpPr>
        <p:spPr/>
        <p:txBody>
          <a:bodyPr/>
          <a:lstStyle/>
          <a:p>
            <a:r>
              <a:rPr lang="en-US" dirty="0"/>
              <a:t>Data Collection </a:t>
            </a:r>
            <a:r>
              <a:rPr lang="en-US" b="1" u="sng" dirty="0"/>
              <a:t>STEPS</a:t>
            </a:r>
            <a:r>
              <a:rPr lang="en-US" dirty="0"/>
              <a:t> :</a:t>
            </a:r>
          </a:p>
        </p:txBody>
      </p:sp>
      <p:sp>
        <p:nvSpPr>
          <p:cNvPr id="3" name="Content Placeholder 2">
            <a:extLst>
              <a:ext uri="{FF2B5EF4-FFF2-40B4-BE49-F238E27FC236}">
                <a16:creationId xmlns:a16="http://schemas.microsoft.com/office/drawing/2014/main" id="{687A8F05-4B4A-A880-35F5-EA25075D559E}"/>
              </a:ext>
            </a:extLst>
          </p:cNvPr>
          <p:cNvSpPr>
            <a:spLocks noGrp="1"/>
          </p:cNvSpPr>
          <p:nvPr>
            <p:ph idx="1"/>
          </p:nvPr>
        </p:nvSpPr>
        <p:spPr>
          <a:xfrm>
            <a:off x="2589212" y="2133600"/>
            <a:ext cx="8915400" cy="4208206"/>
          </a:xfrm>
        </p:spPr>
        <p:txBody>
          <a:bodyPr>
            <a:normAutofit fontScale="92500" lnSpcReduction="20000"/>
          </a:bodyPr>
          <a:lstStyle/>
          <a:p>
            <a:pPr marL="0" indent="0">
              <a:buNone/>
            </a:pPr>
            <a:r>
              <a:rPr lang="en-US" dirty="0"/>
              <a:t>Step 1 :</a:t>
            </a:r>
          </a:p>
          <a:p>
            <a:pPr marL="0" indent="0">
              <a:buNone/>
            </a:pPr>
            <a:r>
              <a:rPr lang="en-US" dirty="0"/>
              <a:t> SEEK and INDEED Ads for the post of Project Construction Manager is selected from various list.</a:t>
            </a:r>
          </a:p>
          <a:p>
            <a:pPr marL="0" indent="0">
              <a:buNone/>
            </a:pPr>
            <a:r>
              <a:rPr lang="en-US" dirty="0"/>
              <a:t>Step 2 :</a:t>
            </a:r>
          </a:p>
          <a:p>
            <a:pPr marL="0" indent="0">
              <a:buNone/>
            </a:pPr>
            <a:r>
              <a:rPr lang="en-US" dirty="0"/>
              <a:t>Artifact of the detailed advertisement are collected in word Document</a:t>
            </a:r>
          </a:p>
          <a:p>
            <a:pPr marL="0" indent="0">
              <a:buNone/>
            </a:pPr>
            <a:r>
              <a:rPr lang="en-US" dirty="0"/>
              <a:t>Step 3:</a:t>
            </a:r>
          </a:p>
          <a:p>
            <a:pPr marL="0" indent="0">
              <a:buNone/>
            </a:pPr>
            <a:r>
              <a:rPr lang="en-US" dirty="0"/>
              <a:t>Variable lists are identified and listed as per the requirement mentioned as per the qualitative and quantitative approach</a:t>
            </a:r>
          </a:p>
          <a:p>
            <a:pPr marL="0" indent="0">
              <a:buNone/>
            </a:pPr>
            <a:endParaRPr lang="en-US" dirty="0"/>
          </a:p>
          <a:p>
            <a:pPr marL="0" indent="0">
              <a:buNone/>
            </a:pPr>
            <a:endParaRPr lang="en-US" dirty="0"/>
          </a:p>
          <a:p>
            <a:pPr marL="0" indent="0">
              <a:buNone/>
            </a:pPr>
            <a:r>
              <a:rPr lang="en-US" dirty="0"/>
              <a:t>Step 4:</a:t>
            </a:r>
          </a:p>
          <a:p>
            <a:pPr marL="0" indent="0">
              <a:buNone/>
            </a:pPr>
            <a:r>
              <a:rPr lang="en-US" dirty="0"/>
              <a:t>Based on step 3, data are collected and analyzed and by plotting the graph to identify area of strength and weakness.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C06FE7A-FFD9-166B-A35A-05D3E459DA53}"/>
              </a:ext>
            </a:extLst>
          </p:cNvPr>
          <p:cNvPicPr>
            <a:picLocks noChangeAspect="1"/>
          </p:cNvPicPr>
          <p:nvPr/>
        </p:nvPicPr>
        <p:blipFill>
          <a:blip r:embed="rId2"/>
          <a:stretch>
            <a:fillRect/>
          </a:stretch>
        </p:blipFill>
        <p:spPr>
          <a:xfrm>
            <a:off x="2756452" y="4668078"/>
            <a:ext cx="8580920" cy="644391"/>
          </a:xfrm>
          <a:prstGeom prst="rect">
            <a:avLst/>
          </a:prstGeom>
        </p:spPr>
      </p:pic>
    </p:spTree>
    <p:extLst>
      <p:ext uri="{BB962C8B-B14F-4D97-AF65-F5344CB8AC3E}">
        <p14:creationId xmlns:p14="http://schemas.microsoft.com/office/powerpoint/2010/main" val="242071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BAF57-FD64-56EF-2DCA-4F086FC8DE52}"/>
              </a:ext>
            </a:extLst>
          </p:cNvPr>
          <p:cNvSpPr>
            <a:spLocks noGrp="1"/>
          </p:cNvSpPr>
          <p:nvPr>
            <p:ph type="title"/>
          </p:nvPr>
        </p:nvSpPr>
        <p:spPr/>
        <p:txBody>
          <a:bodyPr/>
          <a:lstStyle/>
          <a:p>
            <a:r>
              <a:rPr lang="en-US" dirty="0"/>
              <a:t>Job Advertisements</a:t>
            </a:r>
          </a:p>
        </p:txBody>
      </p:sp>
      <p:pic>
        <p:nvPicPr>
          <p:cNvPr id="5" name="Picture 4">
            <a:extLst>
              <a:ext uri="{FF2B5EF4-FFF2-40B4-BE49-F238E27FC236}">
                <a16:creationId xmlns:a16="http://schemas.microsoft.com/office/drawing/2014/main" id="{9657BA0E-737D-C96A-330E-309AB00181EF}"/>
              </a:ext>
            </a:extLst>
          </p:cNvPr>
          <p:cNvPicPr>
            <a:picLocks noChangeAspect="1"/>
          </p:cNvPicPr>
          <p:nvPr/>
        </p:nvPicPr>
        <p:blipFill>
          <a:blip r:embed="rId2"/>
          <a:stretch>
            <a:fillRect/>
          </a:stretch>
        </p:blipFill>
        <p:spPr>
          <a:xfrm>
            <a:off x="687389" y="1264554"/>
            <a:ext cx="4936664" cy="5254233"/>
          </a:xfrm>
          <a:prstGeom prst="rect">
            <a:avLst/>
          </a:prstGeom>
        </p:spPr>
      </p:pic>
      <p:pic>
        <p:nvPicPr>
          <p:cNvPr id="4" name="Picture 3">
            <a:extLst>
              <a:ext uri="{FF2B5EF4-FFF2-40B4-BE49-F238E27FC236}">
                <a16:creationId xmlns:a16="http://schemas.microsoft.com/office/drawing/2014/main" id="{26223C47-4DA9-CDE8-51E7-D248C8ADEF7C}"/>
              </a:ext>
            </a:extLst>
          </p:cNvPr>
          <p:cNvPicPr>
            <a:picLocks noChangeAspect="1"/>
          </p:cNvPicPr>
          <p:nvPr/>
        </p:nvPicPr>
        <p:blipFill>
          <a:blip r:embed="rId3"/>
          <a:stretch>
            <a:fillRect/>
          </a:stretch>
        </p:blipFill>
        <p:spPr>
          <a:xfrm>
            <a:off x="6096000" y="1264554"/>
            <a:ext cx="5543924" cy="5254232"/>
          </a:xfrm>
          <a:prstGeom prst="rect">
            <a:avLst/>
          </a:prstGeom>
        </p:spPr>
      </p:pic>
      <p:sp>
        <p:nvSpPr>
          <p:cNvPr id="6" name="Rectangle 5">
            <a:extLst>
              <a:ext uri="{FF2B5EF4-FFF2-40B4-BE49-F238E27FC236}">
                <a16:creationId xmlns:a16="http://schemas.microsoft.com/office/drawing/2014/main" id="{F7436742-7532-BCF9-CEC7-7CB6C3FCB7D7}"/>
              </a:ext>
            </a:extLst>
          </p:cNvPr>
          <p:cNvSpPr/>
          <p:nvPr/>
        </p:nvSpPr>
        <p:spPr>
          <a:xfrm>
            <a:off x="6243484" y="4303473"/>
            <a:ext cx="4759462" cy="2215313"/>
          </a:xfrm>
          <a:prstGeom prst="rect">
            <a:avLst/>
          </a:prstGeom>
          <a:noFill/>
          <a:ln w="41275">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57297106-7ECE-D4EA-10BF-77AD9E490F03}"/>
              </a:ext>
            </a:extLst>
          </p:cNvPr>
          <p:cNvSpPr/>
          <p:nvPr/>
        </p:nvSpPr>
        <p:spPr>
          <a:xfrm>
            <a:off x="847044" y="5593446"/>
            <a:ext cx="4759462" cy="324113"/>
          </a:xfrm>
          <a:prstGeom prst="rect">
            <a:avLst/>
          </a:prstGeom>
          <a:noFill/>
          <a:ln w="41275">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187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C2C779-DB24-AD9D-7735-7A105D1D9DA3}"/>
              </a:ext>
            </a:extLst>
          </p:cNvPr>
          <p:cNvPicPr>
            <a:picLocks noChangeAspect="1"/>
          </p:cNvPicPr>
          <p:nvPr/>
        </p:nvPicPr>
        <p:blipFill>
          <a:blip r:embed="rId2"/>
          <a:stretch>
            <a:fillRect/>
          </a:stretch>
        </p:blipFill>
        <p:spPr>
          <a:xfrm>
            <a:off x="2497395" y="904569"/>
            <a:ext cx="7121780" cy="5872912"/>
          </a:xfrm>
          <a:prstGeom prst="rect">
            <a:avLst/>
          </a:prstGeom>
        </p:spPr>
      </p:pic>
      <p:sp>
        <p:nvSpPr>
          <p:cNvPr id="6" name="Rectangle 5">
            <a:extLst>
              <a:ext uri="{FF2B5EF4-FFF2-40B4-BE49-F238E27FC236}">
                <a16:creationId xmlns:a16="http://schemas.microsoft.com/office/drawing/2014/main" id="{34B6BCDD-EAB5-3863-4D8E-1161575AD014}"/>
              </a:ext>
            </a:extLst>
          </p:cNvPr>
          <p:cNvSpPr/>
          <p:nvPr/>
        </p:nvSpPr>
        <p:spPr>
          <a:xfrm>
            <a:off x="2497393" y="4562167"/>
            <a:ext cx="6361471" cy="2215313"/>
          </a:xfrm>
          <a:prstGeom prst="rect">
            <a:avLst/>
          </a:prstGeom>
          <a:noFill/>
          <a:ln w="41275">
            <a:solidFill>
              <a:srgbClr val="FF0000"/>
            </a:solidFill>
            <a:prstDash val="sys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76708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83A5-90C8-ECA6-0DB4-8BF4AD7E75B7}"/>
              </a:ext>
            </a:extLst>
          </p:cNvPr>
          <p:cNvSpPr>
            <a:spLocks noGrp="1"/>
          </p:cNvSpPr>
          <p:nvPr>
            <p:ph type="title"/>
          </p:nvPr>
        </p:nvSpPr>
        <p:spPr/>
        <p:txBody>
          <a:bodyPr/>
          <a:lstStyle/>
          <a:p>
            <a:r>
              <a:rPr lang="en-US" dirty="0"/>
              <a:t>VARIABLE LIST</a:t>
            </a:r>
          </a:p>
        </p:txBody>
      </p:sp>
      <p:graphicFrame>
        <p:nvGraphicFramePr>
          <p:cNvPr id="7" name="Content Placeholder 6">
            <a:extLst>
              <a:ext uri="{FF2B5EF4-FFF2-40B4-BE49-F238E27FC236}">
                <a16:creationId xmlns:a16="http://schemas.microsoft.com/office/drawing/2014/main" id="{862F8093-E5F1-1BA3-6986-E0B03FA4B9BD}"/>
              </a:ext>
            </a:extLst>
          </p:cNvPr>
          <p:cNvGraphicFramePr>
            <a:graphicFrameLocks noGrp="1"/>
          </p:cNvGraphicFramePr>
          <p:nvPr>
            <p:ph idx="1"/>
            <p:extLst>
              <p:ext uri="{D42A27DB-BD31-4B8C-83A1-F6EECF244321}">
                <p14:modId xmlns:p14="http://schemas.microsoft.com/office/powerpoint/2010/main" val="317709040"/>
              </p:ext>
            </p:extLst>
          </p:nvPr>
        </p:nvGraphicFramePr>
        <p:xfrm>
          <a:off x="2353239" y="2064090"/>
          <a:ext cx="8915401" cy="1679448"/>
        </p:xfrm>
        <a:graphic>
          <a:graphicData uri="http://schemas.openxmlformats.org/drawingml/2006/table">
            <a:tbl>
              <a:tblPr>
                <a:tableStyleId>{5C22544A-7EE6-4342-B048-85BDC9FD1C3A}</a:tableStyleId>
              </a:tblPr>
              <a:tblGrid>
                <a:gridCol w="668655">
                  <a:extLst>
                    <a:ext uri="{9D8B030D-6E8A-4147-A177-3AD203B41FA5}">
                      <a16:colId xmlns:a16="http://schemas.microsoft.com/office/drawing/2014/main" val="658701819"/>
                    </a:ext>
                  </a:extLst>
                </a:gridCol>
                <a:gridCol w="742950">
                  <a:extLst>
                    <a:ext uri="{9D8B030D-6E8A-4147-A177-3AD203B41FA5}">
                      <a16:colId xmlns:a16="http://schemas.microsoft.com/office/drawing/2014/main" val="2011592401"/>
                    </a:ext>
                  </a:extLst>
                </a:gridCol>
                <a:gridCol w="456384">
                  <a:extLst>
                    <a:ext uri="{9D8B030D-6E8A-4147-A177-3AD203B41FA5}">
                      <a16:colId xmlns:a16="http://schemas.microsoft.com/office/drawing/2014/main" val="668851208"/>
                    </a:ext>
                  </a:extLst>
                </a:gridCol>
                <a:gridCol w="435156">
                  <a:extLst>
                    <a:ext uri="{9D8B030D-6E8A-4147-A177-3AD203B41FA5}">
                      <a16:colId xmlns:a16="http://schemas.microsoft.com/office/drawing/2014/main" val="217503034"/>
                    </a:ext>
                  </a:extLst>
                </a:gridCol>
                <a:gridCol w="403316">
                  <a:extLst>
                    <a:ext uri="{9D8B030D-6E8A-4147-A177-3AD203B41FA5}">
                      <a16:colId xmlns:a16="http://schemas.microsoft.com/office/drawing/2014/main" val="3979842588"/>
                    </a:ext>
                  </a:extLst>
                </a:gridCol>
                <a:gridCol w="530679">
                  <a:extLst>
                    <a:ext uri="{9D8B030D-6E8A-4147-A177-3AD203B41FA5}">
                      <a16:colId xmlns:a16="http://schemas.microsoft.com/office/drawing/2014/main" val="1132497886"/>
                    </a:ext>
                  </a:extLst>
                </a:gridCol>
                <a:gridCol w="551906">
                  <a:extLst>
                    <a:ext uri="{9D8B030D-6E8A-4147-A177-3AD203B41FA5}">
                      <a16:colId xmlns:a16="http://schemas.microsoft.com/office/drawing/2014/main" val="3979943779"/>
                    </a:ext>
                  </a:extLst>
                </a:gridCol>
                <a:gridCol w="583746">
                  <a:extLst>
                    <a:ext uri="{9D8B030D-6E8A-4147-A177-3AD203B41FA5}">
                      <a16:colId xmlns:a16="http://schemas.microsoft.com/office/drawing/2014/main" val="1614845518"/>
                    </a:ext>
                  </a:extLst>
                </a:gridCol>
                <a:gridCol w="456384">
                  <a:extLst>
                    <a:ext uri="{9D8B030D-6E8A-4147-A177-3AD203B41FA5}">
                      <a16:colId xmlns:a16="http://schemas.microsoft.com/office/drawing/2014/main" val="3653276746"/>
                    </a:ext>
                  </a:extLst>
                </a:gridCol>
                <a:gridCol w="509451">
                  <a:extLst>
                    <a:ext uri="{9D8B030D-6E8A-4147-A177-3AD203B41FA5}">
                      <a16:colId xmlns:a16="http://schemas.microsoft.com/office/drawing/2014/main" val="3621386718"/>
                    </a:ext>
                  </a:extLst>
                </a:gridCol>
                <a:gridCol w="520065">
                  <a:extLst>
                    <a:ext uri="{9D8B030D-6E8A-4147-A177-3AD203B41FA5}">
                      <a16:colId xmlns:a16="http://schemas.microsoft.com/office/drawing/2014/main" val="3674516051"/>
                    </a:ext>
                  </a:extLst>
                </a:gridCol>
                <a:gridCol w="520065">
                  <a:extLst>
                    <a:ext uri="{9D8B030D-6E8A-4147-A177-3AD203B41FA5}">
                      <a16:colId xmlns:a16="http://schemas.microsoft.com/office/drawing/2014/main" val="188174652"/>
                    </a:ext>
                  </a:extLst>
                </a:gridCol>
                <a:gridCol w="498838">
                  <a:extLst>
                    <a:ext uri="{9D8B030D-6E8A-4147-A177-3AD203B41FA5}">
                      <a16:colId xmlns:a16="http://schemas.microsoft.com/office/drawing/2014/main" val="177692019"/>
                    </a:ext>
                  </a:extLst>
                </a:gridCol>
                <a:gridCol w="488224">
                  <a:extLst>
                    <a:ext uri="{9D8B030D-6E8A-4147-A177-3AD203B41FA5}">
                      <a16:colId xmlns:a16="http://schemas.microsoft.com/office/drawing/2014/main" val="2664188341"/>
                    </a:ext>
                  </a:extLst>
                </a:gridCol>
                <a:gridCol w="774791">
                  <a:extLst>
                    <a:ext uri="{9D8B030D-6E8A-4147-A177-3AD203B41FA5}">
                      <a16:colId xmlns:a16="http://schemas.microsoft.com/office/drawing/2014/main" val="787900835"/>
                    </a:ext>
                  </a:extLst>
                </a:gridCol>
                <a:gridCol w="774791">
                  <a:extLst>
                    <a:ext uri="{9D8B030D-6E8A-4147-A177-3AD203B41FA5}">
                      <a16:colId xmlns:a16="http://schemas.microsoft.com/office/drawing/2014/main" val="1789162352"/>
                    </a:ext>
                  </a:extLst>
                </a:gridCol>
              </a:tblGrid>
              <a:tr h="483979">
                <a:tc>
                  <a:txBody>
                    <a:bodyPr/>
                    <a:lstStyle/>
                    <a:p>
                      <a:pPr algn="ctr" fontAlgn="ctr"/>
                      <a:r>
                        <a:rPr lang="en-US" sz="900" u="none" strike="noStrike">
                          <a:effectLst/>
                        </a:rPr>
                        <a:t>Ads</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800" u="none" strike="noStrike">
                          <a:effectLst/>
                        </a:rPr>
                        <a:t>Qualification</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Working Rights</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Sector</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FIFO/   DIDO</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Previous Experience</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Leadership</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Management Skills</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Trade Certificate</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Induction Safety Certificate                    ( White)</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Australian Regulation</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Relocation to other location</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Software Skills</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Driving Licence</a:t>
                      </a:r>
                      <a:br>
                        <a:rPr lang="en-US" sz="800" u="none" strike="noStrike">
                          <a:effectLst/>
                        </a:rPr>
                      </a:br>
                      <a:r>
                        <a:rPr lang="en-US" sz="800" u="none" strike="noStrike">
                          <a:effectLst/>
                        </a:rPr>
                        <a:t>Class "C"</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Soft Skills Communication</a:t>
                      </a:r>
                      <a:endParaRPr lang="en-US" sz="800" b="0" i="0" u="none" strike="noStrike">
                        <a:solidFill>
                          <a:srgbClr val="000000"/>
                        </a:solidFill>
                        <a:effectLst/>
                        <a:latin typeface="Arial" panose="020B0604020202020204" pitchFamily="34" charset="0"/>
                      </a:endParaRPr>
                    </a:p>
                  </a:txBody>
                  <a:tcPr marL="6368" marR="6368" marT="6368" marB="0" anchor="ctr"/>
                </a:tc>
                <a:tc>
                  <a:txBody>
                    <a:bodyPr/>
                    <a:lstStyle/>
                    <a:p>
                      <a:pPr algn="ctr" fontAlgn="ctr"/>
                      <a:r>
                        <a:rPr lang="en-US" sz="800" u="none" strike="noStrike">
                          <a:effectLst/>
                        </a:rPr>
                        <a:t>Soft Skill Interpersonals</a:t>
                      </a:r>
                      <a:endParaRPr lang="en-US" sz="800" b="0" i="0" u="none" strike="noStrike">
                        <a:solidFill>
                          <a:srgbClr val="000000"/>
                        </a:solidFill>
                        <a:effectLst/>
                        <a:latin typeface="Arial" panose="020B0604020202020204" pitchFamily="34" charset="0"/>
                      </a:endParaRPr>
                    </a:p>
                  </a:txBody>
                  <a:tcPr marL="6368" marR="6368" marT="6368" marB="0" anchor="ctr"/>
                </a:tc>
                <a:extLst>
                  <a:ext uri="{0D108BD9-81ED-4DB2-BD59-A6C34878D82A}">
                    <a16:rowId xmlns:a16="http://schemas.microsoft.com/office/drawing/2014/main" val="253424637"/>
                  </a:ext>
                </a:extLst>
              </a:tr>
              <a:tr h="265870">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ctr" fontAlgn="ctr"/>
                      <a:r>
                        <a:rPr lang="en-US" sz="900" u="none" strike="noStrike">
                          <a:effectLst/>
                        </a:rPr>
                        <a:t> </a:t>
                      </a:r>
                      <a:endParaRPr lang="en-US" sz="900" b="0" i="0" u="none" strike="noStrike">
                        <a:solidFill>
                          <a:srgbClr val="000000"/>
                        </a:solidFill>
                        <a:effectLst/>
                        <a:latin typeface="Calibri" panose="020F0502020204030204" pitchFamily="34" charset="0"/>
                      </a:endParaRPr>
                    </a:p>
                  </a:txBody>
                  <a:tcPr marL="6368" marR="6368" marT="6368" marB="0" anchor="ctr"/>
                </a:tc>
                <a:extLst>
                  <a:ext uri="{0D108BD9-81ED-4DB2-BD59-A6C34878D82A}">
                    <a16:rowId xmlns:a16="http://schemas.microsoft.com/office/drawing/2014/main" val="1756302587"/>
                  </a:ext>
                </a:extLst>
              </a:tr>
              <a:tr h="265870">
                <a:tc>
                  <a:txBody>
                    <a:bodyPr/>
                    <a:lstStyle/>
                    <a:p>
                      <a:pPr algn="l" fontAlgn="ctr"/>
                      <a:r>
                        <a:rPr lang="en-US" sz="900" u="none" strike="noStrike">
                          <a:effectLst/>
                        </a:rPr>
                        <a:t>SEEK</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95.92%</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44.90%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48.98%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38.78%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100.00%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85.71%</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91.84%</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42.86%</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32.65%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59.18%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44.90%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51.02%</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46.94%</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97.96%</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97.96%</a:t>
                      </a:r>
                      <a:endParaRPr lang="en-US" sz="900" b="0" i="0" u="none" strike="noStrike">
                        <a:solidFill>
                          <a:srgbClr val="000000"/>
                        </a:solidFill>
                        <a:effectLst/>
                        <a:latin typeface="Calibri" panose="020F0502020204030204" pitchFamily="34" charset="0"/>
                      </a:endParaRPr>
                    </a:p>
                  </a:txBody>
                  <a:tcPr marL="6368" marR="6368" marT="6368" marB="0" anchor="ctr"/>
                </a:tc>
                <a:extLst>
                  <a:ext uri="{0D108BD9-81ED-4DB2-BD59-A6C34878D82A}">
                    <a16:rowId xmlns:a16="http://schemas.microsoft.com/office/drawing/2014/main" val="3596741285"/>
                  </a:ext>
                </a:extLst>
              </a:tr>
              <a:tr h="265870">
                <a:tc>
                  <a:txBody>
                    <a:bodyPr/>
                    <a:lstStyle/>
                    <a:p>
                      <a:pPr algn="l" fontAlgn="ctr"/>
                      <a:r>
                        <a:rPr lang="en-US" sz="900" u="none" strike="noStrike">
                          <a:effectLst/>
                        </a:rPr>
                        <a:t>INDEED</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55.38%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67.69%</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56.92%</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15.38%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93.85%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69.23%</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95.38%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36.92%</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7.69%</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53.85%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20.00%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55.38%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20.00%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98.46%</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89.23%</a:t>
                      </a:r>
                      <a:endParaRPr lang="en-US" sz="900" b="0" i="0" u="none" strike="noStrike">
                        <a:solidFill>
                          <a:srgbClr val="000000"/>
                        </a:solidFill>
                        <a:effectLst/>
                        <a:latin typeface="Calibri" panose="020F0502020204030204" pitchFamily="34" charset="0"/>
                      </a:endParaRPr>
                    </a:p>
                  </a:txBody>
                  <a:tcPr marL="6368" marR="6368" marT="6368" marB="0" anchor="ctr"/>
                </a:tc>
                <a:extLst>
                  <a:ext uri="{0D108BD9-81ED-4DB2-BD59-A6C34878D82A}">
                    <a16:rowId xmlns:a16="http://schemas.microsoft.com/office/drawing/2014/main" val="4203583760"/>
                  </a:ext>
                </a:extLst>
              </a:tr>
              <a:tr h="265870">
                <a:tc>
                  <a:txBody>
                    <a:bodyPr/>
                    <a:lstStyle/>
                    <a:p>
                      <a:pPr algn="l" fontAlgn="ctr"/>
                      <a:r>
                        <a:rPr lang="en-US" sz="900" u="none" strike="noStrike">
                          <a:effectLst/>
                        </a:rPr>
                        <a:t>COMBINED</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75.65%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56.30%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52.95%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27.08%</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96.92%</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77.47%</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93.61%</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39.89%</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20.17%</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56.51%</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32.45%</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53.20%</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33.47%</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a:effectLst/>
                        </a:rPr>
                        <a:t>98.21%</a:t>
                      </a:r>
                      <a:endParaRPr lang="en-US" sz="900" b="0" i="0" u="none" strike="noStrike">
                        <a:solidFill>
                          <a:srgbClr val="000000"/>
                        </a:solidFill>
                        <a:effectLst/>
                        <a:latin typeface="Calibri" panose="020F0502020204030204" pitchFamily="34" charset="0"/>
                      </a:endParaRPr>
                    </a:p>
                  </a:txBody>
                  <a:tcPr marL="6368" marR="6368" marT="6368" marB="0" anchor="ctr"/>
                </a:tc>
                <a:tc>
                  <a:txBody>
                    <a:bodyPr/>
                    <a:lstStyle/>
                    <a:p>
                      <a:pPr algn="r" fontAlgn="ctr"/>
                      <a:r>
                        <a:rPr lang="en-US" sz="900" u="none" strike="noStrike" dirty="0">
                          <a:effectLst/>
                        </a:rPr>
                        <a:t>93.59%</a:t>
                      </a:r>
                      <a:endParaRPr lang="en-US" sz="900" b="0" i="0" u="none" strike="noStrike" dirty="0">
                        <a:solidFill>
                          <a:srgbClr val="000000"/>
                        </a:solidFill>
                        <a:effectLst/>
                        <a:latin typeface="Calibri" panose="020F0502020204030204" pitchFamily="34" charset="0"/>
                      </a:endParaRPr>
                    </a:p>
                  </a:txBody>
                  <a:tcPr marL="6368" marR="6368" marT="6368" marB="0" anchor="ctr"/>
                </a:tc>
                <a:extLst>
                  <a:ext uri="{0D108BD9-81ED-4DB2-BD59-A6C34878D82A}">
                    <a16:rowId xmlns:a16="http://schemas.microsoft.com/office/drawing/2014/main" val="865603147"/>
                  </a:ext>
                </a:extLst>
              </a:tr>
            </a:tbl>
          </a:graphicData>
        </a:graphic>
      </p:graphicFrame>
      <p:graphicFrame>
        <p:nvGraphicFramePr>
          <p:cNvPr id="8" name="Chart 7">
            <a:extLst>
              <a:ext uri="{FF2B5EF4-FFF2-40B4-BE49-F238E27FC236}">
                <a16:creationId xmlns:a16="http://schemas.microsoft.com/office/drawing/2014/main" id="{0AB3B4D2-4C7B-74D8-2C7B-483AFC7096A0}"/>
              </a:ext>
            </a:extLst>
          </p:cNvPr>
          <p:cNvGraphicFramePr>
            <a:graphicFrameLocks/>
          </p:cNvGraphicFramePr>
          <p:nvPr>
            <p:extLst>
              <p:ext uri="{D42A27DB-BD31-4B8C-83A1-F6EECF244321}">
                <p14:modId xmlns:p14="http://schemas.microsoft.com/office/powerpoint/2010/main" val="2217822482"/>
              </p:ext>
            </p:extLst>
          </p:nvPr>
        </p:nvGraphicFramePr>
        <p:xfrm>
          <a:off x="1125671" y="3862615"/>
          <a:ext cx="480822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27FF3DF-CFF8-409E-967C-093BB9050DAE}"/>
              </a:ext>
            </a:extLst>
          </p:cNvPr>
          <p:cNvGraphicFramePr>
            <a:graphicFrameLocks/>
          </p:cNvGraphicFramePr>
          <p:nvPr>
            <p:extLst>
              <p:ext uri="{D42A27DB-BD31-4B8C-83A1-F6EECF244321}">
                <p14:modId xmlns:p14="http://schemas.microsoft.com/office/powerpoint/2010/main" val="3560650069"/>
              </p:ext>
            </p:extLst>
          </p:nvPr>
        </p:nvGraphicFramePr>
        <p:xfrm>
          <a:off x="6696392" y="3861931"/>
          <a:ext cx="480822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83779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2389</TotalTime>
  <Words>1354</Words>
  <Application>Microsoft Office PowerPoint</Application>
  <PresentationFormat>Widescreen</PresentationFormat>
  <Paragraphs>193</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Trebuchet MS</vt:lpstr>
      <vt:lpstr>Wingdings 3</vt:lpstr>
      <vt:lpstr>Wisp</vt:lpstr>
      <vt:lpstr>Research Proposal</vt:lpstr>
      <vt:lpstr>  Introduction </vt:lpstr>
      <vt:lpstr>RESEARCH QUESTIONS (RQ) AND OBJECTIVES </vt:lpstr>
      <vt:lpstr>Research Methodology</vt:lpstr>
      <vt:lpstr>Qualitative Approach V/S       Quantitative Approach</vt:lpstr>
      <vt:lpstr>Data Collection STEPS :</vt:lpstr>
      <vt:lpstr>Job Advertisements</vt:lpstr>
      <vt:lpstr>PowerPoint Presentation</vt:lpstr>
      <vt:lpstr>VARIABLE LIST</vt:lpstr>
      <vt:lpstr>PowerPoint Presentation</vt:lpstr>
      <vt:lpstr>PowerPoint Presentation</vt:lpstr>
      <vt:lpstr>Result:</vt:lpstr>
      <vt:lpstr>Personal Reflection By Harshil</vt:lpstr>
      <vt:lpstr>Personal Reflection By Samhitha </vt:lpstr>
      <vt:lpstr>Google Drive Access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dc:title>
  <dc:creator>New Era</dc:creator>
  <cp:lastModifiedBy>New Era</cp:lastModifiedBy>
  <cp:revision>6</cp:revision>
  <dcterms:created xsi:type="dcterms:W3CDTF">2024-04-16T00:49:51Z</dcterms:created>
  <dcterms:modified xsi:type="dcterms:W3CDTF">2024-04-23T10:37:45Z</dcterms:modified>
</cp:coreProperties>
</file>