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19"/>
  </p:notesMasterIdLst>
  <p:handoutMasterIdLst>
    <p:handoutMasterId r:id="rId20"/>
  </p:handoutMasterIdLst>
  <p:sldIdLst>
    <p:sldId id="256" r:id="rId5"/>
    <p:sldId id="260" r:id="rId6"/>
    <p:sldId id="261" r:id="rId7"/>
    <p:sldId id="272" r:id="rId8"/>
    <p:sldId id="275" r:id="rId9"/>
    <p:sldId id="276" r:id="rId10"/>
    <p:sldId id="274" r:id="rId11"/>
    <p:sldId id="266" r:id="rId12"/>
    <p:sldId id="278" r:id="rId13"/>
    <p:sldId id="279" r:id="rId14"/>
    <p:sldId id="267" r:id="rId15"/>
    <p:sldId id="280" r:id="rId16"/>
    <p:sldId id="281" r:id="rId17"/>
    <p:sldId id="277" r:id="rId1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CBBB2-8F89-4C19-A5B4-BE783AAC7A1C}" v="1200" dt="2020-07-30T11:43:02.944"/>
    <p1510:client id="{244ED5B5-C6FA-44D2-8B2E-25B3AFD52F61}" v="356" dt="2020-07-31T04:50:56.292"/>
    <p1510:client id="{B1D277F8-E31C-4618-97B8-9BFC565970CA}" v="1520" dt="2020-07-29T12:59:58.937"/>
    <p1510:client id="{F52684C3-C84F-455D-81E6-7A19D9C484EA}" v="535" dt="2020-08-01T09:41:25.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showGuides="1">
      <p:cViewPr varScale="1">
        <p:scale>
          <a:sx n="80" d="100"/>
          <a:sy n="80" d="100"/>
        </p:scale>
        <p:origin x="474" y="9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t>8/1/2020</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t>‹#›</a:t>
            </a:fld>
            <a:endParaRPr lang="en-US"/>
          </a:p>
        </p:txBody>
      </p:sp>
    </p:spTree>
    <p:extLst>
      <p:ext uri="{BB962C8B-B14F-4D97-AF65-F5344CB8AC3E}">
        <p14:creationId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t>8/1/2020</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t>‹#›</a:t>
            </a:fld>
            <a:endParaRPr lang="en-US"/>
          </a:p>
        </p:txBody>
      </p:sp>
    </p:spTree>
    <p:extLst>
      <p:ext uri="{BB962C8B-B14F-4D97-AF65-F5344CB8AC3E}">
        <p14:creationId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F715A1-4ADC-44E0-9587-804FF39D6B22}" type="slidenum">
              <a:rPr lang="en-US" smtClean="0"/>
              <a:t>11</a:t>
            </a:fld>
            <a:endParaRPr lang="en-US"/>
          </a:p>
        </p:txBody>
      </p:sp>
    </p:spTree>
    <p:extLst>
      <p:ext uri="{BB962C8B-B14F-4D97-AF65-F5344CB8AC3E}">
        <p14:creationId xmlns:p14="http://schemas.microsoft.com/office/powerpoint/2010/main" val="248953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FF0622-75E4-48B8-A617-5428CA5926CE}"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612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FF0622-75E4-48B8-A617-5428CA5926CE}"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0FF0622-75E4-48B8-A617-5428CA5926CE}" type="datetimeFigureOut">
              <a:rPr lang="en-US" smtClean="0"/>
              <a:t>8/1/2020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FF0622-75E4-48B8-A617-5428CA5926CE}"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75541-8164-4CC7-9F2F-6F0C49BB858D}" type="slidenum">
              <a:rPr lang="en-US" smtClean="0"/>
              <a:t>‹#›</a:t>
            </a:fld>
            <a:endParaRPr lang="en-US"/>
          </a:p>
        </p:txBody>
      </p:sp>
    </p:spTree>
    <p:extLst>
      <p:ext uri="{BB962C8B-B14F-4D97-AF65-F5344CB8AC3E}">
        <p14:creationId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F0622-75E4-48B8-A617-5428CA5926CE}" type="datetimeFigureOut">
              <a:rPr lang="en-US" smtClean="0"/>
              <a:t>8/1/2020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t>‹#›</a:t>
            </a:fld>
            <a:endParaRPr lang="en-US"/>
          </a:p>
        </p:txBody>
      </p:sp>
    </p:spTree>
    <p:extLst>
      <p:ext uri="{BB962C8B-B14F-4D97-AF65-F5344CB8AC3E}">
        <p14:creationId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6276" y="685800"/>
            <a:ext cx="8825658" cy="1920600"/>
          </a:xfrm>
        </p:spPr>
        <p:txBody>
          <a:bodyPr/>
          <a:lstStyle/>
          <a:p>
            <a:pPr algn="ctr"/>
            <a:r>
              <a:rPr lang="en-US" sz="3600" dirty="0">
                <a:latin typeface="Times New Roman"/>
                <a:ea typeface="+mj-lt"/>
                <a:cs typeface="+mj-lt"/>
              </a:rPr>
              <a:t>LEA &amp; Judiciary Interactive Case Management System</a:t>
            </a:r>
            <a:endParaRPr lang="en-US" dirty="0">
              <a:latin typeface="Times New Roman"/>
              <a:ea typeface="+mj-lt"/>
              <a:cs typeface="+mj-lt"/>
            </a:endParaRPr>
          </a:p>
        </p:txBody>
      </p:sp>
      <p:sp>
        <p:nvSpPr>
          <p:cNvPr id="3" name="Subtitle 2"/>
          <p:cNvSpPr>
            <a:spLocks noGrp="1"/>
          </p:cNvSpPr>
          <p:nvPr>
            <p:ph type="subTitle" idx="1"/>
          </p:nvPr>
        </p:nvSpPr>
        <p:spPr>
          <a:xfrm>
            <a:off x="392955" y="4029757"/>
            <a:ext cx="4684979" cy="2227269"/>
          </a:xfrm>
        </p:spPr>
        <p:txBody>
          <a:bodyPr vert="horz" lIns="91440" tIns="45720" rIns="91440" bIns="45720" rtlCol="0" anchor="t">
            <a:noAutofit/>
          </a:bodyPr>
          <a:lstStyle/>
          <a:p>
            <a:r>
              <a:rPr lang="en-US" b="1" dirty="0">
                <a:solidFill>
                  <a:schemeClr val="tx1"/>
                </a:solidFill>
                <a:latin typeface="Times New Roman"/>
                <a:cs typeface="Times New Roman"/>
              </a:rPr>
              <a:t>Team Name</a:t>
            </a:r>
            <a:r>
              <a:rPr lang="en-US" dirty="0">
                <a:solidFill>
                  <a:schemeClr val="tx1"/>
                </a:solidFill>
                <a:latin typeface="Times New Roman"/>
                <a:cs typeface="Times New Roman"/>
              </a:rPr>
              <a:t> : Stratosphere</a:t>
            </a:r>
          </a:p>
          <a:p>
            <a:r>
              <a:rPr lang="en-US" b="1" dirty="0">
                <a:solidFill>
                  <a:schemeClr val="tx1"/>
                </a:solidFill>
                <a:latin typeface="Times New Roman"/>
                <a:cs typeface="Times New Roman"/>
              </a:rPr>
              <a:t>Problem Statement ID</a:t>
            </a:r>
            <a:r>
              <a:rPr lang="en-US" dirty="0">
                <a:solidFill>
                  <a:schemeClr val="tx1"/>
                </a:solidFill>
                <a:latin typeface="Times New Roman"/>
                <a:cs typeface="Times New Roman"/>
              </a:rPr>
              <a:t> : rk61</a:t>
            </a:r>
          </a:p>
          <a:p>
            <a:r>
              <a:rPr lang="en-US" b="1" dirty="0">
                <a:solidFill>
                  <a:schemeClr val="tx1"/>
                </a:solidFill>
                <a:latin typeface="Times New Roman"/>
                <a:cs typeface="Times New Roman"/>
              </a:rPr>
              <a:t>MENTORS</a:t>
            </a:r>
            <a:r>
              <a:rPr lang="en-US" dirty="0">
                <a:solidFill>
                  <a:schemeClr val="tx1"/>
                </a:solidFill>
                <a:latin typeface="Times New Roman"/>
                <a:cs typeface="Times New Roman"/>
              </a:rPr>
              <a:t>:</a:t>
            </a:r>
          </a:p>
          <a:p>
            <a:r>
              <a:rPr lang="en-US" dirty="0">
                <a:solidFill>
                  <a:schemeClr val="tx1"/>
                </a:solidFill>
                <a:latin typeface="Times New Roman"/>
                <a:cs typeface="Times New Roman"/>
              </a:rPr>
              <a:t>Mr. Ramesh P N</a:t>
            </a:r>
          </a:p>
          <a:p>
            <a:r>
              <a:rPr lang="en-US" dirty="0">
                <a:solidFill>
                  <a:schemeClr val="tx1"/>
                </a:solidFill>
                <a:latin typeface="Times New Roman"/>
                <a:cs typeface="Times New Roman"/>
              </a:rPr>
              <a:t>MR. Arul Kumar v p</a:t>
            </a:r>
          </a:p>
        </p:txBody>
      </p:sp>
      <p:sp>
        <p:nvSpPr>
          <p:cNvPr id="4" name="TextBox 3">
            <a:extLst>
              <a:ext uri="{FF2B5EF4-FFF2-40B4-BE49-F238E27FC236}">
                <a16:creationId xmlns:a16="http://schemas.microsoft.com/office/drawing/2014/main" id="{224E2578-3732-4AA7-A4C3-E408D7CE54B6}"/>
              </a:ext>
            </a:extLst>
          </p:cNvPr>
          <p:cNvSpPr txBox="1"/>
          <p:nvPr/>
        </p:nvSpPr>
        <p:spPr>
          <a:xfrm>
            <a:off x="9123872" y="3516702"/>
            <a:ext cx="334704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Team Leader</a:t>
            </a:r>
            <a:r>
              <a:rPr lang="en-US" sz="2000" dirty="0">
                <a:latin typeface="Times New Roman"/>
                <a:cs typeface="Times New Roman"/>
              </a:rPr>
              <a:t> : </a:t>
            </a:r>
            <a:endParaRPr lang="en-US" sz="2000">
              <a:latin typeface="Times New Roman"/>
              <a:cs typeface="Times New Roman"/>
            </a:endParaRPr>
          </a:p>
          <a:p>
            <a:r>
              <a:rPr lang="en-US" sz="2000" dirty="0">
                <a:latin typeface="Times New Roman"/>
                <a:cs typeface="Times New Roman"/>
              </a:rPr>
              <a:t>Vikash V</a:t>
            </a:r>
            <a:endParaRPr lang="en-US" dirty="0"/>
          </a:p>
          <a:p>
            <a:endParaRPr lang="en-US" sz="2000" dirty="0">
              <a:latin typeface="Times New Roman"/>
              <a:cs typeface="Times New Roman"/>
            </a:endParaRPr>
          </a:p>
          <a:p>
            <a:r>
              <a:rPr lang="en-US" sz="2000" b="1" dirty="0">
                <a:latin typeface="Times New Roman"/>
                <a:cs typeface="Times New Roman"/>
              </a:rPr>
              <a:t>Team Members :</a:t>
            </a:r>
            <a:endParaRPr lang="en-US" sz="2000" b="1">
              <a:latin typeface="Times New Roman"/>
              <a:cs typeface="Times New Roman"/>
            </a:endParaRPr>
          </a:p>
          <a:p>
            <a:r>
              <a:rPr lang="en-US" sz="2000" dirty="0">
                <a:latin typeface="Times New Roman"/>
                <a:cs typeface="Times New Roman"/>
              </a:rPr>
              <a:t>Swathi Lakshmi M</a:t>
            </a:r>
          </a:p>
          <a:p>
            <a:r>
              <a:rPr lang="en-US" sz="2000" dirty="0">
                <a:latin typeface="Times New Roman"/>
                <a:cs typeface="Times New Roman"/>
              </a:rPr>
              <a:t>Vinod Kumar H</a:t>
            </a:r>
            <a:endParaRPr lang="en-US" sz="2000">
              <a:latin typeface="Times New Roman"/>
              <a:cs typeface="Times New Roman"/>
            </a:endParaRPr>
          </a:p>
          <a:p>
            <a:r>
              <a:rPr lang="en-US" sz="2000" dirty="0">
                <a:latin typeface="Times New Roman"/>
                <a:cs typeface="Times New Roman"/>
              </a:rPr>
              <a:t>Ashwin B</a:t>
            </a:r>
            <a:endParaRPr lang="en-US" sz="2000">
              <a:latin typeface="Times New Roman"/>
              <a:cs typeface="Times New Roman"/>
            </a:endParaRPr>
          </a:p>
          <a:p>
            <a:r>
              <a:rPr lang="en-US" sz="2000" dirty="0" err="1">
                <a:latin typeface="Times New Roman"/>
                <a:cs typeface="Times New Roman"/>
              </a:rPr>
              <a:t>Kamachi</a:t>
            </a:r>
            <a:r>
              <a:rPr lang="en-US" sz="2000" dirty="0">
                <a:latin typeface="Times New Roman"/>
                <a:cs typeface="Times New Roman"/>
              </a:rPr>
              <a:t> S</a:t>
            </a:r>
            <a:endParaRPr lang="en-US" sz="2000">
              <a:latin typeface="Times New Roman"/>
              <a:cs typeface="Times New Roman"/>
            </a:endParaRPr>
          </a:p>
          <a:p>
            <a:r>
              <a:rPr lang="en-US" sz="2000" dirty="0">
                <a:latin typeface="Times New Roman"/>
                <a:cs typeface="Times New Roman"/>
              </a:rPr>
              <a:t>Manikandan S</a:t>
            </a:r>
            <a:endParaRPr lang="en-US" sz="2000">
              <a:latin typeface="Times New Roman"/>
              <a:cs typeface="Times New Roman"/>
            </a:endParaRPr>
          </a:p>
        </p:txBody>
      </p:sp>
    </p:spTree>
    <p:extLst>
      <p:ext uri="{BB962C8B-B14F-4D97-AF65-F5344CB8AC3E}">
        <p14:creationId xmlns:p14="http://schemas.microsoft.com/office/powerpoint/2010/main" val="400544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DA38-947D-4E33-AC27-B8768F5C0B01}"/>
              </a:ext>
            </a:extLst>
          </p:cNvPr>
          <p:cNvSpPr>
            <a:spLocks noGrp="1"/>
          </p:cNvSpPr>
          <p:nvPr>
            <p:ph type="title"/>
          </p:nvPr>
        </p:nvSpPr>
        <p:spPr>
          <a:xfrm>
            <a:off x="1134941" y="409586"/>
            <a:ext cx="9404723" cy="1400530"/>
          </a:xfrm>
        </p:spPr>
        <p:txBody>
          <a:bodyPr/>
          <a:lstStyle/>
          <a:p>
            <a:pPr algn="ctr"/>
            <a:r>
              <a:rPr lang="en-US" dirty="0">
                <a:latin typeface="Times New Roman"/>
                <a:cs typeface="Times New Roman"/>
              </a:rPr>
              <a:t>HEARING DETAILS</a:t>
            </a:r>
            <a:endParaRPr lang="en-US"/>
          </a:p>
        </p:txBody>
      </p:sp>
      <p:pic>
        <p:nvPicPr>
          <p:cNvPr id="4" name="Picture 4" descr="A screenshot of a cell phone&#10;&#10;Description automatically generated">
            <a:extLst>
              <a:ext uri="{FF2B5EF4-FFF2-40B4-BE49-F238E27FC236}">
                <a16:creationId xmlns:a16="http://schemas.microsoft.com/office/drawing/2014/main" id="{6A3B9864-C4CD-46F6-93C5-BB325F7FE5D3}"/>
              </a:ext>
            </a:extLst>
          </p:cNvPr>
          <p:cNvPicPr>
            <a:picLocks noGrp="1" noChangeAspect="1"/>
          </p:cNvPicPr>
          <p:nvPr>
            <p:ph idx="1"/>
          </p:nvPr>
        </p:nvPicPr>
        <p:blipFill>
          <a:blip r:embed="rId2"/>
          <a:stretch>
            <a:fillRect/>
          </a:stretch>
        </p:blipFill>
        <p:spPr>
          <a:xfrm>
            <a:off x="1232708" y="1716808"/>
            <a:ext cx="9492880" cy="4450757"/>
          </a:xfrm>
        </p:spPr>
      </p:pic>
    </p:spTree>
    <p:extLst>
      <p:ext uri="{BB962C8B-B14F-4D97-AF65-F5344CB8AC3E}">
        <p14:creationId xmlns:p14="http://schemas.microsoft.com/office/powerpoint/2010/main" val="307800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620" y="711510"/>
            <a:ext cx="9404723" cy="1400530"/>
          </a:xfrm>
        </p:spPr>
        <p:txBody>
          <a:bodyPr/>
          <a:lstStyle/>
          <a:p>
            <a:pPr algn="ctr"/>
            <a:r>
              <a:rPr lang="en-US" dirty="0"/>
              <a:t>OTHER USERS</a:t>
            </a:r>
          </a:p>
        </p:txBody>
      </p:sp>
      <p:pic>
        <p:nvPicPr>
          <p:cNvPr id="6" name="Graphic 6" descr="Users">
            <a:extLst>
              <a:ext uri="{FF2B5EF4-FFF2-40B4-BE49-F238E27FC236}">
                <a16:creationId xmlns:a16="http://schemas.microsoft.com/office/drawing/2014/main" id="{335D95FE-7997-48B0-A8D0-40CC9F0F22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1818" y="1548442"/>
            <a:ext cx="2668436" cy="2869719"/>
          </a:xfrm>
          <a:prstGeom prst="rect">
            <a:avLst/>
          </a:prstGeom>
        </p:spPr>
      </p:pic>
      <p:sp>
        <p:nvSpPr>
          <p:cNvPr id="7" name="TextBox 6">
            <a:extLst>
              <a:ext uri="{FF2B5EF4-FFF2-40B4-BE49-F238E27FC236}">
                <a16:creationId xmlns:a16="http://schemas.microsoft.com/office/drawing/2014/main" id="{D0823FF4-3E41-40DF-ABCA-DB9845D9A110}"/>
              </a:ext>
            </a:extLst>
          </p:cNvPr>
          <p:cNvSpPr txBox="1"/>
          <p:nvPr/>
        </p:nvSpPr>
        <p:spPr>
          <a:xfrm>
            <a:off x="1259457" y="4408098"/>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Other Users(Lawyers, Government Lawyers, Police, Victim etc.,)</a:t>
            </a:r>
            <a:endParaRPr lang="en-US"/>
          </a:p>
        </p:txBody>
      </p:sp>
      <p:sp>
        <p:nvSpPr>
          <p:cNvPr id="8" name="TextBox 7">
            <a:extLst>
              <a:ext uri="{FF2B5EF4-FFF2-40B4-BE49-F238E27FC236}">
                <a16:creationId xmlns:a16="http://schemas.microsoft.com/office/drawing/2014/main" id="{1B114818-1C19-4577-8374-0A8FD2FEC241}"/>
              </a:ext>
            </a:extLst>
          </p:cNvPr>
          <p:cNvSpPr txBox="1"/>
          <p:nvPr/>
        </p:nvSpPr>
        <p:spPr>
          <a:xfrm>
            <a:off x="5384860" y="2351237"/>
            <a:ext cx="56474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latin typeface="Times New Roman"/>
                <a:cs typeface="Times New Roman"/>
              </a:rPr>
              <a:t>The Users are allowed to view the Case assigned to them.</a:t>
            </a:r>
            <a:endParaRPr lang="en-US" dirty="0"/>
          </a:p>
        </p:txBody>
      </p:sp>
      <p:sp>
        <p:nvSpPr>
          <p:cNvPr id="9" name="TextBox 8">
            <a:extLst>
              <a:ext uri="{FF2B5EF4-FFF2-40B4-BE49-F238E27FC236}">
                <a16:creationId xmlns:a16="http://schemas.microsoft.com/office/drawing/2014/main" id="{31416BBA-1523-405B-A032-05436671B097}"/>
              </a:ext>
            </a:extLst>
          </p:cNvPr>
          <p:cNvSpPr txBox="1"/>
          <p:nvPr/>
        </p:nvSpPr>
        <p:spPr>
          <a:xfrm>
            <a:off x="5383961" y="5010150"/>
            <a:ext cx="5460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000" dirty="0">
                <a:latin typeface="Times New Roman"/>
                <a:cs typeface="Times New Roman"/>
              </a:rPr>
              <a:t>Upload the files related to their case.</a:t>
            </a:r>
            <a:endParaRPr lang="en-US"/>
          </a:p>
        </p:txBody>
      </p:sp>
      <p:sp>
        <p:nvSpPr>
          <p:cNvPr id="3" name="TextBox 2">
            <a:extLst>
              <a:ext uri="{FF2B5EF4-FFF2-40B4-BE49-F238E27FC236}">
                <a16:creationId xmlns:a16="http://schemas.microsoft.com/office/drawing/2014/main" id="{428FEBFC-32EA-4DD1-9821-A8014D252F63}"/>
              </a:ext>
            </a:extLst>
          </p:cNvPr>
          <p:cNvSpPr txBox="1"/>
          <p:nvPr/>
        </p:nvSpPr>
        <p:spPr>
          <a:xfrm>
            <a:off x="5385758" y="3761117"/>
            <a:ext cx="6222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000" dirty="0">
                <a:latin typeface="Times New Roman"/>
                <a:cs typeface="Times New Roman"/>
              </a:rPr>
              <a:t>Attend the meeting through Sharable link.</a:t>
            </a:r>
          </a:p>
        </p:txBody>
      </p:sp>
    </p:spTree>
    <p:extLst>
      <p:ext uri="{BB962C8B-B14F-4D97-AF65-F5344CB8AC3E}">
        <p14:creationId xmlns:p14="http://schemas.microsoft.com/office/powerpoint/2010/main" val="271078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E93BCD-F7D5-4B15-A228-E49C344264C0}"/>
              </a:ext>
            </a:extLst>
          </p:cNvPr>
          <p:cNvSpPr/>
          <p:nvPr/>
        </p:nvSpPr>
        <p:spPr>
          <a:xfrm>
            <a:off x="1512499" y="1203385"/>
            <a:ext cx="1869055"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JITSI </a:t>
            </a:r>
          </a:p>
        </p:txBody>
      </p:sp>
      <p:sp>
        <p:nvSpPr>
          <p:cNvPr id="3" name="Oval 2">
            <a:extLst>
              <a:ext uri="{FF2B5EF4-FFF2-40B4-BE49-F238E27FC236}">
                <a16:creationId xmlns:a16="http://schemas.microsoft.com/office/drawing/2014/main" id="{9A5152E2-A614-450F-96D0-C95A7D101DEC}"/>
              </a:ext>
            </a:extLst>
          </p:cNvPr>
          <p:cNvSpPr/>
          <p:nvPr/>
        </p:nvSpPr>
        <p:spPr>
          <a:xfrm>
            <a:off x="6960620" y="1130599"/>
            <a:ext cx="1337093" cy="603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API</a:t>
            </a:r>
          </a:p>
        </p:txBody>
      </p:sp>
      <p:sp>
        <p:nvSpPr>
          <p:cNvPr id="4" name="Rectangle 3">
            <a:extLst>
              <a:ext uri="{FF2B5EF4-FFF2-40B4-BE49-F238E27FC236}">
                <a16:creationId xmlns:a16="http://schemas.microsoft.com/office/drawing/2014/main" id="{DE9739C6-7DDA-460E-B1A0-DC2C56B580D7}"/>
              </a:ext>
            </a:extLst>
          </p:cNvPr>
          <p:cNvSpPr/>
          <p:nvPr/>
        </p:nvSpPr>
        <p:spPr>
          <a:xfrm>
            <a:off x="6183342" y="2955626"/>
            <a:ext cx="2889848" cy="2659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START TIME</a:t>
            </a:r>
          </a:p>
          <a:p>
            <a:pPr algn="ctr"/>
            <a:r>
              <a:rPr lang="en-US" dirty="0">
                <a:latin typeface="Times New Roman"/>
                <a:cs typeface="Times New Roman"/>
              </a:rPr>
              <a:t>END TIME</a:t>
            </a:r>
          </a:p>
          <a:p>
            <a:pPr algn="ctr"/>
            <a:r>
              <a:rPr lang="en-US" dirty="0">
                <a:latin typeface="Times New Roman"/>
                <a:cs typeface="Times New Roman"/>
              </a:rPr>
              <a:t>NO.OF.PARTICIPANTS</a:t>
            </a:r>
          </a:p>
          <a:p>
            <a:pPr algn="ctr"/>
            <a:r>
              <a:rPr lang="en-US" dirty="0">
                <a:latin typeface="Times New Roman"/>
                <a:cs typeface="Times New Roman"/>
              </a:rPr>
              <a:t>DURATION</a:t>
            </a:r>
          </a:p>
          <a:p>
            <a:pPr algn="ctr"/>
            <a:r>
              <a:rPr lang="en-US" dirty="0">
                <a:latin typeface="Times New Roman"/>
                <a:cs typeface="Times New Roman"/>
              </a:rPr>
              <a:t>DEVICE SESSION ID</a:t>
            </a:r>
          </a:p>
          <a:p>
            <a:pPr algn="ctr"/>
            <a:r>
              <a:rPr lang="en-US" dirty="0">
                <a:latin typeface="Times New Roman"/>
                <a:cs typeface="Times New Roman"/>
              </a:rPr>
              <a:t>PARTICIPANTS NAME</a:t>
            </a:r>
          </a:p>
          <a:p>
            <a:pPr algn="ctr"/>
            <a:r>
              <a:rPr lang="en-US" dirty="0">
                <a:latin typeface="Times New Roman"/>
                <a:cs typeface="Times New Roman"/>
              </a:rPr>
              <a:t>MEETING NAME</a:t>
            </a:r>
          </a:p>
        </p:txBody>
      </p:sp>
      <p:sp>
        <p:nvSpPr>
          <p:cNvPr id="5" name="Rectangle 4">
            <a:extLst>
              <a:ext uri="{FF2B5EF4-FFF2-40B4-BE49-F238E27FC236}">
                <a16:creationId xmlns:a16="http://schemas.microsoft.com/office/drawing/2014/main" id="{9E7E4E21-2F1D-4155-A028-0C7432865E2D}"/>
              </a:ext>
            </a:extLst>
          </p:cNvPr>
          <p:cNvSpPr/>
          <p:nvPr/>
        </p:nvSpPr>
        <p:spPr>
          <a:xfrm>
            <a:off x="10164972" y="3702349"/>
            <a:ext cx="1682149"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DATABASE</a:t>
            </a:r>
          </a:p>
        </p:txBody>
      </p:sp>
      <p:sp>
        <p:nvSpPr>
          <p:cNvPr id="6" name="Rectangle: Rounded Corners 5">
            <a:extLst>
              <a:ext uri="{FF2B5EF4-FFF2-40B4-BE49-F238E27FC236}">
                <a16:creationId xmlns:a16="http://schemas.microsoft.com/office/drawing/2014/main" id="{F1A96617-D76A-4CF6-8158-ACA6F779A8D5}"/>
              </a:ext>
            </a:extLst>
          </p:cNvPr>
          <p:cNvSpPr/>
          <p:nvPr/>
        </p:nvSpPr>
        <p:spPr>
          <a:xfrm>
            <a:off x="444979" y="3183867"/>
            <a:ext cx="4011281" cy="2429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YOUTUBE STREAMING</a:t>
            </a:r>
          </a:p>
          <a:p>
            <a:pPr algn="ctr"/>
            <a:r>
              <a:rPr lang="en-US" dirty="0">
                <a:latin typeface="Times New Roman"/>
                <a:cs typeface="Times New Roman"/>
              </a:rPr>
              <a:t>DESKTOP SHARING </a:t>
            </a:r>
          </a:p>
          <a:p>
            <a:pPr algn="ctr"/>
            <a:r>
              <a:rPr lang="en-US" dirty="0">
                <a:latin typeface="Times New Roman"/>
                <a:cs typeface="Times New Roman"/>
              </a:rPr>
              <a:t>RAISE YOUR HAND</a:t>
            </a:r>
          </a:p>
          <a:p>
            <a:pPr algn="ctr"/>
            <a:r>
              <a:rPr lang="en-US" dirty="0">
                <a:latin typeface="Times New Roman"/>
                <a:cs typeface="Times New Roman"/>
              </a:rPr>
              <a:t>CHATTING</a:t>
            </a:r>
          </a:p>
          <a:p>
            <a:pPr algn="ctr"/>
            <a:r>
              <a:rPr lang="en-US" dirty="0">
                <a:latin typeface="Times New Roman"/>
                <a:cs typeface="Times New Roman"/>
              </a:rPr>
              <a:t>CONTROLLERS(MUTE,VOLUME CONTROL,SPEAKER STATS)</a:t>
            </a:r>
          </a:p>
          <a:p>
            <a:pPr algn="ctr"/>
            <a:endParaRPr lang="en-US" dirty="0">
              <a:latin typeface="Times New Roman"/>
              <a:cs typeface="Times New Roman"/>
            </a:endParaRPr>
          </a:p>
        </p:txBody>
      </p:sp>
      <p:pic>
        <p:nvPicPr>
          <p:cNvPr id="7" name="Graphic 7" descr="Line arrow: Straight">
            <a:extLst>
              <a:ext uri="{FF2B5EF4-FFF2-40B4-BE49-F238E27FC236}">
                <a16:creationId xmlns:a16="http://schemas.microsoft.com/office/drawing/2014/main" id="{AF852F16-16CA-40B6-A7DF-A5205A18A9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685026" y="1936631"/>
            <a:ext cx="1561380" cy="928777"/>
          </a:xfrm>
          <a:prstGeom prst="rect">
            <a:avLst/>
          </a:prstGeom>
        </p:spPr>
      </p:pic>
      <p:pic>
        <p:nvPicPr>
          <p:cNvPr id="8" name="Graphic 8" descr="Line arrow: Straight">
            <a:extLst>
              <a:ext uri="{FF2B5EF4-FFF2-40B4-BE49-F238E27FC236}">
                <a16:creationId xmlns:a16="http://schemas.microsoft.com/office/drawing/2014/main" id="{4B8A14A2-35AF-452F-B7AE-70CFA15F8E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352800" y="930215"/>
            <a:ext cx="3717984" cy="914400"/>
          </a:xfrm>
          <a:prstGeom prst="rect">
            <a:avLst/>
          </a:prstGeom>
        </p:spPr>
      </p:pic>
      <p:pic>
        <p:nvPicPr>
          <p:cNvPr id="9" name="Graphic 9" descr="Line arrow: Straight">
            <a:extLst>
              <a:ext uri="{FF2B5EF4-FFF2-40B4-BE49-F238E27FC236}">
                <a16:creationId xmlns:a16="http://schemas.microsoft.com/office/drawing/2014/main" id="{ED31E424-9DC0-4D22-867D-B1507FD97A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9089366" y="3776932"/>
            <a:ext cx="1086928" cy="914400"/>
          </a:xfrm>
          <a:prstGeom prst="rect">
            <a:avLst/>
          </a:prstGeom>
        </p:spPr>
      </p:pic>
      <p:pic>
        <p:nvPicPr>
          <p:cNvPr id="10" name="Graphic 10" descr="Line arrow: Straight">
            <a:extLst>
              <a:ext uri="{FF2B5EF4-FFF2-40B4-BE49-F238E27FC236}">
                <a16:creationId xmlns:a16="http://schemas.microsoft.com/office/drawing/2014/main" id="{CAA17772-AF89-4DD7-862A-6D1F44AF59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3020000">
            <a:off x="2961301" y="2302870"/>
            <a:ext cx="3660475" cy="914400"/>
          </a:xfrm>
          <a:prstGeom prst="rect">
            <a:avLst/>
          </a:prstGeom>
        </p:spPr>
      </p:pic>
    </p:spTree>
    <p:extLst>
      <p:ext uri="{BB962C8B-B14F-4D97-AF65-F5344CB8AC3E}">
        <p14:creationId xmlns:p14="http://schemas.microsoft.com/office/powerpoint/2010/main" val="165627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F900D82-18B5-4F9E-8A4A-9DC89FDAA03D}"/>
              </a:ext>
            </a:extLst>
          </p:cNvPr>
          <p:cNvSpPr/>
          <p:nvPr/>
        </p:nvSpPr>
        <p:spPr>
          <a:xfrm>
            <a:off x="261669" y="1390292"/>
            <a:ext cx="1466489" cy="1222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JUDGE</a:t>
            </a:r>
          </a:p>
        </p:txBody>
      </p:sp>
      <p:sp>
        <p:nvSpPr>
          <p:cNvPr id="3" name="Rectangle 2">
            <a:extLst>
              <a:ext uri="{FF2B5EF4-FFF2-40B4-BE49-F238E27FC236}">
                <a16:creationId xmlns:a16="http://schemas.microsoft.com/office/drawing/2014/main" id="{B1BE4E32-4B18-4A3F-B3DC-361EBAAF3F90}"/>
              </a:ext>
            </a:extLst>
          </p:cNvPr>
          <p:cNvSpPr/>
          <p:nvPr/>
        </p:nvSpPr>
        <p:spPr>
          <a:xfrm>
            <a:off x="5019676" y="871806"/>
            <a:ext cx="4284451" cy="146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CREATE/UPDATE/DELETE CASE</a:t>
            </a:r>
          </a:p>
          <a:p>
            <a:pPr algn="ctr"/>
            <a:r>
              <a:rPr lang="en-US" dirty="0">
                <a:latin typeface="Times New Roman"/>
                <a:cs typeface="Times New Roman"/>
              </a:rPr>
              <a:t>CREATE/UPDATE/DELETE HEARING</a:t>
            </a:r>
          </a:p>
          <a:p>
            <a:pPr algn="ctr"/>
            <a:r>
              <a:rPr lang="en-US" dirty="0">
                <a:latin typeface="Times New Roman"/>
                <a:cs typeface="Times New Roman"/>
              </a:rPr>
              <a:t>VIEW CASE DETAILS </a:t>
            </a:r>
          </a:p>
          <a:p>
            <a:pPr algn="ctr"/>
            <a:r>
              <a:rPr lang="en-US" dirty="0">
                <a:latin typeface="Times New Roman"/>
                <a:cs typeface="Times New Roman"/>
              </a:rPr>
              <a:t>ASSIGN MEMBERS</a:t>
            </a:r>
          </a:p>
        </p:txBody>
      </p:sp>
      <p:sp>
        <p:nvSpPr>
          <p:cNvPr id="4" name="Rectangle 3">
            <a:extLst>
              <a:ext uri="{FF2B5EF4-FFF2-40B4-BE49-F238E27FC236}">
                <a16:creationId xmlns:a16="http://schemas.microsoft.com/office/drawing/2014/main" id="{1DCA27CF-C1D3-4082-9279-E7213B0B34D2}"/>
              </a:ext>
            </a:extLst>
          </p:cNvPr>
          <p:cNvSpPr/>
          <p:nvPr/>
        </p:nvSpPr>
        <p:spPr>
          <a:xfrm>
            <a:off x="6098875" y="3503763"/>
            <a:ext cx="2472904" cy="920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PRINT HEARING </a:t>
            </a:r>
          </a:p>
          <a:p>
            <a:pPr algn="ctr"/>
            <a:r>
              <a:rPr lang="en-US" dirty="0">
                <a:latin typeface="Times New Roman"/>
                <a:cs typeface="Times New Roman"/>
              </a:rPr>
              <a:t>PRINT CASE</a:t>
            </a:r>
          </a:p>
          <a:p>
            <a:pPr algn="ctr"/>
            <a:r>
              <a:rPr lang="en-US" dirty="0">
                <a:latin typeface="Times New Roman"/>
                <a:cs typeface="Times New Roman"/>
              </a:rPr>
              <a:t>VIEW CASE DETAILS</a:t>
            </a:r>
          </a:p>
        </p:txBody>
      </p:sp>
      <p:pic>
        <p:nvPicPr>
          <p:cNvPr id="5" name="Graphic 5" descr="Line arrow: Straight">
            <a:extLst>
              <a:ext uri="{FF2B5EF4-FFF2-40B4-BE49-F238E27FC236}">
                <a16:creationId xmlns:a16="http://schemas.microsoft.com/office/drawing/2014/main" id="{8C199673-DED8-4E27-BFA8-D890D7806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440000">
            <a:off x="1554430" y="991791"/>
            <a:ext cx="3574208" cy="914399"/>
          </a:xfrm>
          <a:prstGeom prst="rect">
            <a:avLst/>
          </a:prstGeom>
        </p:spPr>
      </p:pic>
      <p:pic>
        <p:nvPicPr>
          <p:cNvPr id="6" name="Graphic 6" descr="Line arrow: Straight">
            <a:extLst>
              <a:ext uri="{FF2B5EF4-FFF2-40B4-BE49-F238E27FC236}">
                <a16:creationId xmlns:a16="http://schemas.microsoft.com/office/drawing/2014/main" id="{DB73B001-CDA7-4AF6-83E9-46B97922A0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1940000">
            <a:off x="1417258" y="2906345"/>
            <a:ext cx="4911303" cy="713117"/>
          </a:xfrm>
          <a:prstGeom prst="rect">
            <a:avLst/>
          </a:prstGeom>
        </p:spPr>
      </p:pic>
      <p:sp>
        <p:nvSpPr>
          <p:cNvPr id="8" name="Rectangle: Rounded Corners 7">
            <a:extLst>
              <a:ext uri="{FF2B5EF4-FFF2-40B4-BE49-F238E27FC236}">
                <a16:creationId xmlns:a16="http://schemas.microsoft.com/office/drawing/2014/main" id="{4ACA2BC6-C879-4392-B4BF-95ED361C0CA9}"/>
              </a:ext>
            </a:extLst>
          </p:cNvPr>
          <p:cNvSpPr/>
          <p:nvPr/>
        </p:nvSpPr>
        <p:spPr>
          <a:xfrm>
            <a:off x="259870" y="4537135"/>
            <a:ext cx="3666226" cy="1883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LAWYERS</a:t>
            </a:r>
          </a:p>
          <a:p>
            <a:pPr algn="ctr"/>
            <a:r>
              <a:rPr lang="en-US" dirty="0">
                <a:latin typeface="Times New Roman"/>
                <a:cs typeface="Times New Roman"/>
              </a:rPr>
              <a:t>POLICE OFFICERS</a:t>
            </a:r>
          </a:p>
          <a:p>
            <a:pPr algn="ctr"/>
            <a:r>
              <a:rPr lang="en-US" dirty="0">
                <a:latin typeface="Times New Roman"/>
                <a:cs typeface="Times New Roman"/>
              </a:rPr>
              <a:t>GOVERNMENT LAWYERS</a:t>
            </a:r>
          </a:p>
          <a:p>
            <a:pPr algn="ctr"/>
            <a:r>
              <a:rPr lang="en-US" dirty="0">
                <a:latin typeface="Times New Roman"/>
                <a:cs typeface="Times New Roman"/>
              </a:rPr>
              <a:t>VICTIM</a:t>
            </a:r>
          </a:p>
          <a:p>
            <a:pPr algn="ctr"/>
            <a:r>
              <a:rPr lang="en-US" dirty="0">
                <a:latin typeface="Times New Roman"/>
                <a:cs typeface="Times New Roman"/>
              </a:rPr>
              <a:t>PUBLIC PROSECUTOR</a:t>
            </a:r>
          </a:p>
          <a:p>
            <a:pPr algn="ctr"/>
            <a:r>
              <a:rPr lang="en-US" dirty="0">
                <a:latin typeface="Times New Roman"/>
                <a:cs typeface="Times New Roman"/>
              </a:rPr>
              <a:t>STAFFS</a:t>
            </a:r>
          </a:p>
        </p:txBody>
      </p:sp>
      <p:pic>
        <p:nvPicPr>
          <p:cNvPr id="9" name="Graphic 9" descr="Line arrow: Straight">
            <a:extLst>
              <a:ext uri="{FF2B5EF4-FFF2-40B4-BE49-F238E27FC236}">
                <a16:creationId xmlns:a16="http://schemas.microsoft.com/office/drawing/2014/main" id="{31934C0E-51E2-4A1A-B20A-B494E395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9300000">
            <a:off x="3719696" y="4586044"/>
            <a:ext cx="2596550" cy="914400"/>
          </a:xfrm>
          <a:prstGeom prst="rect">
            <a:avLst/>
          </a:prstGeom>
        </p:spPr>
      </p:pic>
      <p:sp>
        <p:nvSpPr>
          <p:cNvPr id="10" name="Rectangle: Rounded Corners 9">
            <a:extLst>
              <a:ext uri="{FF2B5EF4-FFF2-40B4-BE49-F238E27FC236}">
                <a16:creationId xmlns:a16="http://schemas.microsoft.com/office/drawing/2014/main" id="{F1CDA24C-67AB-485F-BA34-5EB5FA2A6E33}"/>
              </a:ext>
            </a:extLst>
          </p:cNvPr>
          <p:cNvSpPr/>
          <p:nvPr/>
        </p:nvSpPr>
        <p:spPr>
          <a:xfrm>
            <a:off x="9891803" y="3501067"/>
            <a:ext cx="1639017" cy="9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a:cs typeface="Times New Roman"/>
              </a:rPr>
              <a:t>DATABASE</a:t>
            </a:r>
          </a:p>
        </p:txBody>
      </p:sp>
      <p:pic>
        <p:nvPicPr>
          <p:cNvPr id="11" name="Graphic 11" descr="Line arrow: Straight">
            <a:extLst>
              <a:ext uri="{FF2B5EF4-FFF2-40B4-BE49-F238E27FC236}">
                <a16:creationId xmlns:a16="http://schemas.microsoft.com/office/drawing/2014/main" id="{06B4381D-1F02-42C9-ADFF-1ABCEBEC99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8571782" y="3518140"/>
            <a:ext cx="1316966" cy="928777"/>
          </a:xfrm>
          <a:prstGeom prst="rect">
            <a:avLst/>
          </a:prstGeom>
        </p:spPr>
      </p:pic>
      <p:pic>
        <p:nvPicPr>
          <p:cNvPr id="12" name="Graphic 12" descr="Line arrow: Straight">
            <a:extLst>
              <a:ext uri="{FF2B5EF4-FFF2-40B4-BE49-F238E27FC236}">
                <a16:creationId xmlns:a16="http://schemas.microsoft.com/office/drawing/2014/main" id="{B7AA9059-3F1F-41D6-8D37-3F81C04481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3200000">
            <a:off x="9052540" y="2501228"/>
            <a:ext cx="1892060" cy="813759"/>
          </a:xfrm>
          <a:prstGeom prst="rect">
            <a:avLst/>
          </a:prstGeom>
        </p:spPr>
      </p:pic>
    </p:spTree>
    <p:extLst>
      <p:ext uri="{BB962C8B-B14F-4D97-AF65-F5344CB8AC3E}">
        <p14:creationId xmlns:p14="http://schemas.microsoft.com/office/powerpoint/2010/main" val="408038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09553-98AE-45D7-B5B1-469918C8E01B}"/>
              </a:ext>
            </a:extLst>
          </p:cNvPr>
          <p:cNvSpPr>
            <a:spLocks noGrp="1"/>
          </p:cNvSpPr>
          <p:nvPr>
            <p:ph idx="1"/>
          </p:nvPr>
        </p:nvSpPr>
        <p:spPr>
          <a:xfrm>
            <a:off x="4223199" y="2714277"/>
            <a:ext cx="8946541" cy="4195481"/>
          </a:xfrm>
        </p:spPr>
        <p:txBody>
          <a:bodyPr vert="horz" lIns="91440" tIns="45720" rIns="91440" bIns="45720" rtlCol="0" anchor="t">
            <a:normAutofit/>
          </a:bodyPr>
          <a:lstStyle/>
          <a:p>
            <a:pPr marL="0" indent="0">
              <a:buNone/>
            </a:pPr>
            <a:r>
              <a:rPr lang="en-US" sz="4400" dirty="0">
                <a:latin typeface="Times New Roman"/>
                <a:cs typeface="Times New Roman"/>
              </a:rPr>
              <a:t>THANK YOU!!</a:t>
            </a:r>
            <a:endParaRPr lang="en-US"/>
          </a:p>
        </p:txBody>
      </p:sp>
    </p:spTree>
    <p:extLst>
      <p:ext uri="{BB962C8B-B14F-4D97-AF65-F5344CB8AC3E}">
        <p14:creationId xmlns:p14="http://schemas.microsoft.com/office/powerpoint/2010/main" val="58601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734" y="1401625"/>
            <a:ext cx="9404723" cy="1400530"/>
          </a:xfrm>
        </p:spPr>
        <p:txBody>
          <a:bodyPr/>
          <a:lstStyle/>
          <a:p>
            <a:pPr algn="ctr"/>
            <a:r>
              <a:rPr lang="en-US" dirty="0">
                <a:latin typeface="Times New Roman"/>
                <a:cs typeface="Times New Roman"/>
              </a:rPr>
              <a:t>PROBLEM STATEMENT</a:t>
            </a:r>
            <a:endParaRPr lang="en-US"/>
          </a:p>
        </p:txBody>
      </p:sp>
      <p:sp>
        <p:nvSpPr>
          <p:cNvPr id="5" name="TextBox 4">
            <a:extLst>
              <a:ext uri="{FF2B5EF4-FFF2-40B4-BE49-F238E27FC236}">
                <a16:creationId xmlns:a16="http://schemas.microsoft.com/office/drawing/2014/main" id="{0369BA77-6180-44ED-B0CB-213870BAD575}"/>
              </a:ext>
            </a:extLst>
          </p:cNvPr>
          <p:cNvSpPr txBox="1"/>
          <p:nvPr/>
        </p:nvSpPr>
        <p:spPr>
          <a:xfrm>
            <a:off x="1475117" y="3099759"/>
            <a:ext cx="993187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Smart</a:t>
            </a:r>
            <a:r>
              <a:rPr lang="en-US" sz="2000" dirty="0">
                <a:latin typeface="Times New Roman"/>
                <a:ea typeface="+mn-lt"/>
                <a:cs typeface="+mn-lt"/>
              </a:rPr>
              <a:t> and efficient Judiciary Interactive System: We often come across scenarios where stakeholders for a particular event (presentation, meeting, discussion, etc.) are at remote location. In such cases, we observe many problems in flawless conduction of presentation or meeting, etc. We are looking for software solution for smart and efficient judiciary interactive system. It should cover (1) facility for presentation to all the attendees (2) facility for discussion between Judiciary panel. Additional useful features are welcomed</a:t>
            </a:r>
            <a:r>
              <a:rPr lang="en-US" sz="2000" dirty="0">
                <a:latin typeface="Times New Roman"/>
                <a:cs typeface="Times New Roman"/>
              </a:rPr>
              <a:t> text</a:t>
            </a:r>
          </a:p>
        </p:txBody>
      </p:sp>
    </p:spTree>
    <p:extLst>
      <p:ext uri="{BB962C8B-B14F-4D97-AF65-F5344CB8AC3E}">
        <p14:creationId xmlns:p14="http://schemas.microsoft.com/office/powerpoint/2010/main" val="115667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733" y="1171585"/>
            <a:ext cx="9404723" cy="1400530"/>
          </a:xfrm>
        </p:spPr>
        <p:txBody>
          <a:bodyPr/>
          <a:lstStyle/>
          <a:p>
            <a:pPr algn="ctr"/>
            <a:r>
              <a:rPr lang="en-US" dirty="0">
                <a:latin typeface="Times New Roman"/>
                <a:cs typeface="Times New Roman"/>
              </a:rPr>
              <a:t>MEETING</a:t>
            </a:r>
            <a:endParaRPr lang="en-US"/>
          </a:p>
        </p:txBody>
      </p:sp>
      <p:sp>
        <p:nvSpPr>
          <p:cNvPr id="5" name="TextBox 4">
            <a:extLst>
              <a:ext uri="{FF2B5EF4-FFF2-40B4-BE49-F238E27FC236}">
                <a16:creationId xmlns:a16="http://schemas.microsoft.com/office/drawing/2014/main" id="{160DE901-0955-4130-9625-1FEA460E7D69}"/>
              </a:ext>
            </a:extLst>
          </p:cNvPr>
          <p:cNvSpPr txBox="1"/>
          <p:nvPr/>
        </p:nvSpPr>
        <p:spPr>
          <a:xfrm>
            <a:off x="900023" y="3027872"/>
            <a:ext cx="1019067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The Idea is to develop Online Conferencing Application which provides Video Conferencing, desktop sharing, chat and Sharing of documents.</a:t>
            </a:r>
            <a:r>
              <a:rPr lang="en-US" sz="2000" dirty="0">
                <a:latin typeface="Times New Roman"/>
                <a:ea typeface="+mn-lt"/>
                <a:cs typeface="Times New Roman"/>
              </a:rPr>
              <a:t> </a:t>
            </a:r>
            <a:r>
              <a:rPr lang="en-US" sz="2000" dirty="0">
                <a:latin typeface="Times New Roman"/>
                <a:ea typeface="+mn-lt"/>
                <a:cs typeface="+mn-lt"/>
              </a:rPr>
              <a:t>The Application allows multiple meetings with highly secured virtual private rooms to be held at the same time.The Admin can create meeting for all the attendees at any remote location. Admin(Judge)  can monitor the cases in a well-organized manner. The application also allows the discussion between the Judiciary Panel.</a:t>
            </a:r>
            <a:endParaRPr lang="en-US" sz="2000" dirty="0">
              <a:latin typeface="Times New Roman"/>
              <a:cs typeface="Times New Roman"/>
            </a:endParaRPr>
          </a:p>
        </p:txBody>
      </p:sp>
    </p:spTree>
    <p:extLst>
      <p:ext uri="{BB962C8B-B14F-4D97-AF65-F5344CB8AC3E}">
        <p14:creationId xmlns:p14="http://schemas.microsoft.com/office/powerpoint/2010/main" val="371115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126" y="575733"/>
            <a:ext cx="8825657" cy="866100"/>
          </a:xfrm>
        </p:spPr>
        <p:txBody>
          <a:bodyPr/>
          <a:lstStyle/>
          <a:p>
            <a:pPr algn="ctr"/>
            <a:r>
              <a:rPr lang="en-US" dirty="0">
                <a:latin typeface="Times New Roman"/>
                <a:cs typeface="Times New Roman"/>
              </a:rPr>
              <a:t>LOGIN</a:t>
            </a:r>
            <a:endParaRPr lang="en-US"/>
          </a:p>
        </p:txBody>
      </p:sp>
      <p:pic>
        <p:nvPicPr>
          <p:cNvPr id="4" name="Picture 4" descr="A screenshot of a cell phone&#10;&#10;Description automatically generated">
            <a:extLst>
              <a:ext uri="{FF2B5EF4-FFF2-40B4-BE49-F238E27FC236}">
                <a16:creationId xmlns:a16="http://schemas.microsoft.com/office/drawing/2014/main" id="{2A2E404A-DB55-494D-B91D-909E6F7CC3BC}"/>
              </a:ext>
            </a:extLst>
          </p:cNvPr>
          <p:cNvPicPr>
            <a:picLocks noChangeAspect="1"/>
          </p:cNvPicPr>
          <p:nvPr/>
        </p:nvPicPr>
        <p:blipFill>
          <a:blip r:embed="rId2"/>
          <a:stretch>
            <a:fillRect/>
          </a:stretch>
        </p:blipFill>
        <p:spPr>
          <a:xfrm>
            <a:off x="4149306" y="2255036"/>
            <a:ext cx="3663350" cy="3339964"/>
          </a:xfrm>
          <a:prstGeom prst="rect">
            <a:avLst/>
          </a:prstGeom>
        </p:spPr>
      </p:pic>
    </p:spTree>
    <p:extLst>
      <p:ext uri="{BB962C8B-B14F-4D97-AF65-F5344CB8AC3E}">
        <p14:creationId xmlns:p14="http://schemas.microsoft.com/office/powerpoint/2010/main" val="34332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5072-8E72-49AB-AE29-F6056B44B9EE}"/>
              </a:ext>
            </a:extLst>
          </p:cNvPr>
          <p:cNvSpPr>
            <a:spLocks noGrp="1"/>
          </p:cNvSpPr>
          <p:nvPr>
            <p:ph type="title"/>
          </p:nvPr>
        </p:nvSpPr>
        <p:spPr>
          <a:xfrm>
            <a:off x="1264337" y="510227"/>
            <a:ext cx="9404723" cy="1400530"/>
          </a:xfrm>
        </p:spPr>
        <p:txBody>
          <a:bodyPr/>
          <a:lstStyle/>
          <a:p>
            <a:pPr algn="ctr"/>
            <a:r>
              <a:rPr lang="en-US" dirty="0">
                <a:latin typeface="Times New Roman"/>
                <a:cs typeface="Times New Roman"/>
              </a:rPr>
              <a:t>WORKING SPACE OF JUDGE</a:t>
            </a:r>
            <a:endParaRPr lang="en-US"/>
          </a:p>
        </p:txBody>
      </p:sp>
      <p:pic>
        <p:nvPicPr>
          <p:cNvPr id="4" name="Picture 4" descr="A screenshot of a computer screen&#10;&#10;Description automatically generated">
            <a:extLst>
              <a:ext uri="{FF2B5EF4-FFF2-40B4-BE49-F238E27FC236}">
                <a16:creationId xmlns:a16="http://schemas.microsoft.com/office/drawing/2014/main" id="{CDA32FDD-CD92-4A96-A68A-4646598B54E2}"/>
              </a:ext>
            </a:extLst>
          </p:cNvPr>
          <p:cNvPicPr>
            <a:picLocks noChangeAspect="1"/>
          </p:cNvPicPr>
          <p:nvPr/>
        </p:nvPicPr>
        <p:blipFill>
          <a:blip r:embed="rId2"/>
          <a:stretch>
            <a:fillRect/>
          </a:stretch>
        </p:blipFill>
        <p:spPr>
          <a:xfrm>
            <a:off x="1733909" y="1912039"/>
            <a:ext cx="8580406" cy="4227240"/>
          </a:xfrm>
          <a:prstGeom prst="rect">
            <a:avLst/>
          </a:prstGeom>
        </p:spPr>
      </p:pic>
    </p:spTree>
    <p:extLst>
      <p:ext uri="{BB962C8B-B14F-4D97-AF65-F5344CB8AC3E}">
        <p14:creationId xmlns:p14="http://schemas.microsoft.com/office/powerpoint/2010/main" val="377405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BB29-002D-4CBA-A441-026CF959BA1A}"/>
              </a:ext>
            </a:extLst>
          </p:cNvPr>
          <p:cNvSpPr>
            <a:spLocks noGrp="1"/>
          </p:cNvSpPr>
          <p:nvPr>
            <p:ph type="title"/>
          </p:nvPr>
        </p:nvSpPr>
        <p:spPr>
          <a:xfrm>
            <a:off x="1293092" y="567737"/>
            <a:ext cx="9404723" cy="1400530"/>
          </a:xfrm>
        </p:spPr>
        <p:txBody>
          <a:bodyPr/>
          <a:lstStyle/>
          <a:p>
            <a:pPr algn="ctr"/>
            <a:r>
              <a:rPr lang="en-US" dirty="0">
                <a:latin typeface="Times New Roman"/>
                <a:cs typeface="Times New Roman"/>
              </a:rPr>
              <a:t>CONFERENCE</a:t>
            </a:r>
          </a:p>
        </p:txBody>
      </p:sp>
      <p:pic>
        <p:nvPicPr>
          <p:cNvPr id="4" name="Picture 4" descr="A screenshot of a cell phone&#10;&#10;Description automatically generated">
            <a:extLst>
              <a:ext uri="{FF2B5EF4-FFF2-40B4-BE49-F238E27FC236}">
                <a16:creationId xmlns:a16="http://schemas.microsoft.com/office/drawing/2014/main" id="{18E41AFF-96A1-49EE-8F72-4DD34173588F}"/>
              </a:ext>
            </a:extLst>
          </p:cNvPr>
          <p:cNvPicPr>
            <a:picLocks noChangeAspect="1"/>
          </p:cNvPicPr>
          <p:nvPr/>
        </p:nvPicPr>
        <p:blipFill>
          <a:blip r:embed="rId2"/>
          <a:stretch>
            <a:fillRect/>
          </a:stretch>
        </p:blipFill>
        <p:spPr>
          <a:xfrm>
            <a:off x="2352136" y="1911692"/>
            <a:ext cx="7300819" cy="4112918"/>
          </a:xfrm>
          <a:prstGeom prst="rect">
            <a:avLst/>
          </a:prstGeom>
        </p:spPr>
      </p:pic>
    </p:spTree>
    <p:extLst>
      <p:ext uri="{BB962C8B-B14F-4D97-AF65-F5344CB8AC3E}">
        <p14:creationId xmlns:p14="http://schemas.microsoft.com/office/powerpoint/2010/main" val="6422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p:cNvSpPr>
            <a:spLocks noGrp="1"/>
          </p:cNvSpPr>
          <p:nvPr>
            <p:ph type="title"/>
          </p:nvPr>
        </p:nvSpPr>
        <p:spPr>
          <a:xfrm>
            <a:off x="806195" y="804672"/>
            <a:ext cx="3521359" cy="5248656"/>
          </a:xfrm>
        </p:spPr>
        <p:txBody>
          <a:bodyPr vert="horz" lIns="91440" tIns="45720" rIns="91440" bIns="45720" rtlCol="0" anchor="ctr">
            <a:normAutofit/>
          </a:bodyPr>
          <a:lstStyle/>
          <a:p>
            <a:pPr algn="ctr"/>
            <a:r>
              <a:rPr lang="en-US">
                <a:latin typeface="Times New Roman"/>
                <a:cs typeface="Times New Roman"/>
              </a:rPr>
              <a:t>USERS</a:t>
            </a:r>
          </a:p>
        </p:txBody>
      </p:sp>
      <p:sp>
        <p:nvSpPr>
          <p:cNvPr id="13" name="TextBox 12">
            <a:extLst>
              <a:ext uri="{FF2B5EF4-FFF2-40B4-BE49-F238E27FC236}">
                <a16:creationId xmlns:a16="http://schemas.microsoft.com/office/drawing/2014/main" id="{357A123F-75D5-43DC-8832-2EC59293AD1C}"/>
              </a:ext>
            </a:extLst>
          </p:cNvPr>
          <p:cNvSpPr txBox="1"/>
          <p:nvPr/>
        </p:nvSpPr>
        <p:spPr>
          <a:xfrm>
            <a:off x="4889597" y="804671"/>
            <a:ext cx="6486194" cy="524865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ts val="1000"/>
              </a:spcBef>
              <a:buClr>
                <a:schemeClr val="accent1"/>
              </a:buClr>
              <a:buSzPct val="80000"/>
            </a:pPr>
            <a:r>
              <a:rPr lang="en-US" sz="2000" dirty="0">
                <a:latin typeface="Times New Roman"/>
                <a:ea typeface="+mj-ea"/>
                <a:cs typeface="Times New Roman"/>
              </a:rPr>
              <a:t>The Users of this application are,</a:t>
            </a:r>
          </a:p>
          <a:p>
            <a:pPr marL="342900" indent="-342900" defTabSz="457200">
              <a:spcBef>
                <a:spcPts val="1000"/>
              </a:spcBef>
              <a:buClr>
                <a:schemeClr val="accent1"/>
              </a:buClr>
              <a:buSzPct val="80000"/>
              <a:buFont typeface="Wingdings 3" charset="2"/>
              <a:buChar char=""/>
            </a:pPr>
            <a:r>
              <a:rPr lang="en-US" sz="2000" dirty="0">
                <a:latin typeface="Times New Roman"/>
                <a:ea typeface="+mj-ea"/>
                <a:cs typeface="Times New Roman"/>
              </a:rPr>
              <a:t>       Judge(Admin)</a:t>
            </a:r>
          </a:p>
          <a:p>
            <a:pPr marL="342900" indent="-342900" defTabSz="457200">
              <a:spcBef>
                <a:spcPts val="1000"/>
              </a:spcBef>
              <a:buClr>
                <a:schemeClr val="accent1"/>
              </a:buClr>
              <a:buSzPct val="80000"/>
              <a:buFont typeface="Wingdings 3" charset="2"/>
              <a:buChar char=""/>
            </a:pPr>
            <a:r>
              <a:rPr lang="en-US" sz="2000" dirty="0">
                <a:latin typeface="Times New Roman"/>
                <a:ea typeface="+mj-ea"/>
                <a:cs typeface="Times New Roman"/>
              </a:rPr>
              <a:t>       Lawyers</a:t>
            </a:r>
          </a:p>
          <a:p>
            <a:pPr marL="342900" indent="-342900" defTabSz="457200">
              <a:spcBef>
                <a:spcPts val="1000"/>
              </a:spcBef>
              <a:buClr>
                <a:schemeClr val="accent1"/>
              </a:buClr>
              <a:buSzPct val="80000"/>
              <a:buFont typeface="Wingdings 3" charset="2"/>
              <a:buChar char=""/>
            </a:pPr>
            <a:r>
              <a:rPr lang="en-US" sz="2000" dirty="0">
                <a:latin typeface="Times New Roman"/>
                <a:ea typeface="+mj-ea"/>
                <a:cs typeface="Times New Roman"/>
              </a:rPr>
              <a:t>       Government Lawyers</a:t>
            </a:r>
          </a:p>
          <a:p>
            <a:pPr marL="342900" indent="-342900" defTabSz="457200">
              <a:spcBef>
                <a:spcPts val="1000"/>
              </a:spcBef>
              <a:buClr>
                <a:schemeClr val="accent1"/>
              </a:buClr>
              <a:buSzPct val="80000"/>
              <a:buFont typeface="Wingdings 3" charset="2"/>
              <a:buChar char=""/>
            </a:pPr>
            <a:r>
              <a:rPr lang="en-US" sz="2000" dirty="0">
                <a:latin typeface="Times New Roman"/>
                <a:ea typeface="+mj-ea"/>
                <a:cs typeface="Times New Roman"/>
              </a:rPr>
              <a:t>       Police Officers</a:t>
            </a:r>
          </a:p>
          <a:p>
            <a:pPr marL="342900" indent="-342900" defTabSz="457200">
              <a:spcBef>
                <a:spcPts val="1000"/>
              </a:spcBef>
              <a:buClr>
                <a:schemeClr val="accent1"/>
              </a:buClr>
              <a:buSzPct val="80000"/>
              <a:buFont typeface="Wingdings 3" charset="2"/>
              <a:buChar char=""/>
            </a:pPr>
            <a:r>
              <a:rPr lang="en-US" sz="2000" dirty="0">
                <a:latin typeface="Times New Roman"/>
                <a:ea typeface="+mj-ea"/>
                <a:cs typeface="Times New Roman"/>
              </a:rPr>
              <a:t>       Victim</a:t>
            </a:r>
          </a:p>
          <a:p>
            <a:pPr marL="342900" indent="-342900" defTabSz="457200">
              <a:spcBef>
                <a:spcPts val="1000"/>
              </a:spcBef>
              <a:buClr>
                <a:schemeClr val="accent1"/>
              </a:buClr>
              <a:buSzPct val="80000"/>
              <a:buFont typeface="Wingdings 3" charset="2"/>
              <a:buChar char=""/>
            </a:pPr>
            <a:r>
              <a:rPr lang="en-US" sz="2000" dirty="0">
                <a:latin typeface="Times New Roman"/>
                <a:ea typeface="+mj-ea"/>
                <a:cs typeface="Times New Roman"/>
              </a:rPr>
              <a:t>       Office Staffs</a:t>
            </a:r>
          </a:p>
          <a:p>
            <a:pPr marL="342900" indent="-342900" defTabSz="457200">
              <a:spcBef>
                <a:spcPts val="1000"/>
              </a:spcBef>
              <a:buClr>
                <a:schemeClr val="accent1"/>
              </a:buClr>
              <a:buSzPct val="80000"/>
              <a:buFont typeface="Wingdings 3" charset="2"/>
              <a:buChar char=""/>
            </a:pPr>
            <a:endParaRPr lang="en-US" sz="2000" dirty="0">
              <a:latin typeface="Times New Roman"/>
              <a:ea typeface="+mj-ea"/>
              <a:cs typeface="Times New Roman"/>
            </a:endParaRPr>
          </a:p>
        </p:txBody>
      </p:sp>
    </p:spTree>
    <p:extLst>
      <p:ext uri="{BB962C8B-B14F-4D97-AF65-F5344CB8AC3E}">
        <p14:creationId xmlns:p14="http://schemas.microsoft.com/office/powerpoint/2010/main" val="216459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941" y="668378"/>
            <a:ext cx="9404723" cy="1400530"/>
          </a:xfrm>
        </p:spPr>
        <p:txBody>
          <a:bodyPr/>
          <a:lstStyle/>
          <a:p>
            <a:pPr algn="ctr"/>
            <a:r>
              <a:rPr lang="en-US" b="1" dirty="0">
                <a:latin typeface="Times New Roman"/>
                <a:cs typeface="Times New Roman"/>
              </a:rPr>
              <a:t>ADMIN ACCESS</a:t>
            </a:r>
          </a:p>
        </p:txBody>
      </p:sp>
      <p:sp>
        <p:nvSpPr>
          <p:cNvPr id="6" name="TextBox 5">
            <a:extLst>
              <a:ext uri="{FF2B5EF4-FFF2-40B4-BE49-F238E27FC236}">
                <a16:creationId xmlns:a16="http://schemas.microsoft.com/office/drawing/2014/main" id="{B038A06D-FD5E-40A2-A95E-1C7482402E6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10" name="Graphic 10" descr="Confused person">
            <a:extLst>
              <a:ext uri="{FF2B5EF4-FFF2-40B4-BE49-F238E27FC236}">
                <a16:creationId xmlns:a16="http://schemas.microsoft.com/office/drawing/2014/main" id="{453A3B9D-73CF-481A-A0ED-9833AADF57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1743" y="2641122"/>
            <a:ext cx="1705154" cy="2050210"/>
          </a:xfrm>
          <a:prstGeom prst="rect">
            <a:avLst/>
          </a:prstGeom>
        </p:spPr>
      </p:pic>
      <p:sp>
        <p:nvSpPr>
          <p:cNvPr id="11" name="TextBox 10">
            <a:extLst>
              <a:ext uri="{FF2B5EF4-FFF2-40B4-BE49-F238E27FC236}">
                <a16:creationId xmlns:a16="http://schemas.microsoft.com/office/drawing/2014/main" id="{EDFE9B21-BB90-4E16-A77E-32A0216176D6}"/>
              </a:ext>
            </a:extLst>
          </p:cNvPr>
          <p:cNvSpPr txBox="1"/>
          <p:nvPr/>
        </p:nvSpPr>
        <p:spPr>
          <a:xfrm>
            <a:off x="208112" y="492388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JUDGE</a:t>
            </a:r>
            <a:endParaRPr lang="en-US" b="1"/>
          </a:p>
        </p:txBody>
      </p:sp>
      <p:sp>
        <p:nvSpPr>
          <p:cNvPr id="12" name="TextBox 11">
            <a:extLst>
              <a:ext uri="{FF2B5EF4-FFF2-40B4-BE49-F238E27FC236}">
                <a16:creationId xmlns:a16="http://schemas.microsoft.com/office/drawing/2014/main" id="{F974D6F7-6D3B-4FB6-B11A-420E643E10E8}"/>
              </a:ext>
            </a:extLst>
          </p:cNvPr>
          <p:cNvSpPr txBox="1"/>
          <p:nvPr/>
        </p:nvSpPr>
        <p:spPr>
          <a:xfrm>
            <a:off x="6921441" y="196125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Times New Roman"/>
                <a:cs typeface="Times New Roman"/>
              </a:rPr>
              <a:t> Case</a:t>
            </a:r>
            <a:endParaRPr lang="en-US" sz="2400" b="1"/>
          </a:p>
        </p:txBody>
      </p:sp>
      <p:sp>
        <p:nvSpPr>
          <p:cNvPr id="13" name="TextBox 12">
            <a:extLst>
              <a:ext uri="{FF2B5EF4-FFF2-40B4-BE49-F238E27FC236}">
                <a16:creationId xmlns:a16="http://schemas.microsoft.com/office/drawing/2014/main" id="{321A67D3-6F26-44F5-889C-AB19972074D4}"/>
              </a:ext>
            </a:extLst>
          </p:cNvPr>
          <p:cNvSpPr txBox="1"/>
          <p:nvPr/>
        </p:nvSpPr>
        <p:spPr>
          <a:xfrm>
            <a:off x="6978050" y="367125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Times New Roman"/>
                <a:cs typeface="Times New Roman"/>
              </a:rPr>
              <a:t> Hearing</a:t>
            </a:r>
            <a:endParaRPr lang="en-US" sz="2400" b="1"/>
          </a:p>
        </p:txBody>
      </p:sp>
      <p:sp>
        <p:nvSpPr>
          <p:cNvPr id="14" name="TextBox 13">
            <a:extLst>
              <a:ext uri="{FF2B5EF4-FFF2-40B4-BE49-F238E27FC236}">
                <a16:creationId xmlns:a16="http://schemas.microsoft.com/office/drawing/2014/main" id="{57734DE4-7D17-4350-ADD8-EEC610DB5995}"/>
              </a:ext>
            </a:extLst>
          </p:cNvPr>
          <p:cNvSpPr txBox="1"/>
          <p:nvPr/>
        </p:nvSpPr>
        <p:spPr>
          <a:xfrm>
            <a:off x="7106549" y="542439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Times New Roman"/>
                <a:cs typeface="Times New Roman"/>
              </a:rPr>
              <a:t>Members</a:t>
            </a:r>
            <a:endParaRPr lang="en-US" sz="2400" b="1"/>
          </a:p>
        </p:txBody>
      </p:sp>
      <p:pic>
        <p:nvPicPr>
          <p:cNvPr id="36" name="Graphic 36" descr="Line arrow: Straight">
            <a:extLst>
              <a:ext uri="{FF2B5EF4-FFF2-40B4-BE49-F238E27FC236}">
                <a16:creationId xmlns:a16="http://schemas.microsoft.com/office/drawing/2014/main" id="{4B3D76D2-4E4D-4B77-973E-795435D15F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140000">
            <a:off x="2149394" y="2358972"/>
            <a:ext cx="5730815" cy="785005"/>
          </a:xfrm>
          <a:prstGeom prst="rect">
            <a:avLst/>
          </a:prstGeom>
        </p:spPr>
      </p:pic>
      <p:sp>
        <p:nvSpPr>
          <p:cNvPr id="37" name="TextBox 36">
            <a:extLst>
              <a:ext uri="{FF2B5EF4-FFF2-40B4-BE49-F238E27FC236}">
                <a16:creationId xmlns:a16="http://schemas.microsoft.com/office/drawing/2014/main" id="{A10E58CD-2FC9-405B-838D-522E815D23AD}"/>
              </a:ext>
            </a:extLst>
          </p:cNvPr>
          <p:cNvSpPr txBox="1"/>
          <p:nvPr/>
        </p:nvSpPr>
        <p:spPr>
          <a:xfrm rot="20940000">
            <a:off x="3243532" y="233674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Create/Update/Delete</a:t>
            </a:r>
          </a:p>
        </p:txBody>
      </p:sp>
      <p:pic>
        <p:nvPicPr>
          <p:cNvPr id="38" name="Graphic 38" descr="Line arrow: Straight">
            <a:extLst>
              <a:ext uri="{FF2B5EF4-FFF2-40B4-BE49-F238E27FC236}">
                <a16:creationId xmlns:a16="http://schemas.microsoft.com/office/drawing/2014/main" id="{629ED3EF-7C53-4297-89D4-5611990C15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2229453" y="3488287"/>
            <a:ext cx="5558285" cy="900023"/>
          </a:xfrm>
          <a:prstGeom prst="rect">
            <a:avLst/>
          </a:prstGeom>
        </p:spPr>
      </p:pic>
      <p:pic>
        <p:nvPicPr>
          <p:cNvPr id="40" name="Graphic 40" descr="Line arrow: Straight">
            <a:extLst>
              <a:ext uri="{FF2B5EF4-FFF2-40B4-BE49-F238E27FC236}">
                <a16:creationId xmlns:a16="http://schemas.microsoft.com/office/drawing/2014/main" id="{8960C9E8-B8F5-4205-A892-A79F14AE7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460000">
            <a:off x="2136104" y="4639360"/>
            <a:ext cx="5702061" cy="885646"/>
          </a:xfrm>
          <a:prstGeom prst="rect">
            <a:avLst/>
          </a:prstGeom>
        </p:spPr>
      </p:pic>
      <p:sp>
        <p:nvSpPr>
          <p:cNvPr id="41" name="TextBox 40">
            <a:extLst>
              <a:ext uri="{FF2B5EF4-FFF2-40B4-BE49-F238E27FC236}">
                <a16:creationId xmlns:a16="http://schemas.microsoft.com/office/drawing/2014/main" id="{028DCBB7-75F6-44B6-B51C-3877A49BB6F5}"/>
              </a:ext>
            </a:extLst>
          </p:cNvPr>
          <p:cNvSpPr txBox="1"/>
          <p:nvPr/>
        </p:nvSpPr>
        <p:spPr>
          <a:xfrm>
            <a:off x="3400785" y="34151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Create/Update/Delete</a:t>
            </a:r>
            <a:endParaRPr lang="en-US" dirty="0"/>
          </a:p>
        </p:txBody>
      </p:sp>
      <p:sp>
        <p:nvSpPr>
          <p:cNvPr id="42" name="TextBox 41">
            <a:extLst>
              <a:ext uri="{FF2B5EF4-FFF2-40B4-BE49-F238E27FC236}">
                <a16:creationId xmlns:a16="http://schemas.microsoft.com/office/drawing/2014/main" id="{FA035EA3-78A1-4B56-86A8-BE15C2C22319}"/>
              </a:ext>
            </a:extLst>
          </p:cNvPr>
          <p:cNvSpPr txBox="1"/>
          <p:nvPr/>
        </p:nvSpPr>
        <p:spPr>
          <a:xfrm rot="660000">
            <a:off x="3371132" y="453569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Assign/Remove</a:t>
            </a:r>
          </a:p>
        </p:txBody>
      </p:sp>
    </p:spTree>
    <p:extLst>
      <p:ext uri="{BB962C8B-B14F-4D97-AF65-F5344CB8AC3E}">
        <p14:creationId xmlns:p14="http://schemas.microsoft.com/office/powerpoint/2010/main" val="42380912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automatically generated">
            <a:extLst>
              <a:ext uri="{FF2B5EF4-FFF2-40B4-BE49-F238E27FC236}">
                <a16:creationId xmlns:a16="http://schemas.microsoft.com/office/drawing/2014/main" id="{85452F2D-FE21-4ED9-9AA3-6BEE708C240F}"/>
              </a:ext>
            </a:extLst>
          </p:cNvPr>
          <p:cNvPicPr>
            <a:picLocks noGrp="1" noChangeAspect="1"/>
          </p:cNvPicPr>
          <p:nvPr>
            <p:ph idx="1"/>
          </p:nvPr>
        </p:nvPicPr>
        <p:blipFill>
          <a:blip r:embed="rId2"/>
          <a:stretch>
            <a:fillRect/>
          </a:stretch>
        </p:blipFill>
        <p:spPr>
          <a:xfrm>
            <a:off x="1275840" y="1295109"/>
            <a:ext cx="9521635" cy="5020985"/>
          </a:xfrm>
        </p:spPr>
      </p:pic>
    </p:spTree>
    <p:extLst>
      <p:ext uri="{BB962C8B-B14F-4D97-AF65-F5344CB8AC3E}">
        <p14:creationId xmlns:p14="http://schemas.microsoft.com/office/powerpoint/2010/main" val="264291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3F18AE-EF60-42A5-B9E1-3F709899B7FB}">
  <ds:schemaRefs>
    <ds:schemaRef ds:uri="http://schemas.microsoft.com/sharepoint/v3/contenttype/forms"/>
  </ds:schemaRefs>
</ds:datastoreItem>
</file>

<file path=customXml/itemProps2.xml><?xml version="1.0" encoding="utf-8"?>
<ds:datastoreItem xmlns:ds="http://schemas.openxmlformats.org/officeDocument/2006/customXml" ds:itemID="{CA7F0F3B-1D69-4071-934C-7373F1C638F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1FC5151-73AF-4992-B300-816A43C7C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181</Words>
  <Application>Microsoft Office PowerPoint</Application>
  <PresentationFormat>Widescreen</PresentationFormat>
  <Paragraphs>94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LEA &amp; Judiciary Interactive Case Management System</vt:lpstr>
      <vt:lpstr>PROBLEM STATEMENT</vt:lpstr>
      <vt:lpstr>MEETING</vt:lpstr>
      <vt:lpstr>LOGIN</vt:lpstr>
      <vt:lpstr>WORKING SPACE OF JUDGE</vt:lpstr>
      <vt:lpstr>CONFERENCE</vt:lpstr>
      <vt:lpstr>USERS</vt:lpstr>
      <vt:lpstr>ADMIN ACCESS</vt:lpstr>
      <vt:lpstr>PowerPoint Presentation</vt:lpstr>
      <vt:lpstr>HEARING DETAILS</vt:lpstr>
      <vt:lpstr>OTHER USERS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
  <cp:lastModifiedBy/>
  <cp:revision>1068</cp:revision>
  <dcterms:created xsi:type="dcterms:W3CDTF">2020-07-29T11:22:44Z</dcterms:created>
  <dcterms:modified xsi:type="dcterms:W3CDTF">2020-08-01T09:41:55Z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