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259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4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04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8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19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0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8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0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2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0F48-761F-483F-943B-4A5329E5941C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A903-0647-4A69-94A2-DF3572B1D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6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Россия в цифрах и фактах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ИКПИ-44</a:t>
            </a:r>
          </a:p>
          <a:p>
            <a:pPr algn="r"/>
            <a:r>
              <a:rPr lang="ru-RU" dirty="0" smtClean="0"/>
              <a:t>Костров Дмитрий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7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Территория России в цифрах: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Площадь: 17,1 миллиона квадратных километров</a:t>
            </a:r>
          </a:p>
          <a:p>
            <a:pPr>
              <a:buFontTx/>
              <a:buChar char="-"/>
            </a:pPr>
            <a:r>
              <a:rPr lang="ru-RU" dirty="0" smtClean="0"/>
              <a:t>Протяженность:</a:t>
            </a:r>
          </a:p>
          <a:p>
            <a:pPr marL="0" indent="0">
              <a:buNone/>
            </a:pPr>
            <a:r>
              <a:rPr lang="ru-RU" dirty="0"/>
              <a:t>	С</a:t>
            </a:r>
            <a:r>
              <a:rPr lang="ru-RU" dirty="0" smtClean="0"/>
              <a:t> севера на юг: 10 000 километров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 запада на восток: 4 000 километров</a:t>
            </a:r>
          </a:p>
          <a:p>
            <a:pPr>
              <a:buFontTx/>
              <a:buChar char="-"/>
            </a:pPr>
            <a:r>
              <a:rPr lang="ru-RU" dirty="0" smtClean="0"/>
              <a:t>Соседи: 15 стран</a:t>
            </a:r>
          </a:p>
          <a:p>
            <a:pPr>
              <a:buFontTx/>
              <a:buChar char="-"/>
            </a:pPr>
            <a:r>
              <a:rPr lang="ru-RU" dirty="0" smtClean="0"/>
              <a:t>Длина границы: 61 000 километров (из которых 39000 – морская граница)</a:t>
            </a:r>
          </a:p>
          <a:p>
            <a:pPr marL="0" indent="0">
              <a:buNone/>
            </a:pPr>
            <a:r>
              <a:rPr lang="ru-RU" dirty="0" smtClean="0"/>
              <a:t>- Число субъектов федерации: 85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6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388844"/>
              </p:ext>
            </p:extLst>
          </p:nvPr>
        </p:nvGraphicFramePr>
        <p:xfrm>
          <a:off x="838200" y="1742500"/>
          <a:ext cx="4255952" cy="4351334"/>
        </p:xfrm>
        <a:graphic>
          <a:graphicData uri="http://schemas.openxmlformats.org/drawingml/2006/table">
            <a:tbl>
              <a:tblPr/>
              <a:tblGrid>
                <a:gridCol w="2127976">
                  <a:extLst>
                    <a:ext uri="{9D8B030D-6E8A-4147-A177-3AD203B41FA5}">
                      <a16:colId xmlns:a16="http://schemas.microsoft.com/office/drawing/2014/main" val="1452733675"/>
                    </a:ext>
                  </a:extLst>
                </a:gridCol>
                <a:gridCol w="2127976">
                  <a:extLst>
                    <a:ext uri="{9D8B030D-6E8A-4147-A177-3AD203B41FA5}">
                      <a16:colId xmlns:a16="http://schemas.microsoft.com/office/drawing/2014/main" val="2920392650"/>
                    </a:ext>
                  </a:extLst>
                </a:gridCol>
              </a:tblGrid>
              <a:tr h="358021"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</a:rPr>
                        <a:t>Ресурс</a:t>
                      </a: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Количество</a:t>
                      </a: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049205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</a:rPr>
                        <a:t>Нефть</a:t>
                      </a:r>
                      <a:endParaRPr lang="ru-RU" sz="1600" dirty="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8.5 миллиардов тонн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07393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Природный газ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</a:rPr>
                        <a:t>47.6 триллионов кубометров</a:t>
                      </a:r>
                      <a:endParaRPr lang="ru-RU" sz="1600" dirty="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617443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Уголь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</a:rPr>
                        <a:t>162 миллиарда тонн</a:t>
                      </a:r>
                      <a:endParaRPr lang="ru-RU" sz="1600" dirty="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73760"/>
                  </a:ext>
                </a:extLst>
              </a:tr>
              <a:tr h="358021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Золото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6.7 тысячи тонн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29669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Медь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30 миллионов тонн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99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Железная руда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25 миллиардов тонн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26776"/>
                  </a:ext>
                </a:extLst>
              </a:tr>
              <a:tr h="605882"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Лесные ресурсы</a:t>
                      </a:r>
                      <a:endParaRPr lang="ru-RU" sz="160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</a:rPr>
                        <a:t>800 миллиардов кубометров</a:t>
                      </a:r>
                      <a:endParaRPr lang="ru-RU" sz="1600" dirty="0">
                        <a:effectLst/>
                      </a:endParaRPr>
                    </a:p>
                  </a:txBody>
                  <a:tcPr marL="55080" marR="55080" marT="55080" marB="5508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59612"/>
                  </a:ext>
                </a:extLst>
              </a:tr>
            </a:tbl>
          </a:graphicData>
        </a:graphic>
      </p:graphicFrame>
      <p:pic>
        <p:nvPicPr>
          <p:cNvPr id="1026" name="Picture 2" descr="https://cdn-gx-aria-media.osp.opera.software/images/f907e09c-a5d9-11ef-aa51-7d61bef36f2c/1731954117055/sample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81" y="371213"/>
            <a:ext cx="5722620" cy="57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6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Население</a:t>
            </a:r>
            <a:r>
              <a:rPr lang="ru-RU" dirty="0"/>
              <a:t>: примерно </a:t>
            </a:r>
            <a:r>
              <a:rPr lang="ru-RU" b="1" dirty="0"/>
              <a:t>146 миллионов</a:t>
            </a:r>
            <a:r>
              <a:rPr lang="ru-RU" dirty="0"/>
              <a:t> человек (2023).</a:t>
            </a:r>
          </a:p>
          <a:p>
            <a:r>
              <a:rPr lang="ru-RU" b="1" dirty="0"/>
              <a:t>Рост населения</a:t>
            </a:r>
            <a:r>
              <a:rPr lang="ru-RU" dirty="0"/>
              <a:t>: отрицательный, с учетом естественной убыли.</a:t>
            </a:r>
          </a:p>
          <a:p>
            <a:r>
              <a:rPr lang="ru-RU" b="1" dirty="0"/>
              <a:t>Городское население</a:t>
            </a:r>
            <a:r>
              <a:rPr lang="ru-RU" dirty="0"/>
              <a:t>: около </a:t>
            </a:r>
            <a:r>
              <a:rPr lang="ru-RU" b="1" dirty="0"/>
              <a:t>74%</a:t>
            </a:r>
            <a:r>
              <a:rPr lang="ru-RU" dirty="0"/>
              <a:t> проживает в городах.</a:t>
            </a:r>
          </a:p>
          <a:p>
            <a:r>
              <a:rPr lang="ru-RU" b="1" dirty="0"/>
              <a:t>Средний возраст</a:t>
            </a:r>
            <a:r>
              <a:rPr lang="ru-RU" dirty="0"/>
              <a:t>: около </a:t>
            </a:r>
            <a:r>
              <a:rPr lang="ru-RU" b="1" dirty="0"/>
              <a:t>40 лет</a:t>
            </a:r>
            <a:r>
              <a:rPr lang="ru-RU" dirty="0"/>
              <a:t>.</a:t>
            </a:r>
          </a:p>
          <a:p>
            <a:r>
              <a:rPr lang="ru-RU" b="1" dirty="0"/>
              <a:t>Рождаемость</a:t>
            </a:r>
            <a:r>
              <a:rPr lang="ru-RU" dirty="0"/>
              <a:t>: около </a:t>
            </a:r>
            <a:r>
              <a:rPr lang="ru-RU" b="1" dirty="0"/>
              <a:t>10,5‰</a:t>
            </a:r>
            <a:r>
              <a:rPr lang="ru-RU" dirty="0"/>
              <a:t> (число рождаемостей на 1000 человек).</a:t>
            </a:r>
          </a:p>
          <a:p>
            <a:r>
              <a:rPr lang="ru-RU" b="1" dirty="0"/>
              <a:t>Смертность</a:t>
            </a:r>
            <a:r>
              <a:rPr lang="ru-RU" dirty="0"/>
              <a:t>: примерно </a:t>
            </a:r>
            <a:r>
              <a:rPr lang="ru-RU" b="1" dirty="0"/>
              <a:t>14,5‰</a:t>
            </a:r>
            <a:r>
              <a:rPr lang="ru-RU" dirty="0"/>
              <a:t>.</a:t>
            </a:r>
          </a:p>
          <a:p>
            <a:r>
              <a:rPr lang="ru-RU" b="1" dirty="0"/>
              <a:t>Национальный состав</a:t>
            </a:r>
            <a:r>
              <a:rPr lang="ru-RU" dirty="0"/>
              <a:t>: более </a:t>
            </a:r>
            <a:r>
              <a:rPr lang="ru-RU" b="1" dirty="0"/>
              <a:t>190</a:t>
            </a:r>
            <a:r>
              <a:rPr lang="ru-RU" dirty="0"/>
              <a:t> национальностей, основные - </a:t>
            </a:r>
            <a:r>
              <a:rPr lang="ru-RU" b="1" dirty="0"/>
              <a:t>русские</a:t>
            </a:r>
            <a:r>
              <a:rPr lang="ru-RU" dirty="0"/>
              <a:t>, </a:t>
            </a:r>
            <a:r>
              <a:rPr lang="ru-RU" b="1" dirty="0"/>
              <a:t>татары</a:t>
            </a:r>
            <a:r>
              <a:rPr lang="ru-RU" dirty="0"/>
              <a:t>, </a:t>
            </a:r>
            <a:r>
              <a:rPr lang="ru-RU" b="1" dirty="0"/>
              <a:t>украинцы</a:t>
            </a:r>
            <a:r>
              <a:rPr lang="ru-RU" dirty="0"/>
              <a:t>, </a:t>
            </a:r>
            <a:r>
              <a:rPr lang="ru-RU" b="1" dirty="0"/>
              <a:t>башкиры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94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Социальная структура общества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1574954"/>
            <a:ext cx="12194595" cy="1891953"/>
          </a:xfrm>
          <a:prstGeom prst="rect">
            <a:avLst/>
          </a:prstGeom>
        </p:spPr>
      </p:pic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9" b="100000" l="5587" r="95345">
                        <a14:foregroundMark x1="26723" y1="41727" x2="26723" y2="41727"/>
                        <a14:foregroundMark x1="42086" y1="42686" x2="42086" y2="42686"/>
                        <a14:foregroundMark x1="34264" y1="15108" x2="34264" y2="15108"/>
                        <a14:foregroundMark x1="28585" y1="10312" x2="28585" y2="10312"/>
                        <a14:foregroundMark x1="29795" y1="24940" x2="29795" y2="24940"/>
                        <a14:foregroundMark x1="37430" y1="34772" x2="41899" y2="37650"/>
                        <a14:foregroundMark x1="56052" y1="35971" x2="59218" y2="38609"/>
                        <a14:foregroundMark x1="64711" y1="40767" x2="65549" y2="41727"/>
                        <a14:foregroundMark x1="65549" y1="44604" x2="65549" y2="44604"/>
                        <a14:foregroundMark x1="52980" y1="52518" x2="52980" y2="52518"/>
                        <a14:foregroundMark x1="45065" y1="68345" x2="44413" y2="69544"/>
                        <a14:foregroundMark x1="37616" y1="69784" x2="37616" y2="69784"/>
                        <a14:foregroundMark x1="26723" y1="70983" x2="26071" y2="71223"/>
                        <a14:foregroundMark x1="19274" y1="70024" x2="19274" y2="70024"/>
                        <a14:foregroundMark x1="23836" y1="76978" x2="87616" y2="73381"/>
                        <a14:foregroundMark x1="56890" y1="10791" x2="59032" y2="38369"/>
                        <a14:foregroundMark x1="56518" y1="15108" x2="55866" y2="23981"/>
                        <a14:foregroundMark x1="8752" y1="79376" x2="6983" y2="95204"/>
                        <a14:foregroundMark x1="37244" y1="97362" x2="36592" y2="87530"/>
                        <a14:foregroundMark x1="54562" y1="96882" x2="56331" y2="96882"/>
                        <a14:backgroundMark x1="34916" y1="4556" x2="34916" y2="4556"/>
                        <a14:backgroundMark x1="46089" y1="6954" x2="46089" y2="6954"/>
                        <a14:backgroundMark x1="50931" y1="93765" x2="50931" y2="93765"/>
                        <a14:backgroundMark x1="56704" y1="90887" x2="56704" y2="90887"/>
                        <a14:backgroundMark x1="60801" y1="91607" x2="60801" y2="91607"/>
                        <a14:backgroundMark x1="64339" y1="95204" x2="64339" y2="95204"/>
                        <a14:backgroundMark x1="69553" y1="95204" x2="69553" y2="95204"/>
                        <a14:backgroundMark x1="73557" y1="88729" x2="73557" y2="88729"/>
                        <a14:backgroundMark x1="77281" y1="91367" x2="77281" y2="91367"/>
                        <a14:backgroundMark x1="82775" y1="94245" x2="82775" y2="94245"/>
                        <a14:backgroundMark x1="88082" y1="93046" x2="88082" y2="93046"/>
                        <a14:backgroundMark x1="87430" y1="81775" x2="87430" y2="81775"/>
                        <a14:backgroundMark x1="85847" y1="80336" x2="85847" y2="80336"/>
                        <a14:backgroundMark x1="74302" y1="14628" x2="74302" y2="14628"/>
                        <a14:backgroundMark x1="83985" y1="15348" x2="83985" y2="15348"/>
                        <a14:backgroundMark x1="35754" y1="93765" x2="35754" y2="93765"/>
                        <a14:backgroundMark x1="42737" y1="94724" x2="42737" y2="94724"/>
                        <a14:backgroundMark x1="42458" y1="92326" x2="42458" y2="92326"/>
                        <a14:backgroundMark x1="35754" y1="89448" x2="35754" y2="89448"/>
                        <a14:backgroundMark x1="35754" y1="89448" x2="35754" y2="89448"/>
                        <a14:backgroundMark x1="35754" y1="89448" x2="35754" y2="89448"/>
                        <a14:backgroundMark x1="35754" y1="89448" x2="35754" y2="89448"/>
                        <a14:backgroundMark x1="35754" y1="89448" x2="35754" y2="89448"/>
                        <a14:backgroundMark x1="35754" y1="89928" x2="35754" y2="89928"/>
                        <a14:backgroundMark x1="35940" y1="91367" x2="35940" y2="91367"/>
                        <a14:backgroundMark x1="35940" y1="94005" x2="35940" y2="94005"/>
                        <a14:backgroundMark x1="12104" y1="84173" x2="12104" y2="89928"/>
                        <a14:backgroundMark x1="19181" y1="93525" x2="19926" y2="98561"/>
                        <a14:backgroundMark x1="21322" y1="74580" x2="21695" y2="92326"/>
                        <a14:backgroundMark x1="27933" y1="86091" x2="27933" y2="91367"/>
                        <a14:backgroundMark x1="24674" y1="6715" x2="27095" y2="15827"/>
                        <a14:backgroundMark x1="27095" y1="15827" x2="26071" y2="12470"/>
                        <a14:backgroundMark x1="29423" y1="13909" x2="29702" y2="7434"/>
                        <a14:backgroundMark x1="31657" y1="14628" x2="31937" y2="7434"/>
                        <a14:backgroundMark x1="44041" y1="16547" x2="44600" y2="12230"/>
                        <a14:backgroundMark x1="50279" y1="96643" x2="49348" y2="90887"/>
                        <a14:backgroundMark x1="56052" y1="93285" x2="54935" y2="79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66907"/>
            <a:ext cx="12206883" cy="47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2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010650"/>
              </p:ext>
            </p:extLst>
          </p:nvPr>
        </p:nvGraphicFramePr>
        <p:xfrm>
          <a:off x="838200" y="1690688"/>
          <a:ext cx="3208794" cy="4351335"/>
        </p:xfrm>
        <a:graphic>
          <a:graphicData uri="http://schemas.openxmlformats.org/drawingml/2006/table">
            <a:tbl>
              <a:tblPr/>
              <a:tblGrid>
                <a:gridCol w="1604397">
                  <a:extLst>
                    <a:ext uri="{9D8B030D-6E8A-4147-A177-3AD203B41FA5}">
                      <a16:colId xmlns:a16="http://schemas.microsoft.com/office/drawing/2014/main" val="194650441"/>
                    </a:ext>
                  </a:extLst>
                </a:gridCol>
                <a:gridCol w="1604397">
                  <a:extLst>
                    <a:ext uri="{9D8B030D-6E8A-4147-A177-3AD203B41FA5}">
                      <a16:colId xmlns:a16="http://schemas.microsoft.com/office/drawing/2014/main" val="3588392759"/>
                    </a:ext>
                  </a:extLst>
                </a:gridCol>
              </a:tblGrid>
              <a:tr h="330803">
                <a:tc>
                  <a:txBody>
                    <a:bodyPr/>
                    <a:lstStyle/>
                    <a:p>
                      <a:pPr algn="l"/>
                      <a:r>
                        <a:rPr lang="ru-RU" sz="1500" b="1">
                          <a:effectLst/>
                        </a:rPr>
                        <a:t>Показатель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1">
                          <a:effectLst/>
                        </a:rPr>
                        <a:t>Значение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77899"/>
                  </a:ext>
                </a:extLst>
              </a:tr>
              <a:tr h="330803">
                <a:tc>
                  <a:txBody>
                    <a:bodyPr/>
                    <a:lstStyle/>
                    <a:p>
                      <a:pPr algn="l"/>
                      <a:r>
                        <a:rPr lang="ru-RU" sz="1500" b="1">
                          <a:effectLst/>
                        </a:rPr>
                        <a:t>ВВП</a:t>
                      </a:r>
                      <a:endParaRPr lang="ru-RU" sz="1500">
                        <a:effectLst/>
                      </a:endParaRP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>
                          <a:effectLst/>
                        </a:rPr>
                        <a:t>$1.78 трлн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84871"/>
                  </a:ext>
                </a:extLst>
              </a:tr>
              <a:tr h="330803">
                <a:tc>
                  <a:txBody>
                    <a:bodyPr/>
                    <a:lstStyle/>
                    <a:p>
                      <a:pPr algn="l"/>
                      <a:r>
                        <a:rPr lang="ru-RU" sz="1500" b="1">
                          <a:effectLst/>
                        </a:rPr>
                        <a:t>Рост ВВП</a:t>
                      </a:r>
                      <a:endParaRPr lang="ru-RU" sz="1500">
                        <a:effectLst/>
                      </a:endParaRP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>
                          <a:effectLst/>
                        </a:rPr>
                        <a:t>1.5% (прогноз)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577325"/>
                  </a:ext>
                </a:extLst>
              </a:tr>
              <a:tr h="330803">
                <a:tc>
                  <a:txBody>
                    <a:bodyPr/>
                    <a:lstStyle/>
                    <a:p>
                      <a:pPr algn="l"/>
                      <a:r>
                        <a:rPr lang="ru-RU" sz="1500" b="1">
                          <a:effectLst/>
                        </a:rPr>
                        <a:t>Инфляция</a:t>
                      </a:r>
                      <a:endParaRPr lang="ru-RU" sz="1500">
                        <a:effectLst/>
                      </a:endParaRP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dirty="0">
                          <a:effectLst/>
                        </a:rPr>
                        <a:t>6.5%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391"/>
                  </a:ext>
                </a:extLst>
              </a:tr>
              <a:tr h="559821">
                <a:tc>
                  <a:txBody>
                    <a:bodyPr/>
                    <a:lstStyle/>
                    <a:p>
                      <a:pPr algn="l"/>
                      <a:r>
                        <a:rPr lang="ru-RU" sz="1500" b="1" dirty="0">
                          <a:effectLst/>
                        </a:rPr>
                        <a:t>Уровень безработицы</a:t>
                      </a:r>
                      <a:endParaRPr lang="ru-RU" sz="1500" dirty="0">
                        <a:effectLst/>
                      </a:endParaRP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>
                          <a:effectLst/>
                        </a:rPr>
                        <a:t>4.5%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32199"/>
                  </a:ext>
                </a:extLst>
              </a:tr>
              <a:tr h="559821">
                <a:tc>
                  <a:txBody>
                    <a:bodyPr/>
                    <a:lstStyle/>
                    <a:p>
                      <a:pPr algn="l"/>
                      <a:r>
                        <a:rPr lang="ru-RU" sz="1500" b="1">
                          <a:effectLst/>
                        </a:rPr>
                        <a:t>Государственный долг</a:t>
                      </a:r>
                      <a:endParaRPr lang="ru-RU" sz="1500">
                        <a:effectLst/>
                      </a:endParaRP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dirty="0">
                          <a:effectLst/>
                        </a:rPr>
                        <a:t>20.5% от ВВП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641929"/>
                  </a:ext>
                </a:extLst>
              </a:tr>
              <a:tr h="330803">
                <a:tc>
                  <a:txBody>
                    <a:bodyPr/>
                    <a:lstStyle/>
                    <a:p>
                      <a:pPr algn="l"/>
                      <a:r>
                        <a:rPr lang="ru-RU" sz="1500" b="1">
                          <a:effectLst/>
                        </a:rPr>
                        <a:t>Торговый баланс</a:t>
                      </a:r>
                      <a:endParaRPr lang="ru-RU" sz="1500">
                        <a:effectLst/>
                      </a:endParaRP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b="0" dirty="0">
                          <a:effectLst/>
                        </a:rPr>
                        <a:t>Положительный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96372"/>
                  </a:ext>
                </a:extLst>
              </a:tr>
              <a:tr h="788839">
                <a:tc>
                  <a:txBody>
                    <a:bodyPr/>
                    <a:lstStyle/>
                    <a:p>
                      <a:pPr algn="l"/>
                      <a:r>
                        <a:rPr lang="ru-RU" sz="1500" b="1">
                          <a:effectLst/>
                        </a:rPr>
                        <a:t>Основные экспортные товары</a:t>
                      </a:r>
                      <a:endParaRPr lang="ru-RU" sz="1500">
                        <a:effectLst/>
                      </a:endParaRP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>
                          <a:effectLst/>
                        </a:rPr>
                        <a:t>Нефть, газ, металлы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19773"/>
                  </a:ext>
                </a:extLst>
              </a:tr>
              <a:tr h="788839">
                <a:tc>
                  <a:txBody>
                    <a:bodyPr/>
                    <a:lstStyle/>
                    <a:p>
                      <a:pPr algn="l"/>
                      <a:r>
                        <a:rPr lang="ru-RU" sz="1500" b="1">
                          <a:effectLst/>
                        </a:rPr>
                        <a:t>Основные импортные товары</a:t>
                      </a:r>
                      <a:endParaRPr lang="ru-RU" sz="1500">
                        <a:effectLst/>
                      </a:endParaRP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>
                          <a:effectLst/>
                        </a:rPr>
                        <a:t>Машины, оборудование</a:t>
                      </a:r>
                    </a:p>
                  </a:txBody>
                  <a:tcPr marL="50893" marR="50893" marT="50893" marB="50893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50641"/>
                  </a:ext>
                </a:extLst>
              </a:tr>
            </a:tbl>
          </a:graphicData>
        </a:graphic>
      </p:graphicFrame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19" y="1694812"/>
            <a:ext cx="5796281" cy="43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9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Культура России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Искусство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b="1" dirty="0"/>
              <a:t>Живопись</a:t>
            </a:r>
            <a:r>
              <a:rPr lang="ru-RU" dirty="0"/>
              <a:t>: Знаменитые художники, такие как </a:t>
            </a:r>
            <a:r>
              <a:rPr lang="ru-RU" b="1" dirty="0"/>
              <a:t>Иван Айвазовский</a:t>
            </a:r>
            <a:r>
              <a:rPr lang="ru-RU" dirty="0"/>
              <a:t>, </a:t>
            </a:r>
            <a:r>
              <a:rPr lang="ru-RU" b="1" dirty="0"/>
              <a:t>Кузьма Петров-Водкин</a:t>
            </a:r>
            <a:r>
              <a:rPr lang="ru-RU" dirty="0"/>
              <a:t>, </a:t>
            </a:r>
            <a:r>
              <a:rPr lang="ru-RU" b="1" dirty="0"/>
              <a:t>Василий Суриков</a:t>
            </a:r>
            <a:r>
              <a:rPr lang="ru-RU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b="1" dirty="0"/>
              <a:t>Музыка</a:t>
            </a:r>
            <a:r>
              <a:rPr lang="ru-RU" dirty="0"/>
              <a:t>: Выдающиеся композиторы, включая </a:t>
            </a:r>
            <a:r>
              <a:rPr lang="ru-RU" b="1" dirty="0"/>
              <a:t>Петра Ильича Чайковского</a:t>
            </a:r>
            <a:r>
              <a:rPr lang="ru-RU" dirty="0"/>
              <a:t>, </a:t>
            </a:r>
            <a:r>
              <a:rPr lang="ru-RU" b="1" dirty="0"/>
              <a:t>Сергея Прокофьева</a:t>
            </a:r>
            <a:r>
              <a:rPr lang="ru-RU" dirty="0"/>
              <a:t>, </a:t>
            </a:r>
            <a:r>
              <a:rPr lang="ru-RU" b="1" dirty="0"/>
              <a:t>Игоря Стравинского</a:t>
            </a:r>
            <a:r>
              <a:rPr lang="ru-RU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b="1" dirty="0"/>
              <a:t>Театр</a:t>
            </a:r>
            <a:r>
              <a:rPr lang="ru-RU" dirty="0"/>
              <a:t>: Русский балет и драматургия, имена таких как </a:t>
            </a:r>
            <a:r>
              <a:rPr lang="ru-RU" b="1" dirty="0"/>
              <a:t>Антон Чехов</a:t>
            </a:r>
            <a:r>
              <a:rPr lang="ru-RU" dirty="0"/>
              <a:t> и </a:t>
            </a:r>
            <a:r>
              <a:rPr lang="ru-RU" b="1" dirty="0"/>
              <a:t>Лев Толстой</a:t>
            </a:r>
            <a:r>
              <a:rPr lang="ru-RU" dirty="0"/>
              <a:t>.</a:t>
            </a:r>
          </a:p>
          <a:p>
            <a:r>
              <a:rPr lang="ru-RU" b="1" dirty="0"/>
              <a:t>Литература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b="1" dirty="0"/>
              <a:t>Классики</a:t>
            </a:r>
            <a:r>
              <a:rPr lang="ru-RU" dirty="0"/>
              <a:t>: </a:t>
            </a:r>
            <a:r>
              <a:rPr lang="ru-RU" b="1" dirty="0"/>
              <a:t>Фёдор Достоевский</a:t>
            </a:r>
            <a:r>
              <a:rPr lang="ru-RU" dirty="0"/>
              <a:t>, </a:t>
            </a:r>
            <a:r>
              <a:rPr lang="ru-RU" b="1" dirty="0"/>
              <a:t>Лев Толстой</a:t>
            </a:r>
            <a:r>
              <a:rPr lang="ru-RU" dirty="0"/>
              <a:t>, </a:t>
            </a:r>
            <a:r>
              <a:rPr lang="ru-RU" b="1" dirty="0"/>
              <a:t>Антон Чехов</a:t>
            </a:r>
            <a:r>
              <a:rPr lang="ru-RU" dirty="0"/>
              <a:t> и их влияние на мировую литературу.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b="1" dirty="0"/>
              <a:t>Современные авторы</a:t>
            </a:r>
            <a:r>
              <a:rPr lang="ru-RU" dirty="0"/>
              <a:t>: </a:t>
            </a:r>
            <a:r>
              <a:rPr lang="ru-RU" b="1" dirty="0"/>
              <a:t>Виктор Пелевин</a:t>
            </a:r>
            <a:r>
              <a:rPr lang="ru-RU" dirty="0"/>
              <a:t>, </a:t>
            </a:r>
            <a:r>
              <a:rPr lang="ru-RU" b="1" dirty="0"/>
              <a:t>Людмила Улицкая</a:t>
            </a:r>
            <a:r>
              <a:rPr lang="ru-RU" dirty="0"/>
              <a:t>.</a:t>
            </a:r>
          </a:p>
          <a:p>
            <a:r>
              <a:rPr lang="ru-RU" b="1" dirty="0"/>
              <a:t>Архитектура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b="1" dirty="0"/>
              <a:t>Знаковые сооружения</a:t>
            </a:r>
            <a:r>
              <a:rPr lang="ru-RU" dirty="0"/>
              <a:t>: </a:t>
            </a:r>
            <a:r>
              <a:rPr lang="ru-RU" b="1" dirty="0"/>
              <a:t>Кремль</a:t>
            </a:r>
            <a:r>
              <a:rPr lang="ru-RU" dirty="0"/>
              <a:t>, </a:t>
            </a:r>
            <a:r>
              <a:rPr lang="ru-RU" b="1" dirty="0"/>
              <a:t>Собор Василия Блаженного</a:t>
            </a:r>
            <a:r>
              <a:rPr lang="ru-RU" dirty="0"/>
              <a:t>, </a:t>
            </a:r>
            <a:r>
              <a:rPr lang="ru-RU" b="1" dirty="0"/>
              <a:t>Эрмитаж</a:t>
            </a:r>
            <a:r>
              <a:rPr lang="ru-RU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b="1" dirty="0"/>
              <a:t>Стиль</a:t>
            </a:r>
            <a:r>
              <a:rPr lang="ru-RU" dirty="0"/>
              <a:t>: Смешение восточных и западных традиций.</a:t>
            </a:r>
          </a:p>
          <a:p>
            <a:r>
              <a:rPr lang="ru-RU" b="1" dirty="0"/>
              <a:t>Традиции и обычаи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b="1" dirty="0"/>
              <a:t>Праздники</a:t>
            </a:r>
            <a:r>
              <a:rPr lang="ru-RU" dirty="0"/>
              <a:t>: </a:t>
            </a:r>
            <a:r>
              <a:rPr lang="ru-RU" b="1" dirty="0"/>
              <a:t>Масленица</a:t>
            </a:r>
            <a:r>
              <a:rPr lang="ru-RU" dirty="0"/>
              <a:t>, </a:t>
            </a:r>
            <a:r>
              <a:rPr lang="ru-RU" b="1" dirty="0"/>
              <a:t>Новый год</a:t>
            </a:r>
            <a:r>
              <a:rPr lang="ru-RU" dirty="0"/>
              <a:t>, </a:t>
            </a:r>
            <a:r>
              <a:rPr lang="ru-RU" b="1" dirty="0"/>
              <a:t>Рождество</a:t>
            </a:r>
            <a:r>
              <a:rPr lang="ru-RU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b="1" dirty="0"/>
              <a:t>Фольклор</a:t>
            </a:r>
            <a:r>
              <a:rPr lang="ru-RU" dirty="0"/>
              <a:t>: Сказки, народные песни, танцы.</a:t>
            </a:r>
          </a:p>
          <a:p>
            <a:r>
              <a:rPr lang="ru-RU" b="1" dirty="0"/>
              <a:t>Религия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ru-RU" dirty="0"/>
              <a:t>Преобладание </a:t>
            </a:r>
            <a:r>
              <a:rPr lang="ru-RU" b="1" dirty="0"/>
              <a:t>православного христианства</a:t>
            </a:r>
            <a:r>
              <a:rPr lang="ru-RU" dirty="0"/>
              <a:t>, влияние на искусство и праздники.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93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Образование и наука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043204"/>
              </p:ext>
            </p:extLst>
          </p:nvPr>
        </p:nvGraphicFramePr>
        <p:xfrm>
          <a:off x="1813560" y="1536830"/>
          <a:ext cx="6797040" cy="4861508"/>
        </p:xfrm>
        <a:graphic>
          <a:graphicData uri="http://schemas.openxmlformats.org/drawingml/2006/table">
            <a:tbl>
              <a:tblPr/>
              <a:tblGrid>
                <a:gridCol w="3398520">
                  <a:extLst>
                    <a:ext uri="{9D8B030D-6E8A-4147-A177-3AD203B41FA5}">
                      <a16:colId xmlns:a16="http://schemas.microsoft.com/office/drawing/2014/main" val="3379302761"/>
                    </a:ext>
                  </a:extLst>
                </a:gridCol>
                <a:gridCol w="3398520">
                  <a:extLst>
                    <a:ext uri="{9D8B030D-6E8A-4147-A177-3AD203B41FA5}">
                      <a16:colId xmlns:a16="http://schemas.microsoft.com/office/drawing/2014/main" val="3214200510"/>
                    </a:ext>
                  </a:extLst>
                </a:gridCol>
              </a:tblGrid>
              <a:tr h="101375">
                <a:tc>
                  <a:txBody>
                    <a:bodyPr/>
                    <a:lstStyle/>
                    <a:p>
                      <a:pPr algn="l"/>
                      <a:r>
                        <a:rPr lang="ru-RU" sz="1200" b="1" dirty="0">
                          <a:effectLst/>
                        </a:rPr>
                        <a:t>Категория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1">
                          <a:effectLst/>
                        </a:rPr>
                        <a:t>Описание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91815"/>
                  </a:ext>
                </a:extLst>
              </a:tr>
              <a:tr h="662838">
                <a:tc>
                  <a:txBody>
                    <a:bodyPr/>
                    <a:lstStyle/>
                    <a:p>
                      <a:pPr algn="l"/>
                      <a:r>
                        <a:rPr lang="ru-RU" sz="1200" b="1">
                          <a:effectLst/>
                        </a:rPr>
                        <a:t>Система образования</a:t>
                      </a:r>
                      <a:endParaRPr lang="ru-RU" sz="1200">
                        <a:effectLst/>
                      </a:endParaRP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Образование делится на: дошкольное, начальное, основное общее, среднее профессиональное, высшее и послевузовское.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931215"/>
                  </a:ext>
                </a:extLst>
              </a:tr>
              <a:tr h="1013753">
                <a:tc>
                  <a:txBody>
                    <a:bodyPr/>
                    <a:lstStyle/>
                    <a:p>
                      <a:pPr algn="l"/>
                      <a:r>
                        <a:rPr lang="ru-RU" sz="1200" b="1">
                          <a:effectLst/>
                        </a:rPr>
                        <a:t>Уровни образования</a:t>
                      </a:r>
                      <a:endParaRPr lang="ru-RU" sz="1200">
                        <a:effectLst/>
                      </a:endParaRP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1. </a:t>
                      </a:r>
                      <a:r>
                        <a:rPr lang="ru-RU" sz="1200" dirty="0" smtClean="0">
                          <a:effectLst/>
                        </a:rPr>
                        <a:t>Дошкольное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2</a:t>
                      </a:r>
                      <a:r>
                        <a:rPr lang="ru-RU" sz="1200" dirty="0">
                          <a:effectLst/>
                        </a:rPr>
                        <a:t>. Начальное </a:t>
                      </a:r>
                      <a:r>
                        <a:rPr lang="ru-RU" sz="1200" dirty="0" smtClean="0">
                          <a:effectLst/>
                        </a:rPr>
                        <a:t>общее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3</a:t>
                      </a:r>
                      <a:r>
                        <a:rPr lang="ru-RU" sz="1200" dirty="0">
                          <a:effectLst/>
                        </a:rPr>
                        <a:t>. Основное </a:t>
                      </a:r>
                      <a:r>
                        <a:rPr lang="ru-RU" sz="1200" dirty="0" smtClean="0">
                          <a:effectLst/>
                        </a:rPr>
                        <a:t>общее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4</a:t>
                      </a:r>
                      <a:r>
                        <a:rPr lang="ru-RU" sz="1200" dirty="0">
                          <a:effectLst/>
                        </a:rPr>
                        <a:t>. </a:t>
                      </a:r>
                      <a:r>
                        <a:rPr lang="ru-RU" sz="1200" dirty="0" smtClean="0">
                          <a:effectLst/>
                        </a:rPr>
                        <a:t>Среднее общее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5</a:t>
                      </a:r>
                      <a:r>
                        <a:rPr lang="ru-RU" sz="1200" dirty="0">
                          <a:effectLst/>
                        </a:rPr>
                        <a:t>. Среднее </a:t>
                      </a:r>
                      <a:r>
                        <a:rPr lang="ru-RU" sz="1200" dirty="0" smtClean="0">
                          <a:effectLst/>
                        </a:rPr>
                        <a:t>профессиональное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6</a:t>
                      </a:r>
                      <a:r>
                        <a:rPr lang="ru-RU" sz="1200" dirty="0">
                          <a:effectLst/>
                        </a:rPr>
                        <a:t>. Высшее </a:t>
                      </a:r>
                      <a:r>
                        <a:rPr lang="ru-RU" sz="1200" dirty="0" smtClean="0">
                          <a:effectLst/>
                        </a:rPr>
                        <a:t>образование</a:t>
                      </a:r>
                      <a:r>
                        <a:rPr lang="en-US" sz="1200" dirty="0" smtClean="0">
                          <a:effectLst/>
                        </a:rPr>
                        <a:t/>
                      </a:r>
                      <a:br>
                        <a:rPr lang="en-US" sz="1200" dirty="0" smtClean="0">
                          <a:effectLst/>
                        </a:rPr>
                      </a:br>
                      <a:r>
                        <a:rPr lang="ru-RU" sz="1200" dirty="0" smtClean="0">
                          <a:effectLst/>
                        </a:rPr>
                        <a:t>7</a:t>
                      </a:r>
                      <a:r>
                        <a:rPr lang="ru-RU" sz="1200" dirty="0">
                          <a:effectLst/>
                        </a:rPr>
                        <a:t>. Послевузовское образование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03737"/>
                  </a:ext>
                </a:extLst>
              </a:tr>
              <a:tr h="171558">
                <a:tc>
                  <a:txBody>
                    <a:bodyPr/>
                    <a:lstStyle/>
                    <a:p>
                      <a:pPr algn="l"/>
                      <a:r>
                        <a:rPr lang="ru-RU" sz="1200" b="1">
                          <a:effectLst/>
                        </a:rPr>
                        <a:t>Основные формы обучения</a:t>
                      </a:r>
                      <a:endParaRPr lang="ru-RU" sz="1200">
                        <a:effectLst/>
                      </a:endParaRP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Очная, заочная, дистанционная.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975343"/>
                  </a:ext>
                </a:extLst>
              </a:tr>
              <a:tr h="452290">
                <a:tc>
                  <a:txBody>
                    <a:bodyPr/>
                    <a:lstStyle/>
                    <a:p>
                      <a:pPr algn="l"/>
                      <a:r>
                        <a:rPr lang="ru-RU" sz="1200" b="1">
                          <a:effectLst/>
                        </a:rPr>
                        <a:t>Научные учреждения</a:t>
                      </a:r>
                      <a:endParaRPr lang="ru-RU" sz="1200">
                        <a:effectLst/>
                      </a:endParaRP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В России действуют: академии наук, исследовательские институты, университеты.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714160"/>
                  </a:ext>
                </a:extLst>
              </a:tr>
              <a:tr h="452290">
                <a:tc>
                  <a:txBody>
                    <a:bodyPr/>
                    <a:lstStyle/>
                    <a:p>
                      <a:pPr algn="l"/>
                      <a:r>
                        <a:rPr lang="ru-RU" sz="1200" b="1">
                          <a:effectLst/>
                        </a:rPr>
                        <a:t>Научные направления</a:t>
                      </a:r>
                      <a:endParaRPr lang="ru-RU" sz="1200">
                        <a:effectLst/>
                      </a:endParaRP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Физика, химия, биология, математика, информатика, социальные науки и другие.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80150"/>
                  </a:ext>
                </a:extLst>
              </a:tr>
              <a:tr h="522472">
                <a:tc>
                  <a:txBody>
                    <a:bodyPr/>
                    <a:lstStyle/>
                    <a:p>
                      <a:pPr algn="l"/>
                      <a:r>
                        <a:rPr lang="ru-RU" sz="1200" b="1">
                          <a:effectLst/>
                        </a:rPr>
                        <a:t>Государственные программы</a:t>
                      </a:r>
                      <a:endParaRPr lang="ru-RU" sz="1200">
                        <a:effectLst/>
                      </a:endParaRP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Поддержка науки через гранты, программы по развитию образования, научных исследований.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86756"/>
                  </a:ext>
                </a:extLst>
              </a:tr>
              <a:tr h="452290">
                <a:tc>
                  <a:txBody>
                    <a:bodyPr/>
                    <a:lstStyle/>
                    <a:p>
                      <a:pPr algn="l"/>
                      <a:r>
                        <a:rPr lang="ru-RU" sz="1200" b="1">
                          <a:effectLst/>
                        </a:rPr>
                        <a:t>Ключевые организации</a:t>
                      </a:r>
                      <a:endParaRPr lang="ru-RU" sz="1200">
                        <a:effectLst/>
                      </a:endParaRP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Российская академия наук (РАН), Министерство науки и высшего образования РФ.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274857"/>
                  </a:ext>
                </a:extLst>
              </a:tr>
              <a:tr h="522472">
                <a:tc>
                  <a:txBody>
                    <a:bodyPr/>
                    <a:lstStyle/>
                    <a:p>
                      <a:pPr algn="l"/>
                      <a:r>
                        <a:rPr lang="ru-RU" sz="1200" b="1">
                          <a:effectLst/>
                        </a:rPr>
                        <a:t>Основные проблемы</a:t>
                      </a:r>
                      <a:endParaRPr lang="ru-RU" sz="1200">
                        <a:effectLst/>
                      </a:endParaRP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Недостаток финансирования, </a:t>
                      </a:r>
                      <a:r>
                        <a:rPr lang="en-US" sz="1200" dirty="0" smtClean="0">
                          <a:effectLst/>
                        </a:rPr>
                        <a:t>“</a:t>
                      </a:r>
                      <a:r>
                        <a:rPr lang="ru-RU" sz="1200" dirty="0" smtClean="0">
                          <a:effectLst/>
                        </a:rPr>
                        <a:t>утечка мозгов</a:t>
                      </a:r>
                      <a:r>
                        <a:rPr lang="en-US" sz="1200" dirty="0" smtClean="0">
                          <a:effectLst/>
                        </a:rPr>
                        <a:t>”</a:t>
                      </a:r>
                      <a:r>
                        <a:rPr lang="ru-RU" sz="1200" dirty="0" smtClean="0">
                          <a:effectLst/>
                        </a:rPr>
                        <a:t>, </a:t>
                      </a:r>
                      <a:r>
                        <a:rPr lang="ru-RU" sz="1200" dirty="0">
                          <a:effectLst/>
                        </a:rPr>
                        <a:t>старение профессорско-преподавательского состава.</a:t>
                      </a:r>
                    </a:p>
                  </a:txBody>
                  <a:tcPr marL="15596" marR="15596" marT="15596" marB="15596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6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5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5122" name="Picture 2" descr="https://cdn-gx-aria-media.osp.opera.software/images/b1f5b1bd-a5da-11ef-89f9-b550a0bc5426/1731954475917/sample_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" t="17545" r="-198" b="28518"/>
          <a:stretch/>
        </p:blipFill>
        <p:spPr bwMode="auto">
          <a:xfrm>
            <a:off x="1264920" y="1690688"/>
            <a:ext cx="9662160" cy="51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401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231</Words>
  <Application>Microsoft Office PowerPoint</Application>
  <PresentationFormat>Широкоэкранный</PresentationFormat>
  <Paragraphs>93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Россия в цифрах и фактах</vt:lpstr>
      <vt:lpstr>Территория России в цифрах: </vt:lpstr>
      <vt:lpstr>Ресурсы</vt:lpstr>
      <vt:lpstr>Демография</vt:lpstr>
      <vt:lpstr>Социальная структура общества</vt:lpstr>
      <vt:lpstr>Экономика</vt:lpstr>
      <vt:lpstr>Культура России</vt:lpstr>
      <vt:lpstr>Образование и наука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Россия в цифрах и фактах</dc:title>
  <dc:creator>Дмитрий Костров</dc:creator>
  <cp:lastModifiedBy>Дмитрий Костров</cp:lastModifiedBy>
  <cp:revision>6</cp:revision>
  <dcterms:created xsi:type="dcterms:W3CDTF">2024-11-18T17:52:27Z</dcterms:created>
  <dcterms:modified xsi:type="dcterms:W3CDTF">2024-11-18T18:32:58Z</dcterms:modified>
</cp:coreProperties>
</file>