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19" autoAdjust="0"/>
    <p:restoredTop sz="94660"/>
  </p:normalViewPr>
  <p:slideViewPr>
    <p:cSldViewPr snapToGrid="0">
      <p:cViewPr>
        <p:scale>
          <a:sx n="66" d="100"/>
          <a:sy n="66" d="100"/>
        </p:scale>
        <p:origin x="3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460F-A8DA-481B-8D92-34CB39D6EEA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5333-8FC0-41DA-A280-544DE1E39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09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460F-A8DA-481B-8D92-34CB39D6EEA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5333-8FC0-41DA-A280-544DE1E39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21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460F-A8DA-481B-8D92-34CB39D6EEA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5333-8FC0-41DA-A280-544DE1E39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37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460F-A8DA-481B-8D92-34CB39D6EEA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5333-8FC0-41DA-A280-544DE1E39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39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460F-A8DA-481B-8D92-34CB39D6EEA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5333-8FC0-41DA-A280-544DE1E39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10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460F-A8DA-481B-8D92-34CB39D6EEA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5333-8FC0-41DA-A280-544DE1E39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85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460F-A8DA-481B-8D92-34CB39D6EEA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5333-8FC0-41DA-A280-544DE1E39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05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460F-A8DA-481B-8D92-34CB39D6EEA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5333-8FC0-41DA-A280-544DE1E39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317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460F-A8DA-481B-8D92-34CB39D6EEA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5333-8FC0-41DA-A280-544DE1E39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08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460F-A8DA-481B-8D92-34CB39D6EEA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5333-8FC0-41DA-A280-544DE1E39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86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460F-A8DA-481B-8D92-34CB39D6EEA5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65333-8FC0-41DA-A280-544DE1E39C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25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0000">
              <a:schemeClr val="accent1">
                <a:lumMod val="45000"/>
                <a:lumOff val="55000"/>
              </a:schemeClr>
            </a:gs>
            <a:gs pos="44000">
              <a:schemeClr val="accent6">
                <a:lumMod val="60000"/>
                <a:lumOff val="40000"/>
              </a:schemeClr>
            </a:gs>
            <a:gs pos="75000">
              <a:schemeClr val="accent6">
                <a:lumMod val="60000"/>
                <a:lumOff val="40000"/>
              </a:schemeClr>
            </a:gs>
            <a:gs pos="96000">
              <a:schemeClr val="accent6">
                <a:lumMod val="20000"/>
                <a:lumOff val="80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hnschrift Condensed" panose="020B0502040204020203" pitchFamily="34" charset="0"/>
              </a:defRPr>
            </a:lvl1pPr>
          </a:lstStyle>
          <a:p>
            <a:fld id="{C734460F-A8DA-481B-8D92-34CB39D6EEA5}" type="datetimeFigureOut">
              <a:rPr lang="ru-RU" smtClean="0"/>
              <a:pPr/>
              <a:t>29.10.2024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hnschrift Condensed" panose="020B050204020402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hnschrift Condensed" panose="020B0502040204020203" pitchFamily="34" charset="0"/>
              </a:defRPr>
            </a:lvl1pPr>
          </a:lstStyle>
          <a:p>
            <a:fld id="{A2165333-8FC0-41DA-A280-544DE1E39C3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10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Condensed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oxford.ru/wiki/istoriya/kultura-rossii-xvi-v?utm_referrer=https%3A%2F%2Fyandex.ru%2F" TargetMode="External"/><Relationship Id="rId2" Type="http://schemas.openxmlformats.org/officeDocument/2006/relationships/hyperlink" Target="https://foxford.ru/wiki/istoriya/kultura-rossii-xvii-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fourok.ru/prezentaciya-k-uroku-istorii-kultura-i-povsednevnaya-zhizn-narodov-rossii-v-vklass-2961074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Русская культура </a:t>
            </a:r>
            <a:r>
              <a:rPr lang="en-US" dirty="0" smtClean="0"/>
              <a:t>XVI-XVII </a:t>
            </a:r>
            <a:r>
              <a:rPr lang="ru-RU" dirty="0" err="1" smtClean="0"/>
              <a:t>вв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/>
              <a:t>ИКПИ-44</a:t>
            </a:r>
            <a:br>
              <a:rPr lang="ru-RU" dirty="0" smtClean="0"/>
            </a:br>
            <a:r>
              <a:rPr lang="ru-RU" dirty="0" smtClean="0"/>
              <a:t>Дима</a:t>
            </a:r>
            <a:br>
              <a:rPr lang="ru-RU" dirty="0" smtClean="0"/>
            </a:br>
            <a:r>
              <a:rPr lang="ru-RU" dirty="0" err="1" smtClean="0"/>
              <a:t>Лехва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7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Живопись</a:t>
            </a:r>
            <a:endParaRPr lang="ru-RU" dirty="0"/>
          </a:p>
        </p:txBody>
      </p:sp>
      <p:pic>
        <p:nvPicPr>
          <p:cNvPr id="2050" name="Picture 2" descr="Picture backgrou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714" y="1825625"/>
            <a:ext cx="70945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3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Использованная литература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Образовательный портал «</a:t>
            </a:r>
            <a:r>
              <a:rPr lang="ru-RU" dirty="0" err="1" smtClean="0"/>
              <a:t>Фоксфорд</a:t>
            </a:r>
            <a:r>
              <a:rPr lang="ru-RU" dirty="0" smtClean="0"/>
              <a:t>» </a:t>
            </a:r>
            <a:r>
              <a:rPr lang="en-US" dirty="0" smtClean="0">
                <a:hlinkClick r:id="rId2"/>
              </a:rPr>
              <a:t>https://foxford.ru/wiki/istoriya/kultura-rossii-xvii-v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Дата обращения 20.10.24</a:t>
            </a:r>
          </a:p>
          <a:p>
            <a:r>
              <a:rPr lang="ru-RU" dirty="0" smtClean="0"/>
              <a:t>Образовательный портал «</a:t>
            </a:r>
            <a:r>
              <a:rPr lang="ru-RU" dirty="0" err="1" smtClean="0"/>
              <a:t>Фоксфорд</a:t>
            </a:r>
            <a:r>
              <a:rPr lang="ru-RU" dirty="0" smtClean="0"/>
              <a:t>»</a:t>
            </a:r>
            <a:br>
              <a:rPr lang="ru-RU" dirty="0" smtClean="0"/>
            </a:br>
            <a:r>
              <a:rPr lang="en-US" dirty="0" smtClean="0">
                <a:hlinkClick r:id="rId3"/>
              </a:rPr>
              <a:t>https://foxford.ru/wiki/istoriya/kultura-rossii-xvi-v?utm_referrer=https%3A%2F%2Fyandex.ru%2F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Дата обращения 20.10.24</a:t>
            </a:r>
          </a:p>
          <a:p>
            <a:r>
              <a:rPr lang="ru-RU" dirty="0" smtClean="0"/>
              <a:t>Образовательный портал «</a:t>
            </a:r>
            <a:r>
              <a:rPr lang="ru-RU" dirty="0" err="1" smtClean="0"/>
              <a:t>Инфоурок</a:t>
            </a:r>
            <a:r>
              <a:rPr lang="ru-RU" dirty="0" smtClean="0"/>
              <a:t>»</a:t>
            </a:r>
            <a:br>
              <a:rPr lang="ru-RU" dirty="0" smtClean="0"/>
            </a:br>
            <a:r>
              <a:rPr lang="en-US" dirty="0" smtClean="0">
                <a:hlinkClick r:id="rId4"/>
              </a:rPr>
              <a:t>https://infourok.ru/prezentaciya-k-uroku-istorii-kultura-i-povsednevnaya-zhizn-narodov-rossii-v-vklass-2961074.html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Дата обращения 20.10.24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99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 smtClean="0"/>
              <a:t>СПАСИбО</a:t>
            </a:r>
            <a:r>
              <a:rPr lang="ru-RU" dirty="0" smtClean="0"/>
              <a:t> 3А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5829300" y="2038985"/>
            <a:ext cx="23850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34000" dirty="0" smtClean="0"/>
              <a:t>ТЕКСТ СЛАЙДА</a:t>
            </a:r>
            <a:endParaRPr lang="ru-RU" sz="34000" dirty="0"/>
          </a:p>
        </p:txBody>
      </p:sp>
    </p:spTree>
    <p:extLst>
      <p:ext uri="{BB962C8B-B14F-4D97-AF65-F5344CB8AC3E}">
        <p14:creationId xmlns:p14="http://schemas.microsoft.com/office/powerpoint/2010/main" val="28496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Культура России в XVI в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504992" cy="4351338"/>
          </a:xfrm>
        </p:spPr>
        <p:txBody>
          <a:bodyPr>
            <a:normAutofit/>
          </a:bodyPr>
          <a:lstStyle/>
          <a:p>
            <a:r>
              <a:rPr lang="ru-RU" dirty="0"/>
              <a:t>В XVI в. сформировалась единая русская </a:t>
            </a:r>
            <a:r>
              <a:rPr lang="ru-RU" dirty="0" smtClean="0"/>
              <a:t>культура</a:t>
            </a:r>
          </a:p>
          <a:p>
            <a:r>
              <a:rPr lang="ru-RU" dirty="0" smtClean="0"/>
              <a:t>В </a:t>
            </a:r>
            <a:r>
              <a:rPr lang="ru-RU" dirty="0"/>
              <a:t>культуре преобладали героические мотивы, любовь к Отечеству и сильная власть, появился интерес к внутреннему миру </a:t>
            </a:r>
            <a:r>
              <a:rPr lang="ru-RU" dirty="0" smtClean="0"/>
              <a:t>человека.</a:t>
            </a:r>
          </a:p>
          <a:p>
            <a:r>
              <a:rPr lang="ru-RU" dirty="0" smtClean="0"/>
              <a:t>Православная </a:t>
            </a:r>
            <a:r>
              <a:rPr lang="ru-RU" dirty="0"/>
              <a:t>церковь продолжала влиять на духовную жизнь </a:t>
            </a:r>
            <a:r>
              <a:rPr lang="ru-RU" dirty="0" smtClean="0"/>
              <a:t>страны</a:t>
            </a:r>
            <a:endParaRPr lang="ru-RU" dirty="0"/>
          </a:p>
        </p:txBody>
      </p:sp>
      <p:pic>
        <p:nvPicPr>
          <p:cNvPr id="1030" name="Picture 6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813" y="1825625"/>
            <a:ext cx="4615608" cy="3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25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265714" y="25845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>
              <a:latin typeface="Bahnschrift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2141" y="3244548"/>
            <a:ext cx="3309175" cy="480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800"/>
              </a:spcBef>
            </a:pPr>
            <a:r>
              <a:rPr lang="ru-RU" sz="2800" dirty="0" smtClean="0">
                <a:solidFill>
                  <a:prstClr val="black"/>
                </a:solidFill>
                <a:latin typeface="Bahnschrift Condensed" panose="020B0502040204020203" pitchFamily="34" charset="0"/>
              </a:rPr>
              <a:t>Летописание</a:t>
            </a:r>
            <a:endParaRPr lang="ru-RU" sz="2800" dirty="0">
              <a:solidFill>
                <a:prstClr val="black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22140" y="4329480"/>
            <a:ext cx="3309176" cy="480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800"/>
              </a:spcBef>
            </a:pPr>
            <a:r>
              <a:rPr lang="ru-RU" sz="2800" dirty="0" smtClean="0">
                <a:solidFill>
                  <a:prstClr val="black"/>
                </a:solidFill>
                <a:latin typeface="Bahnschrift Condensed" panose="020B0502040204020203" pitchFamily="34" charset="0"/>
              </a:rPr>
              <a:t>Публицистика</a:t>
            </a:r>
            <a:endParaRPr lang="ru-RU" sz="2800" dirty="0">
              <a:solidFill>
                <a:prstClr val="black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22140" y="5414412"/>
            <a:ext cx="3309175" cy="480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800"/>
              </a:spcBef>
            </a:pPr>
            <a:r>
              <a:rPr lang="ru-RU" sz="2800" dirty="0">
                <a:solidFill>
                  <a:prstClr val="black"/>
                </a:solidFill>
                <a:latin typeface="Bahnschrift Condensed" panose="020B0502040204020203" pitchFamily="34" charset="0"/>
              </a:rPr>
              <a:t>Светская </a:t>
            </a:r>
            <a:r>
              <a:rPr lang="ru-RU" sz="2800" dirty="0" smtClean="0">
                <a:solidFill>
                  <a:prstClr val="black"/>
                </a:solidFill>
                <a:latin typeface="Bahnschrift Condensed" panose="020B0502040204020203" pitchFamily="34" charset="0"/>
              </a:rPr>
              <a:t>литература</a:t>
            </a:r>
            <a:endParaRPr lang="ru-RU" sz="2800" dirty="0">
              <a:solidFill>
                <a:prstClr val="black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22142" y="2159616"/>
            <a:ext cx="3309174" cy="480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800"/>
              </a:spcBef>
            </a:pPr>
            <a:r>
              <a:rPr lang="ru-RU" sz="2800" dirty="0" smtClean="0">
                <a:solidFill>
                  <a:prstClr val="black"/>
                </a:solidFill>
                <a:latin typeface="Bahnschrift Condensed" panose="020B0502040204020203" pitchFamily="34" charset="0"/>
              </a:rPr>
              <a:t>Книгопечатание</a:t>
            </a:r>
            <a:endParaRPr lang="ru-RU" sz="2800" dirty="0">
              <a:solidFill>
                <a:prstClr val="black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H="1">
            <a:off x="2066793" y="1478071"/>
            <a:ext cx="12528" cy="4183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079320" y="2388865"/>
            <a:ext cx="2042821" cy="7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066795" y="3484613"/>
            <a:ext cx="2042821" cy="7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2079320" y="4562334"/>
            <a:ext cx="2042821" cy="7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066794" y="5654476"/>
            <a:ext cx="2042821" cy="7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ttps://uploads-foxford-ru.ngcdn.ru/uploads/tinymce_file/file/129451/2cf1a5f730662ce2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73" y="940278"/>
            <a:ext cx="4199270" cy="525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18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788159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ru-RU" dirty="0"/>
              <a:t>Архитектура и градостроительство в России в XVI веке</a:t>
            </a:r>
            <a:r>
              <a:rPr lang="ru-RU" dirty="0" smtClean="0"/>
              <a:t>.</a:t>
            </a:r>
            <a:endParaRPr lang="ru-RU" dirty="0"/>
          </a:p>
          <a:p>
            <a:pPr>
              <a:lnSpc>
                <a:spcPct val="10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ru-RU" dirty="0"/>
              <a:t>Архитектурные тенденции и новшества XVI века</a:t>
            </a:r>
            <a:r>
              <a:rPr lang="ru-RU" dirty="0" smtClean="0"/>
              <a:t>.</a:t>
            </a:r>
            <a:endParaRPr lang="ru-RU" dirty="0"/>
          </a:p>
          <a:p>
            <a:pPr>
              <a:lnSpc>
                <a:spcPct val="10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ru-RU" dirty="0"/>
              <a:t>Архитектура и городское строительство в России XVI века</a:t>
            </a:r>
            <a:r>
              <a:rPr lang="ru-RU" dirty="0" smtClean="0"/>
              <a:t>.</a:t>
            </a:r>
            <a:endParaRPr lang="ru-RU" dirty="0"/>
          </a:p>
          <a:p>
            <a:pPr>
              <a:lnSpc>
                <a:spcPct val="10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ru-RU" dirty="0"/>
              <a:t>Развитие архитектуры и градостроительства в России в XVI веке</a:t>
            </a:r>
            <a:r>
              <a:rPr lang="ru-RU" dirty="0" smtClean="0"/>
              <a:t>.</a:t>
            </a:r>
            <a:endParaRPr lang="ru-RU" dirty="0"/>
          </a:p>
          <a:p>
            <a:pPr>
              <a:lnSpc>
                <a:spcPct val="10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ru-RU" dirty="0"/>
              <a:t>Архитектура и укрепление городов в России XVI века.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pic>
        <p:nvPicPr>
          <p:cNvPr id="4102" name="Picture 6" descr="https://uploads-foxford-ru.ngcdn.ru/uploads/tinymce_file/file/129454/4d92d8e4a47e1714.jpe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541758"/>
            <a:ext cx="4429125" cy="59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71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Живопись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36552"/>
            <a:ext cx="8511072" cy="4351338"/>
          </a:xfrm>
        </p:spPr>
        <p:txBody>
          <a:bodyPr>
            <a:normAutofit/>
          </a:bodyPr>
          <a:lstStyle/>
          <a:p>
            <a:r>
              <a:rPr lang="ru-RU" dirty="0"/>
              <a:t>Русская живопись в XVI веке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иконопись </a:t>
            </a:r>
            <a:r>
              <a:rPr lang="ru-RU" dirty="0"/>
              <a:t>и роспись храмов</a:t>
            </a:r>
          </a:p>
          <a:p>
            <a:r>
              <a:rPr lang="ru-RU" dirty="0"/>
              <a:t>Новые направления в русской живописи XVI века</a:t>
            </a:r>
          </a:p>
          <a:p>
            <a:r>
              <a:rPr lang="ru-RU" dirty="0"/>
              <a:t>Московская школа живописи: Дионисий и его работы</a:t>
            </a:r>
          </a:p>
          <a:p>
            <a:r>
              <a:rPr lang="ru-RU" dirty="0"/>
              <a:t>Религиозная живопись в период царствования Ивана IV</a:t>
            </a:r>
          </a:p>
          <a:p>
            <a:r>
              <a:rPr lang="ru-RU" dirty="0"/>
              <a:t>Икона-картина «Церковь воинствующая»: объяснение успеха русской армии</a:t>
            </a:r>
          </a:p>
          <a:p>
            <a:r>
              <a:rPr lang="ru-RU" dirty="0"/>
              <a:t>Развитие литейного дела в XVI веке</a:t>
            </a:r>
          </a:p>
          <a:p>
            <a:r>
              <a:rPr lang="ru-RU" dirty="0"/>
              <a:t>Андрей Чохов: талантливый литейщик и создатель Царь-пушки</a:t>
            </a:r>
          </a:p>
        </p:txBody>
      </p:sp>
      <p:pic>
        <p:nvPicPr>
          <p:cNvPr id="5122" name="Picture 2" descr="https://uploads-foxford-ru.ngcdn.ru/uploads/tinymce_file/file/129456/a84c854a5f120bd6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95" y="176222"/>
            <a:ext cx="5979405" cy="211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Музыка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России XVI века главным музыкальным жанром было церковное пение, которому обучали в музыкальных школах. Однако народная песенная культура также была богата и разнообразна. Каждый народ играл на своих традиционных музыкальных инструментах.</a:t>
            </a:r>
          </a:p>
        </p:txBody>
      </p:sp>
      <p:pic>
        <p:nvPicPr>
          <p:cNvPr id="6146" name="Picture 2" descr="Picture backgroun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000" r="99167">
                        <a14:foregroundMark x1="72667" y1="53000" x2="72667" y2="53000"/>
                        <a14:foregroundMark x1="63500" y1="53833" x2="63500" y2="53833"/>
                        <a14:foregroundMark x1="59500" y1="57333" x2="59500" y2="57333"/>
                        <a14:foregroundMark x1="34833" y1="52333" x2="35333" y2="52667"/>
                        <a14:foregroundMark x1="12000" y1="56500" x2="12000" y2="56500"/>
                        <a14:foregroundMark x1="48167" y1="57000" x2="48167" y2="57000"/>
                        <a14:foregroundMark x1="85500" y1="54667" x2="85500" y2="54667"/>
                        <a14:foregroundMark x1="24667" y1="45500" x2="24667" y2="45500"/>
                        <a14:backgroundMark x1="40167" y1="38667" x2="40167" y2="3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587" b="39000"/>
          <a:stretch/>
        </p:blipFill>
        <p:spPr bwMode="auto">
          <a:xfrm>
            <a:off x="1536506" y="3587362"/>
            <a:ext cx="8958260" cy="272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60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Культура России </a:t>
            </a:r>
            <a:r>
              <a:rPr lang="en-US" dirty="0"/>
              <a:t>XVII </a:t>
            </a:r>
            <a:r>
              <a:rPr lang="ru-RU" dirty="0"/>
              <a:t>в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170" name="Picture 2" descr="https://uploads-foxford-ru.ngcdn.ru/uploads/tinymce_file/file/129374/e7825b3336ec1d08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858169"/>
            <a:ext cx="8191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19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Литература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3303"/>
            <a:ext cx="6424217" cy="2674852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78155"/>
            <a:ext cx="6424217" cy="2579845"/>
          </a:xfrm>
          <a:prstGeom prst="rect">
            <a:avLst/>
          </a:prstGeom>
        </p:spPr>
      </p:pic>
      <p:pic>
        <p:nvPicPr>
          <p:cNvPr id="8194" name="Picture 2" descr="https://uploads-foxford-ru.ngcdn.ru/uploads/tinymce_file/file/129375/59399f9d381cb172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408" y="1601832"/>
            <a:ext cx="4027714" cy="525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7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87553" y="-183855"/>
            <a:ext cx="2690324" cy="1325563"/>
          </a:xfrm>
        </p:spPr>
        <p:txBody>
          <a:bodyPr/>
          <a:lstStyle/>
          <a:p>
            <a:pPr algn="ctr"/>
            <a:r>
              <a:rPr lang="ru-RU" dirty="0" smtClean="0"/>
              <a:t>Архитектура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724400" y="2319421"/>
            <a:ext cx="241662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Теремной дворец Московского Кремля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153815" y="3368758"/>
            <a:ext cx="241662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Церковь Илии Пророка в Ярославле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7877" y="3368758"/>
            <a:ext cx="241662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Bahnschrift Condensed" panose="020B0502040204020203" pitchFamily="34" charset="0"/>
              </a:rPr>
              <a:t>Церковь Покрова в Филях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24400" y="4411534"/>
            <a:ext cx="2416629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latin typeface="Bahnschrift Condensed" panose="020B0502040204020203" pitchFamily="34" charset="0"/>
              </a:rPr>
              <a:t>Новоиерусалимский</a:t>
            </a:r>
            <a:r>
              <a:rPr lang="ru-RU" dirty="0">
                <a:latin typeface="Bahnschrift Condensed" panose="020B0502040204020203" pitchFamily="34" charset="0"/>
              </a:rPr>
              <a:t> монастырь</a:t>
            </a:r>
          </a:p>
        </p:txBody>
      </p:sp>
      <p:pic>
        <p:nvPicPr>
          <p:cNvPr id="9218" name="Picture 2" descr="https://uploads-foxford-ru.ngcdn.ru/uploads/tinymce_file/file/129377/bfd197c121a58ed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7" y="772326"/>
            <a:ext cx="2945886" cy="2461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uploads-foxford-ru.ngcdn.ru/uploads/tinymce_file/file/129381/ea0625f0a456941a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6" y="4411534"/>
            <a:ext cx="3797558" cy="247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ttps://uploads-foxford-ru.ngcdn.ru/uploads/tinymce_file/file/129382/4525881066e9d632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7" y="4411534"/>
            <a:ext cx="2945886" cy="244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ttps://uploads-foxford-ru.ngcdn.ru/uploads/tinymce_file/file/129380/933e5e67cbe0616c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87" y="775150"/>
            <a:ext cx="3814666" cy="245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35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180</Words>
  <Application>Microsoft Office PowerPoint</Application>
  <PresentationFormat>Широкоэкранный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Bahnschrift Condensed</vt:lpstr>
      <vt:lpstr>Тема Office</vt:lpstr>
      <vt:lpstr>Русская культура XVI-XVII вв</vt:lpstr>
      <vt:lpstr>Культура России в XVI в.</vt:lpstr>
      <vt:lpstr>Литература</vt:lpstr>
      <vt:lpstr>Архитектура</vt:lpstr>
      <vt:lpstr>Живопись</vt:lpstr>
      <vt:lpstr>Музыка</vt:lpstr>
      <vt:lpstr>Культура России XVII в.</vt:lpstr>
      <vt:lpstr>Литература</vt:lpstr>
      <vt:lpstr>Архитектура</vt:lpstr>
      <vt:lpstr>Живопись</vt:lpstr>
      <vt:lpstr>Использованная литература</vt:lpstr>
      <vt:lpstr>СПАСИбО 3А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Русская культура XVI-XVII вв</dc:title>
  <dc:creator>Дмитрий Костров</dc:creator>
  <cp:lastModifiedBy>Дмитрий Костров</cp:lastModifiedBy>
  <cp:revision>9</cp:revision>
  <dcterms:created xsi:type="dcterms:W3CDTF">2024-10-29T11:37:22Z</dcterms:created>
  <dcterms:modified xsi:type="dcterms:W3CDTF">2024-10-29T12:53:46Z</dcterms:modified>
</cp:coreProperties>
</file>