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56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B2A3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53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B2A3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53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B2A3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B2A3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961" y="939800"/>
            <a:ext cx="7600315" cy="5740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B2A3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361" y="1740262"/>
            <a:ext cx="16079469" cy="664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53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25" dirty="0" err="1">
                <a:latin typeface="+mj-lt"/>
              </a:rPr>
              <a:t>З</a:t>
            </a:r>
            <a:r>
              <a:rPr spc="-125" dirty="0" err="1" smtClean="0">
                <a:latin typeface="+mj-lt"/>
              </a:rPr>
              <a:t>адание</a:t>
            </a:r>
            <a:r>
              <a:rPr spc="-315" dirty="0" smtClean="0">
                <a:latin typeface="+mj-lt"/>
              </a:rPr>
              <a:t> </a:t>
            </a:r>
            <a:r>
              <a:rPr spc="-390" dirty="0" smtClean="0">
                <a:latin typeface="+mj-lt"/>
              </a:rPr>
              <a:t>№7</a:t>
            </a:r>
            <a:endParaRPr spc="-390" dirty="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323" y="1881593"/>
            <a:ext cx="7850505" cy="2484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80"/>
              </a:spcBef>
            </a:pPr>
            <a:r>
              <a:rPr lang="ru-RU" sz="2400" dirty="0"/>
              <a:t>Сколько секунд потребуется обычному модему, передающему сообщения со скоростью </a:t>
            </a:r>
            <a:r>
              <a:rPr lang="ru-RU" sz="2400" dirty="0" smtClean="0"/>
              <a:t>800 байт/с</a:t>
            </a:r>
            <a:r>
              <a:rPr lang="ru-RU" sz="2400" dirty="0"/>
              <a:t>, чтобы передать цветное растровое изображение размером 640 х 480 пикселей, при условии, что для каждого пикселя возможно 16777216 цветов?</a:t>
            </a:r>
            <a:r>
              <a:rPr lang="ru-RU" sz="2400" dirty="0" smtClean="0"/>
              <a:t> </a:t>
            </a:r>
            <a:endParaRPr sz="2400" dirty="0">
              <a:latin typeface="+mj-lt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2339" y="1971501"/>
            <a:ext cx="2943224" cy="2943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01234" y="5368780"/>
            <a:ext cx="2943223" cy="2943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963560" y="2453147"/>
            <a:ext cx="369332" cy="197993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80" dirty="0">
                <a:solidFill>
                  <a:srgbClr val="535364"/>
                </a:solidFill>
                <a:latin typeface="+mj-lt"/>
                <a:cs typeface="Tahoma"/>
              </a:rPr>
              <a:t>Видеоразбор</a:t>
            </a:r>
            <a:endParaRPr sz="2400" dirty="0">
              <a:latin typeface="+mj-lt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63560" y="5537689"/>
            <a:ext cx="369332" cy="260540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105" dirty="0">
                <a:solidFill>
                  <a:srgbClr val="535364"/>
                </a:solidFill>
                <a:latin typeface="+mj-lt"/>
                <a:cs typeface="Tahoma"/>
              </a:rPr>
              <a:t>Сайт</a:t>
            </a:r>
            <a:r>
              <a:rPr sz="2400" spc="-114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220" dirty="0">
                <a:solidFill>
                  <a:srgbClr val="535364"/>
                </a:solidFill>
                <a:latin typeface="+mj-lt"/>
                <a:cs typeface="Tahoma"/>
              </a:rPr>
              <a:t>с</a:t>
            </a:r>
            <a:r>
              <a:rPr sz="2400" spc="-114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90" dirty="0">
                <a:solidFill>
                  <a:srgbClr val="535364"/>
                </a:solidFill>
                <a:latin typeface="+mj-lt"/>
                <a:cs typeface="Tahoma"/>
              </a:rPr>
              <a:t>решением</a:t>
            </a:r>
            <a:endParaRPr sz="2400" dirty="0">
              <a:latin typeface="+mj-lt"/>
              <a:cs typeface="Tahom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942961" y="8377519"/>
            <a:ext cx="7850505" cy="50513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80"/>
              </a:spcBef>
            </a:pP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Выполнил</a:t>
            </a: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: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Костров Дмитрий ИКПИ-44</a:t>
            </a:r>
            <a:endParaRPr sz="2400" spc="70" dirty="0">
              <a:solidFill>
                <a:srgbClr val="535364"/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>
                <a:latin typeface="+mj-lt"/>
              </a:rPr>
              <a:t>1</a:t>
            </a:r>
            <a:r>
              <a:rPr spc="-330" dirty="0">
                <a:latin typeface="+mj-lt"/>
              </a:rPr>
              <a:t> </a:t>
            </a:r>
            <a:r>
              <a:rPr lang="en-US" spc="-330" dirty="0" smtClean="0">
                <a:latin typeface="+mj-lt"/>
              </a:rPr>
              <a:t> </a:t>
            </a:r>
            <a:r>
              <a:rPr spc="-90" dirty="0" err="1" smtClean="0">
                <a:latin typeface="+mj-lt"/>
              </a:rPr>
              <a:t>способ</a:t>
            </a:r>
            <a:r>
              <a:rPr spc="-90" dirty="0">
                <a:latin typeface="+mj-lt"/>
              </a:rPr>
              <a:t>:</a:t>
            </a:r>
            <a:r>
              <a:rPr spc="-335" dirty="0">
                <a:latin typeface="+mj-lt"/>
              </a:rPr>
              <a:t> </a:t>
            </a:r>
            <a:r>
              <a:rPr spc="-175" dirty="0">
                <a:latin typeface="+mj-lt"/>
              </a:rPr>
              <a:t>Решение</a:t>
            </a:r>
            <a:r>
              <a:rPr spc="-335" dirty="0">
                <a:latin typeface="+mj-lt"/>
              </a:rPr>
              <a:t> </a:t>
            </a:r>
            <a:r>
              <a:rPr spc="-150" dirty="0">
                <a:latin typeface="+mj-lt"/>
              </a:rPr>
              <a:t>вручную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51" y="1877080"/>
            <a:ext cx="16049249" cy="7987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85" dirty="0" err="1" smtClean="0">
                <a:solidFill>
                  <a:srgbClr val="535364"/>
                </a:solidFill>
                <a:latin typeface="+mj-lt"/>
                <a:cs typeface="Tahoma"/>
              </a:rPr>
              <a:t>Общая</a:t>
            </a:r>
            <a:r>
              <a:rPr sz="2400" spc="-105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dirty="0" err="1" smtClean="0">
                <a:solidFill>
                  <a:srgbClr val="535364"/>
                </a:solidFill>
                <a:latin typeface="+mj-lt"/>
                <a:cs typeface="Tahoma"/>
              </a:rPr>
              <a:t>формула</a:t>
            </a:r>
            <a:r>
              <a:rPr sz="2400" spc="-105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5" dirty="0" err="1" smtClean="0">
                <a:solidFill>
                  <a:srgbClr val="535364"/>
                </a:solidFill>
                <a:latin typeface="+mj-lt"/>
                <a:cs typeface="Tahoma"/>
              </a:rPr>
              <a:t>для</a:t>
            </a:r>
            <a:r>
              <a:rPr sz="2400" spc="-100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5" dirty="0" err="1" smtClean="0">
                <a:solidFill>
                  <a:srgbClr val="535364"/>
                </a:solidFill>
                <a:latin typeface="+mj-lt"/>
                <a:cs typeface="Tahoma"/>
              </a:rPr>
              <a:t>решения</a:t>
            </a:r>
            <a:r>
              <a:rPr sz="2400" spc="-105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114" dirty="0" smtClean="0">
                <a:solidFill>
                  <a:srgbClr val="535364"/>
                </a:solidFill>
                <a:latin typeface="+mj-lt"/>
                <a:cs typeface="Tahoma"/>
              </a:rPr>
              <a:t>7-</a:t>
            </a:r>
            <a:r>
              <a:rPr sz="2400" spc="80" dirty="0" smtClean="0">
                <a:solidFill>
                  <a:srgbClr val="535364"/>
                </a:solidFill>
                <a:latin typeface="+mj-lt"/>
                <a:cs typeface="Tahoma"/>
              </a:rPr>
              <a:t>ого</a:t>
            </a:r>
            <a:r>
              <a:rPr sz="2400" spc="-105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60" dirty="0" err="1" smtClean="0">
                <a:solidFill>
                  <a:srgbClr val="535364"/>
                </a:solidFill>
                <a:latin typeface="+mj-lt"/>
                <a:cs typeface="Tahoma"/>
              </a:rPr>
              <a:t>задания</a:t>
            </a:r>
            <a:r>
              <a:rPr sz="2400" spc="-100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50" dirty="0" err="1" smtClean="0">
                <a:solidFill>
                  <a:srgbClr val="535364"/>
                </a:solidFill>
                <a:latin typeface="+mj-lt"/>
                <a:cs typeface="Tahoma"/>
              </a:rPr>
              <a:t>на</a:t>
            </a:r>
            <a:r>
              <a:rPr sz="2400" spc="-105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114" dirty="0" err="1" smtClean="0">
                <a:solidFill>
                  <a:srgbClr val="535364"/>
                </a:solidFill>
                <a:latin typeface="+mj-lt"/>
                <a:cs typeface="Tahoma"/>
              </a:rPr>
              <a:t>тему</a:t>
            </a:r>
            <a:r>
              <a:rPr lang="ru-RU" sz="2400" spc="114" dirty="0" smtClean="0">
                <a:solidFill>
                  <a:srgbClr val="535364"/>
                </a:solidFill>
                <a:latin typeface="+mj-lt"/>
                <a:cs typeface="Tahoma"/>
              </a:rPr>
              <a:t> времени</a:t>
            </a:r>
            <a:r>
              <a:rPr sz="2400" spc="-100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передачи изображений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= x * y * log2N / v</a:t>
            </a:r>
            <a:r>
              <a:rPr sz="2400" spc="-25" dirty="0" smtClean="0">
                <a:solidFill>
                  <a:srgbClr val="535364"/>
                </a:solidFill>
                <a:latin typeface="+mj-lt"/>
                <a:cs typeface="Tahoma"/>
              </a:rPr>
              <a:t>, </a:t>
            </a:r>
            <a:r>
              <a:rPr sz="2400" spc="70" dirty="0" err="1" smtClean="0">
                <a:solidFill>
                  <a:srgbClr val="535364"/>
                </a:solidFill>
                <a:latin typeface="+mj-lt"/>
                <a:cs typeface="Tahoma"/>
              </a:rPr>
              <a:t>где</a:t>
            </a: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t –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время передачи файла</a:t>
            </a:r>
            <a:b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x –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ширина изображения </a:t>
            </a:r>
            <a:endParaRPr lang="en-US" sz="2400" spc="70" dirty="0" smtClean="0">
              <a:solidFill>
                <a:srgbClr val="535364"/>
              </a:solidFill>
              <a:latin typeface="+mj-lt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y –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высота изображения</a:t>
            </a:r>
            <a:endParaRPr lang="en-US" sz="2400" spc="70" dirty="0" smtClean="0">
              <a:solidFill>
                <a:srgbClr val="535364"/>
              </a:solidFill>
              <a:latin typeface="+mj-lt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N – </a:t>
            </a:r>
            <a:r>
              <a:rPr lang="ru-RU" sz="2400" spc="70" dirty="0">
                <a:solidFill>
                  <a:srgbClr val="535364"/>
                </a:solidFill>
                <a:latin typeface="+mj-lt"/>
                <a:cs typeface="Tahoma"/>
              </a:rPr>
              <a:t>к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оличество цветов для одного пикселя</a:t>
            </a:r>
            <a:endParaRPr lang="en-US" sz="2400" spc="70" dirty="0" smtClean="0">
              <a:solidFill>
                <a:srgbClr val="535364"/>
              </a:solidFill>
              <a:latin typeface="+mj-lt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V –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скорость передачи</a:t>
            </a:r>
            <a:endParaRPr lang="en-US" sz="2400" spc="70" dirty="0" smtClean="0">
              <a:solidFill>
                <a:srgbClr val="535364"/>
              </a:solidFill>
              <a:latin typeface="+mj-lt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endParaRPr lang="ru-RU" sz="2400" dirty="0" smtClean="0">
              <a:latin typeface="+mj-lt"/>
              <a:cs typeface="Tahoma"/>
            </a:endParaRP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endParaRPr lang="ru-RU" sz="2400" dirty="0" smtClean="0">
              <a:latin typeface="+mj-lt"/>
              <a:cs typeface="Tahoma"/>
            </a:endParaRPr>
          </a:p>
          <a:p>
            <a:pPr marL="469900" marR="5080" indent="-457200">
              <a:lnSpc>
                <a:spcPct val="132800"/>
              </a:lnSpc>
              <a:spcBef>
                <a:spcPts val="100"/>
              </a:spcBef>
              <a:buAutoNum type="arabicPeriod"/>
            </a:pPr>
            <a:r>
              <a:rPr lang="ru-RU" sz="2400" dirty="0" smtClean="0">
                <a:latin typeface="+mj-lt"/>
                <a:cs typeface="Tahoma"/>
              </a:rPr>
              <a:t>Выразим скорость в бит/с: </a:t>
            </a:r>
            <a:br>
              <a:rPr lang="ru-RU" sz="2400" dirty="0" smtClean="0">
                <a:latin typeface="+mj-lt"/>
                <a:cs typeface="Tahoma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байт/с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*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бит/с = 6400 бит/с</a:t>
            </a:r>
          </a:p>
          <a:p>
            <a:pPr marL="469900" marR="5080" indent="-457200">
              <a:lnSpc>
                <a:spcPct val="132800"/>
              </a:lnSpc>
              <a:spcBef>
                <a:spcPts val="100"/>
              </a:spcBef>
              <a:buAutoNum type="arabicPeriod"/>
            </a:pPr>
            <a:r>
              <a:rPr lang="ru-RU" sz="2400" dirty="0" smtClean="0">
                <a:latin typeface="+mj-lt"/>
                <a:cs typeface="Tahoma"/>
              </a:rPr>
              <a:t>Найдём вес одного пикселя:</a:t>
            </a:r>
            <a:br>
              <a:rPr lang="ru-RU" sz="2400" dirty="0" smtClean="0">
                <a:latin typeface="+mj-lt"/>
                <a:cs typeface="Tahoma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log2N = log216777216 = 24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бит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marR="5080" indent="-457200">
              <a:lnSpc>
                <a:spcPct val="132800"/>
              </a:lnSpc>
              <a:spcBef>
                <a:spcPts val="100"/>
              </a:spcBef>
              <a:buAutoNum type="arabicPeriod"/>
            </a:pPr>
            <a:r>
              <a:rPr lang="ru-RU" sz="2400" dirty="0" smtClean="0">
                <a:latin typeface="+mj-lt"/>
                <a:cs typeface="Tahoma"/>
              </a:rPr>
              <a:t>Найдём общий вес изображения: </a:t>
            </a:r>
            <a:br>
              <a:rPr lang="ru-RU" sz="2400" dirty="0" smtClean="0">
                <a:latin typeface="+mj-lt"/>
                <a:cs typeface="Tahoma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= x * y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640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480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24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бит = 7372800 бит</a:t>
            </a:r>
          </a:p>
          <a:p>
            <a:pPr marL="12700" marR="5080">
              <a:lnSpc>
                <a:spcPct val="132800"/>
              </a:lnSpc>
              <a:spcBef>
                <a:spcPts val="100"/>
              </a:spcBef>
            </a:pPr>
            <a:endParaRPr sz="2400" dirty="0" smtClean="0">
              <a:latin typeface="+mj-lt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>
                <a:latin typeface="+mj-lt"/>
              </a:rPr>
              <a:t>1</a:t>
            </a:r>
            <a:r>
              <a:rPr spc="-330" dirty="0">
                <a:latin typeface="+mj-lt"/>
              </a:rPr>
              <a:t> </a:t>
            </a:r>
            <a:r>
              <a:rPr lang="en-US" spc="-330" dirty="0" smtClean="0">
                <a:latin typeface="+mj-lt"/>
              </a:rPr>
              <a:t> </a:t>
            </a:r>
            <a:r>
              <a:rPr spc="-90" dirty="0" err="1" smtClean="0">
                <a:latin typeface="+mj-lt"/>
              </a:rPr>
              <a:t>способ</a:t>
            </a:r>
            <a:r>
              <a:rPr spc="-90" dirty="0">
                <a:latin typeface="+mj-lt"/>
              </a:rPr>
              <a:t>:</a:t>
            </a:r>
            <a:r>
              <a:rPr spc="-335" dirty="0">
                <a:latin typeface="+mj-lt"/>
              </a:rPr>
              <a:t> </a:t>
            </a:r>
            <a:r>
              <a:rPr spc="-175" dirty="0">
                <a:latin typeface="+mj-lt"/>
              </a:rPr>
              <a:t>Решение</a:t>
            </a:r>
            <a:r>
              <a:rPr spc="-335" dirty="0">
                <a:latin typeface="+mj-lt"/>
              </a:rPr>
              <a:t> </a:t>
            </a:r>
            <a:r>
              <a:rPr spc="-150" dirty="0">
                <a:latin typeface="+mj-lt"/>
              </a:rPr>
              <a:t>вручную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961" y="5676900"/>
            <a:ext cx="16582639" cy="187230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tabLst>
                <a:tab pos="393065" algn="l"/>
              </a:tabLst>
            </a:pPr>
            <a:r>
              <a:rPr lang="en-US" sz="2400" dirty="0">
                <a:latin typeface="+mj-lt"/>
                <a:cs typeface="Tahoma"/>
              </a:rPr>
              <a:t>4</a:t>
            </a:r>
            <a:r>
              <a:rPr lang="en-US" sz="2400" dirty="0" smtClean="0">
                <a:latin typeface="+mj-lt"/>
                <a:cs typeface="Tahoma"/>
              </a:rPr>
              <a:t>. </a:t>
            </a:r>
            <a:r>
              <a:rPr lang="ru-RU" sz="2400" dirty="0" smtClean="0">
                <a:latin typeface="+mj-lt"/>
                <a:cs typeface="Tahoma"/>
              </a:rPr>
              <a:t>Найдём время, за которое изображение будет передано</a:t>
            </a:r>
            <a:r>
              <a:rPr lang="en-US" sz="2400" dirty="0" smtClean="0">
                <a:latin typeface="+mj-lt"/>
                <a:cs typeface="Tahoma"/>
              </a:rPr>
              <a:t/>
            </a:r>
            <a:br>
              <a:rPr lang="en-US" sz="2400" dirty="0" smtClean="0">
                <a:latin typeface="+mj-lt"/>
                <a:cs typeface="Tahoma"/>
              </a:rPr>
            </a:br>
            <a:r>
              <a:rPr lang="en-US" sz="2400" dirty="0" smtClean="0">
                <a:latin typeface="+mj-lt"/>
                <a:cs typeface="Tahoma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= Q / v =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7372800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бит / 6400 бит/с = 1152 сек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tabLst>
                <a:tab pos="393065" algn="l"/>
              </a:tabLst>
            </a:pPr>
            <a:endParaRPr lang="en-US" sz="2400" dirty="0">
              <a:latin typeface="+mj-lt"/>
              <a:cs typeface="Tahoma"/>
            </a:endParaRPr>
          </a:p>
          <a:p>
            <a:pPr marL="12700">
              <a:spcBef>
                <a:spcPts val="5"/>
              </a:spcBef>
              <a:buClr>
                <a:srgbClr val="939DA8"/>
              </a:buClr>
              <a:tabLst>
                <a:tab pos="393065" algn="l"/>
              </a:tabLst>
            </a:pPr>
            <a:endParaRPr sz="2400" b="1" spc="-25" dirty="0">
              <a:solidFill>
                <a:srgbClr val="5353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35364"/>
                </a:solidFill>
                <a:latin typeface="+mj-lt"/>
                <a:cs typeface="Tahoma"/>
              </a:rPr>
              <a:t>Ответ:</a:t>
            </a:r>
            <a:r>
              <a:rPr sz="2400" spc="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1152 сек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10800000" flipV="1">
            <a:off x="2273342" y="3505200"/>
            <a:ext cx="2438400" cy="609600"/>
          </a:xfrm>
          <a:prstGeom prst="bentConnector3">
            <a:avLst>
              <a:gd name="adj1" fmla="val -9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35" y="2552700"/>
            <a:ext cx="7620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+mj-lt"/>
              </a:rPr>
              <a:t>2</a:t>
            </a:r>
            <a:r>
              <a:rPr spc="-335" dirty="0">
                <a:latin typeface="+mj-lt"/>
              </a:rPr>
              <a:t> </a:t>
            </a:r>
            <a:r>
              <a:rPr spc="-90" dirty="0">
                <a:latin typeface="+mj-lt"/>
              </a:rPr>
              <a:t>способ:</a:t>
            </a:r>
            <a:r>
              <a:rPr spc="-330" dirty="0">
                <a:latin typeface="+mj-lt"/>
              </a:rPr>
              <a:t> </a:t>
            </a:r>
            <a:r>
              <a:rPr spc="-135" dirty="0">
                <a:latin typeface="+mj-lt"/>
              </a:rPr>
              <a:t>Алгоритмизация</a:t>
            </a:r>
            <a:r>
              <a:rPr spc="-320" dirty="0">
                <a:latin typeface="+mj-lt"/>
              </a:rPr>
              <a:t> </a:t>
            </a:r>
            <a:r>
              <a:rPr spc="-140" dirty="0">
                <a:latin typeface="+mj-lt"/>
              </a:rPr>
              <a:t>в</a:t>
            </a:r>
            <a:r>
              <a:rPr spc="-320" dirty="0">
                <a:latin typeface="+mj-lt"/>
              </a:rPr>
              <a:t> </a:t>
            </a:r>
            <a:r>
              <a:rPr spc="-10" dirty="0">
                <a:latin typeface="+mj-lt"/>
              </a:rPr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61" y="3157410"/>
            <a:ext cx="16117569" cy="3968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400" spc="-25" dirty="0">
                <a:solidFill>
                  <a:srgbClr val="939DA8"/>
                </a:solidFill>
                <a:latin typeface="+mj-lt"/>
                <a:cs typeface="Tahoma"/>
              </a:rPr>
              <a:t>1.</a:t>
            </a:r>
            <a:r>
              <a:rPr sz="2400" dirty="0">
                <a:solidFill>
                  <a:srgbClr val="939DA8"/>
                </a:solidFill>
                <a:latin typeface="+mj-lt"/>
                <a:cs typeface="Tahoma"/>
              </a:rPr>
              <a:t>	</a:t>
            </a:r>
            <a:r>
              <a:rPr sz="2400" spc="130" dirty="0">
                <a:solidFill>
                  <a:srgbClr val="535364"/>
                </a:solidFill>
                <a:latin typeface="+mj-lt"/>
                <a:cs typeface="Tahoma"/>
              </a:rPr>
              <a:t>Создадим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+mj-lt"/>
                <a:cs typeface="Tahoma"/>
              </a:rPr>
              <a:t>таблицу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+mj-lt"/>
                <a:cs typeface="Tahoma"/>
              </a:rPr>
              <a:t>"Входные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dirty="0">
                <a:solidFill>
                  <a:srgbClr val="535364"/>
                </a:solidFill>
                <a:latin typeface="+mj-lt"/>
                <a:cs typeface="Tahoma"/>
              </a:rPr>
              <a:t>данные",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65" dirty="0">
                <a:solidFill>
                  <a:srgbClr val="535364"/>
                </a:solidFill>
                <a:latin typeface="+mj-lt"/>
                <a:cs typeface="Tahoma"/>
              </a:rPr>
              <a:t>куда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+mj-lt"/>
                <a:cs typeface="Tahoma"/>
              </a:rPr>
              <a:t>писать</a:t>
            </a:r>
            <a:r>
              <a:rPr sz="2400" spc="-90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+mj-lt"/>
                <a:cs typeface="Tahoma"/>
              </a:rPr>
              <a:t>данные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+mj-lt"/>
                <a:cs typeface="Tahoma"/>
              </a:rPr>
              <a:t>на</a:t>
            </a:r>
            <a:r>
              <a:rPr sz="2400" spc="-9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+mj-lt"/>
                <a:cs typeface="Tahoma"/>
              </a:rPr>
              <a:t>вход:</a:t>
            </a:r>
            <a:endParaRPr sz="2400" dirty="0">
              <a:latin typeface="+mj-lt"/>
              <a:cs typeface="Tahoma"/>
            </a:endParaRPr>
          </a:p>
          <a:p>
            <a:pPr marL="8199755" marR="171450">
              <a:lnSpc>
                <a:spcPct val="132800"/>
              </a:lnSpc>
              <a:spcBef>
                <a:spcPts val="1135"/>
              </a:spcBef>
            </a:pPr>
            <a:r>
              <a:rPr sz="2400" spc="100" dirty="0" err="1">
                <a:solidFill>
                  <a:srgbClr val="535364"/>
                </a:solidFill>
                <a:latin typeface="+mj-lt"/>
                <a:cs typeface="Tahoma"/>
              </a:rPr>
              <a:t>Выбор</a:t>
            </a:r>
            <a:r>
              <a:rPr sz="2400" spc="-114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lang="ru-RU" sz="2400" spc="-114" dirty="0" smtClean="0">
                <a:solidFill>
                  <a:srgbClr val="535364"/>
                </a:solidFill>
                <a:latin typeface="+mj-lt"/>
                <a:cs typeface="Tahoma"/>
              </a:rPr>
              <a:t>единиц измерения скорости добавим через </a:t>
            </a:r>
            <a:r>
              <a:rPr sz="2400" spc="60" dirty="0" smtClean="0">
                <a:solidFill>
                  <a:srgbClr val="535364"/>
                </a:solidFill>
                <a:latin typeface="+mj-lt"/>
                <a:cs typeface="Tahoma"/>
              </a:rPr>
              <a:t>(</a:t>
            </a:r>
            <a:r>
              <a:rPr sz="2400" spc="60" dirty="0" err="1" smtClean="0">
                <a:solidFill>
                  <a:srgbClr val="535364"/>
                </a:solidFill>
                <a:latin typeface="+mj-lt"/>
                <a:cs typeface="Tahoma"/>
              </a:rPr>
              <a:t>раскрывающийся</a:t>
            </a:r>
            <a:r>
              <a:rPr sz="2400" spc="60" dirty="0">
                <a:solidFill>
                  <a:srgbClr val="535364"/>
                </a:solidFill>
                <a:latin typeface="+mj-lt"/>
                <a:cs typeface="Tahoma"/>
              </a:rPr>
              <a:t>) </a:t>
            </a:r>
            <a:r>
              <a:rPr sz="2400" spc="70" dirty="0" err="1">
                <a:solidFill>
                  <a:srgbClr val="535364"/>
                </a:solidFill>
                <a:latin typeface="+mj-lt"/>
                <a:cs typeface="Tahoma"/>
              </a:rPr>
              <a:t>список</a:t>
            </a:r>
            <a:r>
              <a:rPr sz="2400" spc="70" dirty="0" smtClean="0">
                <a:solidFill>
                  <a:srgbClr val="535364"/>
                </a:solidFill>
                <a:latin typeface="+mj-lt"/>
                <a:cs typeface="Tahoma"/>
              </a:rPr>
              <a:t>.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В качестве аргументов укажем бит/с и байт/с.</a:t>
            </a:r>
            <a:b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Добавим столбец ОДЗ, укажем </a:t>
            </a: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&gt;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 0 для скорости</a:t>
            </a:r>
            <a:r>
              <a:rPr lang="en-US" sz="2400" spc="70" dirty="0" smtClean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lang="ru-RU" sz="2400" spc="70" dirty="0" smtClean="0">
                <a:solidFill>
                  <a:srgbClr val="535364"/>
                </a:solidFill>
                <a:latin typeface="+mj-lt"/>
                <a:cs typeface="Tahoma"/>
              </a:rPr>
              <a:t>и != 1 для количества возможных каналов</a:t>
            </a:r>
            <a:endParaRPr sz="24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400" dirty="0">
              <a:latin typeface="+mj-lt"/>
              <a:cs typeface="Tahom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93" y="4457700"/>
            <a:ext cx="823865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+mj-lt"/>
              </a:rPr>
              <a:t>2</a:t>
            </a:r>
            <a:r>
              <a:rPr spc="-335" dirty="0">
                <a:latin typeface="+mj-lt"/>
              </a:rPr>
              <a:t> </a:t>
            </a:r>
            <a:r>
              <a:rPr spc="-90" dirty="0">
                <a:latin typeface="+mj-lt"/>
              </a:rPr>
              <a:t>способ:</a:t>
            </a:r>
            <a:r>
              <a:rPr spc="-330" dirty="0">
                <a:latin typeface="+mj-lt"/>
              </a:rPr>
              <a:t> </a:t>
            </a:r>
            <a:r>
              <a:rPr spc="-135" dirty="0">
                <a:latin typeface="+mj-lt"/>
              </a:rPr>
              <a:t>Алгоритмизация</a:t>
            </a:r>
            <a:r>
              <a:rPr spc="-320" dirty="0">
                <a:latin typeface="+mj-lt"/>
              </a:rPr>
              <a:t> </a:t>
            </a:r>
            <a:r>
              <a:rPr spc="-140" dirty="0">
                <a:latin typeface="+mj-lt"/>
              </a:rPr>
              <a:t>в</a:t>
            </a:r>
            <a:r>
              <a:rPr spc="-320" dirty="0">
                <a:latin typeface="+mj-lt"/>
              </a:rPr>
              <a:t> </a:t>
            </a:r>
            <a:r>
              <a:rPr spc="-10" dirty="0">
                <a:latin typeface="+mj-lt"/>
              </a:rPr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60" y="2471860"/>
            <a:ext cx="16811239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buAutoNum type="arabicPeriod" startAt="2"/>
              <a:tabLst>
                <a:tab pos="393065" algn="l"/>
              </a:tabLst>
            </a:pPr>
            <a:r>
              <a:rPr sz="2400" spc="130" dirty="0">
                <a:solidFill>
                  <a:srgbClr val="535364"/>
                </a:solidFill>
                <a:latin typeface="+mj-lt"/>
                <a:cs typeface="Tahoma"/>
              </a:rPr>
              <a:t>Создадим</a:t>
            </a:r>
            <a:r>
              <a:rPr sz="2400" spc="-110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+mj-lt"/>
                <a:cs typeface="Tahoma"/>
              </a:rPr>
              <a:t>таблицу</a:t>
            </a:r>
            <a:r>
              <a:rPr sz="2400" spc="-110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+mj-lt"/>
                <a:cs typeface="Tahoma"/>
              </a:rPr>
              <a:t>"Ход</a:t>
            </a:r>
            <a:r>
              <a:rPr sz="2400" spc="-110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-10" dirty="0" err="1">
                <a:solidFill>
                  <a:srgbClr val="535364"/>
                </a:solidFill>
                <a:latin typeface="+mj-lt"/>
                <a:cs typeface="Tahoma"/>
              </a:rPr>
              <a:t>решения</a:t>
            </a:r>
            <a:r>
              <a:rPr sz="2400" spc="-10" dirty="0" smtClean="0">
                <a:solidFill>
                  <a:srgbClr val="535364"/>
                </a:solidFill>
                <a:latin typeface="+mj-lt"/>
                <a:cs typeface="Tahoma"/>
              </a:rPr>
              <a:t>";</a:t>
            </a: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endParaRPr lang="ru-RU" sz="2400" dirty="0">
              <a:latin typeface="+mj-lt"/>
              <a:cs typeface="Tahoma"/>
            </a:endParaRPr>
          </a:p>
          <a:p>
            <a:pPr marL="393065" indent="-380365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buAutoNum type="arabicPeriod" startAt="2"/>
              <a:tabLst>
                <a:tab pos="393065" algn="l"/>
              </a:tabLst>
            </a:pP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>Распишем таблицу «Ход решения» по пунктам, детально расписывая каждый:</a:t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>1. Найдём вес одного пикселя</a:t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>2. Найдём общий вес изображения</a:t>
            </a:r>
            <a:r>
              <a:rPr lang="ru-RU" sz="2400" spc="-10" dirty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>3. Найдём время, за которое изображение будет передано</a:t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/>
            </a:r>
            <a:b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</a:br>
            <a:endParaRPr lang="ru-RU" sz="2400" spc="-10" dirty="0" smtClean="0">
              <a:solidFill>
                <a:srgbClr val="535364"/>
              </a:solidFill>
              <a:latin typeface="+mj-lt"/>
              <a:cs typeface="Tahoma"/>
            </a:endParaRPr>
          </a:p>
          <a:p>
            <a:pPr marL="393065" indent="-380365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buAutoNum type="arabicPeriod" startAt="2"/>
              <a:tabLst>
                <a:tab pos="393065" algn="l"/>
              </a:tabLst>
            </a:pPr>
            <a:r>
              <a:rPr lang="ru-RU" sz="2400" spc="-10" dirty="0" smtClean="0">
                <a:solidFill>
                  <a:srgbClr val="535364"/>
                </a:solidFill>
                <a:latin typeface="+mj-lt"/>
                <a:cs typeface="Tahoma"/>
              </a:rPr>
              <a:t>Добавим пункт ответ, создадим раскрывающийся список для единиц измерений.</a:t>
            </a:r>
          </a:p>
          <a:p>
            <a:pPr marL="393065" indent="-380365">
              <a:lnSpc>
                <a:spcPct val="100000"/>
              </a:lnSpc>
              <a:spcBef>
                <a:spcPts val="100"/>
              </a:spcBef>
              <a:buClr>
                <a:srgbClr val="939DA8"/>
              </a:buClr>
              <a:buAutoNum type="arabicPeriod" startAt="2"/>
              <a:tabLst>
                <a:tab pos="393065" algn="l"/>
              </a:tabLst>
            </a:pPr>
            <a:endParaRPr lang="ru-RU" sz="2400" spc="-10" dirty="0" smtClean="0">
              <a:solidFill>
                <a:srgbClr val="535364"/>
              </a:solidFill>
              <a:latin typeface="+mj-lt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5" y="5520269"/>
            <a:ext cx="17186030" cy="106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0" y="7962900"/>
            <a:ext cx="11269595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+mj-lt"/>
              </a:rPr>
              <a:t>2</a:t>
            </a:r>
            <a:r>
              <a:rPr spc="-335" dirty="0">
                <a:latin typeface="+mj-lt"/>
              </a:rPr>
              <a:t> </a:t>
            </a:r>
            <a:r>
              <a:rPr spc="-90" dirty="0">
                <a:latin typeface="+mj-lt"/>
              </a:rPr>
              <a:t>способ:</a:t>
            </a:r>
            <a:r>
              <a:rPr spc="-330" dirty="0">
                <a:latin typeface="+mj-lt"/>
              </a:rPr>
              <a:t> </a:t>
            </a:r>
            <a:r>
              <a:rPr spc="-135" dirty="0">
                <a:latin typeface="+mj-lt"/>
              </a:rPr>
              <a:t>Алгоритмизация</a:t>
            </a:r>
            <a:r>
              <a:rPr spc="-320" dirty="0">
                <a:latin typeface="+mj-lt"/>
              </a:rPr>
              <a:t> </a:t>
            </a:r>
            <a:r>
              <a:rPr spc="-140" dirty="0">
                <a:latin typeface="+mj-lt"/>
              </a:rPr>
              <a:t>в</a:t>
            </a:r>
            <a:r>
              <a:rPr spc="-320" dirty="0">
                <a:latin typeface="+mj-lt"/>
              </a:rPr>
              <a:t> </a:t>
            </a:r>
            <a:r>
              <a:rPr spc="-10" dirty="0">
                <a:latin typeface="+mj-lt"/>
              </a:rPr>
              <a:t>Excel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61" y="1878593"/>
            <a:ext cx="351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535364"/>
                </a:solidFill>
                <a:latin typeface="+mj-lt"/>
                <a:cs typeface="Tahoma"/>
              </a:rPr>
              <a:t>Итоговый</a:t>
            </a:r>
            <a:r>
              <a:rPr sz="2400" spc="-105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80" dirty="0">
                <a:solidFill>
                  <a:srgbClr val="535364"/>
                </a:solidFill>
                <a:latin typeface="+mj-lt"/>
                <a:cs typeface="Tahoma"/>
              </a:rPr>
              <a:t>вид</a:t>
            </a:r>
            <a:r>
              <a:rPr sz="2400" spc="-100" dirty="0">
                <a:solidFill>
                  <a:srgbClr val="535364"/>
                </a:solidFill>
                <a:latin typeface="+mj-lt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+mj-lt"/>
                <a:cs typeface="Tahoma"/>
              </a:rPr>
              <a:t>таблицы:</a:t>
            </a:r>
            <a:endParaRPr sz="2400">
              <a:latin typeface="+mj-lt"/>
              <a:cs typeface="Tahom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0" y="2634500"/>
            <a:ext cx="16811618" cy="662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106</Words>
  <Application>Microsoft Office PowerPoint</Application>
  <PresentationFormat>Произвольный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Courier New</vt:lpstr>
      <vt:lpstr>Tahoma</vt:lpstr>
      <vt:lpstr>Office Theme</vt:lpstr>
      <vt:lpstr>Задание №7</vt:lpstr>
      <vt:lpstr>1  способ: Решение вручную</vt:lpstr>
      <vt:lpstr>1  способ: Решение вручную</vt:lpstr>
      <vt:lpstr>2 способ: Алгоритмизация в Excel</vt:lpstr>
      <vt:lpstr>2 способ: Алгоритмизация в Excel</vt:lpstr>
      <vt:lpstr>2 способ: Алгоритмизация в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№7</dc:title>
  <cp:lastModifiedBy>Дмитрий Костров</cp:lastModifiedBy>
  <cp:revision>13</cp:revision>
  <dcterms:created xsi:type="dcterms:W3CDTF">2024-10-09T09:09:15Z</dcterms:created>
  <dcterms:modified xsi:type="dcterms:W3CDTF">2024-10-30T10:14:09Z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2024-10-09T00:00:00Z</vt:filetime>
  </property>
  <property fmtid="{D5CDD505-2E9C-101B-9397-08002B2CF9AE}" pid="5" name="Producer">
    <vt:lpwstr>Skia/PDF m105</vt:lpwstr>
  </property>
</Properties>
</file>