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Lst>
  <p:notesMasterIdLst>
    <p:notesMasterId r:id="rId41"/>
  </p:notesMasterIdLst>
  <p:handoutMasterIdLst>
    <p:handoutMasterId r:id="rId42"/>
  </p:handoutMasterIdLst>
  <p:sldIdLst>
    <p:sldId id="256" r:id="rId2"/>
    <p:sldId id="635" r:id="rId3"/>
    <p:sldId id="637" r:id="rId4"/>
    <p:sldId id="770" r:id="rId5"/>
    <p:sldId id="833" r:id="rId6"/>
    <p:sldId id="834" r:id="rId7"/>
    <p:sldId id="772" r:id="rId8"/>
    <p:sldId id="835" r:id="rId9"/>
    <p:sldId id="836" r:id="rId10"/>
    <p:sldId id="837" r:id="rId11"/>
    <p:sldId id="838" r:id="rId12"/>
    <p:sldId id="832" r:id="rId13"/>
    <p:sldId id="808" r:id="rId14"/>
    <p:sldId id="809" r:id="rId15"/>
    <p:sldId id="810" r:id="rId16"/>
    <p:sldId id="811" r:id="rId17"/>
    <p:sldId id="773" r:id="rId18"/>
    <p:sldId id="813" r:id="rId19"/>
    <p:sldId id="814" r:id="rId20"/>
    <p:sldId id="815" r:id="rId21"/>
    <p:sldId id="816" r:id="rId22"/>
    <p:sldId id="839" r:id="rId23"/>
    <p:sldId id="817" r:id="rId24"/>
    <p:sldId id="818" r:id="rId25"/>
    <p:sldId id="819" r:id="rId26"/>
    <p:sldId id="820" r:id="rId27"/>
    <p:sldId id="821" r:id="rId28"/>
    <p:sldId id="822" r:id="rId29"/>
    <p:sldId id="823" r:id="rId30"/>
    <p:sldId id="824" r:id="rId31"/>
    <p:sldId id="840" r:id="rId32"/>
    <p:sldId id="825" r:id="rId33"/>
    <p:sldId id="826" r:id="rId34"/>
    <p:sldId id="831" r:id="rId35"/>
    <p:sldId id="827" r:id="rId36"/>
    <p:sldId id="828" r:id="rId37"/>
    <p:sldId id="829" r:id="rId38"/>
    <p:sldId id="830" r:id="rId39"/>
    <p:sldId id="841" r:id="rId4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lakhlef" initials="h" lastIdx="2" clrIdx="0">
    <p:extLst>
      <p:ext uri="{19B8F6BF-5375-455C-9EA6-DF929625EA0E}">
        <p15:presenceInfo xmlns:p15="http://schemas.microsoft.com/office/powerpoint/2012/main" userId="hlakhlef" providerId="None"/>
      </p:ext>
    </p:extLst>
  </p:cmAuthor>
  <p:cmAuthor id="2" name="youcef imine" initials="yi" lastIdx="2" clrIdx="1">
    <p:extLst>
      <p:ext uri="{19B8F6BF-5375-455C-9EA6-DF929625EA0E}">
        <p15:presenceInfo xmlns:p15="http://schemas.microsoft.com/office/powerpoint/2012/main" userId="a60a4829856f29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33"/>
    <a:srgbClr val="7B7949"/>
    <a:srgbClr val="A09D60"/>
    <a:srgbClr val="F0F0F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29" autoAdjust="0"/>
    <p:restoredTop sz="94382" autoAdjust="0"/>
  </p:normalViewPr>
  <p:slideViewPr>
    <p:cSldViewPr>
      <p:cViewPr varScale="1">
        <p:scale>
          <a:sx n="78" d="100"/>
          <a:sy n="78" d="100"/>
        </p:scale>
        <p:origin x="1138" y="43"/>
      </p:cViewPr>
      <p:guideLst>
        <p:guide orient="horz" pos="2160"/>
        <p:guide pos="2880"/>
      </p:guideLst>
    </p:cSldViewPr>
  </p:slideViewPr>
  <p:outlineViewPr>
    <p:cViewPr>
      <p:scale>
        <a:sx n="33" d="100"/>
        <a:sy n="33" d="100"/>
      </p:scale>
      <p:origin x="0" y="-13026"/>
    </p:cViewPr>
    <p:sldLst>
      <p:sld r:id="rId1" collapse="1"/>
    </p:sldLst>
  </p:outlineViewPr>
  <p:notesTextViewPr>
    <p:cViewPr>
      <p:scale>
        <a:sx n="3" d="2"/>
        <a:sy n="3" d="2"/>
      </p:scale>
      <p:origin x="0" y="0"/>
    </p:cViewPr>
  </p:notesTextViewPr>
  <p:sorterViewPr>
    <p:cViewPr>
      <p:scale>
        <a:sx n="20" d="100"/>
        <a:sy n="20" d="100"/>
      </p:scale>
      <p:origin x="0" y="0"/>
    </p:cViewPr>
  </p:sorterViewPr>
  <p:notesViewPr>
    <p:cSldViewPr>
      <p:cViewPr varScale="1">
        <p:scale>
          <a:sx n="51" d="100"/>
          <a:sy n="51" d="100"/>
        </p:scale>
        <p:origin x="2624" y="40"/>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cef imine" userId="a60a4829856f292c" providerId="LiveId" clId="{C4264B66-546C-46C7-B764-63550AA3062E}"/>
    <pc:docChg chg="modSld">
      <pc:chgData name="youcef imine" userId="a60a4829856f292c" providerId="LiveId" clId="{C4264B66-546C-46C7-B764-63550AA3062E}" dt="2022-03-07T09:27:05.584" v="37" actId="20577"/>
      <pc:docMkLst>
        <pc:docMk/>
      </pc:docMkLst>
      <pc:sldChg chg="modSp mod">
        <pc:chgData name="youcef imine" userId="a60a4829856f292c" providerId="LiveId" clId="{C4264B66-546C-46C7-B764-63550AA3062E}" dt="2022-03-06T13:21:47.199" v="0" actId="790"/>
        <pc:sldMkLst>
          <pc:docMk/>
          <pc:sldMk cId="0" sldId="256"/>
        </pc:sldMkLst>
        <pc:spChg chg="mod">
          <ac:chgData name="youcef imine" userId="a60a4829856f292c" providerId="LiveId" clId="{C4264B66-546C-46C7-B764-63550AA3062E}" dt="2022-03-06T13:21:47.199" v="0" actId="790"/>
          <ac:spMkLst>
            <pc:docMk/>
            <pc:sldMk cId="0" sldId="256"/>
            <ac:spMk id="2" creationId="{00000000-0000-0000-0000-000000000000}"/>
          </ac:spMkLst>
        </pc:spChg>
      </pc:sldChg>
      <pc:sldChg chg="modSp">
        <pc:chgData name="youcef imine" userId="a60a4829856f292c" providerId="LiveId" clId="{C4264B66-546C-46C7-B764-63550AA3062E}" dt="2022-03-06T15:22:33.926" v="18" actId="20577"/>
        <pc:sldMkLst>
          <pc:docMk/>
          <pc:sldMk cId="916677523" sldId="773"/>
        </pc:sldMkLst>
        <pc:spChg chg="mod">
          <ac:chgData name="youcef imine" userId="a60a4829856f292c" providerId="LiveId" clId="{C4264B66-546C-46C7-B764-63550AA3062E}" dt="2022-03-06T15:22:33.926" v="18" actId="20577"/>
          <ac:spMkLst>
            <pc:docMk/>
            <pc:sldMk cId="916677523" sldId="773"/>
            <ac:spMk id="6" creationId="{2A9DC08B-19E6-4E91-BD24-1C3CEC4A752C}"/>
          </ac:spMkLst>
        </pc:spChg>
      </pc:sldChg>
      <pc:sldChg chg="modSp mod modAnim">
        <pc:chgData name="youcef imine" userId="a60a4829856f292c" providerId="LiveId" clId="{C4264B66-546C-46C7-B764-63550AA3062E}" dt="2022-03-07T09:27:05.584" v="37" actId="20577"/>
        <pc:sldMkLst>
          <pc:docMk/>
          <pc:sldMk cId="3167479008" sldId="811"/>
        </pc:sldMkLst>
        <pc:spChg chg="mod">
          <ac:chgData name="youcef imine" userId="a60a4829856f292c" providerId="LiveId" clId="{C4264B66-546C-46C7-B764-63550AA3062E}" dt="2022-03-07T09:22:05.382" v="35" actId="20577"/>
          <ac:spMkLst>
            <pc:docMk/>
            <pc:sldMk cId="3167479008" sldId="811"/>
            <ac:spMk id="7" creationId="{D25D9673-5CF0-4F81-A2DD-60C41DAE5135}"/>
          </ac:spMkLst>
        </pc:spChg>
        <pc:spChg chg="mod">
          <ac:chgData name="youcef imine" userId="a60a4829856f292c" providerId="LiveId" clId="{C4264B66-546C-46C7-B764-63550AA3062E}" dt="2022-03-07T09:27:05.584" v="37" actId="20577"/>
          <ac:spMkLst>
            <pc:docMk/>
            <pc:sldMk cId="3167479008" sldId="811"/>
            <ac:spMk id="22" creationId="{9C11B51E-A450-4C31-B8B1-FD00EC88EE72}"/>
          </ac:spMkLst>
        </pc:spChg>
      </pc:sldChg>
      <pc:sldChg chg="modSp">
        <pc:chgData name="youcef imine" userId="a60a4829856f292c" providerId="LiveId" clId="{C4264B66-546C-46C7-B764-63550AA3062E}" dt="2022-03-07T08:38:02.974" v="20" actId="20577"/>
        <pc:sldMkLst>
          <pc:docMk/>
          <pc:sldMk cId="2891658841" sldId="837"/>
        </pc:sldMkLst>
        <pc:spChg chg="mod">
          <ac:chgData name="youcef imine" userId="a60a4829856f292c" providerId="LiveId" clId="{C4264B66-546C-46C7-B764-63550AA3062E}" dt="2022-03-07T08:38:02.974" v="20" actId="20577"/>
          <ac:spMkLst>
            <pc:docMk/>
            <pc:sldMk cId="2891658841" sldId="837"/>
            <ac:spMk id="7" creationId="{D25D9673-5CF0-4F81-A2DD-60C41DAE5135}"/>
          </ac:spMkLst>
        </pc:spChg>
      </pc:sldChg>
    </pc:docChg>
  </pc:docChgLst>
  <pc:docChgLst>
    <pc:chgData name="youcef imine" userId="a60a4829856f292c" providerId="LiveId" clId="{DD924F50-9751-4BD2-9846-88FA773D56C7}"/>
    <pc:docChg chg="modSld">
      <pc:chgData name="youcef imine" userId="a60a4829856f292c" providerId="LiveId" clId="{DD924F50-9751-4BD2-9846-88FA773D56C7}" dt="2022-03-14T12:17:55.373" v="34" actId="20577"/>
      <pc:docMkLst>
        <pc:docMk/>
      </pc:docMkLst>
      <pc:sldChg chg="modSp">
        <pc:chgData name="youcef imine" userId="a60a4829856f292c" providerId="LiveId" clId="{DD924F50-9751-4BD2-9846-88FA773D56C7}" dt="2022-03-14T07:50:59.976" v="27" actId="20577"/>
        <pc:sldMkLst>
          <pc:docMk/>
          <pc:sldMk cId="269691053" sldId="815"/>
        </pc:sldMkLst>
        <pc:spChg chg="mod">
          <ac:chgData name="youcef imine" userId="a60a4829856f292c" providerId="LiveId" clId="{DD924F50-9751-4BD2-9846-88FA773D56C7}" dt="2022-03-14T07:50:59.976" v="27" actId="20577"/>
          <ac:spMkLst>
            <pc:docMk/>
            <pc:sldMk cId="269691053" sldId="815"/>
            <ac:spMk id="6" creationId="{2A9DC08B-19E6-4E91-BD24-1C3CEC4A752C}"/>
          </ac:spMkLst>
        </pc:spChg>
      </pc:sldChg>
      <pc:sldChg chg="modSp">
        <pc:chgData name="youcef imine" userId="a60a4829856f292c" providerId="LiveId" clId="{DD924F50-9751-4BD2-9846-88FA773D56C7}" dt="2022-03-14T12:17:55.373" v="34" actId="20577"/>
        <pc:sldMkLst>
          <pc:docMk/>
          <pc:sldMk cId="2759139455" sldId="823"/>
        </pc:sldMkLst>
        <pc:spChg chg="mod">
          <ac:chgData name="youcef imine" userId="a60a4829856f292c" providerId="LiveId" clId="{DD924F50-9751-4BD2-9846-88FA773D56C7}" dt="2022-03-14T12:17:55.373" v="34" actId="20577"/>
          <ac:spMkLst>
            <pc:docMk/>
            <pc:sldMk cId="2759139455" sldId="823"/>
            <ac:spMk id="12" creationId="{556613BE-AD87-4309-8262-A91D0563E4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B80A1D-0299-43B0-B77D-A37311B2049A}" type="datetimeFigureOut">
              <a:rPr lang="fr-FR" smtClean="0"/>
              <a:pPr/>
              <a:t>14/03/2022</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248AA0-808D-414F-AA44-E1728FDA2999}" type="slidenum">
              <a:rPr lang="fr-FR" smtClean="0"/>
              <a:pPr/>
              <a:t>‹N°›</a:t>
            </a:fld>
            <a:endParaRPr lang="fr-FR"/>
          </a:p>
        </p:txBody>
      </p:sp>
    </p:spTree>
    <p:extLst>
      <p:ext uri="{BB962C8B-B14F-4D97-AF65-F5344CB8AC3E}">
        <p14:creationId xmlns:p14="http://schemas.microsoft.com/office/powerpoint/2010/main" val="2250124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2ED420-03AE-4472-96C0-6A23EBE78B57}" type="datetimeFigureOut">
              <a:rPr lang="fr-FR" smtClean="0"/>
              <a:pPr/>
              <a:t>14/03/2022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3A64D-6622-4D0E-A8A0-2FF5ABDBDF80}" type="slidenum">
              <a:rPr lang="fr-FR" smtClean="0"/>
              <a:pPr/>
              <a:t>‹N°›</a:t>
            </a:fld>
            <a:endParaRPr lang="fr-FR"/>
          </a:p>
        </p:txBody>
      </p:sp>
    </p:spTree>
    <p:extLst>
      <p:ext uri="{BB962C8B-B14F-4D97-AF65-F5344CB8AC3E}">
        <p14:creationId xmlns:p14="http://schemas.microsoft.com/office/powerpoint/2010/main" val="231374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E53A64D-6622-4D0E-A8A0-2FF5ABDBDF80}" type="slidenum">
              <a:rPr lang="fr-FR" smtClean="0"/>
              <a:pPr/>
              <a:t>14</a:t>
            </a:fld>
            <a:endParaRPr lang="fr-FR"/>
          </a:p>
        </p:txBody>
      </p:sp>
    </p:spTree>
    <p:extLst>
      <p:ext uri="{BB962C8B-B14F-4D97-AF65-F5344CB8AC3E}">
        <p14:creationId xmlns:p14="http://schemas.microsoft.com/office/powerpoint/2010/main" val="272710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E53A64D-6622-4D0E-A8A0-2FF5ABDBDF80}" type="slidenum">
              <a:rPr lang="fr-FR" smtClean="0"/>
              <a:pPr/>
              <a:t>15</a:t>
            </a:fld>
            <a:endParaRPr lang="fr-FR"/>
          </a:p>
        </p:txBody>
      </p:sp>
    </p:spTree>
    <p:extLst>
      <p:ext uri="{BB962C8B-B14F-4D97-AF65-F5344CB8AC3E}">
        <p14:creationId xmlns:p14="http://schemas.microsoft.com/office/powerpoint/2010/main" val="4250925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E53A64D-6622-4D0E-A8A0-2FF5ABDBDF80}" type="slidenum">
              <a:rPr lang="fr-FR" smtClean="0"/>
              <a:pPr/>
              <a:t>16</a:t>
            </a:fld>
            <a:endParaRPr lang="fr-FR"/>
          </a:p>
        </p:txBody>
      </p:sp>
    </p:spTree>
    <p:extLst>
      <p:ext uri="{BB962C8B-B14F-4D97-AF65-F5344CB8AC3E}">
        <p14:creationId xmlns:p14="http://schemas.microsoft.com/office/powerpoint/2010/main" val="16701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E53A64D-6622-4D0E-A8A0-2FF5ABDBDF80}" type="slidenum">
              <a:rPr lang="fr-FR" smtClean="0"/>
              <a:pPr/>
              <a:t>25</a:t>
            </a:fld>
            <a:endParaRPr lang="fr-FR"/>
          </a:p>
        </p:txBody>
      </p:sp>
    </p:spTree>
    <p:extLst>
      <p:ext uri="{BB962C8B-B14F-4D97-AF65-F5344CB8AC3E}">
        <p14:creationId xmlns:p14="http://schemas.microsoft.com/office/powerpoint/2010/main" val="1881626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E53A64D-6622-4D0E-A8A0-2FF5ABDBDF80}" type="slidenum">
              <a:rPr lang="fr-FR" smtClean="0"/>
              <a:pPr/>
              <a:t>28</a:t>
            </a:fld>
            <a:endParaRPr lang="fr-FR"/>
          </a:p>
        </p:txBody>
      </p:sp>
    </p:spTree>
    <p:extLst>
      <p:ext uri="{BB962C8B-B14F-4D97-AF65-F5344CB8AC3E}">
        <p14:creationId xmlns:p14="http://schemas.microsoft.com/office/powerpoint/2010/main" val="446801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E53A64D-6622-4D0E-A8A0-2FF5ABDBDF80}" type="slidenum">
              <a:rPr lang="fr-FR" smtClean="0"/>
              <a:pPr/>
              <a:t>29</a:t>
            </a:fld>
            <a:endParaRPr lang="fr-FR"/>
          </a:p>
        </p:txBody>
      </p:sp>
    </p:spTree>
    <p:extLst>
      <p:ext uri="{BB962C8B-B14F-4D97-AF65-F5344CB8AC3E}">
        <p14:creationId xmlns:p14="http://schemas.microsoft.com/office/powerpoint/2010/main" val="218641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E53A64D-6622-4D0E-A8A0-2FF5ABDBDF80}" type="slidenum">
              <a:rPr lang="fr-FR" smtClean="0"/>
              <a:pPr/>
              <a:t>30</a:t>
            </a:fld>
            <a:endParaRPr lang="fr-FR"/>
          </a:p>
        </p:txBody>
      </p:sp>
    </p:spTree>
    <p:extLst>
      <p:ext uri="{BB962C8B-B14F-4D97-AF65-F5344CB8AC3E}">
        <p14:creationId xmlns:p14="http://schemas.microsoft.com/office/powerpoint/2010/main" val="391757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E53A64D-6622-4D0E-A8A0-2FF5ABDBDF80}" type="slidenum">
              <a:rPr lang="fr-FR" smtClean="0"/>
              <a:pPr/>
              <a:t>34</a:t>
            </a:fld>
            <a:endParaRPr lang="fr-FR"/>
          </a:p>
        </p:txBody>
      </p:sp>
    </p:spTree>
    <p:extLst>
      <p:ext uri="{BB962C8B-B14F-4D97-AF65-F5344CB8AC3E}">
        <p14:creationId xmlns:p14="http://schemas.microsoft.com/office/powerpoint/2010/main" val="2712614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9B347BC-6DEC-4397-BEB7-6A2573DD96B3}" type="datetime1">
              <a:rPr lang="fr-FR" smtClean="0"/>
              <a:pPr/>
              <a:t>14/03/2022</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3004DBB8-6404-4383-9E8C-3CDC957FC60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AAFA79C-C575-4991-AC7B-BAECD721215F}" type="datetime1">
              <a:rPr lang="fr-FR" smtClean="0"/>
              <a:pPr/>
              <a:t>14/03/2022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chemeClr val="bg1"/>
                </a:solidFill>
              </a:defRPr>
            </a:lvl1pPr>
          </a:lstStyle>
          <a:p>
            <a:fld id="{3004DBB8-6404-4383-9E8C-3CDC957FC609}"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7F88E693-85F9-426A-BA46-0FA1E6419DCE}" type="datetime1">
              <a:rPr lang="fr-FR" smtClean="0"/>
              <a:pPr/>
              <a:t>14/03/2022</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3004DBB8-6404-4383-9E8C-3CDC957FC609}"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8620"/>
            <a:ext cx="8153400" cy="990600"/>
          </a:xfrm>
        </p:spPr>
        <p:txBody>
          <a:bodyPr/>
          <a:lstStyle/>
          <a:p>
            <a:r>
              <a:rPr kumimoji="0" lang="fr-FR" dirty="0"/>
              <a:t>Cliquez pour modifier le style du titre</a:t>
            </a:r>
            <a:endParaRPr kumimoji="0" lang="en-US" dirty="0"/>
          </a:p>
        </p:txBody>
      </p:sp>
      <p:sp>
        <p:nvSpPr>
          <p:cNvPr id="4" name="Espace réservé de la date 3"/>
          <p:cNvSpPr>
            <a:spLocks noGrp="1"/>
          </p:cNvSpPr>
          <p:nvPr>
            <p:ph type="dt" sz="half" idx="10"/>
          </p:nvPr>
        </p:nvSpPr>
        <p:spPr/>
        <p:txBody>
          <a:bodyPr/>
          <a:lstStyle/>
          <a:p>
            <a:fld id="{00538182-A211-44B2-9890-073E3A36E682}" type="datetime1">
              <a:rPr lang="fr-FR" smtClean="0"/>
              <a:pPr/>
              <a:t>14/03/2022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chemeClr val="tx1"/>
                </a:solidFill>
              </a:defRPr>
            </a:lvl1pPr>
          </a:lstStyle>
          <a:p>
            <a:fld id="{3004DBB8-6404-4383-9E8C-3CDC957FC609}" type="slidenum">
              <a:rPr lang="fr-FR" smtClean="0"/>
              <a:pPr/>
              <a:t>‹N°›</a:t>
            </a:fld>
            <a:endParaRPr lang="fr-FR" dirty="0"/>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dirty="0"/>
              <a:t>Cliquez pour modifier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pic>
        <p:nvPicPr>
          <p:cNvPr id="7" name="Picture 2" descr="INSA Hauts-de-France | LinkedI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6627" y="32723"/>
            <a:ext cx="652745" cy="652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dirty="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a:t>Cliquez pour modifier le style du titre</a:t>
            </a:r>
            <a:endParaRPr kumimoji="0" lang="en-US"/>
          </a:p>
        </p:txBody>
      </p:sp>
      <p:sp>
        <p:nvSpPr>
          <p:cNvPr id="12" name="Espace réservé de la date 11"/>
          <p:cNvSpPr>
            <a:spLocks noGrp="1"/>
          </p:cNvSpPr>
          <p:nvPr>
            <p:ph type="dt" sz="half" idx="10"/>
          </p:nvPr>
        </p:nvSpPr>
        <p:spPr/>
        <p:txBody>
          <a:bodyPr/>
          <a:lstStyle/>
          <a:p>
            <a:fld id="{08D5FB21-1C1C-4AB7-8AAE-FCFAFE30F44F}" type="datetime1">
              <a:rPr lang="fr-FR" smtClean="0"/>
              <a:pPr/>
              <a:t>14/03/2022</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004DBB8-6404-4383-9E8C-3CDC957FC609}" type="slidenum">
              <a:rPr lang="fr-FR" smtClean="0"/>
              <a:pPr/>
              <a:t>‹N°›</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dirty="0"/>
              <a:t>Cliquez pour modifier le style du titre</a:t>
            </a:r>
            <a:endParaRPr kumimoji="0" lang="en-US" dirty="0"/>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dirty="0"/>
              <a:t>Cliquez pour modifier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8" name="Espace réservé de la date 7"/>
          <p:cNvSpPr>
            <a:spLocks noGrp="1"/>
          </p:cNvSpPr>
          <p:nvPr>
            <p:ph type="dt" sz="half" idx="15"/>
          </p:nvPr>
        </p:nvSpPr>
        <p:spPr/>
        <p:txBody>
          <a:bodyPr rtlCol="0"/>
          <a:lstStyle/>
          <a:p>
            <a:fld id="{A39B0297-80EA-4A20-BA67-BF870FCF2149}" type="datetime1">
              <a:rPr lang="fr-FR" smtClean="0"/>
              <a:pPr/>
              <a:t>14/03/2022</a:t>
            </a:fld>
            <a:endParaRPr lang="fr-FR"/>
          </a:p>
        </p:txBody>
      </p:sp>
      <p:sp>
        <p:nvSpPr>
          <p:cNvPr id="10" name="Espace réservé du numéro de diapositive 9"/>
          <p:cNvSpPr>
            <a:spLocks noGrp="1"/>
          </p:cNvSpPr>
          <p:nvPr>
            <p:ph type="sldNum" sz="quarter" idx="16"/>
          </p:nvPr>
        </p:nvSpPr>
        <p:spPr/>
        <p:txBody>
          <a:bodyPr rtlCol="0"/>
          <a:lstStyle>
            <a:lvl1pPr>
              <a:defRPr>
                <a:solidFill>
                  <a:schemeClr val="bg1"/>
                </a:solidFill>
              </a:defRPr>
            </a:lvl1pPr>
          </a:lstStyle>
          <a:p>
            <a:fld id="{3004DBB8-6404-4383-9E8C-3CDC957FC609}" type="slidenum">
              <a:rPr lang="fr-FR" smtClean="0"/>
              <a:pPr/>
              <a:t>‹N°›</a:t>
            </a:fld>
            <a:endParaRPr lang="fr-FR" dirty="0"/>
          </a:p>
        </p:txBody>
      </p:sp>
      <p:sp>
        <p:nvSpPr>
          <p:cNvPr id="12" name="Espace réservé du pied de page 11"/>
          <p:cNvSpPr>
            <a:spLocks noGrp="1"/>
          </p:cNvSpPr>
          <p:nvPr>
            <p:ph type="ftr" sz="quarter" idx="17"/>
          </p:nvPr>
        </p:nvSpPr>
        <p:spPr/>
        <p:txBody>
          <a:bodyPr rtlCol="0"/>
          <a:lstStyle/>
          <a:p>
            <a:endParaRPr lang="fr-FR"/>
          </a:p>
        </p:txBody>
      </p:sp>
      <p:pic>
        <p:nvPicPr>
          <p:cNvPr id="13" name="Picture 2" descr="INSA Hauts-de-France | LinkedI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6627" y="32723"/>
            <a:ext cx="652745" cy="652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dirty="0"/>
              <a:t>Cliquez pour modifier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0" name="Espace réservé de la date 9"/>
          <p:cNvSpPr>
            <a:spLocks noGrp="1"/>
          </p:cNvSpPr>
          <p:nvPr>
            <p:ph type="dt" sz="half" idx="15"/>
          </p:nvPr>
        </p:nvSpPr>
        <p:spPr/>
        <p:txBody>
          <a:bodyPr rtlCol="0"/>
          <a:lstStyle/>
          <a:p>
            <a:fld id="{A2286784-BF16-4455-88E9-46C4E349CD86}" type="datetime1">
              <a:rPr lang="fr-FR" smtClean="0"/>
              <a:pPr/>
              <a:t>14/03/2022</a:t>
            </a:fld>
            <a:endParaRPr lang="fr-FR"/>
          </a:p>
        </p:txBody>
      </p:sp>
      <p:sp>
        <p:nvSpPr>
          <p:cNvPr id="12" name="Espace réservé du numéro de diapositive 11"/>
          <p:cNvSpPr>
            <a:spLocks noGrp="1"/>
          </p:cNvSpPr>
          <p:nvPr>
            <p:ph type="sldNum" sz="quarter" idx="16"/>
          </p:nvPr>
        </p:nvSpPr>
        <p:spPr/>
        <p:txBody>
          <a:bodyPr rtlCol="0"/>
          <a:lstStyle>
            <a:lvl1pPr>
              <a:defRPr>
                <a:solidFill>
                  <a:schemeClr val="bg1"/>
                </a:solidFill>
              </a:defRPr>
            </a:lvl1pPr>
          </a:lstStyle>
          <a:p>
            <a:fld id="{3004DBB8-6404-4383-9E8C-3CDC957FC609}" type="slidenum">
              <a:rPr lang="fr-FR" smtClean="0"/>
              <a:pPr/>
              <a:t>‹N°›</a:t>
            </a:fld>
            <a:endParaRPr lang="fr-FR" dirty="0"/>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pic>
        <p:nvPicPr>
          <p:cNvPr id="17" name="Picture 2" descr="INSA Hauts-de-France | LinkedI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6627" y="32723"/>
            <a:ext cx="652745" cy="652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lvl1pPr algn="ctr">
              <a:defRPr sz="3600"/>
            </a:lvl1pPr>
          </a:lstStyle>
          <a:p>
            <a:r>
              <a:rPr kumimoji="0" lang="fr-FR" dirty="0"/>
              <a:t>Cliquez pour modifier le style du titre</a:t>
            </a:r>
            <a:endParaRPr kumimoji="0" lang="en-US" dirty="0"/>
          </a:p>
        </p:txBody>
      </p:sp>
      <p:sp>
        <p:nvSpPr>
          <p:cNvPr id="3" name="Espace réservé de la date 2"/>
          <p:cNvSpPr>
            <a:spLocks noGrp="1"/>
          </p:cNvSpPr>
          <p:nvPr>
            <p:ph type="dt" sz="half" idx="10"/>
          </p:nvPr>
        </p:nvSpPr>
        <p:spPr/>
        <p:txBody>
          <a:bodyPr/>
          <a:lstStyle/>
          <a:p>
            <a:fld id="{F70ABD76-01F7-4379-8591-27D0970C8A95}" type="datetime1">
              <a:rPr lang="fr-FR" smtClean="0"/>
              <a:pPr/>
              <a:t>14/03/2022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chemeClr val="bg1"/>
                </a:solidFill>
              </a:defRPr>
            </a:lvl1pPr>
          </a:lstStyle>
          <a:p>
            <a:fld id="{3004DBB8-6404-4383-9E8C-3CDC957FC609}" type="slidenum">
              <a:rPr lang="fr-FR" smtClean="0"/>
              <a:pPr/>
              <a:t>‹N°›</a:t>
            </a:fld>
            <a:endParaRPr lang="fr-FR" dirty="0"/>
          </a:p>
        </p:txBody>
      </p:sp>
      <p:pic>
        <p:nvPicPr>
          <p:cNvPr id="6" name="Picture 2" descr="INSA Hauts-de-France | LinkedI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6627" y="32723"/>
            <a:ext cx="652745" cy="652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1BD0718-25EB-4C80-BCC5-30663905F33F}" type="datetime1">
              <a:rPr lang="fr-FR" smtClean="0"/>
              <a:pPr/>
              <a:t>14/03/2022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3004DBB8-6404-4383-9E8C-3CDC957FC609}" type="slidenum">
              <a:rPr lang="fr-FR" smtClean="0"/>
              <a:pPr/>
              <a:t>‹N°›</a:t>
            </a:fld>
            <a:endParaRPr lang="fr-FR"/>
          </a:p>
        </p:txBody>
      </p:sp>
      <p:pic>
        <p:nvPicPr>
          <p:cNvPr id="5" name="Picture 2" descr="INSA Hauts-de-France | LinkedI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6627" y="32723"/>
            <a:ext cx="652745" cy="652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751FF975-F0CD-406E-904D-8535C7B583A7}" type="datetime1">
              <a:rPr lang="fr-FR" smtClean="0"/>
              <a:pPr/>
              <a:t>14/03/2022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bg1"/>
                </a:solidFill>
              </a:defRPr>
            </a:lvl1pPr>
          </a:lstStyle>
          <a:p>
            <a:fld id="{3004DBB8-6404-4383-9E8C-3CDC957FC609}" type="slidenum">
              <a:rPr lang="fr-FR" smtClean="0"/>
              <a:pPr/>
              <a:t>‹N°›</a:t>
            </a:fld>
            <a:endParaRPr lang="fr-FR" dirty="0"/>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dirty="0"/>
              <a:t>Cliquez pour modifier les styles du texte du masque</a:t>
            </a:r>
          </a:p>
          <a:p>
            <a:pPr lvl="1" eaLnBrk="1" latinLnBrk="0" hangingPunct="1"/>
            <a:r>
              <a:rPr lang="fr-FR" dirty="0"/>
              <a:t>Deuxième niveau</a:t>
            </a:r>
          </a:p>
          <a:p>
            <a:pPr lvl="2" eaLnBrk="1" latinLnBrk="0" hangingPunct="1"/>
            <a:r>
              <a:rPr lang="fr-FR" dirty="0"/>
              <a:t>Troisième niveau</a:t>
            </a:r>
          </a:p>
          <a:p>
            <a:pPr lvl="3" eaLnBrk="1" latinLnBrk="0" hangingPunct="1"/>
            <a:r>
              <a:rPr lang="fr-FR" dirty="0"/>
              <a:t>Quatrième niveau</a:t>
            </a:r>
          </a:p>
          <a:p>
            <a:pPr lvl="4" eaLnBrk="1" latinLnBrk="0" hangingPunct="1"/>
            <a:r>
              <a:rPr lang="fr-FR" dirty="0"/>
              <a:t>Cinquième niveau</a:t>
            </a:r>
            <a:endParaRPr kumimoji="0" lang="en-US" dirty="0"/>
          </a:p>
        </p:txBody>
      </p:sp>
      <p:pic>
        <p:nvPicPr>
          <p:cNvPr id="8" name="Picture 2" descr="INSA Hauts-de-France | LinkedI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6627" y="32723"/>
            <a:ext cx="652745" cy="652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CCF07CA8-B072-46CD-BFC6-FEF5149F4BA2}" type="datetime1">
              <a:rPr lang="fr-FR" smtClean="0"/>
              <a:pPr/>
              <a:t>14/03/2022</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3004DBB8-6404-4383-9E8C-3CDC957FC609}" type="slidenum">
              <a:rPr lang="fr-FR" smtClean="0"/>
              <a:pPr/>
              <a:t>‹N°›</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44624"/>
            <a:ext cx="8153400" cy="990600"/>
          </a:xfrm>
          <a:prstGeom prst="rect">
            <a:avLst/>
          </a:prstGeom>
        </p:spPr>
        <p:txBody>
          <a:bodyPr vert="horz" anchor="ctr">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597152A-56D2-4166-8A94-63397515955C}" type="datetime1">
              <a:rPr lang="fr-FR" smtClean="0"/>
              <a:pPr/>
              <a:t>14/03/2022</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944724"/>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90444"/>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90444"/>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982506"/>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004DBB8-6404-4383-9E8C-3CDC957FC60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tx1"/>
          </a:bgClr>
        </a:patt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519981" y="1556792"/>
            <a:ext cx="8316924" cy="2008820"/>
          </a:xfrm>
        </p:spPr>
        <p:txBody>
          <a:bodyPr vert="horz" lIns="91440" tIns="45720" rIns="91440" bIns="45720" anchor="b">
            <a:noAutofit/>
          </a:bodyPr>
          <a:lstStyle/>
          <a:p>
            <a:pPr algn="ctr"/>
            <a:r>
              <a:rPr lang="en-US" sz="3600" dirty="0">
                <a:solidFill>
                  <a:schemeClr val="accent4">
                    <a:lumMod val="75000"/>
                  </a:schemeClr>
                </a:solidFill>
                <a:latin typeface="Calibri"/>
                <a:cs typeface="Calibri"/>
              </a:rPr>
              <a:t>Attribute-based encryption</a:t>
            </a:r>
            <a:br>
              <a:rPr lang="en-US" sz="3600" dirty="0">
                <a:solidFill>
                  <a:schemeClr val="accent4">
                    <a:lumMod val="75000"/>
                  </a:schemeClr>
                </a:solidFill>
                <a:latin typeface="Calibri"/>
                <a:cs typeface="Calibri"/>
              </a:rPr>
            </a:br>
            <a:r>
              <a:rPr lang="en-US" sz="3600" dirty="0">
                <a:solidFill>
                  <a:schemeClr val="accent4">
                    <a:lumMod val="75000"/>
                  </a:schemeClr>
                </a:solidFill>
                <a:latin typeface="Calibri"/>
                <a:cs typeface="Calibri"/>
              </a:rPr>
              <a:t>(ABE)</a:t>
            </a:r>
            <a:endParaRPr lang="en-US" dirty="0">
              <a:solidFill>
                <a:schemeClr val="accent4">
                  <a:lumMod val="75000"/>
                </a:schemeClr>
              </a:solidFill>
            </a:endParaRPr>
          </a:p>
        </p:txBody>
      </p:sp>
      <p:sp>
        <p:nvSpPr>
          <p:cNvPr id="3" name="Sous-titre 2"/>
          <p:cNvSpPr>
            <a:spLocks noGrp="1"/>
          </p:cNvSpPr>
          <p:nvPr>
            <p:ph type="subTitle" idx="1"/>
          </p:nvPr>
        </p:nvSpPr>
        <p:spPr>
          <a:xfrm>
            <a:off x="1475656" y="3681028"/>
            <a:ext cx="6705600" cy="1828800"/>
          </a:xfrm>
        </p:spPr>
        <p:txBody>
          <a:bodyPr/>
          <a:lstStyle/>
          <a:p>
            <a:pPr algn="ctr"/>
            <a:r>
              <a:rPr lang="fr-FR" sz="2400" dirty="0">
                <a:solidFill>
                  <a:schemeClr val="bg1"/>
                </a:solidFill>
              </a:rPr>
              <a:t>Dr. Youcef Imine(youcef.imine@uphf.fr</a:t>
            </a:r>
            <a:r>
              <a:rPr lang="fr-FR" dirty="0">
                <a:solidFill>
                  <a:schemeClr val="bg1"/>
                </a:solidFill>
              </a:rPr>
              <a:t>) </a:t>
            </a:r>
          </a:p>
        </p:txBody>
      </p:sp>
      <p:pic>
        <p:nvPicPr>
          <p:cNvPr id="5" name="Picture 2" descr="INSA Hauts-de-France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36627" y="32723"/>
            <a:ext cx="652745" cy="6527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10</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r>
              <a:rPr lang="en-US" altLang="fr-FR" sz="3200" b="1" dirty="0">
                <a:latin typeface="Calibri" panose="020F0502020204030204" pitchFamily="34" charset="0"/>
              </a:rPr>
              <a:t>Background (</a:t>
            </a:r>
            <a:r>
              <a:rPr kumimoji="0" lang="en-GB" sz="3200" b="1" i="0" u="none" strike="noStrike" kern="1200" cap="none" spc="0" normalizeH="0" baseline="0" noProof="0" dirty="0">
                <a:ln>
                  <a:noFill/>
                </a:ln>
                <a:effectLst/>
                <a:uLnTx/>
                <a:uFillTx/>
                <a:latin typeface="Calibri"/>
                <a:ea typeface="+mn-ea"/>
                <a:cs typeface="+mn-cs"/>
              </a:rPr>
              <a:t>Shamir’s secret sharing</a:t>
            </a:r>
            <a:r>
              <a:rPr lang="en-US" altLang="fr-FR" sz="3200" b="1" dirty="0">
                <a:latin typeface="Calibri" panose="020F0502020204030204" pitchFamily="34" charset="0"/>
              </a:rPr>
              <a:t>)</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5D9673-5CF0-4F81-A2DD-60C41DAE5135}"/>
                  </a:ext>
                </a:extLst>
              </p:cNvPr>
              <p:cNvSpPr txBox="1"/>
              <p:nvPr/>
            </p:nvSpPr>
            <p:spPr>
              <a:xfrm>
                <a:off x="83435" y="1317000"/>
                <a:ext cx="8977130" cy="5272918"/>
              </a:xfrm>
              <a:prstGeom prst="rect">
                <a:avLst/>
              </a:prstGeom>
              <a:noFill/>
            </p:spPr>
            <p:txBody>
              <a:bodyPr wrap="square">
                <a:spAutoFit/>
              </a:bodyPr>
              <a:lstStyle/>
              <a:p>
                <a:pPr marR="0" lvl="0" indent="12700" algn="l" defTabSz="914400" rtl="0" eaLnBrk="0" fontAlgn="base" latinLnBrk="0" hangingPunct="0">
                  <a:lnSpc>
                    <a:spcPct val="100000"/>
                  </a:lnSpc>
                  <a:spcBef>
                    <a:spcPct val="20000"/>
                  </a:spcBef>
                  <a:spcAft>
                    <a:spcPct val="0"/>
                  </a:spcAft>
                  <a:buClrTx/>
                  <a:buSzPct val="120000"/>
                  <a:buFont typeface="Arial" charset="0"/>
                  <a:buNone/>
                  <a:tabLst/>
                  <a:defRPr/>
                </a:pPr>
                <a:r>
                  <a:rPr kumimoji="0" lang="en-US" sz="20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Secret </a:t>
                </a:r>
                <a:r>
                  <a:rPr lang="en-US" sz="2000" dirty="0">
                    <a:solidFill>
                      <a:srgbClr val="000000"/>
                    </a:solidFill>
                    <a:latin typeface="Calibri"/>
                    <a:cs typeface="Arial" panose="020B0604020202020204" pitchFamily="34" charset="0"/>
                  </a:rPr>
                  <a:t>s</a:t>
                </a:r>
                <a:r>
                  <a:rPr kumimoji="0" lang="en-US" sz="2000" b="0" i="0" u="none" strike="noStrike" kern="1200" cap="none" spc="0" normalizeH="0" baseline="0" noProof="0" dirty="0" err="1">
                    <a:ln>
                      <a:noFill/>
                    </a:ln>
                    <a:solidFill>
                      <a:srgbClr val="000000"/>
                    </a:solidFill>
                    <a:effectLst/>
                    <a:uLnTx/>
                    <a:uFillTx/>
                    <a:latin typeface="Calibri"/>
                    <a:ea typeface="+mn-ea"/>
                    <a:cs typeface="Arial" panose="020B0604020202020204" pitchFamily="34" charset="0"/>
                  </a:rPr>
                  <a:t>harin</a:t>
                </a:r>
                <a:r>
                  <a:rPr lang="en-US" sz="2000" dirty="0">
                    <a:solidFill>
                      <a:srgbClr val="000000"/>
                    </a:solidFill>
                    <a:latin typeface="Calibri"/>
                    <a:cs typeface="Arial" panose="020B0604020202020204" pitchFamily="34" charset="0"/>
                  </a:rPr>
                  <a:t>g is a method that distributes a secret information among a group of participants. Each participant will receive a part of the secret (a share).</a:t>
                </a:r>
              </a:p>
              <a:p>
                <a:pPr marL="176213" marR="0" lvl="0" indent="12700" algn="l" defTabSz="914400" rtl="0" eaLnBrk="0" fontAlgn="base" latinLnBrk="0" hangingPunct="0">
                  <a:lnSpc>
                    <a:spcPct val="100000"/>
                  </a:lnSpc>
                  <a:spcBef>
                    <a:spcPct val="20000"/>
                  </a:spcBef>
                  <a:spcAft>
                    <a:spcPct val="0"/>
                  </a:spcAft>
                  <a:buClrTx/>
                  <a:buSzPct val="120000"/>
                  <a:buFont typeface="Arial" charset="0"/>
                  <a:buNone/>
                  <a:tabLst/>
                  <a:defRPr/>
                </a:pPr>
                <a:endParaRPr lang="en-US" sz="100" dirty="0">
                  <a:solidFill>
                    <a:srgbClr val="000000"/>
                  </a:solidFill>
                  <a:latin typeface="Calibri"/>
                  <a:cs typeface="Arial" panose="020B0604020202020204" pitchFamily="34" charset="0"/>
                </a:endParaRPr>
              </a:p>
              <a:p>
                <a:pPr marR="0" lvl="0" indent="12700" algn="l" defTabSz="914400" rtl="0" eaLnBrk="0" fontAlgn="base" latinLnBrk="0" hangingPunct="0">
                  <a:lnSpc>
                    <a:spcPct val="100000"/>
                  </a:lnSpc>
                  <a:spcBef>
                    <a:spcPct val="20000"/>
                  </a:spcBef>
                  <a:spcAft>
                    <a:spcPct val="0"/>
                  </a:spcAft>
                  <a:buClrTx/>
                  <a:buSzPct val="120000"/>
                  <a:buFont typeface="Arial" charset="0"/>
                  <a:buNone/>
                  <a:tabLst/>
                  <a:defRPr/>
                </a:pPr>
                <a:r>
                  <a:rPr lang="en-US" sz="2000" dirty="0">
                    <a:solidFill>
                      <a:srgbClr val="000000"/>
                    </a:solidFill>
                    <a:latin typeface="Calibri"/>
                    <a:cs typeface="Arial" panose="020B0604020202020204" pitchFamily="34" charset="0"/>
                  </a:rPr>
                  <a:t>The secret can be recovered only when a sufficient number of shares are combined.</a:t>
                </a:r>
                <a:endParaRPr lang="en-US" dirty="0">
                  <a:solidFill>
                    <a:srgbClr val="000000"/>
                  </a:solidFill>
                  <a:latin typeface="Calibri"/>
                  <a:cs typeface="Arial" panose="020B0604020202020204" pitchFamily="34" charset="0"/>
                </a:endParaRPr>
              </a:p>
              <a:p>
                <a:pPr marR="0" lvl="0" indent="12700" algn="l" defTabSz="914400" rtl="0" eaLnBrk="0" fontAlgn="base" latinLnBrk="0" hangingPunct="0">
                  <a:lnSpc>
                    <a:spcPct val="100000"/>
                  </a:lnSpc>
                  <a:spcBef>
                    <a:spcPct val="20000"/>
                  </a:spcBef>
                  <a:spcAft>
                    <a:spcPct val="0"/>
                  </a:spcAft>
                  <a:buClrTx/>
                  <a:buSzPct val="120000"/>
                  <a:buFont typeface="Arial" charset="0"/>
                  <a:buNone/>
                  <a:tabLst/>
                  <a:defRPr/>
                </a:pPr>
                <a:r>
                  <a:rPr kumimoji="0" lang="en-GB" sz="2000" b="0" i="0" u="none" strike="noStrike" kern="1200" cap="none" spc="0" normalizeH="0" baseline="0" noProof="0" dirty="0">
                    <a:ln>
                      <a:noFill/>
                    </a:ln>
                    <a:solidFill>
                      <a:srgbClr val="000000"/>
                    </a:solidFill>
                    <a:effectLst/>
                    <a:uLnTx/>
                    <a:uFillTx/>
                    <a:latin typeface="Calibri"/>
                    <a:ea typeface="+mn-ea"/>
                    <a:cs typeface="Arial" panose="020B0604020202020204" pitchFamily="34" charset="0"/>
                  </a:rPr>
                  <a:t>Shamir introduced his secret sharing scheme as follows:</a:t>
                </a:r>
              </a:p>
              <a:p>
                <a:pPr marL="717550" marR="0" lvl="0" indent="-273050" algn="just" defTabSz="628650" fontAlgn="base">
                  <a:lnSpc>
                    <a:spcPct val="100000"/>
                  </a:lnSpc>
                  <a:spcBef>
                    <a:spcPct val="20000"/>
                  </a:spcBef>
                  <a:spcAft>
                    <a:spcPct val="0"/>
                  </a:spcAft>
                  <a:buClr>
                    <a:srgbClr val="438086"/>
                  </a:buClr>
                  <a:buSzPct val="60000"/>
                  <a:buFont typeface="Wingdings"/>
                  <a:buChar char=""/>
                  <a:tabLst/>
                  <a:defRPr/>
                </a:pPr>
                <a:r>
                  <a:rPr lang="en-GB" sz="2000" b="1" dirty="0">
                    <a:latin typeface="Calibri" panose="020F0502020204030204" pitchFamily="34" charset="0"/>
                    <a:cs typeface="Calibri" panose="020F0502020204030204" pitchFamily="34" charset="0"/>
                  </a:rPr>
                  <a:t>Secret definition:  </a:t>
                </a:r>
                <a:r>
                  <a:rPr lang="en-GB" sz="2000" dirty="0">
                    <a:latin typeface="Calibri" panose="020F0502020204030204" pitchFamily="34" charset="0"/>
                    <a:cs typeface="Calibri" panose="020F0502020204030204" pitchFamily="34" charset="0"/>
                  </a:rPr>
                  <a:t>choose a polynomial q of degree n as: </a:t>
                </a:r>
              </a:p>
              <a:p>
                <a:pPr marL="717550" marR="0" lvl="0" indent="-273050" algn="just" defTabSz="628650" rtl="0" eaLnBrk="0" fontAlgn="base" latinLnBrk="0" hangingPunct="0">
                  <a:lnSpc>
                    <a:spcPct val="100000"/>
                  </a:lnSpc>
                  <a:spcBef>
                    <a:spcPct val="20000"/>
                  </a:spcBef>
                  <a:spcAft>
                    <a:spcPct val="0"/>
                  </a:spcAft>
                  <a:buClrTx/>
                  <a:buSzPct val="120000"/>
                  <a:buFont typeface="Arial" charset="0"/>
                  <a:buNone/>
                  <a:tabLst/>
                  <a:defRPr/>
                </a:pPr>
                <a:br>
                  <a:rPr kumimoji="0" lang="en-GB" sz="1800" b="1" i="0" u="none" strike="noStrike" kern="1200" cap="none" spc="0" normalizeH="0" baseline="0" noProof="0" dirty="0">
                    <a:ln>
                      <a:noFill/>
                    </a:ln>
                    <a:solidFill>
                      <a:srgbClr val="000000"/>
                    </a:solidFill>
                    <a:effectLst/>
                    <a:uLnTx/>
                    <a:uFillTx/>
                    <a:latin typeface="Calibri"/>
                    <a:ea typeface="+mn-ea"/>
                    <a:cs typeface="+mn-cs"/>
                  </a:rPr>
                </a:br>
                <a14:m>
                  <m:oMathPara xmlns:m="http://schemas.openxmlformats.org/officeDocument/2006/math">
                    <m:oMathParaPr>
                      <m:jc m:val="centerGroup"/>
                    </m:oMathParaPr>
                    <m:oMath xmlns:m="http://schemas.openxmlformats.org/officeDocument/2006/math">
                      <m:r>
                        <m:rPr>
                          <m:sty m:val="p"/>
                        </m:rPr>
                        <a:rPr kumimoji="0" lang="fr-FR" sz="1800" b="1"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q</m:t>
                      </m:r>
                      <m:d>
                        <m:d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m:rPr>
                              <m:sty m:val="p"/>
                            </m:rPr>
                            <a:rPr kumimoji="0" lang="fr-FR"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x</m:t>
                          </m:r>
                        </m:e>
                      </m:d>
                      <m:r>
                        <a:rPr kumimoji="0" lang="fr-FR"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GB"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GB"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GB"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sSup>
                        <m:sSupPr>
                          <m:ctrlPr>
                            <a:rPr kumimoji="0" lang="en-GB"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e>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GB"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𝑛</m:t>
                          </m:r>
                        </m:sub>
                      </m:sSub>
                      <m:sSup>
                        <m:sSupPr>
                          <m:ctrlPr>
                            <a:rPr kumimoji="0" lang="en-GB"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e>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𝑛</m:t>
                          </m:r>
                        </m:sup>
                      </m:s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m:oMathPara>
                </a14:m>
                <a:endParaRPr kumimoji="0" lang="fr-FR" sz="1800" b="0" i="1" u="none" strike="noStrike" kern="1200" cap="none" spc="0" normalizeH="0" baseline="0" noProof="0" dirty="0">
                  <a:ln>
                    <a:noFill/>
                  </a:ln>
                  <a:solidFill>
                    <a:srgbClr val="000000"/>
                  </a:solidFill>
                  <a:effectLst/>
                  <a:uLnTx/>
                  <a:uFillTx/>
                  <a:latin typeface="Calibri"/>
                  <a:ea typeface="+mn-ea"/>
                  <a:cs typeface="+mn-cs"/>
                </a:endParaRPr>
              </a:p>
              <a:p>
                <a:pPr marL="717550" marR="0" lvl="0" indent="-273050" algn="just" defTabSz="628650" rtl="0" eaLnBrk="0" fontAlgn="base" latinLnBrk="0" hangingPunct="0">
                  <a:lnSpc>
                    <a:spcPct val="100000"/>
                  </a:lnSpc>
                  <a:spcBef>
                    <a:spcPct val="20000"/>
                  </a:spcBef>
                  <a:spcAft>
                    <a:spcPct val="0"/>
                  </a:spcAft>
                  <a:buClrTx/>
                  <a:buSzPct val="120000"/>
                  <a:buFont typeface="Arial" charset="0"/>
                  <a:buNone/>
                  <a:tabLst/>
                  <a:defRPr/>
                </a:pP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𝑤h𝑒𝑟𝑒</m:t>
                    </m:r>
                    <m:sSub>
                      <m:sSubPr>
                        <m:ctrlPr>
                          <a:rPr kumimoji="0" lang="en-GB"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fr-FR" sz="1800" b="1"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0 </m:t>
                        </m:r>
                      </m:sub>
                    </m:s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𝑖𝑠</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𝑡h𝑒</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𝑠𝑒𝑐𝑟𝑒𝑐𝑡</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b>
                      <m:sSubPr>
                        <m:ctrlPr>
                          <a:rPr kumimoji="0" lang="en-GB"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sub>
                    </m:sSub>
                    <m:r>
                      <a:rPr kumimoji="0" lang="en-GB" sz="1800" b="1"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d>
                      <m:dPr>
                        <m:begChr m:val="["/>
                        <m:endChr m:val="]"/>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𝑛</m:t>
                        </m:r>
                      </m:e>
                    </m:d>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𝑎𝑟𝑒</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𝑟𝑎𝑛𝑑𝑜𝑚𝑙𝑦</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𝑐h𝑜𝑠𝑒𝑛</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𝑓𝑟𝑜𝑚</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𝑍</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𝑝</m:t>
                        </m:r>
                      </m:sub>
                    </m:s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r>
                  <a:rPr kumimoji="0" lang="en-GB" sz="1800" b="1" i="0" u="none" strike="noStrike" kern="1200" cap="none" spc="0" normalizeH="0" baseline="0" noProof="0" dirty="0">
                    <a:ln>
                      <a:noFill/>
                    </a:ln>
                    <a:solidFill>
                      <a:srgbClr val="000000"/>
                    </a:solidFill>
                    <a:effectLst/>
                    <a:uLnTx/>
                    <a:uFillTx/>
                    <a:latin typeface="Calibri"/>
                    <a:ea typeface="+mn-ea"/>
                    <a:cs typeface="+mn-cs"/>
                  </a:rPr>
                  <a:t> </a:t>
                </a:r>
              </a:p>
              <a:p>
                <a:pPr marL="717550" marR="0" lvl="0" indent="-273050" algn="just" defTabSz="628650" rtl="0" eaLnBrk="0" fontAlgn="base" latinLnBrk="0" hangingPunct="0">
                  <a:lnSpc>
                    <a:spcPct val="100000"/>
                  </a:lnSpc>
                  <a:spcBef>
                    <a:spcPct val="20000"/>
                  </a:spcBef>
                  <a:spcAft>
                    <a:spcPct val="0"/>
                  </a:spcAft>
                  <a:buClrTx/>
                  <a:buSzPct val="120000"/>
                  <a:buFont typeface="Arial" charset="0"/>
                  <a:buNone/>
                  <a:tabLst/>
                  <a:defRPr/>
                </a:pPr>
                <a:endParaRPr lang="en-GB" sz="1100" b="1" dirty="0">
                  <a:latin typeface="Calibri" panose="020F0502020204030204" pitchFamily="34" charset="0"/>
                  <a:cs typeface="Calibri" panose="020F0502020204030204" pitchFamily="34" charset="0"/>
                </a:endParaRPr>
              </a:p>
              <a:p>
                <a:pPr marL="717550" indent="-273050" algn="just" defTabSz="628650" fontAlgn="base">
                  <a:spcBef>
                    <a:spcPct val="20000"/>
                  </a:spcBef>
                  <a:spcAft>
                    <a:spcPct val="0"/>
                  </a:spcAft>
                  <a:buClr>
                    <a:srgbClr val="438086"/>
                  </a:buClr>
                  <a:buSzPct val="60000"/>
                  <a:buFont typeface="Wingdings"/>
                  <a:buChar char=""/>
                  <a:defRPr/>
                </a:pPr>
                <a:r>
                  <a:rPr lang="en-GB" sz="2000" b="1" dirty="0">
                    <a:latin typeface="Calibri" panose="020F0502020204030204" pitchFamily="34" charset="0"/>
                    <a:cs typeface="Calibri" panose="020F0502020204030204" pitchFamily="34" charset="0"/>
                  </a:rPr>
                  <a:t>Shares distribution: </a:t>
                </a:r>
                <a:r>
                  <a:rPr lang="en-GB" sz="2000" dirty="0">
                    <a:latin typeface="Calibri" panose="020F0502020204030204" pitchFamily="34" charset="0"/>
                    <a:cs typeface="Calibri" panose="020F0502020204030204" pitchFamily="34" charset="0"/>
                  </a:rPr>
                  <a:t>for each user in the system, the algorithm generates a unique coordinates </a:t>
                </a:r>
                <a14:m>
                  <m:oMath xmlns:m="http://schemas.openxmlformats.org/officeDocument/2006/math">
                    <m:sSub>
                      <m:sSubPr>
                        <m:ctrlPr>
                          <a:rPr lang="fr-FR" sz="2000" i="1">
                            <a:latin typeface="Cambria Math" panose="02040503050406030204" pitchFamily="18" charset="0"/>
                            <a:cs typeface="Calibri" panose="020F0502020204030204" pitchFamily="34" charset="0"/>
                          </a:rPr>
                        </m:ctrlPr>
                      </m:sSubPr>
                      <m:e>
                        <m:r>
                          <a:rPr lang="fr-FR" sz="2000" b="0">
                            <a:latin typeface="Cambria Math" panose="02040503050406030204" pitchFamily="18" charset="0"/>
                            <a:cs typeface="Calibri" panose="020F0502020204030204" pitchFamily="34" charset="0"/>
                          </a:rPr>
                          <m:t>(</m:t>
                        </m:r>
                        <m:r>
                          <m:rPr>
                            <m:sty m:val="p"/>
                          </m:rPr>
                          <a:rPr lang="fr-FR" sz="2000" b="0" i="1">
                            <a:latin typeface="Cambria Math" panose="02040503050406030204" pitchFamily="18" charset="0"/>
                            <a:cs typeface="Calibri" panose="020F0502020204030204" pitchFamily="34" charset="0"/>
                          </a:rPr>
                          <m:t>X</m:t>
                        </m:r>
                      </m:e>
                      <m:sub>
                        <m:r>
                          <m:rPr>
                            <m:sty m:val="p"/>
                          </m:rPr>
                          <a:rPr lang="fr-FR" sz="2000" b="0" i="1">
                            <a:latin typeface="Cambria Math" panose="02040503050406030204" pitchFamily="18" charset="0"/>
                            <a:cs typeface="Calibri" panose="020F0502020204030204" pitchFamily="34" charset="0"/>
                          </a:rPr>
                          <m:t>i</m:t>
                        </m:r>
                      </m:sub>
                    </m:sSub>
                    <m:r>
                      <a:rPr lang="fr-FR" sz="2000" b="0">
                        <a:latin typeface="Cambria Math" panose="02040503050406030204" pitchFamily="18" charset="0"/>
                        <a:cs typeface="Calibri" panose="020F0502020204030204" pitchFamily="34" charset="0"/>
                      </a:rPr>
                      <m:t>,</m:t>
                    </m:r>
                    <m:r>
                      <m:rPr>
                        <m:sty m:val="p"/>
                      </m:rPr>
                      <a:rPr lang="fr-FR" sz="2000" b="0" i="1">
                        <a:latin typeface="Cambria Math" panose="02040503050406030204" pitchFamily="18" charset="0"/>
                        <a:cs typeface="Calibri" panose="020F0502020204030204" pitchFamily="34" charset="0"/>
                      </a:rPr>
                      <m:t>q</m:t>
                    </m:r>
                    <m:r>
                      <a:rPr lang="fr-FR" sz="2000" b="0">
                        <a:latin typeface="Cambria Math" panose="02040503050406030204" pitchFamily="18" charset="0"/>
                        <a:cs typeface="Calibri" panose="020F0502020204030204" pitchFamily="34" charset="0"/>
                      </a:rPr>
                      <m:t>(</m:t>
                    </m:r>
                    <m:sSub>
                      <m:sSubPr>
                        <m:ctrlPr>
                          <a:rPr lang="fr-FR" sz="2000" i="1">
                            <a:latin typeface="Cambria Math" panose="02040503050406030204" pitchFamily="18" charset="0"/>
                            <a:cs typeface="Calibri" panose="020F0502020204030204" pitchFamily="34" charset="0"/>
                          </a:rPr>
                        </m:ctrlPr>
                      </m:sSubPr>
                      <m:e>
                        <m:r>
                          <m:rPr>
                            <m:sty m:val="p"/>
                          </m:rPr>
                          <a:rPr lang="fr-FR" sz="2000" b="0" i="1">
                            <a:latin typeface="Cambria Math" panose="02040503050406030204" pitchFamily="18" charset="0"/>
                            <a:cs typeface="Calibri" panose="020F0502020204030204" pitchFamily="34" charset="0"/>
                          </a:rPr>
                          <m:t>X</m:t>
                        </m:r>
                      </m:e>
                      <m:sub>
                        <m:r>
                          <m:rPr>
                            <m:sty m:val="p"/>
                          </m:rPr>
                          <a:rPr lang="fr-FR" sz="2000" b="0" i="1">
                            <a:latin typeface="Cambria Math" panose="02040503050406030204" pitchFamily="18" charset="0"/>
                            <a:cs typeface="Calibri" panose="020F0502020204030204" pitchFamily="34" charset="0"/>
                          </a:rPr>
                          <m:t>i</m:t>
                        </m:r>
                      </m:sub>
                    </m:sSub>
                    <m:r>
                      <a:rPr lang="fr-FR" sz="2000" b="0">
                        <a:latin typeface="Cambria Math" panose="02040503050406030204" pitchFamily="18" charset="0"/>
                        <a:cs typeface="Calibri" panose="020F0502020204030204" pitchFamily="34" charset="0"/>
                      </a:rPr>
                      <m:t>)) </m:t>
                    </m:r>
                  </m:oMath>
                </a14:m>
                <a:r>
                  <a:rPr lang="en-GB" sz="2000" dirty="0">
                    <a:latin typeface="Calibri" panose="020F0502020204030204" pitchFamily="34" charset="0"/>
                    <a:cs typeface="Calibri" panose="020F0502020204030204" pitchFamily="34" charset="0"/>
                  </a:rPr>
                  <a:t>where </a:t>
                </a:r>
                <a14:m>
                  <m:oMath xmlns:m="http://schemas.openxmlformats.org/officeDocument/2006/math">
                    <m:sSub>
                      <m:sSubPr>
                        <m:ctrlPr>
                          <a:rPr lang="fr-FR" sz="2000" i="1">
                            <a:latin typeface="Cambria Math" panose="02040503050406030204" pitchFamily="18" charset="0"/>
                            <a:cs typeface="Calibri" panose="020F0502020204030204" pitchFamily="34" charset="0"/>
                          </a:rPr>
                        </m:ctrlPr>
                      </m:sSubPr>
                      <m:e>
                        <m:r>
                          <m:rPr>
                            <m:sty m:val="p"/>
                          </m:rPr>
                          <a:rPr lang="fr-FR" sz="2000" b="0">
                            <a:latin typeface="Cambria Math" panose="02040503050406030204" pitchFamily="18" charset="0"/>
                            <a:cs typeface="Calibri" panose="020F0502020204030204" pitchFamily="34" charset="0"/>
                          </a:rPr>
                          <m:t>X</m:t>
                        </m:r>
                      </m:e>
                      <m:sub>
                        <m:r>
                          <m:rPr>
                            <m:sty m:val="p"/>
                          </m:rPr>
                          <a:rPr lang="fr-FR" sz="2000" b="0">
                            <a:latin typeface="Cambria Math" panose="02040503050406030204" pitchFamily="18" charset="0"/>
                            <a:cs typeface="Calibri" panose="020F0502020204030204" pitchFamily="34" charset="0"/>
                          </a:rPr>
                          <m:t>i</m:t>
                        </m:r>
                      </m:sub>
                    </m:sSub>
                    <m:r>
                      <a:rPr lang="en-GB" sz="2000" b="0">
                        <a:latin typeface="Cambria Math" panose="02040503050406030204" pitchFamily="18" charset="0"/>
                        <a:cs typeface="Calibri" panose="020F0502020204030204" pitchFamily="34" charset="0"/>
                      </a:rPr>
                      <m:t>∈</m:t>
                    </m:r>
                    <m:sSub>
                      <m:sSubPr>
                        <m:ctrlPr>
                          <a:rPr lang="fr-FR" sz="2000" i="1">
                            <a:latin typeface="Cambria Math" panose="02040503050406030204" pitchFamily="18" charset="0"/>
                            <a:cs typeface="Calibri" panose="020F0502020204030204" pitchFamily="34" charset="0"/>
                          </a:rPr>
                        </m:ctrlPr>
                      </m:sSubPr>
                      <m:e>
                        <m:r>
                          <m:rPr>
                            <m:sty m:val="p"/>
                          </m:rPr>
                          <a:rPr lang="fr-FR" sz="2000" b="0">
                            <a:latin typeface="Cambria Math" panose="02040503050406030204" pitchFamily="18" charset="0"/>
                            <a:cs typeface="Calibri" panose="020F0502020204030204" pitchFamily="34" charset="0"/>
                          </a:rPr>
                          <m:t>Z</m:t>
                        </m:r>
                      </m:e>
                      <m:sub>
                        <m:r>
                          <m:rPr>
                            <m:sty m:val="p"/>
                          </m:rPr>
                          <a:rPr lang="fr-FR" sz="2000" b="0">
                            <a:latin typeface="Cambria Math" panose="02040503050406030204" pitchFamily="18" charset="0"/>
                            <a:cs typeface="Calibri" panose="020F0502020204030204" pitchFamily="34" charset="0"/>
                          </a:rPr>
                          <m:t>p</m:t>
                        </m:r>
                      </m:sub>
                    </m:sSub>
                  </m:oMath>
                </a14:m>
                <a:r>
                  <a:rPr lang="en-GB" sz="2000" dirty="0">
                    <a:latin typeface="Calibri" panose="020F0502020204030204" pitchFamily="34" charset="0"/>
                    <a:cs typeface="Calibri" panose="020F0502020204030204" pitchFamily="34" charset="0"/>
                  </a:rPr>
                  <a:t>.</a:t>
                </a:r>
              </a:p>
              <a:p>
                <a:pPr marL="717550" marR="0" lvl="0" indent="-273050" algn="just" defTabSz="628650" rtl="0" eaLnBrk="0" fontAlgn="base" latinLnBrk="0" hangingPunct="0">
                  <a:lnSpc>
                    <a:spcPct val="100000"/>
                  </a:lnSpc>
                  <a:spcBef>
                    <a:spcPct val="20000"/>
                  </a:spcBef>
                  <a:spcAft>
                    <a:spcPct val="0"/>
                  </a:spcAft>
                  <a:buClrTx/>
                  <a:buSzPct val="120000"/>
                  <a:buFont typeface="Wingdings" panose="05000000000000000000" pitchFamily="2" charset="2"/>
                  <a:buChar char="ü"/>
                  <a:tabLst/>
                  <a:defRPr/>
                </a:pPr>
                <a:endParaRPr kumimoji="0" lang="en-GB" sz="1050" b="1" i="0" u="none" strike="noStrike" kern="1200" cap="none" spc="0" normalizeH="0" baseline="0" noProof="0" dirty="0">
                  <a:ln>
                    <a:noFill/>
                  </a:ln>
                  <a:solidFill>
                    <a:srgbClr val="000000"/>
                  </a:solidFill>
                  <a:effectLst/>
                  <a:uLnTx/>
                  <a:uFillTx/>
                  <a:latin typeface="Calibri"/>
                  <a:ea typeface="+mn-ea"/>
                  <a:cs typeface="Arial" panose="020B0604020202020204" pitchFamily="34" charset="0"/>
                </a:endParaRPr>
              </a:p>
              <a:p>
                <a:pPr marL="717550" marR="0" lvl="0" indent="-273050" algn="just" defTabSz="628650" fontAlgn="base">
                  <a:lnSpc>
                    <a:spcPct val="100000"/>
                  </a:lnSpc>
                  <a:spcBef>
                    <a:spcPct val="20000"/>
                  </a:spcBef>
                  <a:spcAft>
                    <a:spcPct val="0"/>
                  </a:spcAft>
                  <a:buClr>
                    <a:srgbClr val="438086"/>
                  </a:buClr>
                  <a:buSzPct val="60000"/>
                  <a:buFont typeface="Wingdings"/>
                  <a:buChar char=""/>
                  <a:tabLst/>
                  <a:defRPr/>
                </a:pPr>
                <a:r>
                  <a:rPr lang="en-GB" sz="2000" b="1" dirty="0">
                    <a:latin typeface="Calibri" panose="020F0502020204030204" pitchFamily="34" charset="0"/>
                    <a:cs typeface="Calibri" panose="020F0502020204030204" pitchFamily="34" charset="0"/>
                  </a:rPr>
                  <a:t>Secret reconstruction: </a:t>
                </a:r>
                <a:r>
                  <a:rPr lang="en-GB" sz="2000" dirty="0">
                    <a:latin typeface="Calibri" panose="020F0502020204030204" pitchFamily="34" charset="0"/>
                    <a:cs typeface="Calibri" panose="020F0502020204030204" pitchFamily="34" charset="0"/>
                  </a:rPr>
                  <a:t>the secret can be reconstructed again by combining the users’ shares through Lagrange interpolation as: </a:t>
                </a:r>
              </a:p>
              <a:p>
                <a:pPr marL="0" marR="0" lvl="0" indent="0" algn="just" defTabSz="914400" rtl="0" eaLnBrk="0" fontAlgn="base" latinLnBrk="0" hangingPunct="0">
                  <a:lnSpc>
                    <a:spcPct val="100000"/>
                  </a:lnSpc>
                  <a:spcBef>
                    <a:spcPct val="20000"/>
                  </a:spcBef>
                  <a:spcAft>
                    <a:spcPct val="0"/>
                  </a:spcAft>
                  <a:buClrTx/>
                  <a:buSzPct val="120000"/>
                  <a:buFont typeface="Arial" charset="0"/>
                  <a:buNone/>
                  <a:tabLst/>
                  <a:defRPr/>
                </a:pPr>
                <a:endParaRPr kumimoji="0" lang="en-GB" sz="2400" b="1" i="0" u="none" strike="noStrike" kern="1200" cap="none" spc="0" normalizeH="0" baseline="0" noProof="0" dirty="0">
                  <a:ln>
                    <a:noFill/>
                  </a:ln>
                  <a:solidFill>
                    <a:srgbClr val="000000"/>
                  </a:solidFill>
                  <a:effectLst/>
                  <a:uLnTx/>
                  <a:uFillTx/>
                  <a:latin typeface="Calibri"/>
                  <a:ea typeface="+mn-ea"/>
                  <a:cs typeface="+mn-cs"/>
                </a:endParaRPr>
              </a:p>
              <a:p>
                <a:pPr marL="0" indent="0" algn="l" eaLnBrk="1" hangingPunct="1">
                  <a:lnSpc>
                    <a:spcPct val="90000"/>
                  </a:lnSpc>
                </a:pPr>
                <a:endParaRPr lang="en-GB" sz="1800" b="0" dirty="0">
                  <a:latin typeface="Calibri" panose="020F0502020204030204" pitchFamily="34" charset="0"/>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D25D9673-5CF0-4F81-A2DD-60C41DAE5135}"/>
                  </a:ext>
                </a:extLst>
              </p:cNvPr>
              <p:cNvSpPr txBox="1">
                <a:spLocks noRot="1" noChangeAspect="1" noMove="1" noResize="1" noEditPoints="1" noAdjustHandles="1" noChangeArrowheads="1" noChangeShapeType="1" noTextEdit="1"/>
              </p:cNvSpPr>
              <p:nvPr/>
            </p:nvSpPr>
            <p:spPr>
              <a:xfrm>
                <a:off x="83435" y="1317000"/>
                <a:ext cx="8977130" cy="5272918"/>
              </a:xfrm>
              <a:prstGeom prst="rect">
                <a:avLst/>
              </a:prstGeom>
              <a:blipFill>
                <a:blip r:embed="rId2"/>
                <a:stretch>
                  <a:fillRect l="-747" t="-578" r="-679"/>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32F90841-4E92-44B1-B731-28BB3ECC47E0}"/>
              </a:ext>
            </a:extLst>
          </p:cNvPr>
          <p:cNvSpPr/>
          <p:nvPr/>
        </p:nvSpPr>
        <p:spPr>
          <a:xfrm>
            <a:off x="1007604" y="3297919"/>
            <a:ext cx="7826470" cy="9006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GB">
              <a:solidFill>
                <a:srgbClr val="FFFFFF"/>
              </a:solidFill>
            </a:endParaRP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F614E0F7-7854-4741-B6C3-3C39B353B9CC}"/>
                  </a:ext>
                </a:extLst>
              </p:cNvPr>
              <p:cNvSpPr txBox="1"/>
              <p:nvPr/>
            </p:nvSpPr>
            <p:spPr>
              <a:xfrm>
                <a:off x="2483768" y="5877272"/>
                <a:ext cx="4581832" cy="913455"/>
              </a:xfrm>
              <a:prstGeom prst="rect">
                <a:avLst/>
              </a:prstGeom>
              <a:noFill/>
              <a:ln w="28575">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𝒒</m:t>
                      </m:r>
                      <m:d>
                        <m:dPr>
                          <m:ctrl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e>
                      </m:d>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nary>
                        <m:naryPr>
                          <m:chr m:val="∑"/>
                          <m:ctrl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naryPr>
                        <m:sub>
                          <m:r>
                            <m:rPr>
                              <m:brk m:alnAt="23"/>
                            </m:r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𝒋</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sub>
                        <m:sup>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𝒏</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sup>
                        <m:e>
                          <m:sSub>
                            <m:sSubPr>
                              <m:ctrl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𝒀</m:t>
                              </m:r>
                            </m:e>
                            <m:sub>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𝒋</m:t>
                              </m:r>
                            </m:sub>
                          </m:sSub>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nary>
                            <m:naryPr>
                              <m:chr m:val="∏"/>
                              <m:ctrl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naryPr>
                            <m:sub>
                              <m:r>
                                <m:rPr>
                                  <m:brk m:alnAt="23"/>
                                </m:r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𝒊</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𝒊</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𝒋</m:t>
                              </m:r>
                            </m:sub>
                            <m:sup>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𝒏</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sup>
                            <m:e>
                              <m:f>
                                <m:fPr>
                                  <m:ctrl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e>
                                    <m:sub>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𝒊</m:t>
                                      </m:r>
                                    </m:sub>
                                  </m:sSub>
                                </m:num>
                                <m:den>
                                  <m:sSub>
                                    <m:sSubPr>
                                      <m:ctrl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e>
                                    <m:sub>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𝒋</m:t>
                                      </m:r>
                                    </m:sub>
                                  </m:sSub>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𝒙</m:t>
                                      </m:r>
                                    </m:e>
                                    <m:sub>
                                      <m:r>
                                        <a:rPr kumimoji="0" lang="fr-FR"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𝒊</m:t>
                                      </m:r>
                                    </m:sub>
                                  </m:sSub>
                                </m:den>
                              </m:f>
                            </m:e>
                          </m:nary>
                        </m:e>
                      </m:nary>
                    </m:oMath>
                  </m:oMathPara>
                </a14:m>
                <a:endParaRPr lang="en-US" dirty="0"/>
              </a:p>
            </p:txBody>
          </p:sp>
        </mc:Choice>
        <mc:Fallback xmlns="">
          <p:sp>
            <p:nvSpPr>
              <p:cNvPr id="15" name="ZoneTexte 14">
                <a:extLst>
                  <a:ext uri="{FF2B5EF4-FFF2-40B4-BE49-F238E27FC236}">
                    <a16:creationId xmlns:a16="http://schemas.microsoft.com/office/drawing/2014/main" id="{F614E0F7-7854-4741-B6C3-3C39B353B9CC}"/>
                  </a:ext>
                </a:extLst>
              </p:cNvPr>
              <p:cNvSpPr txBox="1">
                <a:spLocks noRot="1" noChangeAspect="1" noMove="1" noResize="1" noEditPoints="1" noAdjustHandles="1" noChangeArrowheads="1" noChangeShapeType="1" noTextEdit="1"/>
              </p:cNvSpPr>
              <p:nvPr/>
            </p:nvSpPr>
            <p:spPr>
              <a:xfrm>
                <a:off x="2483768" y="5877272"/>
                <a:ext cx="4581832" cy="913455"/>
              </a:xfrm>
              <a:prstGeom prst="rect">
                <a:avLst/>
              </a:prstGeom>
              <a:blipFill>
                <a:blip r:embed="rId3"/>
                <a:stretch>
                  <a:fillRect/>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289165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normAutofit lnSpcReduction="10000"/>
          </a:bodyPr>
          <a:lstStyle>
            <a:lvl1pPr eaLnBrk="0" hangingPunct="0">
              <a:defRPr sz="1500" b="1">
                <a:solidFill>
                  <a:srgbClr val="333399"/>
                </a:solidFill>
                <a:latin typeface="Times New Roman" panose="02020603050405020304" pitchFamily="18" charset="0"/>
                <a:cs typeface="Times New Roman" panose="02020603050405020304" pitchFamily="18" charset="0"/>
              </a:defRPr>
            </a:lvl1pPr>
            <a:lvl2pPr marL="557213" indent="-214313" eaLnBrk="0" hangingPunct="0">
              <a:defRPr sz="1500" b="1">
                <a:solidFill>
                  <a:srgbClr val="333399"/>
                </a:solidFill>
                <a:latin typeface="Times New Roman" panose="02020603050405020304" pitchFamily="18" charset="0"/>
                <a:cs typeface="Times New Roman" panose="02020603050405020304" pitchFamily="18" charset="0"/>
              </a:defRPr>
            </a:lvl2pPr>
            <a:lvl3pPr marL="857250" indent="-171450" eaLnBrk="0" hangingPunct="0">
              <a:defRPr sz="1500" b="1">
                <a:solidFill>
                  <a:srgbClr val="333399"/>
                </a:solidFill>
                <a:latin typeface="Times New Roman" panose="02020603050405020304" pitchFamily="18" charset="0"/>
                <a:cs typeface="Times New Roman" panose="02020603050405020304" pitchFamily="18" charset="0"/>
              </a:defRPr>
            </a:lvl3pPr>
            <a:lvl4pPr marL="1200150" indent="-171450" eaLnBrk="0" hangingPunct="0">
              <a:defRPr sz="1500" b="1">
                <a:solidFill>
                  <a:srgbClr val="333399"/>
                </a:solidFill>
                <a:latin typeface="Times New Roman" panose="02020603050405020304" pitchFamily="18" charset="0"/>
                <a:cs typeface="Times New Roman" panose="02020603050405020304" pitchFamily="18" charset="0"/>
              </a:defRPr>
            </a:lvl4pPr>
            <a:lvl5pPr marL="1543050" indent="-171450" eaLnBrk="0" hangingPunct="0">
              <a:defRPr sz="1500" b="1">
                <a:solidFill>
                  <a:srgbClr val="333399"/>
                </a:solidFill>
                <a:latin typeface="Times New Roman" panose="02020603050405020304" pitchFamily="18" charset="0"/>
                <a:cs typeface="Times New Roman" panose="02020603050405020304" pitchFamily="18" charset="0"/>
              </a:defRPr>
            </a:lvl5pPr>
            <a:lvl6pPr marL="18859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6pPr>
            <a:lvl7pPr marL="22288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7pPr>
            <a:lvl8pPr marL="25717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8pPr>
            <a:lvl9pPr marL="29146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9pPr>
          </a:lstStyle>
          <a:p>
            <a:pPr eaLnBrk="1" hangingPunct="1"/>
            <a:fld id="{1902BA27-2C6B-4F9D-88C3-83022EB7ECFE}" type="slidenum">
              <a:rPr lang="fr-FR" altLang="fr-FR" sz="1050" b="0">
                <a:solidFill>
                  <a:srgbClr val="000000"/>
                </a:solidFill>
                <a:latin typeface="Arial" panose="020B0604020202020204" pitchFamily="34" charset="0"/>
              </a:rPr>
              <a:pPr eaLnBrk="1" hangingPunct="1"/>
              <a:t>11</a:t>
            </a:fld>
            <a:endParaRPr lang="fr-FR" altLang="fr-FR" sz="1050" b="0">
              <a:solidFill>
                <a:srgbClr val="000000"/>
              </a:solidFill>
              <a:latin typeface="Arial" panose="020B0604020202020204" pitchFamily="34" charset="0"/>
            </a:endParaRPr>
          </a:p>
        </p:txBody>
      </p:sp>
      <p:sp>
        <p:nvSpPr>
          <p:cNvPr id="17411" name="Rectangle 2"/>
          <p:cNvSpPr>
            <a:spLocks noGrp="1" noChangeArrowheads="1"/>
          </p:cNvSpPr>
          <p:nvPr>
            <p:ph type="body" idx="1"/>
          </p:nvPr>
        </p:nvSpPr>
        <p:spPr>
          <a:xfrm>
            <a:off x="1494235" y="1484711"/>
            <a:ext cx="6172200" cy="4320778"/>
          </a:xfrm>
        </p:spPr>
        <p:txBody>
          <a:bodyPr/>
          <a:lstStyle/>
          <a:p>
            <a:pPr eaLnBrk="1" hangingPunct="1"/>
            <a:endParaRPr lang="fr-FR" altLang="fr-FR" dirty="0">
              <a:latin typeface="Garamond" panose="02020404030301010803" pitchFamily="18" charset="0"/>
            </a:endParaRPr>
          </a:p>
          <a:p>
            <a:pPr eaLnBrk="1" hangingPunct="1"/>
            <a:endParaRPr lang="fr-FR" altLang="fr-FR" dirty="0">
              <a:latin typeface="Garamond" panose="02020404030301010803" pitchFamily="18" charset="0"/>
            </a:endParaRPr>
          </a:p>
          <a:p>
            <a:pPr marL="0" indent="0" eaLnBrk="1" hangingPunct="1">
              <a:buNone/>
            </a:pPr>
            <a:endParaRPr lang="fr-FR" altLang="fr-FR" sz="3600" dirty="0"/>
          </a:p>
          <a:p>
            <a:pPr algn="ctr" eaLnBrk="1" hangingPunct="1">
              <a:buFont typeface="Wingdings" panose="05000000000000000000" pitchFamily="2" charset="2"/>
              <a:buNone/>
            </a:pPr>
            <a:r>
              <a:rPr lang="en-US" altLang="fr-FR" sz="3600" b="1" dirty="0"/>
              <a:t>Key-Policy Attribute-based encryption</a:t>
            </a:r>
          </a:p>
          <a:p>
            <a:pPr algn="ctr" eaLnBrk="1" hangingPunct="1">
              <a:buFont typeface="Wingdings" panose="05000000000000000000" pitchFamily="2" charset="2"/>
              <a:buNone/>
            </a:pPr>
            <a:r>
              <a:rPr lang="en-US" altLang="fr-FR" sz="3600" b="1" dirty="0"/>
              <a:t>(KP-ABE)</a:t>
            </a:r>
          </a:p>
        </p:txBody>
      </p:sp>
    </p:spTree>
    <p:extLst>
      <p:ext uri="{BB962C8B-B14F-4D97-AF65-F5344CB8AC3E}">
        <p14:creationId xmlns:p14="http://schemas.microsoft.com/office/powerpoint/2010/main" val="4139673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12</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fr-FR" altLang="fr-FR" sz="3200" b="1" dirty="0">
                <a:latin typeface="Calibri" panose="020F0502020204030204" pitchFamily="34" charset="0"/>
              </a:rPr>
              <a:t>KP-ABE</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85006" y="1471205"/>
            <a:ext cx="8712459" cy="5447645"/>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Key-Policy Attribute based encryption (KP-ABE) is a cryptosystem for fine-grained sharing of encrypted data. </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KP-ABE has been proposed in 2006 by Goyal et al. </a:t>
            </a:r>
            <a:r>
              <a:rPr lang="en-US" sz="1400" i="1" dirty="0">
                <a:latin typeface="Calibri" panose="020F0502020204030204" pitchFamily="34" charset="0"/>
                <a:cs typeface="Calibri" panose="020F0502020204030204" pitchFamily="34" charset="0"/>
              </a:rPr>
              <a:t>[</a:t>
            </a:r>
            <a:r>
              <a:rPr lang="en-US" sz="1400" b="0" i="1" dirty="0">
                <a:solidFill>
                  <a:srgbClr val="222222"/>
                </a:solidFill>
                <a:effectLst/>
                <a:latin typeface="Calibri" panose="020F0502020204030204" pitchFamily="34" charset="0"/>
                <a:cs typeface="Calibri" panose="020F0502020204030204" pitchFamily="34" charset="0"/>
              </a:rPr>
              <a:t>Goyal, Vipul, et al. "Attribute-based encryption for fine-grained access control of encrypted data." Proceedings of the 13th ACM conference on Computer and communications security. 2006.</a:t>
            </a:r>
            <a:r>
              <a:rPr lang="en-US" sz="1400" i="1" dirty="0">
                <a:latin typeface="Calibri" panose="020F0502020204030204" pitchFamily="34" charset="0"/>
                <a:cs typeface="Calibri" panose="020F0502020204030204" pitchFamily="34" charset="0"/>
              </a:rPr>
              <a:t>’]</a:t>
            </a:r>
            <a:endParaRPr lang="en-US" sz="2000" i="1"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In KP-ABE we have: </a:t>
            </a:r>
          </a:p>
          <a:p>
            <a:pPr algn="just"/>
            <a:endParaRPr lang="en-US" sz="2000" b="0" i="0" dirty="0">
              <a:solidFill>
                <a:srgbClr val="000000"/>
              </a:solidFill>
              <a:effectLst/>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Ciphertexts that are labeled with sets of attributes,</a:t>
            </a:r>
          </a:p>
          <a:p>
            <a:pPr marL="898525" indent="-273050" algn="just">
              <a:buClr>
                <a:srgbClr val="438086"/>
              </a:buClr>
              <a:buSzPct val="60000"/>
              <a:buFont typeface="Wingdings"/>
              <a:buChar char=""/>
            </a:pPr>
            <a:endParaRPr lang="en-US" sz="2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A Boolean formula called Access structure defines which attributes are granted to  access to resources,</a:t>
            </a:r>
          </a:p>
          <a:p>
            <a:pPr marL="898525" indent="-273050" algn="just">
              <a:buClr>
                <a:srgbClr val="438086"/>
              </a:buClr>
              <a:buSzPct val="60000"/>
              <a:buFont typeface="Wingdings"/>
              <a:buChar char=""/>
            </a:pPr>
            <a:endParaRPr lang="en-US" sz="2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Private keys that are associated with the access structure that controls which ciphertexts a user is able to decrypt.</a:t>
            </a:r>
          </a:p>
          <a:p>
            <a:r>
              <a:rPr lang="en-US" sz="2000" dirty="0">
                <a:latin typeface="Calibri" panose="020F0502020204030204" pitchFamily="34" charset="0"/>
                <a:cs typeface="Calibri" panose="020F0502020204030204" pitchFamily="34" charset="0"/>
              </a:rPr>
              <a:t> </a:t>
            </a:r>
            <a:br>
              <a:rPr lang="en-US" sz="2000" dirty="0">
                <a:latin typeface="Calibri" panose="020F0502020204030204" pitchFamily="34" charset="0"/>
                <a:cs typeface="Calibri" panose="020F0502020204030204" pitchFamily="34" charset="0"/>
              </a:rPr>
            </a:b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479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13</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fr-FR" altLang="fr-FR" sz="3200" b="1" dirty="0">
                <a:latin typeface="Calibri" panose="020F0502020204030204" pitchFamily="34" charset="0"/>
              </a:rPr>
              <a:t>KP-ABE</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5D9673-5CF0-4F81-A2DD-60C41DAE5135}"/>
                  </a:ext>
                </a:extLst>
              </p:cNvPr>
              <p:cNvSpPr txBox="1"/>
              <p:nvPr/>
            </p:nvSpPr>
            <p:spPr>
              <a:xfrm>
                <a:off x="85005" y="1471205"/>
                <a:ext cx="8931175" cy="6032421"/>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Key-Policy Attribute based encryption (KP-ABE) consists of four algorithms: </a:t>
                </a:r>
              </a:p>
              <a:p>
                <a:pPr algn="just"/>
                <a:endParaRPr lang="en-US" sz="2000" dirty="0">
                  <a:latin typeface="Calibri" panose="020F0502020204030204" pitchFamily="34" charset="0"/>
                  <a:cs typeface="Calibri" panose="020F0502020204030204" pitchFamily="34" charset="0"/>
                </a:endParaRPr>
              </a:p>
              <a:p>
                <a:pPr lvl="1" algn="just"/>
                <a14:m>
                  <m:oMath xmlns:m="http://schemas.openxmlformats.org/officeDocument/2006/math">
                    <m:r>
                      <a:rPr lang="en-US" sz="2000" b="1" i="1" dirty="0" smtClean="0">
                        <a:latin typeface="Cambria Math" panose="02040503050406030204" pitchFamily="18" charset="0"/>
                        <a:cs typeface="Calibri" panose="020F0502020204030204" pitchFamily="34" charset="0"/>
                      </a:rPr>
                      <m:t>𝑺𝒆𝒕𝒖𝒑</m:t>
                    </m:r>
                    <m:d>
                      <m:dPr>
                        <m:ctrlPr>
                          <a:rPr lang="en-US" sz="2000" b="1" i="1" dirty="0" smtClean="0">
                            <a:latin typeface="Cambria Math" panose="02040503050406030204" pitchFamily="18" charset="0"/>
                            <a:cs typeface="Calibri" panose="020F0502020204030204" pitchFamily="34" charset="0"/>
                          </a:rPr>
                        </m:ctrlPr>
                      </m:dPr>
                      <m:e>
                        <m:r>
                          <a:rPr lang="fr-FR" sz="2000" b="1" i="1" dirty="0" smtClean="0">
                            <a:latin typeface="Cambria Math" panose="02040503050406030204" pitchFamily="18" charset="0"/>
                            <a:cs typeface="Calibri" panose="020F0502020204030204" pitchFamily="34" charset="0"/>
                          </a:rPr>
                          <m:t>𝝀</m:t>
                        </m:r>
                        <m:r>
                          <a:rPr lang="fr-FR" sz="2000" b="1" i="1" dirty="0" smtClean="0">
                            <a:latin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cs typeface="Calibri" panose="020F0502020204030204" pitchFamily="34" charset="0"/>
                          </a:rPr>
                          <m:t>𝑨</m:t>
                        </m:r>
                      </m:e>
                    </m:d>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𝑷𝒖𝒃</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𝑴𝑺𝑲</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a security parameter </a:t>
                </a:r>
                <a14:m>
                  <m:oMath xmlns:m="http://schemas.openxmlformats.org/officeDocument/2006/math">
                    <m:r>
                      <a:rPr lang="fr-FR" b="0" i="1" smtClean="0">
                        <a:latin typeface="Cambria Math" panose="02040503050406030204" pitchFamily="18" charset="0"/>
                        <a:cs typeface="Calibri" panose="020F0502020204030204" pitchFamily="34" charset="0"/>
                      </a:rPr>
                      <m:t>𝜆</m:t>
                    </m:r>
                  </m:oMath>
                </a14:m>
                <a:r>
                  <a:rPr lang="en-US" dirty="0">
                    <a:latin typeface="Calibri" panose="020F0502020204030204" pitchFamily="34" charset="0"/>
                    <a:cs typeface="Calibri" panose="020F0502020204030204" pitchFamily="34" charset="0"/>
                  </a:rPr>
                  <a:t> as well as a set of attributes </a:t>
                </a:r>
                <a14:m>
                  <m:oMath xmlns:m="http://schemas.openxmlformats.org/officeDocument/2006/math">
                    <m:r>
                      <a:rPr lang="fr-FR" b="0" i="1" smtClean="0">
                        <a:latin typeface="Cambria Math" panose="02040503050406030204" pitchFamily="18" charset="0"/>
                        <a:cs typeface="Calibri" panose="020F0502020204030204" pitchFamily="34" charset="0"/>
                      </a:rPr>
                      <m:t>𝐴</m:t>
                    </m:r>
                    <m:r>
                      <a:rPr lang="fr-FR" b="0" i="1" smtClean="0">
                        <a:latin typeface="Cambria Math" panose="02040503050406030204" pitchFamily="18" charset="0"/>
                        <a:cs typeface="Calibri" panose="020F0502020204030204" pitchFamily="34" charset="0"/>
                      </a:rPr>
                      <m:t>=</m:t>
                    </m:r>
                    <m:d>
                      <m:dPr>
                        <m:begChr m:val="{"/>
                        <m:endChr m:val="}"/>
                        <m:ctrlPr>
                          <a:rPr lang="fr-FR" b="0" i="1" smtClean="0">
                            <a:latin typeface="Cambria Math" panose="02040503050406030204" pitchFamily="18" charset="0"/>
                            <a:cs typeface="Calibri" panose="020F0502020204030204" pitchFamily="34" charset="0"/>
                          </a:rPr>
                        </m:ctrlPr>
                      </m:dPr>
                      <m:e>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𝐴</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𝐴</m:t>
                            </m:r>
                          </m:e>
                          <m:sub>
                            <m:r>
                              <a:rPr lang="fr-FR" b="0" i="1" smtClean="0">
                                <a:latin typeface="Cambria Math" panose="02040503050406030204" pitchFamily="18" charset="0"/>
                                <a:cs typeface="Calibri" panose="020F0502020204030204" pitchFamily="34" charset="0"/>
                              </a:rPr>
                              <m:t>2</m:t>
                            </m:r>
                          </m:sub>
                        </m:sSub>
                        <m:r>
                          <a:rPr lang="fr-FR" b="0" i="1" smtClean="0">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𝐴</m:t>
                            </m:r>
                          </m:e>
                          <m:sub>
                            <m:r>
                              <a:rPr lang="fr-FR" b="0" i="1" smtClean="0">
                                <a:latin typeface="Cambria Math" panose="02040503050406030204" pitchFamily="18" charset="0"/>
                                <a:cs typeface="Calibri" panose="020F0502020204030204" pitchFamily="34" charset="0"/>
                              </a:rPr>
                              <m:t>𝑛</m:t>
                            </m:r>
                          </m:sub>
                        </m:sSub>
                      </m:e>
                    </m:d>
                  </m:oMath>
                </a14:m>
                <a:r>
                  <a:rPr lang="en-US" dirty="0">
                    <a:latin typeface="Calibri" panose="020F0502020204030204" pitchFamily="34" charset="0"/>
                    <a:cs typeface="Calibri" panose="020F0502020204030204" pitchFamily="34" charset="0"/>
                  </a:rPr>
                  <a:t>. It outputs the public parameters </a:t>
                </a:r>
                <a14:m>
                  <m:oMath xmlns:m="http://schemas.openxmlformats.org/officeDocument/2006/math">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𝑃𝑢𝑏</m:t>
                    </m:r>
                    <m:r>
                      <a:rPr lang="fr-FR"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and the master secret key </a:t>
                </a:r>
                <a14:m>
                  <m:oMath xmlns:m="http://schemas.openxmlformats.org/officeDocument/2006/math">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𝑀𝑆𝐾</m:t>
                    </m:r>
                    <m:r>
                      <a:rPr lang="fr-FR"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t>
                </a:r>
              </a:p>
              <a:p>
                <a:pPr lvl="1" algn="just"/>
                <a:endParaRPr lang="en-US" sz="2000" dirty="0">
                  <a:latin typeface="Calibri" panose="020F0502020204030204" pitchFamily="34" charset="0"/>
                  <a:cs typeface="Calibri" panose="020F0502020204030204" pitchFamily="34" charset="0"/>
                </a:endParaRPr>
              </a:p>
              <a:p>
                <a:pPr lvl="1" algn="just"/>
                <a14:m>
                  <m:oMath xmlns:m="http://schemas.openxmlformats.org/officeDocument/2006/math">
                    <m:r>
                      <a:rPr lang="fr-FR" sz="2000" b="1" i="1" dirty="0" smtClean="0">
                        <a:latin typeface="Cambria Math" panose="02040503050406030204" pitchFamily="18" charset="0"/>
                        <a:cs typeface="Calibri" panose="020F0502020204030204" pitchFamily="34" charset="0"/>
                      </a:rPr>
                      <m:t>𝑲𝒆𝒚𝑮𝒆𝒏</m:t>
                    </m:r>
                    <m:d>
                      <m:dPr>
                        <m:ctrlPr>
                          <a:rPr lang="en-US" sz="2000" b="1" i="1" dirty="0" smtClean="0">
                            <a:latin typeface="Cambria Math" panose="02040503050406030204" pitchFamily="18" charset="0"/>
                            <a:cs typeface="Calibri" panose="020F0502020204030204" pitchFamily="34" charset="0"/>
                          </a:rPr>
                        </m:ctrlPr>
                      </m:dPr>
                      <m:e>
                        <m:r>
                          <a:rPr lang="fr-FR" sz="2000" b="1" i="1" dirty="0" smtClean="0">
                            <a:latin typeface="Cambria Math" panose="02040503050406030204" pitchFamily="18" charset="0"/>
                            <a:cs typeface="Calibri" panose="020F0502020204030204" pitchFamily="34" charset="0"/>
                          </a:rPr>
                          <m:t>𝑴𝑺𝑲</m:t>
                        </m:r>
                        <m:r>
                          <a:rPr lang="fr-FR" sz="2000" b="1" i="1" dirty="0" smtClean="0">
                            <a:latin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cs typeface="Calibri" panose="020F0502020204030204" pitchFamily="34" charset="0"/>
                          </a:rPr>
                          <m:t>𝑨𝑷</m:t>
                        </m:r>
                      </m:e>
                    </m:d>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𝑺𝑲</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the master secret key as well as an access policy </a:t>
                </a:r>
                <a14:m>
                  <m:oMath xmlns:m="http://schemas.openxmlformats.org/officeDocument/2006/math">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𝐴𝑃</m:t>
                    </m:r>
                    <m:r>
                      <a:rPr lang="fr-FR"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and outputs the decryption key </a:t>
                </a:r>
                <a14:m>
                  <m:oMath xmlns:m="http://schemas.openxmlformats.org/officeDocument/2006/math">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𝑆𝐾</m:t>
                    </m:r>
                    <m:r>
                      <a:rPr lang="fr-FR" b="0" i="1" smtClean="0">
                        <a:latin typeface="Cambria Math" panose="02040503050406030204" pitchFamily="18" charset="0"/>
                        <a:cs typeface="Calibri" panose="020F0502020204030204" pitchFamily="34" charset="0"/>
                      </a:rPr>
                      <m:t>)</m:t>
                    </m:r>
                  </m:oMath>
                </a14:m>
                <a:endParaRPr lang="en-US" sz="2000" dirty="0">
                  <a:latin typeface="Calibri" panose="020F0502020204030204" pitchFamily="34" charset="0"/>
                  <a:cs typeface="Calibri" panose="020F0502020204030204" pitchFamily="34" charset="0"/>
                </a:endParaRPr>
              </a:p>
              <a:p>
                <a:pPr lvl="1" algn="just"/>
                <a:endParaRPr lang="fr-FR" sz="2000" b="1" i="1" dirty="0">
                  <a:latin typeface="Cambria Math" panose="02040503050406030204" pitchFamily="18" charset="0"/>
                  <a:cs typeface="Calibri" panose="020F0502020204030204" pitchFamily="34" charset="0"/>
                </a:endParaRPr>
              </a:p>
              <a:p>
                <a:pPr lvl="1" algn="just"/>
                <a14:m>
                  <m:oMath xmlns:m="http://schemas.openxmlformats.org/officeDocument/2006/math">
                    <m:r>
                      <a:rPr lang="fr-FR" sz="2000" b="1" i="1" dirty="0" smtClean="0">
                        <a:latin typeface="Cambria Math" panose="02040503050406030204" pitchFamily="18" charset="0"/>
                        <a:cs typeface="Calibri" panose="020F0502020204030204" pitchFamily="34" charset="0"/>
                      </a:rPr>
                      <m:t>𝑬𝒏𝒄𝒓𝒚𝒑𝒕</m:t>
                    </m:r>
                    <m:d>
                      <m:dPr>
                        <m:ctrlPr>
                          <a:rPr lang="en-US" sz="2000" b="1" i="1" dirty="0" smtClean="0">
                            <a:latin typeface="Cambria Math" panose="02040503050406030204" pitchFamily="18" charset="0"/>
                            <a:cs typeface="Calibri" panose="020F0502020204030204" pitchFamily="34" charset="0"/>
                          </a:rPr>
                        </m:ctrlPr>
                      </m:dPr>
                      <m:e>
                        <m:r>
                          <a:rPr lang="fr-FR" sz="2000" b="1" i="1" dirty="0" smtClean="0">
                            <a:latin typeface="Cambria Math" panose="02040503050406030204" pitchFamily="18" charset="0"/>
                            <a:cs typeface="Calibri" panose="020F0502020204030204" pitchFamily="34" charset="0"/>
                          </a:rPr>
                          <m:t>𝑷𝒖𝒃</m:t>
                        </m:r>
                        <m:r>
                          <a:rPr lang="fr-FR" sz="2000" b="1" i="1" dirty="0" smtClean="0">
                            <a:latin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cs typeface="Calibri" panose="020F0502020204030204" pitchFamily="34" charset="0"/>
                          </a:rPr>
                          <m:t>𝑨𝒕𝒕𝒓𝒊𝒃𝒖𝒕𝒆𝒔</m:t>
                        </m:r>
                        <m:r>
                          <a:rPr lang="fr-FR" sz="2000" b="1" i="1" dirty="0" smtClean="0">
                            <a:latin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cs typeface="Calibri" panose="020F0502020204030204" pitchFamily="34" charset="0"/>
                          </a:rPr>
                          <m:t>𝑴</m:t>
                        </m:r>
                      </m:e>
                    </m:d>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𝑪𝑻</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the public parameters, a set of attributes (that will associated to the ciphertext) and a message to encrypt. It outputs a ciphertext</a:t>
                </a:r>
                <a:endParaRPr lang="en-US" sz="2000" dirty="0">
                  <a:latin typeface="Calibri" panose="020F0502020204030204" pitchFamily="34" charset="0"/>
                  <a:cs typeface="Calibri" panose="020F0502020204030204" pitchFamily="34" charset="0"/>
                </a:endParaRPr>
              </a:p>
              <a:p>
                <a:pPr lvl="1" algn="just"/>
                <a:endParaRPr lang="en-US" sz="2000" dirty="0">
                  <a:latin typeface="Calibri" panose="020F0502020204030204" pitchFamily="34" charset="0"/>
                  <a:cs typeface="Calibri" panose="020F0502020204030204" pitchFamily="34" charset="0"/>
                </a:endParaRPr>
              </a:p>
              <a:p>
                <a:pPr lvl="1" algn="just"/>
                <a14:m>
                  <m:oMath xmlns:m="http://schemas.openxmlformats.org/officeDocument/2006/math">
                    <m:r>
                      <a:rPr lang="fr-FR" sz="2000" b="1" i="1" dirty="0" smtClean="0">
                        <a:latin typeface="Cambria Math" panose="02040503050406030204" pitchFamily="18" charset="0"/>
                        <a:cs typeface="Calibri" panose="020F0502020204030204" pitchFamily="34" charset="0"/>
                      </a:rPr>
                      <m:t>𝑫𝒆𝒄𝒓𝒚𝒑𝒕</m:t>
                    </m:r>
                    <m:d>
                      <m:dPr>
                        <m:ctrlPr>
                          <a:rPr lang="en-US" sz="2000" b="1" i="1" dirty="0" smtClean="0">
                            <a:latin typeface="Cambria Math" panose="02040503050406030204" pitchFamily="18" charset="0"/>
                            <a:cs typeface="Calibri" panose="020F0502020204030204" pitchFamily="34" charset="0"/>
                          </a:rPr>
                        </m:ctrlPr>
                      </m:dPr>
                      <m:e>
                        <m:r>
                          <a:rPr lang="fr-FR" sz="2000" b="1" i="1" dirty="0" smtClean="0">
                            <a:latin typeface="Cambria Math" panose="02040503050406030204" pitchFamily="18" charset="0"/>
                            <a:cs typeface="Calibri" panose="020F0502020204030204" pitchFamily="34" charset="0"/>
                          </a:rPr>
                          <m:t>𝑺𝑲</m:t>
                        </m:r>
                        <m:r>
                          <a:rPr lang="fr-FR" sz="2000" b="1" i="1" dirty="0" smtClean="0">
                            <a:latin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cs typeface="Calibri" panose="020F0502020204030204" pitchFamily="34" charset="0"/>
                          </a:rPr>
                          <m:t>𝑪𝑻</m:t>
                        </m:r>
                      </m:e>
                    </m:d>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𝑴</m:t>
                    </m:r>
                    <m:r>
                      <a:rPr lang="fr-FR" sz="2000" b="0"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a secret key and a ciphertext </a:t>
                </a:r>
                <a14:m>
                  <m:oMath xmlns:m="http://schemas.openxmlformats.org/officeDocument/2006/math">
                    <m:r>
                      <a:rPr lang="fr-FR" b="0" i="1" smtClean="0">
                        <a:latin typeface="Cambria Math" panose="02040503050406030204" pitchFamily="18" charset="0"/>
                        <a:cs typeface="Calibri" panose="020F0502020204030204" pitchFamily="34" charset="0"/>
                      </a:rPr>
                      <m:t>𝐶𝑇</m:t>
                    </m:r>
                  </m:oMath>
                </a14:m>
                <a:r>
                  <a:rPr lang="en-US" dirty="0">
                    <a:latin typeface="Calibri" panose="020F0502020204030204" pitchFamily="34" charset="0"/>
                    <a:cs typeface="Calibri" panose="020F0502020204030204" pitchFamily="34" charset="0"/>
                  </a:rPr>
                  <a:t>. It outputs the message </a:t>
                </a:r>
                <a14:m>
                  <m:oMath xmlns:m="http://schemas.openxmlformats.org/officeDocument/2006/math">
                    <m:r>
                      <a:rPr lang="fr-FR" b="0" i="1" smtClean="0">
                        <a:latin typeface="Cambria Math" panose="02040503050406030204" pitchFamily="18" charset="0"/>
                        <a:cs typeface="Calibri" panose="020F0502020204030204" pitchFamily="34" charset="0"/>
                      </a:rPr>
                      <m:t>𝑀</m:t>
                    </m:r>
                    <m:r>
                      <a:rPr lang="fr-FR" b="0" i="1" smtClean="0">
                        <a:latin typeface="Cambria Math" panose="02040503050406030204" pitchFamily="18" charset="0"/>
                        <a:cs typeface="Calibri" panose="020F0502020204030204" pitchFamily="34" charset="0"/>
                      </a:rPr>
                      <m:t> </m:t>
                    </m:r>
                  </m:oMath>
                </a14:m>
                <a:r>
                  <a:rPr lang="en-US" dirty="0">
                    <a:latin typeface="Calibri" panose="020F0502020204030204" pitchFamily="34" charset="0"/>
                    <a:cs typeface="Calibri" panose="020F0502020204030204" pitchFamily="34" charset="0"/>
                  </a:rPr>
                  <a:t>if the attributes associated with </a:t>
                </a:r>
                <a14:m>
                  <m:oMath xmlns:m="http://schemas.openxmlformats.org/officeDocument/2006/math">
                    <m:r>
                      <a:rPr lang="fr-FR" b="0" i="1" smtClean="0">
                        <a:latin typeface="Cambria Math" panose="02040503050406030204" pitchFamily="18" charset="0"/>
                        <a:cs typeface="Calibri" panose="020F0502020204030204" pitchFamily="34" charset="0"/>
                      </a:rPr>
                      <m:t>𝐶𝑇</m:t>
                    </m:r>
                  </m:oMath>
                </a14:m>
                <a:r>
                  <a:rPr lang="en-US" dirty="0">
                    <a:latin typeface="Calibri" panose="020F0502020204030204" pitchFamily="34" charset="0"/>
                    <a:cs typeface="Calibri" panose="020F0502020204030204" pitchFamily="34" charset="0"/>
                  </a:rPr>
                  <a:t> satisfy the access policy defined in </a:t>
                </a:r>
                <a14:m>
                  <m:oMath xmlns:m="http://schemas.openxmlformats.org/officeDocument/2006/math">
                    <m:r>
                      <a:rPr lang="fr-FR" b="0" i="1" smtClean="0">
                        <a:latin typeface="Cambria Math" panose="02040503050406030204" pitchFamily="18" charset="0"/>
                        <a:cs typeface="Calibri" panose="020F0502020204030204" pitchFamily="34" charset="0"/>
                      </a:rPr>
                      <m:t>𝑆𝐾</m:t>
                    </m:r>
                  </m:oMath>
                </a14:m>
                <a:r>
                  <a:rPr lang="en-US" dirty="0">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D25D9673-5CF0-4F81-A2DD-60C41DAE5135}"/>
                  </a:ext>
                </a:extLst>
              </p:cNvPr>
              <p:cNvSpPr txBox="1">
                <a:spLocks noRot="1" noChangeAspect="1" noMove="1" noResize="1" noEditPoints="1" noAdjustHandles="1" noChangeArrowheads="1" noChangeShapeType="1" noTextEdit="1"/>
              </p:cNvSpPr>
              <p:nvPr/>
            </p:nvSpPr>
            <p:spPr>
              <a:xfrm>
                <a:off x="85005" y="1471205"/>
                <a:ext cx="8931175" cy="6032421"/>
              </a:xfrm>
              <a:prstGeom prst="rect">
                <a:avLst/>
              </a:prstGeom>
              <a:blipFill>
                <a:blip r:embed="rId2"/>
                <a:stretch>
                  <a:fillRect l="-751" t="-505" r="-546"/>
                </a:stretch>
              </a:blipFill>
            </p:spPr>
            <p:txBody>
              <a:bodyPr/>
              <a:lstStyle/>
              <a:p>
                <a:r>
                  <a:rPr lang="en-US">
                    <a:noFill/>
                  </a:rPr>
                  <a:t> </a:t>
                </a:r>
              </a:p>
            </p:txBody>
          </p:sp>
        </mc:Fallback>
      </mc:AlternateContent>
    </p:spTree>
    <p:extLst>
      <p:ext uri="{BB962C8B-B14F-4D97-AF65-F5344CB8AC3E}">
        <p14:creationId xmlns:p14="http://schemas.microsoft.com/office/powerpoint/2010/main" val="56826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14</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KP-ABE (security model)</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5D9673-5CF0-4F81-A2DD-60C41DAE5135}"/>
                  </a:ext>
                </a:extLst>
              </p:cNvPr>
              <p:cNvSpPr txBox="1"/>
              <p:nvPr/>
            </p:nvSpPr>
            <p:spPr>
              <a:xfrm>
                <a:off x="114257" y="1244614"/>
                <a:ext cx="8915486" cy="5509970"/>
              </a:xfrm>
              <a:prstGeom prst="rect">
                <a:avLst/>
              </a:prstGeom>
              <a:noFill/>
            </p:spPr>
            <p:txBody>
              <a:bodyPr wrap="square">
                <a:spAutoFit/>
              </a:bodyPr>
              <a:lstStyle/>
              <a:p>
                <a:pPr algn="just"/>
                <a:r>
                  <a:rPr lang="en-US" dirty="0">
                    <a:latin typeface="Calibri" panose="020F0502020204030204" pitchFamily="34" charset="0"/>
                    <a:cs typeface="Calibri" panose="020F0502020204030204" pitchFamily="34" charset="0"/>
                  </a:rPr>
                  <a:t>KP-ABE considers the Selective-Set model of security, expressed through the following security game:  </a:t>
                </a:r>
              </a:p>
              <a:p>
                <a:pPr algn="just"/>
                <a:endParaRPr lang="en-US" sz="12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𝑰𝒏𝒊𝒕</m:t>
                    </m:r>
                    <m:r>
                      <a:rPr lang="fr-FR" sz="2000" b="1" i="1" smtClean="0">
                        <a:latin typeface="Cambria Math" panose="02040503050406030204" pitchFamily="18" charset="0"/>
                        <a:cs typeface="Calibri" panose="020F0502020204030204" pitchFamily="34" charset="0"/>
                      </a:rPr>
                      <m:t>:</m:t>
                    </m:r>
                  </m:oMath>
                </a14:m>
                <a:r>
                  <a:rPr lang="en-US" sz="2000"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adversary declares the set of attributes </a:t>
                </a:r>
                <a14:m>
                  <m:oMath xmlns:m="http://schemas.openxmlformats.org/officeDocument/2006/math">
                    <m:r>
                      <a:rPr lang="fr-FR" b="0" i="1" smtClean="0">
                        <a:latin typeface="Cambria Math" panose="02040503050406030204" pitchFamily="18" charset="0"/>
                        <a:cs typeface="Calibri" panose="020F0502020204030204" pitchFamily="34" charset="0"/>
                      </a:rPr>
                      <m:t>𝐴𝑡𝑡</m:t>
                    </m:r>
                  </m:oMath>
                </a14:m>
                <a:r>
                  <a:rPr lang="en-US" dirty="0">
                    <a:latin typeface="Calibri" panose="020F0502020204030204" pitchFamily="34" charset="0"/>
                    <a:cs typeface="Calibri" panose="020F0502020204030204" pitchFamily="34" charset="0"/>
                  </a:rPr>
                  <a:t>, that he wishes to be challenged upon</a:t>
                </a:r>
              </a:p>
              <a:p>
                <a:pPr marL="88900" algn="just"/>
                <a:endParaRPr lang="en-US" sz="20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𝑺𝒆𝒕𝒖𝒑</m:t>
                    </m:r>
                    <m:r>
                      <a:rPr lang="fr-FR" sz="2000" b="1" i="1">
                        <a:latin typeface="Cambria Math" panose="02040503050406030204" pitchFamily="18" charset="0"/>
                        <a:cs typeface="Calibri" panose="020F0502020204030204" pitchFamily="34" charset="0"/>
                      </a:rPr>
                      <m:t>:</m:t>
                    </m:r>
                  </m:oMath>
                </a14:m>
                <a:r>
                  <a:rPr lang="en-US" sz="2000"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challenger runs the </a:t>
                </a:r>
                <a:r>
                  <a:rPr lang="en-US" i="1" dirty="0">
                    <a:latin typeface="Calibri" panose="020F0502020204030204" pitchFamily="34" charset="0"/>
                    <a:cs typeface="Calibri" panose="020F0502020204030204" pitchFamily="34" charset="0"/>
                  </a:rPr>
                  <a:t>Setup</a:t>
                </a:r>
                <a:r>
                  <a:rPr lang="en-US" dirty="0">
                    <a:latin typeface="Calibri" panose="020F0502020204030204" pitchFamily="34" charset="0"/>
                    <a:cs typeface="Calibri" panose="020F0502020204030204" pitchFamily="34" charset="0"/>
                  </a:rPr>
                  <a:t> algorithm of KP-ABE and provides the public 	parameters to the adversary</a:t>
                </a:r>
              </a:p>
              <a:p>
                <a:pPr marL="88900" algn="just"/>
                <a:endParaRPr lang="en-US" sz="16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𝑷𝒉𝒂𝒔𝒆</m:t>
                    </m:r>
                    <m:r>
                      <a:rPr lang="fr-FR" sz="2000" b="1" i="1" smtClean="0">
                        <a:latin typeface="Cambria Math" panose="02040503050406030204" pitchFamily="18" charset="0"/>
                        <a:cs typeface="Calibri" panose="020F0502020204030204" pitchFamily="34" charset="0"/>
                      </a:rPr>
                      <m:t> </m:t>
                    </m:r>
                    <m:r>
                      <a:rPr lang="fr-FR" sz="2000" b="1" i="1" smtClean="0">
                        <a:latin typeface="Cambria Math" panose="02040503050406030204" pitchFamily="18" charset="0"/>
                        <a:cs typeface="Calibri" panose="020F0502020204030204" pitchFamily="34" charset="0"/>
                      </a:rPr>
                      <m:t>𝟏</m:t>
                    </m:r>
                    <m:r>
                      <a:rPr lang="fr-FR" sz="2000" b="1" i="1">
                        <a:latin typeface="Cambria Math" panose="02040503050406030204" pitchFamily="18" charset="0"/>
                        <a:cs typeface="Calibri" panose="020F0502020204030204" pitchFamily="34" charset="0"/>
                      </a:rPr>
                      <m:t>:</m:t>
                    </m:r>
                  </m:oMath>
                </a14:m>
                <a:r>
                  <a:rPr lang="en-US" sz="2000"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adversary is allowed to issue queries for private keys for many access  	structures </a:t>
                </a:r>
                <a14:m>
                  <m:oMath xmlns:m="http://schemas.openxmlformats.org/officeDocument/2006/math">
                    <m:r>
                      <a:rPr lang="fr-FR" b="0" i="1" smtClean="0">
                        <a:latin typeface="Cambria Math" panose="02040503050406030204" pitchFamily="18" charset="0"/>
                        <a:cs typeface="Calibri" panose="020F0502020204030204" pitchFamily="34" charset="0"/>
                      </a:rPr>
                      <m:t>𝐴</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𝑃</m:t>
                        </m:r>
                      </m:e>
                      <m:sub>
                        <m:r>
                          <a:rPr lang="fr-FR" b="0" i="1" smtClean="0">
                            <a:latin typeface="Cambria Math" panose="02040503050406030204" pitchFamily="18" charset="0"/>
                            <a:cs typeface="Calibri" panose="020F0502020204030204" pitchFamily="34" charset="0"/>
                          </a:rPr>
                          <m:t>𝑗</m:t>
                        </m:r>
                      </m:sub>
                    </m:sSub>
                  </m:oMath>
                </a14:m>
                <a:r>
                  <a:rPr lang="en-US" dirty="0">
                    <a:latin typeface="Calibri" panose="020F0502020204030204" pitchFamily="34" charset="0"/>
                    <a:cs typeface="Calibri" panose="020F0502020204030204" pitchFamily="34" charset="0"/>
                  </a:rPr>
                  <a:t>, where </a:t>
                </a:r>
                <a14:m>
                  <m:oMath xmlns:m="http://schemas.openxmlformats.org/officeDocument/2006/math">
                    <m:r>
                      <a:rPr lang="fr-FR" b="0" i="1" smtClean="0">
                        <a:latin typeface="Cambria Math" panose="02040503050406030204" pitchFamily="18" charset="0"/>
                        <a:cs typeface="Calibri" panose="020F0502020204030204" pitchFamily="34" charset="0"/>
                      </a:rPr>
                      <m:t>∀ </m:t>
                    </m:r>
                    <m:r>
                      <a:rPr lang="fr-FR" b="0" i="1" smtClean="0">
                        <a:latin typeface="Cambria Math" panose="02040503050406030204" pitchFamily="18" charset="0"/>
                        <a:cs typeface="Calibri" panose="020F0502020204030204" pitchFamily="34" charset="0"/>
                      </a:rPr>
                      <m:t>𝑗</m:t>
                    </m:r>
                    <m:r>
                      <a:rPr lang="fr-FR" b="0" i="1" smtClean="0">
                        <a:latin typeface="Cambria Math" panose="02040503050406030204" pitchFamily="18" charset="0"/>
                        <a:cs typeface="Calibri" panose="020F0502020204030204" pitchFamily="34" charset="0"/>
                      </a:rPr>
                      <m:t>, </m:t>
                    </m:r>
                    <m:r>
                      <a:rPr lang="fr-FR" b="0" i="1" smtClean="0">
                        <a:latin typeface="Cambria Math" panose="02040503050406030204" pitchFamily="18" charset="0"/>
                        <a:cs typeface="Calibri" panose="020F0502020204030204" pitchFamily="34" charset="0"/>
                      </a:rPr>
                      <m:t>𝐴𝑡𝑡</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𝐴</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𝑃</m:t>
                        </m:r>
                      </m:e>
                      <m:sub>
                        <m:r>
                          <a:rPr lang="fr-FR" b="0" i="1" smtClean="0">
                            <a:latin typeface="Cambria Math" panose="02040503050406030204" pitchFamily="18" charset="0"/>
                            <a:cs typeface="Calibri" panose="020F0502020204030204" pitchFamily="34" charset="0"/>
                          </a:rPr>
                          <m:t>𝑗</m:t>
                        </m:r>
                      </m:sub>
                    </m:sSub>
                  </m:oMath>
                </a14:m>
                <a:endParaRPr lang="en-US" dirty="0">
                  <a:latin typeface="Calibri" panose="020F0502020204030204" pitchFamily="34" charset="0"/>
                  <a:cs typeface="Calibri" panose="020F0502020204030204" pitchFamily="34" charset="0"/>
                </a:endParaRPr>
              </a:p>
              <a:p>
                <a:pPr marL="88900" algn="just"/>
                <a:endParaRPr lang="en-US" sz="16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𝑪𝒉𝒂𝒍𝒍𝒆𝒏𝒈𝒆</m:t>
                    </m:r>
                    <m:r>
                      <a:rPr lang="fr-FR" sz="2000" b="1" i="1">
                        <a:latin typeface="Cambria Math" panose="02040503050406030204" pitchFamily="18" charset="0"/>
                        <a:cs typeface="Calibri" panose="020F0502020204030204" pitchFamily="34" charset="0"/>
                      </a:rPr>
                      <m:t>:</m:t>
                    </m:r>
                  </m:oMath>
                </a14:m>
                <a:r>
                  <a:rPr lang="en-US" sz="2000" b="1" dirty="0">
                    <a:latin typeface="Calibri" panose="020F0502020204030204" pitchFamily="34" charset="0"/>
                    <a:cs typeface="Calibri" panose="020F0502020204030204" pitchFamily="34" charset="0"/>
                  </a:rPr>
                  <a:t> </a:t>
                </a:r>
              </a:p>
              <a:p>
                <a:pPr marL="1612900" lvl="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The adversary submits two equal length messages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𝑀</m:t>
                        </m:r>
                      </m:e>
                      <m:sub>
                        <m:r>
                          <a:rPr lang="en-US" dirty="0">
                            <a:latin typeface="Cambria Math" panose="02040503050406030204" pitchFamily="18" charset="0"/>
                            <a:cs typeface="Calibri" panose="020F0502020204030204" pitchFamily="34" charset="0"/>
                          </a:rPr>
                          <m:t>0</m:t>
                        </m:r>
                      </m:sub>
                    </m:sSub>
                  </m:oMath>
                </a14:m>
                <a:r>
                  <a:rPr lang="en-US" dirty="0">
                    <a:latin typeface="Calibri" panose="020F0502020204030204" pitchFamily="34" charset="0"/>
                    <a:cs typeface="Calibri" panose="020F0502020204030204" pitchFamily="34" charset="0"/>
                  </a:rPr>
                  <a:t> and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𝑀</m:t>
                        </m:r>
                      </m:e>
                      <m:sub>
                        <m:r>
                          <a:rPr lang="en-US" dirty="0">
                            <a:latin typeface="Cambria Math" panose="02040503050406030204" pitchFamily="18" charset="0"/>
                            <a:cs typeface="Calibri" panose="020F0502020204030204" pitchFamily="34" charset="0"/>
                          </a:rPr>
                          <m:t>1</m:t>
                        </m:r>
                      </m:sub>
                    </m:sSub>
                    <m:r>
                      <a:rPr lang="fr-FR" dirty="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t>
                </a:r>
              </a:p>
              <a:p>
                <a:pPr marL="1612900" lvl="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The challenger flips a random coin </a:t>
                </a:r>
                <a14:m>
                  <m:oMath xmlns:m="http://schemas.openxmlformats.org/officeDocument/2006/math">
                    <m:r>
                      <a:rPr lang="en-US" dirty="0" smtClean="0">
                        <a:solidFill>
                          <a:srgbClr val="FF0000"/>
                        </a:solidFill>
                        <a:latin typeface="Cambria Math" panose="02040503050406030204" pitchFamily="18" charset="0"/>
                        <a:cs typeface="Calibri" panose="020F0502020204030204" pitchFamily="34" charset="0"/>
                      </a:rPr>
                      <m:t>𝑏</m:t>
                    </m:r>
                  </m:oMath>
                </a14:m>
                <a:r>
                  <a:rPr lang="en-US" dirty="0">
                    <a:latin typeface="Calibri" panose="020F0502020204030204" pitchFamily="34" charset="0"/>
                    <a:cs typeface="Calibri" panose="020F0502020204030204" pitchFamily="34" charset="0"/>
                  </a:rPr>
                  <a:t>, and encrypts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𝑀</m:t>
                        </m:r>
                      </m:e>
                      <m:sub>
                        <m:r>
                          <a:rPr lang="en-US" dirty="0" smtClean="0">
                            <a:solidFill>
                              <a:srgbClr val="FF0000"/>
                            </a:solidFill>
                            <a:latin typeface="Cambria Math" panose="02040503050406030204" pitchFamily="18" charset="0"/>
                            <a:cs typeface="Calibri" panose="020F0502020204030204" pitchFamily="34" charset="0"/>
                          </a:rPr>
                          <m:t>𝑏</m:t>
                        </m:r>
                      </m:sub>
                    </m:sSub>
                  </m:oMath>
                </a14:m>
                <a:r>
                  <a:rPr lang="en-US" dirty="0">
                    <a:latin typeface="Calibri" panose="020F0502020204030204" pitchFamily="34" charset="0"/>
                    <a:cs typeface="Calibri" panose="020F0502020204030204" pitchFamily="34" charset="0"/>
                  </a:rPr>
                  <a:t> with </a:t>
                </a:r>
                <a14:m>
                  <m:oMath xmlns:m="http://schemas.openxmlformats.org/officeDocument/2006/math">
                    <m:r>
                      <a:rPr lang="fr-FR" dirty="0">
                        <a:latin typeface="Cambria Math" panose="02040503050406030204" pitchFamily="18" charset="0"/>
                        <a:cs typeface="Calibri" panose="020F0502020204030204" pitchFamily="34" charset="0"/>
                      </a:rPr>
                      <m:t>𝐴𝑡𝑡</m:t>
                    </m:r>
                    <m:r>
                      <a:rPr lang="fr-FR" dirty="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t>
                </a:r>
              </a:p>
              <a:p>
                <a:pPr marL="1612900" lvl="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Finally, the ciphertext is passed to the adversary.</a:t>
                </a:r>
              </a:p>
              <a:p>
                <a:pPr marL="88900" algn="just"/>
                <a:endParaRPr lang="en-US" sz="12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𝑷</m:t>
                    </m:r>
                    <m:r>
                      <a:rPr lang="fr-FR" sz="2000" b="1" i="1">
                        <a:latin typeface="Cambria Math" panose="02040503050406030204" pitchFamily="18" charset="0"/>
                        <a:cs typeface="Calibri" panose="020F0502020204030204" pitchFamily="34" charset="0"/>
                      </a:rPr>
                      <m:t>𝒉𝒂𝒔𝒆</m:t>
                    </m:r>
                    <m:r>
                      <a:rPr lang="fr-FR" sz="2000" b="1" i="1">
                        <a:latin typeface="Cambria Math" panose="02040503050406030204" pitchFamily="18" charset="0"/>
                        <a:cs typeface="Calibri" panose="020F0502020204030204" pitchFamily="34" charset="0"/>
                      </a:rPr>
                      <m:t> </m:t>
                    </m:r>
                    <m:r>
                      <a:rPr lang="fr-FR" sz="2000" b="1" i="1" smtClean="0">
                        <a:latin typeface="Cambria Math" panose="02040503050406030204" pitchFamily="18" charset="0"/>
                        <a:cs typeface="Calibri" panose="020F0502020204030204" pitchFamily="34" charset="0"/>
                      </a:rPr>
                      <m:t>𝟐</m:t>
                    </m:r>
                    <m:r>
                      <a:rPr lang="fr-FR" sz="2000" b="1" i="1">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repeat phase 1</a:t>
                </a:r>
                <a:endParaRPr lang="fr-FR" sz="2000" b="1" i="1" dirty="0">
                  <a:latin typeface="Cambria Math" panose="02040503050406030204" pitchFamily="18" charset="0"/>
                  <a:cs typeface="Calibri" panose="020F0502020204030204" pitchFamily="34" charset="0"/>
                </a:endParaRPr>
              </a:p>
              <a:p>
                <a:pPr marL="88900" algn="just"/>
                <a:endParaRPr lang="fr-FR" sz="1600" b="1" i="1" dirty="0">
                  <a:latin typeface="Cambria Math" panose="02040503050406030204" pitchFamily="18"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𝑮𝒖𝒆𝒔𝒔</m:t>
                    </m:r>
                    <m:r>
                      <a:rPr lang="fr-FR" sz="2000" b="1" i="1">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the adversary outputs a guess </a:t>
                </a:r>
                <a14:m>
                  <m:oMath xmlns:m="http://schemas.openxmlformats.org/officeDocument/2006/math">
                    <m:r>
                      <a:rPr lang="fr-FR" sz="2000" b="0" i="1" smtClean="0">
                        <a:latin typeface="Cambria Math" panose="02040503050406030204" pitchFamily="18" charset="0"/>
                        <a:cs typeface="Calibri" panose="020F0502020204030204" pitchFamily="34" charset="0"/>
                      </a:rPr>
                      <m:t>𝑏</m:t>
                    </m:r>
                    <m:r>
                      <a:rPr lang="fr-FR"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of </a:t>
                </a:r>
                <a14:m>
                  <m:oMath xmlns:m="http://schemas.openxmlformats.org/officeDocument/2006/math">
                    <m:r>
                      <a:rPr lang="fr-FR" sz="2000" b="0" i="1" smtClean="0">
                        <a:solidFill>
                          <a:srgbClr val="FF0000"/>
                        </a:solidFill>
                        <a:latin typeface="Cambria Math" panose="02040503050406030204" pitchFamily="18" charset="0"/>
                        <a:cs typeface="Calibri" panose="020F0502020204030204" pitchFamily="34" charset="0"/>
                      </a:rPr>
                      <m:t>𝑏</m:t>
                    </m:r>
                  </m:oMath>
                </a14:m>
                <a:endParaRPr lang="en-US" sz="2000" dirty="0">
                  <a:latin typeface="Calibri" panose="020F0502020204030204" pitchFamily="34" charset="0"/>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D25D9673-5CF0-4F81-A2DD-60C41DAE5135}"/>
                  </a:ext>
                </a:extLst>
              </p:cNvPr>
              <p:cNvSpPr txBox="1">
                <a:spLocks noRot="1" noChangeAspect="1" noMove="1" noResize="1" noEditPoints="1" noAdjustHandles="1" noChangeArrowheads="1" noChangeShapeType="1" noTextEdit="1"/>
              </p:cNvSpPr>
              <p:nvPr/>
            </p:nvSpPr>
            <p:spPr>
              <a:xfrm>
                <a:off x="114257" y="1244614"/>
                <a:ext cx="8915486" cy="5509970"/>
              </a:xfrm>
              <a:prstGeom prst="rect">
                <a:avLst/>
              </a:prstGeom>
              <a:blipFill>
                <a:blip r:embed="rId3"/>
                <a:stretch>
                  <a:fillRect l="-616" t="-553" r="-547"/>
                </a:stretch>
              </a:blipFill>
            </p:spPr>
            <p:txBody>
              <a:bodyPr/>
              <a:lstStyle/>
              <a:p>
                <a:r>
                  <a:rPr lang="en-US">
                    <a:noFill/>
                  </a:rPr>
                  <a:t> </a:t>
                </a:r>
              </a:p>
            </p:txBody>
          </p:sp>
        </mc:Fallback>
      </mc:AlternateContent>
    </p:spTree>
    <p:extLst>
      <p:ext uri="{BB962C8B-B14F-4D97-AF65-F5344CB8AC3E}">
        <p14:creationId xmlns:p14="http://schemas.microsoft.com/office/powerpoint/2010/main" val="3115919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15</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KP-ABE (access structure definition)</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5D9673-5CF0-4F81-A2DD-60C41DAE5135}"/>
                  </a:ext>
                </a:extLst>
              </p:cNvPr>
              <p:cNvSpPr txBox="1"/>
              <p:nvPr/>
            </p:nvSpPr>
            <p:spPr>
              <a:xfrm>
                <a:off x="17372" y="1267029"/>
                <a:ext cx="8983119" cy="5867247"/>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Let </a:t>
                </a:r>
                <a14:m>
                  <m:oMath xmlns:m="http://schemas.openxmlformats.org/officeDocument/2006/math">
                    <m:r>
                      <a:rPr lang="fr-FR" sz="2000" b="0" i="1" smtClean="0">
                        <a:latin typeface="Cambria Math" panose="02040503050406030204" pitchFamily="18" charset="0"/>
                        <a:cs typeface="Calibri" panose="020F0502020204030204" pitchFamily="34" charset="0"/>
                      </a:rPr>
                      <m:t>𝑇</m:t>
                    </m:r>
                  </m:oMath>
                </a14:m>
                <a:r>
                  <a:rPr lang="en-US" sz="2000" dirty="0">
                    <a:latin typeface="Calibri" panose="020F0502020204030204" pitchFamily="34" charset="0"/>
                    <a:cs typeface="Calibri" panose="020F0502020204030204" pitchFamily="34" charset="0"/>
                  </a:rPr>
                  <a:t> a tree representing an access policy </a:t>
                </a:r>
                <a14:m>
                  <m:oMath xmlns:m="http://schemas.openxmlformats.org/officeDocument/2006/math">
                    <m:r>
                      <a:rPr lang="fr-FR" sz="2000" b="0" i="1" smtClean="0">
                        <a:latin typeface="Cambria Math" panose="02040503050406030204" pitchFamily="18" charset="0"/>
                        <a:cs typeface="Calibri" panose="020F0502020204030204" pitchFamily="34" charset="0"/>
                      </a:rPr>
                      <m:t>𝐴𝑃</m:t>
                    </m:r>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fr-FR" sz="2000" b="0" i="1" smtClean="0">
                        <a:latin typeface="Cambria Math" panose="02040503050406030204" pitchFamily="18" charset="0"/>
                        <a:cs typeface="Calibri" panose="020F0502020204030204" pitchFamily="34" charset="0"/>
                      </a:rPr>
                      <m:t>𝑇</m:t>
                    </m:r>
                  </m:oMath>
                </a14:m>
                <a:r>
                  <a:rPr lang="en-US" sz="2000" dirty="0">
                    <a:latin typeface="Calibri" panose="020F0502020204030204" pitchFamily="34" charset="0"/>
                    <a:cs typeface="Calibri" panose="020F0502020204030204" pitchFamily="34" charset="0"/>
                  </a:rPr>
                  <a:t> contains:</a:t>
                </a:r>
              </a:p>
              <a:p>
                <a:pPr algn="just"/>
                <a:endParaRPr lang="en-US" sz="1600" dirty="0">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Non-leaf nodes: </a:t>
                </a:r>
                <a:r>
                  <a:rPr lang="en-US" sz="1800" b="0" i="0" dirty="0">
                    <a:solidFill>
                      <a:srgbClr val="000000"/>
                    </a:solidFill>
                    <a:effectLst/>
                    <a:latin typeface="Calibri" panose="020F0502020204030204" pitchFamily="34" charset="0"/>
                    <a:cs typeface="Calibri" panose="020F0502020204030204" pitchFamily="34" charset="0"/>
                  </a:rPr>
                  <a:t>represented as a threshold gate and described by its children as well as a 	                threshold value. </a:t>
                </a:r>
                <a:endParaRPr lang="en-US" b="0" i="0" dirty="0">
                  <a:solidFill>
                    <a:srgbClr val="000000"/>
                  </a:solidFill>
                  <a:effectLst/>
                  <a:latin typeface="Calibri" panose="020F0502020204030204" pitchFamily="34" charset="0"/>
                  <a:cs typeface="Calibri" panose="020F0502020204030204" pitchFamily="34" charset="0"/>
                </a:endParaRPr>
              </a:p>
              <a:p>
                <a:pPr lvl="1" algn="just"/>
                <a:r>
                  <a:rPr lang="en-US" b="0" i="0" dirty="0">
                    <a:solidFill>
                      <a:srgbClr val="000000"/>
                    </a:solidFill>
                    <a:effectLst/>
                    <a:latin typeface="Calibri" panose="020F0502020204030204" pitchFamily="34" charset="0"/>
                    <a:cs typeface="Calibri" panose="020F0502020204030204" pitchFamily="34" charset="0"/>
                  </a:rPr>
                  <a:t>Let </a:t>
                </a:r>
                <a14:m>
                  <m:oMath xmlns:m="http://schemas.openxmlformats.org/officeDocument/2006/math">
                    <m:r>
                      <a:rPr lang="en-US" b="0" i="1" dirty="0" smtClean="0">
                        <a:solidFill>
                          <a:srgbClr val="000000"/>
                        </a:solidFill>
                        <a:effectLst/>
                        <a:latin typeface="Cambria Math" panose="02040503050406030204" pitchFamily="18" charset="0"/>
                      </a:rPr>
                      <m:t>𝑛𝑢</m:t>
                    </m:r>
                    <m:sSub>
                      <m:sSubPr>
                        <m:ctrlPr>
                          <a:rPr lang="fr-FR" b="0" i="1" dirty="0" smtClean="0">
                            <a:solidFill>
                              <a:srgbClr val="000000"/>
                            </a:solidFill>
                            <a:effectLst/>
                            <a:latin typeface="Cambria Math" panose="02040503050406030204" pitchFamily="18" charset="0"/>
                          </a:rPr>
                        </m:ctrlPr>
                      </m:sSubPr>
                      <m:e>
                        <m:r>
                          <a:rPr lang="en-US" b="0" i="1" dirty="0" smtClean="0">
                            <a:solidFill>
                              <a:srgbClr val="000000"/>
                            </a:solidFill>
                            <a:effectLst/>
                            <a:latin typeface="Cambria Math" panose="02040503050406030204" pitchFamily="18" charset="0"/>
                          </a:rPr>
                          <m:t>𝑚</m:t>
                        </m:r>
                      </m:e>
                      <m:sub>
                        <m:r>
                          <a:rPr lang="en-US" b="0" i="1" dirty="0" smtClean="0">
                            <a:solidFill>
                              <a:srgbClr val="000000"/>
                            </a:solidFill>
                            <a:effectLst/>
                            <a:latin typeface="Cambria Math" panose="02040503050406030204" pitchFamily="18" charset="0"/>
                          </a:rPr>
                          <m:t>𝑥</m:t>
                        </m:r>
                      </m:sub>
                    </m:sSub>
                  </m:oMath>
                </a14:m>
                <a:r>
                  <a:rPr lang="en-US" i="1" dirty="0">
                    <a:solidFill>
                      <a:srgbClr val="000000"/>
                    </a:solidFill>
                    <a:latin typeface="Calibri" panose="020F0502020204030204" pitchFamily="34" charset="0"/>
                    <a:cs typeface="Calibri" panose="020F0502020204030204" pitchFamily="34" charset="0"/>
                  </a:rPr>
                  <a:t> </a:t>
                </a:r>
                <a:r>
                  <a:rPr lang="en-US" b="0" i="0" dirty="0">
                    <a:solidFill>
                      <a:srgbClr val="000000"/>
                    </a:solidFill>
                    <a:effectLst/>
                    <a:latin typeface="Calibri" panose="020F0502020204030204" pitchFamily="34" charset="0"/>
                    <a:cs typeface="Calibri" panose="020F0502020204030204" pitchFamily="34" charset="0"/>
                  </a:rPr>
                  <a:t>be the number of children of a non-leaf node </a:t>
                </a:r>
                <a14:m>
                  <m:oMath xmlns:m="http://schemas.openxmlformats.org/officeDocument/2006/math">
                    <m:r>
                      <a:rPr lang="en-US" b="0" i="1" dirty="0" smtClean="0">
                        <a:solidFill>
                          <a:srgbClr val="000000"/>
                        </a:solidFill>
                        <a:effectLst/>
                        <a:latin typeface="Cambria Math" panose="02040503050406030204" pitchFamily="18" charset="0"/>
                      </a:rPr>
                      <m:t>𝑥</m:t>
                    </m:r>
                  </m:oMath>
                </a14:m>
                <a:r>
                  <a:rPr lang="en-US" b="0" i="1" dirty="0">
                    <a:solidFill>
                      <a:srgbClr val="000000"/>
                    </a:solidFill>
                    <a:effectLst/>
                    <a:latin typeface="Calibri" panose="020F0502020204030204" pitchFamily="34" charset="0"/>
                    <a:cs typeface="Calibri" panose="020F0502020204030204" pitchFamily="34" charset="0"/>
                  </a:rPr>
                  <a:t> </a:t>
                </a:r>
                <a:r>
                  <a:rPr lang="en-US" b="0" i="0" dirty="0">
                    <a:solidFill>
                      <a:srgbClr val="000000"/>
                    </a:solidFill>
                    <a:effectLst/>
                    <a:latin typeface="Calibri" panose="020F0502020204030204" pitchFamily="34" charset="0"/>
                    <a:cs typeface="Calibri" panose="020F0502020204030204" pitchFamily="34" charset="0"/>
                  </a:rPr>
                  <a:t>and </a:t>
                </a:r>
                <a14:m>
                  <m:oMath xmlns:m="http://schemas.openxmlformats.org/officeDocument/2006/math">
                    <m:sSub>
                      <m:sSubPr>
                        <m:ctrlPr>
                          <a:rPr lang="fr-FR" b="0" i="1" dirty="0" smtClean="0">
                            <a:solidFill>
                              <a:srgbClr val="000000"/>
                            </a:solidFill>
                            <a:effectLst/>
                            <a:latin typeface="Cambria Math" panose="02040503050406030204" pitchFamily="18" charset="0"/>
                          </a:rPr>
                        </m:ctrlPr>
                      </m:sSubPr>
                      <m:e>
                        <m:r>
                          <a:rPr lang="en-US" b="0" i="1" dirty="0" smtClean="0">
                            <a:solidFill>
                              <a:srgbClr val="000000"/>
                            </a:solidFill>
                            <a:effectLst/>
                            <a:latin typeface="Cambria Math" panose="02040503050406030204" pitchFamily="18" charset="0"/>
                          </a:rPr>
                          <m:t>𝑘</m:t>
                        </m:r>
                      </m:e>
                      <m:sub>
                        <m:r>
                          <a:rPr lang="en-US" b="0" i="1" dirty="0" smtClean="0">
                            <a:solidFill>
                              <a:srgbClr val="000000"/>
                            </a:solidFill>
                            <a:effectLst/>
                            <a:latin typeface="Cambria Math" panose="02040503050406030204" pitchFamily="18" charset="0"/>
                          </a:rPr>
                          <m:t>𝑥</m:t>
                        </m:r>
                      </m:sub>
                    </m:sSub>
                  </m:oMath>
                </a14:m>
                <a:r>
                  <a:rPr lang="en-US" b="0" i="1" dirty="0">
                    <a:solidFill>
                      <a:srgbClr val="000000"/>
                    </a:solidFill>
                    <a:effectLst/>
                    <a:latin typeface="Calibri" panose="020F0502020204030204" pitchFamily="34" charset="0"/>
                    <a:cs typeface="Calibri" panose="020F0502020204030204" pitchFamily="34" charset="0"/>
                  </a:rPr>
                  <a:t> </a:t>
                </a:r>
                <a:r>
                  <a:rPr lang="en-US" b="0" i="0" dirty="0">
                    <a:solidFill>
                      <a:srgbClr val="000000"/>
                    </a:solidFill>
                    <a:effectLst/>
                    <a:latin typeface="Calibri" panose="020F0502020204030204" pitchFamily="34" charset="0"/>
                    <a:cs typeface="Calibri" panose="020F0502020204030204" pitchFamily="34" charset="0"/>
                  </a:rPr>
                  <a:t>is its threshold value, we have: </a:t>
                </a:r>
              </a:p>
              <a:p>
                <a:pPr marL="1700213" lvl="4" indent="-285750">
                  <a:lnSpc>
                    <a:spcPct val="90000"/>
                  </a:lnSpc>
                  <a:spcBef>
                    <a:spcPts val="400"/>
                  </a:spcBef>
                  <a:buClr>
                    <a:schemeClr val="accent3"/>
                  </a:buClr>
                  <a:buSzPct val="75000"/>
                  <a:buFont typeface="Wingdings"/>
                  <a:buChar char=""/>
                  <a:tabLst>
                    <a:tab pos="1700213" algn="l"/>
                  </a:tabLst>
                </a:pPr>
                <a14:m>
                  <m:oMath xmlns:m="http://schemas.openxmlformats.org/officeDocument/2006/math">
                    <m:r>
                      <a:rPr lang="en-US" dirty="0">
                        <a:latin typeface="Cambria Math" panose="02040503050406030204" pitchFamily="18" charset="0"/>
                        <a:cs typeface="Calibri" panose="020F0502020204030204" pitchFamily="34" charset="0"/>
                      </a:rPr>
                      <m:t>0 &lt;</m:t>
                    </m:r>
                    <m:sSub>
                      <m:sSubPr>
                        <m:ctrlPr>
                          <a:rPr lang="fr-FR" i="1" dirty="0">
                            <a:latin typeface="Cambria Math" panose="02040503050406030204" pitchFamily="18" charset="0"/>
                            <a:cs typeface="Calibri" panose="020F0502020204030204" pitchFamily="34" charset="0"/>
                          </a:rPr>
                        </m:ctrlPr>
                      </m:sSubPr>
                      <m:e>
                        <m:r>
                          <a:rPr lang="en-US" dirty="0" err="1">
                            <a:latin typeface="Cambria Math" panose="02040503050406030204" pitchFamily="18" charset="0"/>
                            <a:cs typeface="Calibri" panose="020F0502020204030204" pitchFamily="34" charset="0"/>
                          </a:rPr>
                          <m:t>𝑘</m:t>
                        </m:r>
                      </m:e>
                      <m:sub>
                        <m:r>
                          <a:rPr lang="en-US" dirty="0" err="1">
                            <a:latin typeface="Cambria Math" panose="02040503050406030204" pitchFamily="18" charset="0"/>
                            <a:cs typeface="Calibri" panose="020F0502020204030204" pitchFamily="34" charset="0"/>
                          </a:rPr>
                          <m:t>𝑥</m:t>
                        </m:r>
                      </m:sub>
                    </m:sSub>
                    <m:r>
                      <a:rPr lang="fr-FR" dirty="0">
                        <a:latin typeface="Cambria Math" panose="02040503050406030204" pitchFamily="18" charset="0"/>
                        <a:cs typeface="Calibri" panose="020F0502020204030204" pitchFamily="34" charset="0"/>
                      </a:rPr>
                      <m:t>≤</m:t>
                    </m:r>
                    <m:r>
                      <a:rPr lang="en-US" dirty="0">
                        <a:latin typeface="Cambria Math" panose="02040503050406030204" pitchFamily="18" charset="0"/>
                        <a:cs typeface="Calibri" panose="020F0502020204030204" pitchFamily="34" charset="0"/>
                      </a:rPr>
                      <m:t> </m:t>
                    </m:r>
                    <m:r>
                      <a:rPr lang="en-US" dirty="0" err="1">
                        <a:latin typeface="Cambria Math" panose="02040503050406030204" pitchFamily="18" charset="0"/>
                        <a:cs typeface="Calibri" panose="020F0502020204030204" pitchFamily="34" charset="0"/>
                      </a:rPr>
                      <m:t>𝑛𝑢</m:t>
                    </m:r>
                    <m:sSub>
                      <m:sSubPr>
                        <m:ctrlPr>
                          <a:rPr lang="fr-FR" i="1" dirty="0">
                            <a:latin typeface="Cambria Math" panose="02040503050406030204" pitchFamily="18" charset="0"/>
                            <a:cs typeface="Calibri" panose="020F0502020204030204" pitchFamily="34" charset="0"/>
                          </a:rPr>
                        </m:ctrlPr>
                      </m:sSubPr>
                      <m:e>
                        <m:r>
                          <a:rPr lang="en-US" dirty="0" err="1">
                            <a:latin typeface="Cambria Math" panose="02040503050406030204" pitchFamily="18" charset="0"/>
                            <a:cs typeface="Calibri" panose="020F0502020204030204" pitchFamily="34" charset="0"/>
                          </a:rPr>
                          <m:t>𝑚</m:t>
                        </m:r>
                      </m:e>
                      <m:sub>
                        <m:r>
                          <a:rPr lang="en-US" dirty="0" err="1">
                            <a:latin typeface="Cambria Math" panose="02040503050406030204" pitchFamily="18" charset="0"/>
                            <a:cs typeface="Calibri" panose="020F0502020204030204" pitchFamily="34" charset="0"/>
                          </a:rPr>
                          <m:t>𝑥</m:t>
                        </m:r>
                      </m:sub>
                    </m:sSub>
                  </m:oMath>
                </a14:m>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1700213" lvl="4" indent="-285750">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If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𝑘</m:t>
                        </m:r>
                      </m:e>
                      <m:sub>
                        <m:r>
                          <a:rPr lang="en-US" dirty="0">
                            <a:latin typeface="Cambria Math" panose="02040503050406030204" pitchFamily="18" charset="0"/>
                            <a:cs typeface="Calibri" panose="020F0502020204030204" pitchFamily="34" charset="0"/>
                          </a:rPr>
                          <m:t>𝑥</m:t>
                        </m:r>
                      </m:sub>
                    </m:sSub>
                    <m:r>
                      <a:rPr lang="en-US" dirty="0">
                        <a:latin typeface="Cambria Math" panose="02040503050406030204" pitchFamily="18" charset="0"/>
                        <a:cs typeface="Calibri" panose="020F0502020204030204" pitchFamily="34" charset="0"/>
                      </a:rPr>
                      <m:t> = 1</m:t>
                    </m:r>
                  </m:oMath>
                </a14:m>
                <a:r>
                  <a:rPr lang="en-US" dirty="0">
                    <a:latin typeface="Calibri" panose="020F0502020204030204" pitchFamily="34" charset="0"/>
                    <a:cs typeface="Calibri" panose="020F0502020204030204" pitchFamily="34" charset="0"/>
                  </a:rPr>
                  <a:t>, the threshold gate is an </a:t>
                </a:r>
                <a14:m>
                  <m:oMath xmlns:m="http://schemas.openxmlformats.org/officeDocument/2006/math">
                    <m:r>
                      <a:rPr lang="en-US" dirty="0">
                        <a:latin typeface="Cambria Math" panose="02040503050406030204" pitchFamily="18" charset="0"/>
                        <a:cs typeface="Calibri" panose="020F0502020204030204" pitchFamily="34" charset="0"/>
                      </a:rPr>
                      <m:t>𝑂𝑅</m:t>
                    </m:r>
                  </m:oMath>
                </a14:m>
                <a:r>
                  <a:rPr lang="en-US" dirty="0">
                    <a:latin typeface="Calibri" panose="020F0502020204030204" pitchFamily="34" charset="0"/>
                    <a:cs typeface="Calibri" panose="020F0502020204030204" pitchFamily="34" charset="0"/>
                  </a:rPr>
                  <a:t> gate</a:t>
                </a:r>
              </a:p>
              <a:p>
                <a:pPr marL="1700213" lvl="4" indent="-285750">
                  <a:lnSpc>
                    <a:spcPct val="90000"/>
                  </a:lnSpc>
                  <a:spcBef>
                    <a:spcPts val="400"/>
                  </a:spcBef>
                  <a:buClr>
                    <a:schemeClr val="accent3"/>
                  </a:buClr>
                  <a:buSzPct val="75000"/>
                  <a:buFont typeface="Wingdings"/>
                  <a:buChar char=""/>
                  <a:tabLst>
                    <a:tab pos="1700213" algn="l"/>
                  </a:tabLst>
                </a:pPr>
                <a:endParaRPr lang="en-US" dirty="0">
                  <a:latin typeface="Calibri" panose="020F0502020204030204" pitchFamily="34" charset="0"/>
                  <a:cs typeface="Calibri" panose="020F0502020204030204" pitchFamily="34" charset="0"/>
                </a:endParaRPr>
              </a:p>
              <a:p>
                <a:pPr marL="1700213" lvl="4" indent="-285750">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if</a:t>
                </a:r>
                <a14:m>
                  <m:oMath xmlns:m="http://schemas.openxmlformats.org/officeDocument/2006/math">
                    <m:r>
                      <a:rPr lang="en-US" dirty="0">
                        <a:latin typeface="Cambria Math" panose="02040503050406030204" pitchFamily="18" charset="0"/>
                        <a:cs typeface="Calibri" panose="020F0502020204030204" pitchFamily="34" charset="0"/>
                      </a:rPr>
                      <m:t> </m:t>
                    </m:r>
                    <m:sSub>
                      <m:sSubPr>
                        <m:ctrlPr>
                          <a:rPr lang="fr-FR" i="1" dirty="0">
                            <a:latin typeface="Cambria Math" panose="02040503050406030204" pitchFamily="18" charset="0"/>
                            <a:cs typeface="Calibri" panose="020F0502020204030204" pitchFamily="34" charset="0"/>
                          </a:rPr>
                        </m:ctrlPr>
                      </m:sSubPr>
                      <m:e>
                        <m:r>
                          <a:rPr lang="en-US" dirty="0" err="1">
                            <a:latin typeface="Cambria Math" panose="02040503050406030204" pitchFamily="18" charset="0"/>
                            <a:cs typeface="Calibri" panose="020F0502020204030204" pitchFamily="34" charset="0"/>
                          </a:rPr>
                          <m:t>𝑘</m:t>
                        </m:r>
                      </m:e>
                      <m:sub>
                        <m:r>
                          <a:rPr lang="en-US" dirty="0" err="1">
                            <a:latin typeface="Cambria Math" panose="02040503050406030204" pitchFamily="18" charset="0"/>
                            <a:cs typeface="Calibri" panose="020F0502020204030204" pitchFamily="34" charset="0"/>
                          </a:rPr>
                          <m:t>𝑥</m:t>
                        </m:r>
                      </m:sub>
                    </m:sSub>
                    <m:r>
                      <a:rPr lang="en-US" dirty="0">
                        <a:latin typeface="Cambria Math" panose="02040503050406030204" pitchFamily="18" charset="0"/>
                        <a:cs typeface="Calibri" panose="020F0502020204030204" pitchFamily="34" charset="0"/>
                      </a:rPr>
                      <m:t> = </m:t>
                    </m:r>
                    <m:r>
                      <a:rPr lang="en-US" dirty="0" err="1">
                        <a:latin typeface="Cambria Math" panose="02040503050406030204" pitchFamily="18" charset="0"/>
                        <a:cs typeface="Calibri" panose="020F0502020204030204" pitchFamily="34" charset="0"/>
                      </a:rPr>
                      <m:t>𝑛𝑢</m:t>
                    </m:r>
                    <m:sSub>
                      <m:sSubPr>
                        <m:ctrlPr>
                          <a:rPr lang="fr-FR" i="1" dirty="0" smtClean="0">
                            <a:latin typeface="Cambria Math" panose="02040503050406030204" pitchFamily="18" charset="0"/>
                            <a:cs typeface="Calibri" panose="020F0502020204030204" pitchFamily="34" charset="0"/>
                          </a:rPr>
                        </m:ctrlPr>
                      </m:sSubPr>
                      <m:e>
                        <m:r>
                          <a:rPr lang="en-US" dirty="0" err="1">
                            <a:latin typeface="Cambria Math" panose="02040503050406030204" pitchFamily="18" charset="0"/>
                            <a:cs typeface="Calibri" panose="020F0502020204030204" pitchFamily="34" charset="0"/>
                          </a:rPr>
                          <m:t>𝑚</m:t>
                        </m:r>
                      </m:e>
                      <m:sub>
                        <m:r>
                          <a:rPr lang="en-US" dirty="0" err="1">
                            <a:latin typeface="Cambria Math" panose="02040503050406030204" pitchFamily="18" charset="0"/>
                            <a:cs typeface="Calibri" panose="020F0502020204030204" pitchFamily="34" charset="0"/>
                          </a:rPr>
                          <m:t>𝑥</m:t>
                        </m:r>
                      </m:sub>
                    </m:sSub>
                  </m:oMath>
                </a14:m>
                <a:r>
                  <a:rPr lang="en-US" dirty="0">
                    <a:latin typeface="Calibri" panose="020F0502020204030204" pitchFamily="34" charset="0"/>
                    <a:cs typeface="Calibri" panose="020F0502020204030204" pitchFamily="34" charset="0"/>
                  </a:rPr>
                  <a:t>the threshold gate is an </a:t>
                </a:r>
                <a14:m>
                  <m:oMath xmlns:m="http://schemas.openxmlformats.org/officeDocument/2006/math">
                    <m:r>
                      <a:rPr lang="en-US" dirty="0">
                        <a:latin typeface="Cambria Math" panose="02040503050406030204" pitchFamily="18" charset="0"/>
                        <a:cs typeface="Calibri" panose="020F0502020204030204" pitchFamily="34" charset="0"/>
                      </a:rPr>
                      <m:t>𝐴𝑁</m:t>
                    </m:r>
                    <m:r>
                      <a:rPr lang="en-US" dirty="0" smtClean="0">
                        <a:latin typeface="Cambria Math" panose="02040503050406030204" pitchFamily="18" charset="0"/>
                        <a:cs typeface="Calibri" panose="020F0502020204030204" pitchFamily="34" charset="0"/>
                      </a:rPr>
                      <m:t>𝐷</m:t>
                    </m:r>
                  </m:oMath>
                </a14:m>
                <a:r>
                  <a:rPr lang="en-US" dirty="0">
                    <a:latin typeface="Calibri" panose="020F0502020204030204" pitchFamily="34" charset="0"/>
                    <a:cs typeface="Calibri" panose="020F0502020204030204" pitchFamily="34" charset="0"/>
                  </a:rPr>
                  <a:t> gate. </a:t>
                </a:r>
                <a:endParaRPr lang="en-US" sz="2000" b="1" dirty="0">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Leaf nodes: </a:t>
                </a:r>
                <a:r>
                  <a:rPr lang="en-US" dirty="0">
                    <a:solidFill>
                      <a:srgbClr val="000000"/>
                    </a:solidFill>
                    <a:latin typeface="CMR10"/>
                    <a:cs typeface="Calibri" panose="020F0502020204030204" pitchFamily="34" charset="0"/>
                  </a:rPr>
                  <a:t>e</a:t>
                </a:r>
                <a:r>
                  <a:rPr lang="en-US" sz="1800" b="0" i="0" dirty="0">
                    <a:solidFill>
                      <a:srgbClr val="000000"/>
                    </a:solidFill>
                    <a:effectLst/>
                    <a:latin typeface="CMR10"/>
                  </a:rPr>
                  <a:t>ach leaf node </a:t>
                </a:r>
                <a14:m>
                  <m:oMath xmlns:m="http://schemas.openxmlformats.org/officeDocument/2006/math">
                    <m:r>
                      <a:rPr lang="en-US" sz="1800" b="0" i="1" dirty="0" smtClean="0">
                        <a:solidFill>
                          <a:srgbClr val="000000"/>
                        </a:solidFill>
                        <a:effectLst/>
                        <a:latin typeface="Cambria Math" panose="02040503050406030204" pitchFamily="18" charset="0"/>
                      </a:rPr>
                      <m:t>𝑥</m:t>
                    </m:r>
                  </m:oMath>
                </a14:m>
                <a:r>
                  <a:rPr lang="en-US" sz="1800" b="0" i="1" dirty="0">
                    <a:solidFill>
                      <a:srgbClr val="000000"/>
                    </a:solidFill>
                    <a:effectLst/>
                    <a:latin typeface="CMMI10"/>
                  </a:rPr>
                  <a:t> </a:t>
                </a:r>
                <a:r>
                  <a:rPr lang="en-US" sz="1800" b="0" i="0" dirty="0">
                    <a:solidFill>
                      <a:srgbClr val="000000"/>
                    </a:solidFill>
                    <a:effectLst/>
                    <a:latin typeface="CMR10"/>
                  </a:rPr>
                  <a:t>of the tree is described by an attribute and a threshold value 	        </a:t>
                </a:r>
                <a14:m>
                  <m:oMath xmlns:m="http://schemas.openxmlformats.org/officeDocument/2006/math">
                    <m:sSub>
                      <m:sSubPr>
                        <m:ctrlPr>
                          <a:rPr lang="fr-FR"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𝑘</m:t>
                        </m:r>
                      </m:e>
                      <m:sub>
                        <m:r>
                          <a:rPr lang="en-US" sz="1800" b="0" i="1" dirty="0" smtClean="0">
                            <a:solidFill>
                              <a:srgbClr val="000000"/>
                            </a:solidFill>
                            <a:effectLst/>
                            <a:latin typeface="Cambria Math" panose="02040503050406030204" pitchFamily="18" charset="0"/>
                          </a:rPr>
                          <m:t>𝑥</m:t>
                        </m:r>
                      </m:sub>
                    </m:sSub>
                    <m:r>
                      <a:rPr lang="fr-FR" sz="1800" b="0" i="1" dirty="0" smtClean="0">
                        <a:solidFill>
                          <a:srgbClr val="000000"/>
                        </a:solidFill>
                        <a:effectLst/>
                        <a:latin typeface="Cambria Math" panose="02040503050406030204" pitchFamily="18" charset="0"/>
                      </a:rPr>
                      <m:t>=1</m:t>
                    </m:r>
                  </m:oMath>
                </a14:m>
                <a:endParaRPr lang="en-US" b="0" i="0" dirty="0">
                  <a:solidFill>
                    <a:srgbClr val="000000"/>
                  </a:solidFill>
                  <a:effectLst/>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we also define a </a:t>
                </a:r>
                <a:r>
                  <a:rPr lang="en-US" sz="2000" dirty="0">
                    <a:solidFill>
                      <a:srgbClr val="000000"/>
                    </a:solidFill>
                    <a:latin typeface="Calibri" panose="020F0502020204030204" pitchFamily="34" charset="0"/>
                    <a:cs typeface="Calibri" panose="020F0502020204030204" pitchFamily="34" charset="0"/>
                  </a:rPr>
                  <a:t>set of functions used to manipulate </a:t>
                </a:r>
                <a14:m>
                  <m:oMath xmlns:m="http://schemas.openxmlformats.org/officeDocument/2006/math">
                    <m:r>
                      <a:rPr lang="fr-FR" sz="2000">
                        <a:solidFill>
                          <a:srgbClr val="000000"/>
                        </a:solidFill>
                        <a:latin typeface="Cambria Math" panose="02040503050406030204" pitchFamily="18" charset="0"/>
                        <a:cs typeface="Calibri" panose="020F0502020204030204" pitchFamily="34" charset="0"/>
                      </a:rPr>
                      <m:t>𝑇</m:t>
                    </m:r>
                    <m:r>
                      <a:rPr lang="fr-FR" sz="2000">
                        <a:solidFill>
                          <a:srgbClr val="000000"/>
                        </a:solidFill>
                        <a:latin typeface="Cambria Math" panose="02040503050406030204" pitchFamily="18" charset="0"/>
                        <a:cs typeface="Calibri" panose="020F0502020204030204" pitchFamily="34" charset="0"/>
                      </a:rPr>
                      <m:t>:</m:t>
                    </m:r>
                  </m:oMath>
                </a14:m>
                <a:endParaRPr lang="en-US" sz="2000" dirty="0">
                  <a:solidFill>
                    <a:srgbClr val="000000"/>
                  </a:solidFill>
                  <a:latin typeface="Calibri" panose="020F0502020204030204" pitchFamily="34" charset="0"/>
                  <a:cs typeface="Calibri" panose="020F0502020204030204" pitchFamily="34" charset="0"/>
                </a:endParaRPr>
              </a:p>
              <a:p>
                <a:pPr marL="1074738" lvl="4" indent="-285750">
                  <a:lnSpc>
                    <a:spcPct val="90000"/>
                  </a:lnSpc>
                  <a:spcBef>
                    <a:spcPts val="400"/>
                  </a:spcBef>
                  <a:buClr>
                    <a:schemeClr val="accent3"/>
                  </a:buClr>
                  <a:buSzPct val="75000"/>
                  <a:buFont typeface="Wingdings"/>
                  <a:buChar char=""/>
                  <a:tabLst>
                    <a:tab pos="1436688" algn="l"/>
                  </a:tabLst>
                </a:pPr>
                <a14:m>
                  <m:oMath xmlns:m="http://schemas.openxmlformats.org/officeDocument/2006/math">
                    <m:r>
                      <a:rPr lang="fr-FR" sz="1600" b="1" i="1">
                        <a:latin typeface="Cambria Math" panose="02040503050406030204" pitchFamily="18" charset="0"/>
                        <a:cs typeface="Calibri" panose="020F0502020204030204" pitchFamily="34" charset="0"/>
                      </a:rPr>
                      <m:t>𝐩𝐚𝐫𝐞𝐧𝐭</m:t>
                    </m:r>
                    <m:d>
                      <m:dPr>
                        <m:ctrlPr>
                          <a:rPr lang="fr-FR" sz="1600" b="1" i="1">
                            <a:latin typeface="Cambria Math" panose="02040503050406030204" pitchFamily="18" charset="0"/>
                            <a:cs typeface="Calibri" panose="020F0502020204030204" pitchFamily="34" charset="0"/>
                          </a:rPr>
                        </m:ctrlPr>
                      </m:dPr>
                      <m:e>
                        <m:r>
                          <a:rPr lang="fr-FR" sz="1600" b="1" i="1">
                            <a:latin typeface="Cambria Math" panose="02040503050406030204" pitchFamily="18" charset="0"/>
                            <a:cs typeface="Calibri" panose="020F0502020204030204" pitchFamily="34" charset="0"/>
                          </a:rPr>
                          <m:t>𝒙</m:t>
                        </m:r>
                      </m:e>
                    </m:d>
                    <m:r>
                      <a:rPr lang="fr-FR" sz="1600" b="1">
                        <a:latin typeface="Cambria Math" panose="02040503050406030204" pitchFamily="18" charset="0"/>
                        <a:cs typeface="Calibri" panose="020F0502020204030204" pitchFamily="34" charset="0"/>
                      </a:rPr>
                      <m:t>:</m:t>
                    </m:r>
                  </m:oMath>
                </a14:m>
                <a:r>
                  <a:rPr lang="en-US" sz="1600" dirty="0">
                    <a:latin typeface="Cambria Math" panose="02040503050406030204" pitchFamily="18" charset="0"/>
                    <a:cs typeface="Calibri" panose="020F0502020204030204" pitchFamily="34" charset="0"/>
                  </a:rPr>
                  <a:t> returns the parent a node </a:t>
                </a:r>
                <a14:m>
                  <m:oMath xmlns:m="http://schemas.openxmlformats.org/officeDocument/2006/math">
                    <m:r>
                      <a:rPr lang="fr-FR" sz="1600" dirty="0">
                        <a:latin typeface="Cambria Math" panose="02040503050406030204" pitchFamily="18" charset="0"/>
                        <a:cs typeface="Calibri" panose="020F0502020204030204" pitchFamily="34" charset="0"/>
                      </a:rPr>
                      <m:t>𝑥</m:t>
                    </m:r>
                  </m:oMath>
                </a14:m>
                <a:r>
                  <a:rPr lang="en-US" sz="1600" dirty="0">
                    <a:latin typeface="Cambria Math" panose="02040503050406030204" pitchFamily="18" charset="0"/>
                    <a:cs typeface="Calibri" panose="020F0502020204030204" pitchFamily="34" charset="0"/>
                  </a:rPr>
                  <a:t> in </a:t>
                </a:r>
                <a14:m>
                  <m:oMath xmlns:m="http://schemas.openxmlformats.org/officeDocument/2006/math">
                    <m:r>
                      <a:rPr lang="en-US" sz="1600" dirty="0">
                        <a:latin typeface="Cambria Math" panose="02040503050406030204" pitchFamily="18" charset="0"/>
                        <a:cs typeface="Calibri" panose="020F0502020204030204" pitchFamily="34" charset="0"/>
                      </a:rPr>
                      <m:t>𝑇</m:t>
                    </m:r>
                  </m:oMath>
                </a14:m>
                <a:endParaRPr lang="fr-FR" sz="1600" dirty="0">
                  <a:latin typeface="Cambria Math" panose="02040503050406030204" pitchFamily="18" charset="0"/>
                  <a:cs typeface="Calibri" panose="020F0502020204030204" pitchFamily="34" charset="0"/>
                </a:endParaRPr>
              </a:p>
              <a:p>
                <a:pPr marL="1074738" lvl="4" indent="-285750">
                  <a:lnSpc>
                    <a:spcPct val="90000"/>
                  </a:lnSpc>
                  <a:spcBef>
                    <a:spcPts val="400"/>
                  </a:spcBef>
                  <a:buClr>
                    <a:schemeClr val="accent3"/>
                  </a:buClr>
                  <a:buSzPct val="75000"/>
                  <a:buFont typeface="Wingdings"/>
                  <a:buChar char=""/>
                  <a:tabLst>
                    <a:tab pos="1436688" algn="l"/>
                  </a:tabLst>
                </a:pPr>
                <a14:m>
                  <m:oMath xmlns:m="http://schemas.openxmlformats.org/officeDocument/2006/math">
                    <m:r>
                      <a:rPr lang="fr-FR" sz="1600" b="1" i="1">
                        <a:latin typeface="Cambria Math" panose="02040503050406030204" pitchFamily="18" charset="0"/>
                        <a:cs typeface="Calibri" panose="020F0502020204030204" pitchFamily="34" charset="0"/>
                      </a:rPr>
                      <m:t>𝐢𝐧𝐝𝐞𝐱</m:t>
                    </m:r>
                    <m:r>
                      <a:rPr lang="fr-FR" sz="1600" b="1">
                        <a:latin typeface="Cambria Math" panose="02040503050406030204" pitchFamily="18" charset="0"/>
                        <a:cs typeface="Calibri" panose="020F0502020204030204" pitchFamily="34" charset="0"/>
                      </a:rPr>
                      <m:t>(</m:t>
                    </m:r>
                    <m:r>
                      <a:rPr lang="fr-FR" sz="1600" b="1" i="1">
                        <a:latin typeface="Cambria Math" panose="02040503050406030204" pitchFamily="18" charset="0"/>
                        <a:cs typeface="Calibri" panose="020F0502020204030204" pitchFamily="34" charset="0"/>
                      </a:rPr>
                      <m:t>𝐱</m:t>
                    </m:r>
                    <m:r>
                      <a:rPr lang="fr-FR" sz="1600" b="1">
                        <a:latin typeface="Cambria Math" panose="02040503050406030204" pitchFamily="18" charset="0"/>
                        <a:cs typeface="Calibri" panose="020F0502020204030204" pitchFamily="34" charset="0"/>
                      </a:rPr>
                      <m:t>)</m:t>
                    </m:r>
                  </m:oMath>
                </a14:m>
                <a:r>
                  <a:rPr lang="en-US" sz="1600" b="1" dirty="0">
                    <a:latin typeface="Cambria Math" panose="02040503050406030204" pitchFamily="18" charset="0"/>
                    <a:cs typeface="Calibri" panose="020F0502020204030204" pitchFamily="34" charset="0"/>
                  </a:rPr>
                  <a:t>:</a:t>
                </a:r>
                <a:r>
                  <a:rPr lang="en-US" sz="1600" dirty="0">
                    <a:latin typeface="Cambria Math" panose="02040503050406030204" pitchFamily="18" charset="0"/>
                    <a:cs typeface="Calibri" panose="020F0502020204030204" pitchFamily="34" charset="0"/>
                  </a:rPr>
                  <a:t> returns a number associated with a node </a:t>
                </a:r>
                <a14:m>
                  <m:oMath xmlns:m="http://schemas.openxmlformats.org/officeDocument/2006/math">
                    <m:r>
                      <a:rPr lang="fr-FR" sz="1600">
                        <a:latin typeface="Cambria Math" panose="02040503050406030204" pitchFamily="18" charset="0"/>
                        <a:cs typeface="Calibri" panose="020F0502020204030204" pitchFamily="34" charset="0"/>
                      </a:rPr>
                      <m:t>𝑥</m:t>
                    </m:r>
                  </m:oMath>
                </a14:m>
                <a:endParaRPr lang="en-US" sz="1600" dirty="0">
                  <a:latin typeface="Cambria Math" panose="02040503050406030204" pitchFamily="18" charset="0"/>
                  <a:cs typeface="Calibri" panose="020F0502020204030204" pitchFamily="34" charset="0"/>
                </a:endParaRPr>
              </a:p>
              <a:p>
                <a:pPr marL="1074738" lvl="4" indent="-285750">
                  <a:lnSpc>
                    <a:spcPct val="90000"/>
                  </a:lnSpc>
                  <a:spcBef>
                    <a:spcPts val="400"/>
                  </a:spcBef>
                  <a:buClr>
                    <a:schemeClr val="accent3"/>
                  </a:buClr>
                  <a:buSzPct val="75000"/>
                  <a:buFont typeface="Wingdings"/>
                  <a:buChar char=""/>
                  <a:tabLst>
                    <a:tab pos="1436688" algn="l"/>
                  </a:tabLst>
                </a:pPr>
                <a14:m>
                  <m:oMath xmlns:m="http://schemas.openxmlformats.org/officeDocument/2006/math">
                    <m:r>
                      <a:rPr lang="fr-FR" sz="1600" b="1" i="1">
                        <a:latin typeface="Cambria Math" panose="02040503050406030204" pitchFamily="18" charset="0"/>
                        <a:cs typeface="Calibri" panose="020F0502020204030204" pitchFamily="34" charset="0"/>
                      </a:rPr>
                      <m:t>𝐚𝐭𝐭𝐫</m:t>
                    </m:r>
                    <m:r>
                      <a:rPr lang="fr-FR" sz="1600" b="1">
                        <a:latin typeface="Cambria Math" panose="02040503050406030204" pitchFamily="18" charset="0"/>
                        <a:cs typeface="Calibri" panose="020F0502020204030204" pitchFamily="34" charset="0"/>
                      </a:rPr>
                      <m:t>(</m:t>
                    </m:r>
                    <m:r>
                      <a:rPr lang="fr-FR" sz="1600" b="1" i="1">
                        <a:latin typeface="Cambria Math" panose="02040503050406030204" pitchFamily="18" charset="0"/>
                        <a:cs typeface="Calibri" panose="020F0502020204030204" pitchFamily="34" charset="0"/>
                      </a:rPr>
                      <m:t>𝐱</m:t>
                    </m:r>
                    <m:r>
                      <a:rPr lang="fr-FR" sz="1600" b="1">
                        <a:latin typeface="Cambria Math" panose="02040503050406030204" pitchFamily="18" charset="0"/>
                        <a:cs typeface="Calibri" panose="020F0502020204030204" pitchFamily="34" charset="0"/>
                      </a:rPr>
                      <m:t>)</m:t>
                    </m:r>
                  </m:oMath>
                </a14:m>
                <a:r>
                  <a:rPr lang="en-US" sz="1600" b="1" dirty="0">
                    <a:latin typeface="Cambria Math" panose="02040503050406030204" pitchFamily="18" charset="0"/>
                    <a:cs typeface="Calibri" panose="020F0502020204030204" pitchFamily="34" charset="0"/>
                  </a:rPr>
                  <a:t>:</a:t>
                </a:r>
                <a:r>
                  <a:rPr lang="en-US" sz="1600" dirty="0">
                    <a:latin typeface="Cambria Math" panose="02040503050406030204" pitchFamily="18" charset="0"/>
                    <a:cs typeface="Calibri" panose="020F0502020204030204" pitchFamily="34" charset="0"/>
                  </a:rPr>
                  <a:t> defined only if </a:t>
                </a:r>
                <a14:m>
                  <m:oMath xmlns:m="http://schemas.openxmlformats.org/officeDocument/2006/math">
                    <m:r>
                      <a:rPr lang="fr-FR" sz="1600">
                        <a:latin typeface="Cambria Math" panose="02040503050406030204" pitchFamily="18" charset="0"/>
                        <a:cs typeface="Calibri" panose="020F0502020204030204" pitchFamily="34" charset="0"/>
                      </a:rPr>
                      <m:t>𝑥</m:t>
                    </m:r>
                  </m:oMath>
                </a14:m>
                <a:r>
                  <a:rPr lang="en-US" sz="1600" dirty="0">
                    <a:latin typeface="Cambria Math" panose="02040503050406030204" pitchFamily="18" charset="0"/>
                    <a:cs typeface="Calibri" panose="020F0502020204030204" pitchFamily="34" charset="0"/>
                  </a:rPr>
                  <a:t> is a leaf node and returns the attribute associated to </a:t>
                </a:r>
                <a14:m>
                  <m:oMath xmlns:m="http://schemas.openxmlformats.org/officeDocument/2006/math">
                    <m:r>
                      <a:rPr lang="fr-FR" sz="1600">
                        <a:latin typeface="Cambria Math" panose="02040503050406030204" pitchFamily="18" charset="0"/>
                        <a:cs typeface="Calibri" panose="020F0502020204030204" pitchFamily="34" charset="0"/>
                      </a:rPr>
                      <m:t>𝑥</m:t>
                    </m:r>
                  </m:oMath>
                </a14:m>
                <a:endParaRPr lang="en-US" sz="1600" dirty="0">
                  <a:latin typeface="Cambria Math" panose="02040503050406030204" pitchFamily="18" charset="0"/>
                  <a:cs typeface="Calibri" panose="020F0502020204030204" pitchFamily="34" charset="0"/>
                </a:endParaRPr>
              </a:p>
              <a:p>
                <a:pPr marL="1074738" lvl="4" indent="-285750">
                  <a:lnSpc>
                    <a:spcPct val="90000"/>
                  </a:lnSpc>
                  <a:spcBef>
                    <a:spcPts val="400"/>
                  </a:spcBef>
                  <a:buClr>
                    <a:schemeClr val="accent3"/>
                  </a:buClr>
                  <a:buSzPct val="75000"/>
                  <a:buFont typeface="Wingdings"/>
                  <a:buChar char=""/>
                  <a:tabLst>
                    <a:tab pos="1436688" algn="l"/>
                  </a:tabLst>
                </a:pPr>
                <a14:m>
                  <m:oMath xmlns:m="http://schemas.openxmlformats.org/officeDocument/2006/math">
                    <m:r>
                      <a:rPr lang="fr-FR" sz="1600" b="1" i="1">
                        <a:latin typeface="Cambria Math" panose="02040503050406030204" pitchFamily="18" charset="0"/>
                        <a:cs typeface="Calibri" panose="020F0502020204030204" pitchFamily="34" charset="0"/>
                      </a:rPr>
                      <m:t>𝐭𝐡𝐫𝐞𝐬𝐡𝐨𝐥𝐝</m:t>
                    </m:r>
                    <m:d>
                      <m:dPr>
                        <m:ctrlPr>
                          <a:rPr lang="fr-FR" sz="1600" b="1" i="1">
                            <a:latin typeface="Cambria Math" panose="02040503050406030204" pitchFamily="18" charset="0"/>
                            <a:cs typeface="Calibri" panose="020F0502020204030204" pitchFamily="34" charset="0"/>
                          </a:rPr>
                        </m:ctrlPr>
                      </m:dPr>
                      <m:e>
                        <m:r>
                          <a:rPr lang="fr-FR" sz="1600" b="1" i="1">
                            <a:latin typeface="Cambria Math" panose="02040503050406030204" pitchFamily="18" charset="0"/>
                            <a:cs typeface="Calibri" panose="020F0502020204030204" pitchFamily="34" charset="0"/>
                          </a:rPr>
                          <m:t>𝒙</m:t>
                        </m:r>
                      </m:e>
                    </m:d>
                    <m:r>
                      <a:rPr lang="fr-FR" sz="1600" b="1">
                        <a:latin typeface="Cambria Math" panose="02040503050406030204" pitchFamily="18" charset="0"/>
                        <a:cs typeface="Calibri" panose="020F0502020204030204" pitchFamily="34" charset="0"/>
                      </a:rPr>
                      <m:t>:</m:t>
                    </m:r>
                  </m:oMath>
                </a14:m>
                <a:r>
                  <a:rPr lang="en-US" sz="1600" dirty="0">
                    <a:latin typeface="Cambria Math" panose="02040503050406030204" pitchFamily="18" charset="0"/>
                    <a:cs typeface="Calibri" panose="020F0502020204030204" pitchFamily="34" charset="0"/>
                  </a:rPr>
                  <a:t> returns the threshold value associated with node </a:t>
                </a:r>
                <a14:m>
                  <m:oMath xmlns:m="http://schemas.openxmlformats.org/officeDocument/2006/math">
                    <m:r>
                      <a:rPr lang="fr-FR" sz="1600">
                        <a:latin typeface="Cambria Math" panose="02040503050406030204" pitchFamily="18" charset="0"/>
                        <a:cs typeface="Calibri" panose="020F0502020204030204" pitchFamily="34" charset="0"/>
                      </a:rPr>
                      <m:t>𝑥</m:t>
                    </m:r>
                  </m:oMath>
                </a14:m>
                <a:endParaRPr lang="en-US" sz="1600" dirty="0">
                  <a:latin typeface="Cambria Math" panose="02040503050406030204" pitchFamily="18"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D25D9673-5CF0-4F81-A2DD-60C41DAE5135}"/>
                  </a:ext>
                </a:extLst>
              </p:cNvPr>
              <p:cNvSpPr txBox="1">
                <a:spLocks noRot="1" noChangeAspect="1" noMove="1" noResize="1" noEditPoints="1" noAdjustHandles="1" noChangeArrowheads="1" noChangeShapeType="1" noTextEdit="1"/>
              </p:cNvSpPr>
              <p:nvPr/>
            </p:nvSpPr>
            <p:spPr>
              <a:xfrm>
                <a:off x="17372" y="1267029"/>
                <a:ext cx="8983119" cy="5867247"/>
              </a:xfrm>
              <a:prstGeom prst="rect">
                <a:avLst/>
              </a:prstGeom>
              <a:blipFill>
                <a:blip r:embed="rId3"/>
                <a:stretch>
                  <a:fillRect l="-747" t="-624" r="-543"/>
                </a:stretch>
              </a:blipFill>
            </p:spPr>
            <p:txBody>
              <a:bodyPr/>
              <a:lstStyle/>
              <a:p>
                <a:r>
                  <a:rPr lang="en-US">
                    <a:noFill/>
                  </a:rPr>
                  <a:t> </a:t>
                </a:r>
              </a:p>
            </p:txBody>
          </p:sp>
        </mc:Fallback>
      </mc:AlternateContent>
    </p:spTree>
    <p:extLst>
      <p:ext uri="{BB962C8B-B14F-4D97-AF65-F5344CB8AC3E}">
        <p14:creationId xmlns:p14="http://schemas.microsoft.com/office/powerpoint/2010/main" val="172958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16</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KP-ABE (access structure definition)</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5D9673-5CF0-4F81-A2DD-60C41DAE5135}"/>
                  </a:ext>
                </a:extLst>
              </p:cNvPr>
              <p:cNvSpPr txBox="1"/>
              <p:nvPr/>
            </p:nvSpPr>
            <p:spPr>
              <a:xfrm>
                <a:off x="17373" y="1267029"/>
                <a:ext cx="8537739" cy="1323439"/>
              </a:xfrm>
              <a:prstGeom prst="rect">
                <a:avLst/>
              </a:prstGeom>
              <a:noFill/>
            </p:spPr>
            <p:txBody>
              <a:bodyPr wrap="square">
                <a:spAutoFit/>
              </a:bodyPr>
              <a:lstStyle/>
              <a:p>
                <a:pPr algn="just"/>
                <a:r>
                  <a:rPr lang="en-US" sz="2000" b="0" dirty="0">
                    <a:latin typeface="Calibri" panose="020F0502020204030204" pitchFamily="34" charset="0"/>
                    <a:cs typeface="Calibri" panose="020F0502020204030204" pitchFamily="34" charset="0"/>
                  </a:rPr>
                  <a:t>Given a secret key with the verification tree </a:t>
                </a:r>
                <a14:m>
                  <m:oMath xmlns:m="http://schemas.openxmlformats.org/officeDocument/2006/math">
                    <m:r>
                      <a:rPr lang="en-US" sz="2000" b="0" i="1" smtClean="0">
                        <a:latin typeface="Cambria Math" panose="02040503050406030204" pitchFamily="18" charset="0"/>
                        <a:cs typeface="Calibri" panose="020F0502020204030204" pitchFamily="34" charset="0"/>
                      </a:rPr>
                      <m:t>𝑇</m:t>
                    </m:r>
                  </m:oMath>
                </a14:m>
                <a:r>
                  <a:rPr lang="en-US" sz="2000" b="0" dirty="0">
                    <a:latin typeface="Calibri" panose="020F0502020204030204" pitchFamily="34" charset="0"/>
                    <a:cs typeface="Calibri" panose="020F0502020204030204" pitchFamily="34" charset="0"/>
                  </a:rPr>
                  <a:t> and a ciphertext with attributes </a:t>
                </a:r>
                <a:endParaRPr lang="fr-FR" sz="2000" b="0" i="1" dirty="0">
                  <a:latin typeface="Cambria Math" panose="02040503050406030204" pitchFamily="18" charset="0"/>
                  <a:cs typeface="Calibri" panose="020F0502020204030204" pitchFamily="34" charset="0"/>
                </a:endParaRPr>
              </a:p>
              <a:p>
                <a:pPr algn="just"/>
                <a14:m>
                  <m:oMath xmlns:m="http://schemas.openxmlformats.org/officeDocument/2006/math">
                    <m:r>
                      <a:rPr lang="fr-FR" sz="1600" b="0" i="1" dirty="0" smtClean="0">
                        <a:latin typeface="Cambria Math" panose="02040503050406030204" pitchFamily="18" charset="0"/>
                        <a:cs typeface="Calibri" panose="020F0502020204030204" pitchFamily="34" charset="0"/>
                      </a:rPr>
                      <m:t>𝐴𝑡𝑡𝑟</m:t>
                    </m:r>
                    <m:r>
                      <a:rPr lang="fr-FR" sz="1600" b="0" i="1" dirty="0" smtClean="0">
                        <a:latin typeface="Cambria Math" panose="02040503050406030204" pitchFamily="18" charset="0"/>
                        <a:cs typeface="Calibri" panose="020F0502020204030204" pitchFamily="34" charset="0"/>
                      </a:rPr>
                      <m:t>={</m:t>
                    </m:r>
                    <m:sSub>
                      <m:sSubPr>
                        <m:ctrlPr>
                          <a:rPr lang="fr-FR" sz="1600" b="0" i="1" dirty="0" smtClean="0">
                            <a:latin typeface="Cambria Math" panose="02040503050406030204" pitchFamily="18" charset="0"/>
                            <a:cs typeface="Calibri" panose="020F0502020204030204" pitchFamily="34" charset="0"/>
                          </a:rPr>
                        </m:ctrlPr>
                      </m:sSubPr>
                      <m:e>
                        <m:r>
                          <a:rPr lang="fr-FR" sz="1600" b="0" i="1" dirty="0" smtClean="0">
                            <a:latin typeface="Cambria Math" panose="02040503050406030204" pitchFamily="18" charset="0"/>
                            <a:cs typeface="Calibri" panose="020F0502020204030204" pitchFamily="34" charset="0"/>
                          </a:rPr>
                          <m:t>𝐴𝑡𝑡𝑟𝑖𝑏𝑢𝑡𝑒</m:t>
                        </m:r>
                      </m:e>
                      <m:sub>
                        <m:r>
                          <a:rPr lang="fr-FR" sz="1600" b="0" i="1" dirty="0" smtClean="0">
                            <a:latin typeface="Cambria Math" panose="02040503050406030204" pitchFamily="18" charset="0"/>
                            <a:cs typeface="Calibri" panose="020F0502020204030204" pitchFamily="34" charset="0"/>
                          </a:rPr>
                          <m:t>1</m:t>
                        </m:r>
                      </m:sub>
                    </m:sSub>
                    <m:r>
                      <a:rPr lang="fr-FR" sz="1600" b="0" i="1" dirty="0" smtClean="0">
                        <a:latin typeface="Cambria Math" panose="02040503050406030204" pitchFamily="18" charset="0"/>
                        <a:cs typeface="Calibri" panose="020F0502020204030204" pitchFamily="34" charset="0"/>
                      </a:rPr>
                      <m:t>,</m:t>
                    </m:r>
                    <m:sSub>
                      <m:sSubPr>
                        <m:ctrlPr>
                          <a:rPr lang="fr-FR" sz="1600" b="0" i="1" dirty="0" smtClean="0">
                            <a:latin typeface="Cambria Math" panose="02040503050406030204" pitchFamily="18" charset="0"/>
                            <a:cs typeface="Calibri" panose="020F0502020204030204" pitchFamily="34" charset="0"/>
                          </a:rPr>
                        </m:ctrlPr>
                      </m:sSubPr>
                      <m:e>
                        <m:r>
                          <a:rPr lang="fr-FR" sz="1600" i="1" dirty="0">
                            <a:latin typeface="Cambria Math" panose="02040503050406030204" pitchFamily="18" charset="0"/>
                            <a:cs typeface="Calibri" panose="020F0502020204030204" pitchFamily="34" charset="0"/>
                          </a:rPr>
                          <m:t>𝐴𝑡𝑡𝑟𝑖𝑏𝑢𝑡𝑒</m:t>
                        </m:r>
                      </m:e>
                      <m:sub>
                        <m:r>
                          <a:rPr lang="fr-FR" sz="1600" b="0" i="1" dirty="0" smtClean="0">
                            <a:latin typeface="Cambria Math" panose="02040503050406030204" pitchFamily="18" charset="0"/>
                            <a:cs typeface="Calibri" panose="020F0502020204030204" pitchFamily="34" charset="0"/>
                          </a:rPr>
                          <m:t>3</m:t>
                        </m:r>
                      </m:sub>
                    </m:sSub>
                    <m:r>
                      <a:rPr lang="fr-FR" sz="1600" b="0" i="1" dirty="0" smtClean="0">
                        <a:latin typeface="Cambria Math" panose="02040503050406030204" pitchFamily="18" charset="0"/>
                        <a:cs typeface="Calibri" panose="020F0502020204030204" pitchFamily="34" charset="0"/>
                      </a:rPr>
                      <m:t>,</m:t>
                    </m:r>
                    <m:sSub>
                      <m:sSubPr>
                        <m:ctrlPr>
                          <a:rPr lang="fr-FR" sz="1600" b="0" i="1" dirty="0" smtClean="0">
                            <a:latin typeface="Cambria Math" panose="02040503050406030204" pitchFamily="18" charset="0"/>
                            <a:cs typeface="Calibri" panose="020F0502020204030204" pitchFamily="34" charset="0"/>
                          </a:rPr>
                        </m:ctrlPr>
                      </m:sSubPr>
                      <m:e>
                        <m:r>
                          <a:rPr lang="fr-FR" sz="1600" i="1" dirty="0">
                            <a:latin typeface="Cambria Math" panose="02040503050406030204" pitchFamily="18" charset="0"/>
                            <a:cs typeface="Calibri" panose="020F0502020204030204" pitchFamily="34" charset="0"/>
                          </a:rPr>
                          <m:t>𝐴𝑡𝑡𝑟𝑖𝑏𝑢𝑡𝑒</m:t>
                        </m:r>
                      </m:e>
                      <m:sub>
                        <m:r>
                          <a:rPr lang="fr-FR" sz="1600" b="0" i="1" dirty="0" smtClean="0">
                            <a:latin typeface="Cambria Math" panose="02040503050406030204" pitchFamily="18" charset="0"/>
                            <a:cs typeface="Calibri" panose="020F0502020204030204" pitchFamily="34" charset="0"/>
                          </a:rPr>
                          <m:t>4</m:t>
                        </m:r>
                      </m:sub>
                    </m:sSub>
                    <m:r>
                      <a:rPr lang="fr-FR" sz="1600" b="0" i="1" dirty="0" smtClean="0">
                        <a:latin typeface="Cambria Math" panose="02040503050406030204" pitchFamily="18" charset="0"/>
                        <a:cs typeface="Calibri" panose="020F0502020204030204" pitchFamily="34" charset="0"/>
                      </a:rPr>
                      <m:t>}</m:t>
                    </m:r>
                  </m:oMath>
                </a14:m>
                <a:r>
                  <a:rPr lang="en-US" sz="2000" b="0" dirty="0">
                    <a:latin typeface="Calibri" panose="020F0502020204030204" pitchFamily="34" charset="0"/>
                    <a:cs typeface="Calibri" panose="020F0502020204030204" pitchFamily="34" charset="0"/>
                  </a:rPr>
                  <a:t>, we define the algorithm that verifies </a:t>
                </a:r>
                <a14:m>
                  <m:oMath xmlns:m="http://schemas.openxmlformats.org/officeDocument/2006/math">
                    <m:r>
                      <a:rPr lang="fr-FR" sz="2000" b="0" i="1" smtClean="0">
                        <a:latin typeface="Cambria Math" panose="02040503050406030204" pitchFamily="18" charset="0"/>
                        <a:cs typeface="Calibri" panose="020F0502020204030204" pitchFamily="34" charset="0"/>
                      </a:rPr>
                      <m:t>𝑇</m:t>
                    </m:r>
                  </m:oMath>
                </a14:m>
                <a:r>
                  <a:rPr lang="en-US" sz="2000" b="0" dirty="0">
                    <a:latin typeface="Calibri" panose="020F0502020204030204" pitchFamily="34" charset="0"/>
                    <a:cs typeface="Calibri" panose="020F0502020204030204" pitchFamily="34" charset="0"/>
                  </a:rPr>
                  <a:t> as :</a:t>
                </a:r>
              </a:p>
              <a:p>
                <a:pPr algn="just"/>
                <a:endParaRPr lang="en-US" sz="2000" b="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			</a:t>
                </a:r>
              </a:p>
            </p:txBody>
          </p:sp>
        </mc:Choice>
        <mc:Fallback xmlns="">
          <p:sp>
            <p:nvSpPr>
              <p:cNvPr id="7" name="ZoneTexte 6">
                <a:extLst>
                  <a:ext uri="{FF2B5EF4-FFF2-40B4-BE49-F238E27FC236}">
                    <a16:creationId xmlns:a16="http://schemas.microsoft.com/office/drawing/2014/main" id="{D25D9673-5CF0-4F81-A2DD-60C41DAE5135}"/>
                  </a:ext>
                </a:extLst>
              </p:cNvPr>
              <p:cNvSpPr txBox="1">
                <a:spLocks noRot="1" noChangeAspect="1" noMove="1" noResize="1" noEditPoints="1" noAdjustHandles="1" noChangeArrowheads="1" noChangeShapeType="1" noTextEdit="1"/>
              </p:cNvSpPr>
              <p:nvPr/>
            </p:nvSpPr>
            <p:spPr>
              <a:xfrm>
                <a:off x="17373" y="1267029"/>
                <a:ext cx="8537739" cy="1323439"/>
              </a:xfrm>
              <a:prstGeom prst="rect">
                <a:avLst/>
              </a:prstGeom>
              <a:blipFill>
                <a:blip r:embed="rId3"/>
                <a:stretch>
                  <a:fillRect l="-786" t="-2765" r="-357"/>
                </a:stretch>
              </a:blipFill>
            </p:spPr>
            <p:txBody>
              <a:bodyPr/>
              <a:lstStyle/>
              <a:p>
                <a:r>
                  <a:rPr lang="en-US">
                    <a:noFill/>
                  </a:rPr>
                  <a:t> </a:t>
                </a:r>
              </a:p>
            </p:txBody>
          </p:sp>
        </mc:Fallback>
      </mc:AlternateContent>
      <p:pic>
        <p:nvPicPr>
          <p:cNvPr id="6" name="Image 5">
            <a:extLst>
              <a:ext uri="{FF2B5EF4-FFF2-40B4-BE49-F238E27FC236}">
                <a16:creationId xmlns:a16="http://schemas.microsoft.com/office/drawing/2014/main" id="{48535F4F-EB73-4427-B390-EC1B187B8CEF}"/>
              </a:ext>
            </a:extLst>
          </p:cNvPr>
          <p:cNvPicPr>
            <a:picLocks noChangeAspect="1"/>
          </p:cNvPicPr>
          <p:nvPr/>
        </p:nvPicPr>
        <p:blipFill rotWithShape="1">
          <a:blip r:embed="rId4"/>
          <a:srcRect l="19181" r="3013"/>
          <a:stretch/>
        </p:blipFill>
        <p:spPr>
          <a:xfrm>
            <a:off x="-288425" y="2090251"/>
            <a:ext cx="5018313" cy="4543105"/>
          </a:xfrm>
          <a:prstGeom prst="rect">
            <a:avLst/>
          </a:prstGeom>
          <a:ln w="19050">
            <a:solidFill>
              <a:schemeClr val="tx1"/>
            </a:solidFill>
          </a:ln>
        </p:spPr>
      </p:pic>
      <p:grpSp>
        <p:nvGrpSpPr>
          <p:cNvPr id="4" name="Groupe 3">
            <a:extLst>
              <a:ext uri="{FF2B5EF4-FFF2-40B4-BE49-F238E27FC236}">
                <a16:creationId xmlns:a16="http://schemas.microsoft.com/office/drawing/2014/main" id="{7DC76BEB-2B70-44E9-8B81-DE7FC053E4DF}"/>
              </a:ext>
            </a:extLst>
          </p:cNvPr>
          <p:cNvGrpSpPr/>
          <p:nvPr/>
        </p:nvGrpSpPr>
        <p:grpSpPr>
          <a:xfrm>
            <a:off x="5935377" y="2024844"/>
            <a:ext cx="3358895" cy="2310503"/>
            <a:chOff x="0" y="1736812"/>
            <a:chExt cx="3693454" cy="2475083"/>
          </a:xfrm>
        </p:grpSpPr>
        <p:pic>
          <p:nvPicPr>
            <p:cNvPr id="2" name="Image 1">
              <a:extLst>
                <a:ext uri="{FF2B5EF4-FFF2-40B4-BE49-F238E27FC236}">
                  <a16:creationId xmlns:a16="http://schemas.microsoft.com/office/drawing/2014/main" id="{36193B81-3334-47A4-AFE3-867F8F7FF6D0}"/>
                </a:ext>
              </a:extLst>
            </p:cNvPr>
            <p:cNvPicPr>
              <a:picLocks noChangeAspect="1"/>
            </p:cNvPicPr>
            <p:nvPr/>
          </p:nvPicPr>
          <p:blipFill>
            <a:blip r:embed="rId5"/>
            <a:stretch>
              <a:fillRect/>
            </a:stretch>
          </p:blipFill>
          <p:spPr>
            <a:xfrm>
              <a:off x="0" y="1791781"/>
              <a:ext cx="3657704" cy="2122027"/>
            </a:xfrm>
            <a:prstGeom prst="rect">
              <a:avLst/>
            </a:prstGeom>
          </p:spPr>
        </p:pic>
        <p:sp>
          <p:nvSpPr>
            <p:cNvPr id="8" name="ZoneTexte 7">
              <a:extLst>
                <a:ext uri="{FF2B5EF4-FFF2-40B4-BE49-F238E27FC236}">
                  <a16:creationId xmlns:a16="http://schemas.microsoft.com/office/drawing/2014/main" id="{AB800EC2-AA41-42DB-BCB8-469D5A4591C8}"/>
                </a:ext>
              </a:extLst>
            </p:cNvPr>
            <p:cNvSpPr txBox="1"/>
            <p:nvPr/>
          </p:nvSpPr>
          <p:spPr>
            <a:xfrm>
              <a:off x="1151620" y="1736812"/>
              <a:ext cx="828092" cy="369332"/>
            </a:xfrm>
            <a:prstGeom prst="rect">
              <a:avLst/>
            </a:prstGeom>
            <a:noFill/>
          </p:spPr>
          <p:txBody>
            <a:bodyPr wrap="square" rtlCol="0">
              <a:spAutoFit/>
            </a:bodyPr>
            <a:lstStyle/>
            <a:p>
              <a:pPr algn="ctr"/>
              <a:r>
                <a:rPr lang="en-US" dirty="0"/>
                <a:t>R</a:t>
              </a:r>
            </a:p>
          </p:txBody>
        </p:sp>
        <p:sp>
          <p:nvSpPr>
            <p:cNvPr id="14" name="ZoneTexte 13">
              <a:extLst>
                <a:ext uri="{FF2B5EF4-FFF2-40B4-BE49-F238E27FC236}">
                  <a16:creationId xmlns:a16="http://schemas.microsoft.com/office/drawing/2014/main" id="{BBE1EC85-8684-424D-9737-C1AE0A5BABB6}"/>
                </a:ext>
              </a:extLst>
            </p:cNvPr>
            <p:cNvSpPr txBox="1"/>
            <p:nvPr/>
          </p:nvSpPr>
          <p:spPr>
            <a:xfrm>
              <a:off x="17372" y="2098026"/>
              <a:ext cx="828092" cy="369332"/>
            </a:xfrm>
            <a:prstGeom prst="rect">
              <a:avLst/>
            </a:prstGeom>
            <a:noFill/>
          </p:spPr>
          <p:txBody>
            <a:bodyPr wrap="square" rtlCol="0">
              <a:spAutoFit/>
            </a:bodyPr>
            <a:lstStyle/>
            <a:p>
              <a:pPr algn="ctr"/>
              <a:r>
                <a:rPr lang="en-US" dirty="0"/>
                <a:t>N1</a:t>
              </a:r>
            </a:p>
          </p:txBody>
        </p:sp>
        <p:sp>
          <p:nvSpPr>
            <p:cNvPr id="15" name="ZoneTexte 14">
              <a:extLst>
                <a:ext uri="{FF2B5EF4-FFF2-40B4-BE49-F238E27FC236}">
                  <a16:creationId xmlns:a16="http://schemas.microsoft.com/office/drawing/2014/main" id="{5EED2094-13CD-4067-8500-D45E6AFDF6ED}"/>
                </a:ext>
              </a:extLst>
            </p:cNvPr>
            <p:cNvSpPr txBox="1"/>
            <p:nvPr/>
          </p:nvSpPr>
          <p:spPr>
            <a:xfrm>
              <a:off x="2000573" y="2098026"/>
              <a:ext cx="828092" cy="369332"/>
            </a:xfrm>
            <a:prstGeom prst="rect">
              <a:avLst/>
            </a:prstGeom>
            <a:noFill/>
          </p:spPr>
          <p:txBody>
            <a:bodyPr wrap="square" rtlCol="0">
              <a:spAutoFit/>
            </a:bodyPr>
            <a:lstStyle/>
            <a:p>
              <a:pPr algn="ctr"/>
              <a:r>
                <a:rPr lang="en-US" dirty="0"/>
                <a:t>N2</a:t>
              </a:r>
            </a:p>
          </p:txBody>
        </p:sp>
        <p:sp>
          <p:nvSpPr>
            <p:cNvPr id="16" name="ZoneTexte 15">
              <a:extLst>
                <a:ext uri="{FF2B5EF4-FFF2-40B4-BE49-F238E27FC236}">
                  <a16:creationId xmlns:a16="http://schemas.microsoft.com/office/drawing/2014/main" id="{9EB1CE56-5A53-4B15-B453-563E38410266}"/>
                </a:ext>
              </a:extLst>
            </p:cNvPr>
            <p:cNvSpPr txBox="1"/>
            <p:nvPr/>
          </p:nvSpPr>
          <p:spPr>
            <a:xfrm>
              <a:off x="2865362" y="2847491"/>
              <a:ext cx="828092" cy="369332"/>
            </a:xfrm>
            <a:prstGeom prst="rect">
              <a:avLst/>
            </a:prstGeom>
            <a:noFill/>
          </p:spPr>
          <p:txBody>
            <a:bodyPr wrap="square" rtlCol="0">
              <a:spAutoFit/>
            </a:bodyPr>
            <a:lstStyle/>
            <a:p>
              <a:pPr algn="ctr"/>
              <a:r>
                <a:rPr lang="en-US" dirty="0"/>
                <a:t>N4</a:t>
              </a:r>
            </a:p>
          </p:txBody>
        </p:sp>
        <p:sp>
          <p:nvSpPr>
            <p:cNvPr id="17" name="ZoneTexte 16">
              <a:extLst>
                <a:ext uri="{FF2B5EF4-FFF2-40B4-BE49-F238E27FC236}">
                  <a16:creationId xmlns:a16="http://schemas.microsoft.com/office/drawing/2014/main" id="{7284774C-D0E1-4784-824F-CB962DF6824B}"/>
                </a:ext>
              </a:extLst>
            </p:cNvPr>
            <p:cNvSpPr txBox="1"/>
            <p:nvPr/>
          </p:nvSpPr>
          <p:spPr>
            <a:xfrm>
              <a:off x="2052579" y="3839241"/>
              <a:ext cx="828092" cy="369332"/>
            </a:xfrm>
            <a:prstGeom prst="rect">
              <a:avLst/>
            </a:prstGeom>
            <a:noFill/>
          </p:spPr>
          <p:txBody>
            <a:bodyPr wrap="square" rtlCol="0">
              <a:spAutoFit/>
            </a:bodyPr>
            <a:lstStyle/>
            <a:p>
              <a:pPr algn="ctr"/>
              <a:r>
                <a:rPr lang="en-US" dirty="0"/>
                <a:t>N6</a:t>
              </a:r>
            </a:p>
          </p:txBody>
        </p:sp>
        <p:sp>
          <p:nvSpPr>
            <p:cNvPr id="18" name="ZoneTexte 17">
              <a:extLst>
                <a:ext uri="{FF2B5EF4-FFF2-40B4-BE49-F238E27FC236}">
                  <a16:creationId xmlns:a16="http://schemas.microsoft.com/office/drawing/2014/main" id="{2BC1D10B-3E6E-4E53-9462-F94AADC51564}"/>
                </a:ext>
              </a:extLst>
            </p:cNvPr>
            <p:cNvSpPr txBox="1"/>
            <p:nvPr/>
          </p:nvSpPr>
          <p:spPr>
            <a:xfrm>
              <a:off x="1369074" y="3842563"/>
              <a:ext cx="828092" cy="369332"/>
            </a:xfrm>
            <a:prstGeom prst="rect">
              <a:avLst/>
            </a:prstGeom>
            <a:noFill/>
          </p:spPr>
          <p:txBody>
            <a:bodyPr wrap="square" rtlCol="0">
              <a:spAutoFit/>
            </a:bodyPr>
            <a:lstStyle/>
            <a:p>
              <a:pPr algn="ctr"/>
              <a:r>
                <a:rPr lang="en-US" dirty="0"/>
                <a:t>N5</a:t>
              </a:r>
            </a:p>
          </p:txBody>
        </p:sp>
        <p:sp>
          <p:nvSpPr>
            <p:cNvPr id="19" name="ZoneTexte 18">
              <a:extLst>
                <a:ext uri="{FF2B5EF4-FFF2-40B4-BE49-F238E27FC236}">
                  <a16:creationId xmlns:a16="http://schemas.microsoft.com/office/drawing/2014/main" id="{0C0B5F26-39E4-43DA-B934-4ED991BE77DE}"/>
                </a:ext>
              </a:extLst>
            </p:cNvPr>
            <p:cNvSpPr txBox="1"/>
            <p:nvPr/>
          </p:nvSpPr>
          <p:spPr>
            <a:xfrm>
              <a:off x="2722777" y="3835919"/>
              <a:ext cx="828092" cy="369332"/>
            </a:xfrm>
            <a:prstGeom prst="rect">
              <a:avLst/>
            </a:prstGeom>
            <a:noFill/>
          </p:spPr>
          <p:txBody>
            <a:bodyPr wrap="square" rtlCol="0">
              <a:spAutoFit/>
            </a:bodyPr>
            <a:lstStyle/>
            <a:p>
              <a:pPr algn="ctr"/>
              <a:r>
                <a:rPr lang="en-US" dirty="0"/>
                <a:t>N7</a:t>
              </a:r>
            </a:p>
          </p:txBody>
        </p:sp>
        <p:sp>
          <p:nvSpPr>
            <p:cNvPr id="20" name="ZoneTexte 19">
              <a:extLst>
                <a:ext uri="{FF2B5EF4-FFF2-40B4-BE49-F238E27FC236}">
                  <a16:creationId xmlns:a16="http://schemas.microsoft.com/office/drawing/2014/main" id="{DAC2342A-8A58-4D7A-AA96-2B1B40848C77}"/>
                </a:ext>
              </a:extLst>
            </p:cNvPr>
            <p:cNvSpPr txBox="1"/>
            <p:nvPr/>
          </p:nvSpPr>
          <p:spPr>
            <a:xfrm>
              <a:off x="902589" y="3059668"/>
              <a:ext cx="828092" cy="369332"/>
            </a:xfrm>
            <a:prstGeom prst="rect">
              <a:avLst/>
            </a:prstGeom>
            <a:noFill/>
          </p:spPr>
          <p:txBody>
            <a:bodyPr wrap="square" rtlCol="0">
              <a:spAutoFit/>
            </a:bodyPr>
            <a:lstStyle/>
            <a:p>
              <a:pPr algn="ctr"/>
              <a:r>
                <a:rPr lang="en-US" dirty="0"/>
                <a:t>N3</a:t>
              </a:r>
            </a:p>
          </p:txBody>
        </p:sp>
      </p:grpSp>
      <mc:AlternateContent xmlns:mc="http://schemas.openxmlformats.org/markup-compatibility/2006" xmlns:a14="http://schemas.microsoft.com/office/drawing/2010/main">
        <mc:Choice Requires="a14">
          <p:sp>
            <p:nvSpPr>
              <p:cNvPr id="22" name="ZoneTexte 21">
                <a:extLst>
                  <a:ext uri="{FF2B5EF4-FFF2-40B4-BE49-F238E27FC236}">
                    <a16:creationId xmlns:a16="http://schemas.microsoft.com/office/drawing/2014/main" id="{9C11B51E-A450-4C31-B8B1-FD00EC88EE72}"/>
                  </a:ext>
                </a:extLst>
              </p:cNvPr>
              <p:cNvSpPr txBox="1"/>
              <p:nvPr/>
            </p:nvSpPr>
            <p:spPr>
              <a:xfrm>
                <a:off x="4729888" y="2621549"/>
                <a:ext cx="4569627" cy="43138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i="1" dirty="0" smtClean="0">
                          <a:solidFill>
                            <a:schemeClr val="tx1"/>
                          </a:solidFill>
                          <a:latin typeface="Cambria Math" panose="02040503050406030204" pitchFamily="18" charset="0"/>
                        </a:rPr>
                        <m:t>𝐸𝑣𝑎𝑙𝑢𝑎𝑡𝑒</m:t>
                      </m:r>
                      <m:d>
                        <m:dPr>
                          <m:ctrlPr>
                            <a:rPr lang="en-US" sz="1400" i="1" dirty="0" smtClean="0">
                              <a:solidFill>
                                <a:schemeClr val="tx1"/>
                              </a:solidFill>
                              <a:latin typeface="Cambria Math" panose="02040503050406030204" pitchFamily="18" charset="0"/>
                            </a:rPr>
                          </m:ctrlPr>
                        </m:dPr>
                        <m:e>
                          <m:r>
                            <a:rPr lang="en-US" sz="1400" i="1" dirty="0" smtClean="0">
                              <a:solidFill>
                                <a:schemeClr val="tx1"/>
                              </a:solidFill>
                              <a:latin typeface="Cambria Math" panose="02040503050406030204" pitchFamily="18" charset="0"/>
                            </a:rPr>
                            <m:t>𝑅</m:t>
                          </m:r>
                        </m:e>
                      </m:d>
                    </m:oMath>
                  </m:oMathPara>
                </a14:m>
                <a:endParaRPr lang="fr-FR" sz="1400" dirty="0">
                  <a:solidFill>
                    <a:schemeClr val="tx1"/>
                  </a:solidFill>
                </a:endParaRPr>
              </a:p>
              <a:p>
                <a:pPr marL="285750" indent="-285750">
                  <a:buFont typeface="Arial" panose="020B0604020202020204" pitchFamily="34" charset="0"/>
                  <a:buChar char="•"/>
                </a:pPr>
                <a14:m>
                  <m:oMath xmlns:m="http://schemas.openxmlformats.org/officeDocument/2006/math">
                    <m:r>
                      <a:rPr lang="fr-FR" sz="1400" b="0" i="1" smtClean="0">
                        <a:solidFill>
                          <a:schemeClr val="tx1"/>
                        </a:solidFill>
                        <a:latin typeface="Cambria Math" panose="02040503050406030204" pitchFamily="18" charset="0"/>
                      </a:rPr>
                      <m:t>𝑒𝑣𝑎𝑙𝑢𝑎𝑡𝑒</m:t>
                    </m:r>
                    <m:d>
                      <m:dPr>
                        <m:ctrlPr>
                          <a:rPr lang="fr-FR" sz="1400" b="0" i="1" smtClean="0">
                            <a:solidFill>
                              <a:schemeClr val="tx1"/>
                            </a:solidFill>
                            <a:latin typeface="Cambria Math" panose="02040503050406030204" pitchFamily="18" charset="0"/>
                          </a:rPr>
                        </m:ctrlPr>
                      </m:dPr>
                      <m:e>
                        <m:r>
                          <a:rPr lang="fr-FR" sz="1400" b="0" i="1" smtClean="0">
                            <a:solidFill>
                              <a:schemeClr val="tx1"/>
                            </a:solidFill>
                            <a:latin typeface="Cambria Math" panose="02040503050406030204" pitchFamily="18" charset="0"/>
                          </a:rPr>
                          <m:t>𝑁</m:t>
                        </m:r>
                        <m:r>
                          <a:rPr lang="fr-FR" sz="1400" b="0" i="1" smtClean="0">
                            <a:solidFill>
                              <a:schemeClr val="tx1"/>
                            </a:solidFill>
                            <a:latin typeface="Cambria Math" panose="02040503050406030204" pitchFamily="18" charset="0"/>
                          </a:rPr>
                          <m:t>1</m:t>
                        </m:r>
                      </m:e>
                    </m:d>
                  </m:oMath>
                </a14:m>
                <a:endParaRPr lang="fr-FR" sz="1400" b="0" dirty="0">
                  <a:solidFill>
                    <a:schemeClr val="tx1"/>
                  </a:solidFill>
                </a:endParaRPr>
              </a:p>
              <a:p>
                <a:pPr marL="742950" lvl="1" indent="-285750">
                  <a:buFont typeface="Wingdings" panose="05000000000000000000" pitchFamily="2" charset="2"/>
                  <a:buChar char="Ø"/>
                </a:pPr>
                <a14:m>
                  <m:oMath xmlns:m="http://schemas.openxmlformats.org/officeDocument/2006/math">
                    <m:r>
                      <a:rPr lang="fr-FR" sz="1400" b="0" i="1" smtClean="0">
                        <a:solidFill>
                          <a:srgbClr val="008000"/>
                        </a:solidFill>
                        <a:latin typeface="Cambria Math" panose="02040503050406030204" pitchFamily="18" charset="0"/>
                      </a:rPr>
                      <m:t>𝑟𝑒𝑡𝑢𝑟𝑛</m:t>
                    </m:r>
                    <m:r>
                      <a:rPr lang="fr-FR" sz="1400" b="0" i="1" smtClean="0">
                        <a:solidFill>
                          <a:srgbClr val="008000"/>
                        </a:solidFill>
                        <a:latin typeface="Cambria Math" panose="02040503050406030204" pitchFamily="18" charset="0"/>
                      </a:rPr>
                      <m:t> 1</m:t>
                    </m:r>
                  </m:oMath>
                </a14:m>
                <a:endParaRPr lang="fr-FR" sz="1400" dirty="0">
                  <a:solidFill>
                    <a:srgbClr val="008000"/>
                  </a:solidFill>
                </a:endParaRPr>
              </a:p>
              <a:p>
                <a:pPr marL="285750" indent="-285750">
                  <a:buFont typeface="Arial" panose="020B0604020202020204" pitchFamily="34" charset="0"/>
                  <a:buChar char="•"/>
                </a:pPr>
                <a14:m>
                  <m:oMath xmlns:m="http://schemas.openxmlformats.org/officeDocument/2006/math">
                    <m:r>
                      <a:rPr lang="fr-FR" sz="1400" b="0" i="1" smtClean="0">
                        <a:latin typeface="Cambria Math" panose="02040503050406030204" pitchFamily="18" charset="0"/>
                      </a:rPr>
                      <m:t>𝑒𝑣𝑎𝑙𝑢𝑎𝑡𝑒</m:t>
                    </m:r>
                    <m:r>
                      <a:rPr lang="fr-FR" sz="1400" b="0" i="1" smtClean="0">
                        <a:latin typeface="Cambria Math" panose="02040503050406030204" pitchFamily="18" charset="0"/>
                      </a:rPr>
                      <m:t> </m:t>
                    </m:r>
                    <m:d>
                      <m:dPr>
                        <m:ctrlPr>
                          <a:rPr lang="fr-FR" sz="1400" b="0" i="1" smtClean="0">
                            <a:latin typeface="Cambria Math" panose="02040503050406030204" pitchFamily="18" charset="0"/>
                          </a:rPr>
                        </m:ctrlPr>
                      </m:dPr>
                      <m:e>
                        <m:r>
                          <a:rPr lang="fr-FR" sz="1400" b="0" i="1" smtClean="0">
                            <a:latin typeface="Cambria Math" panose="02040503050406030204" pitchFamily="18" charset="0"/>
                          </a:rPr>
                          <m:t>𝑁</m:t>
                        </m:r>
                        <m:r>
                          <a:rPr lang="fr-FR" sz="1400" b="0" i="1" smtClean="0">
                            <a:latin typeface="Cambria Math" panose="02040503050406030204" pitchFamily="18" charset="0"/>
                          </a:rPr>
                          <m:t>2</m:t>
                        </m:r>
                      </m:e>
                    </m:d>
                  </m:oMath>
                </a14:m>
                <a:endParaRPr lang="fr-FR" sz="1400" b="0" dirty="0"/>
              </a:p>
              <a:p>
                <a:pPr marL="742950" lvl="1" indent="-285750">
                  <a:buFont typeface="Wingdings" panose="05000000000000000000" pitchFamily="2" charset="2"/>
                  <a:buChar char="Ø"/>
                </a:pPr>
                <a14:m>
                  <m:oMath xmlns:m="http://schemas.openxmlformats.org/officeDocument/2006/math">
                    <m:r>
                      <a:rPr lang="fr-FR" sz="1400" b="0" i="1" smtClean="0">
                        <a:solidFill>
                          <a:schemeClr val="tx1"/>
                        </a:solidFill>
                        <a:latin typeface="Cambria Math" panose="02040503050406030204" pitchFamily="18" charset="0"/>
                      </a:rPr>
                      <m:t>𝑒𝑣𝑎𝑙𝑢𝑎𝑡𝑒</m:t>
                    </m:r>
                    <m:d>
                      <m:dPr>
                        <m:ctrlPr>
                          <a:rPr lang="fr-FR" sz="1400" b="0" i="1" smtClean="0">
                            <a:solidFill>
                              <a:schemeClr val="tx1"/>
                            </a:solidFill>
                            <a:latin typeface="Cambria Math" panose="02040503050406030204" pitchFamily="18" charset="0"/>
                          </a:rPr>
                        </m:ctrlPr>
                      </m:dPr>
                      <m:e>
                        <m:r>
                          <a:rPr lang="fr-FR" sz="1400" b="0" i="1" smtClean="0">
                            <a:solidFill>
                              <a:schemeClr val="tx1"/>
                            </a:solidFill>
                            <a:latin typeface="Cambria Math" panose="02040503050406030204" pitchFamily="18" charset="0"/>
                          </a:rPr>
                          <m:t>𝑁</m:t>
                        </m:r>
                        <m:r>
                          <a:rPr lang="fr-FR" sz="1400" b="0" i="1" smtClean="0">
                            <a:solidFill>
                              <a:schemeClr val="tx1"/>
                            </a:solidFill>
                            <a:latin typeface="Cambria Math" panose="02040503050406030204" pitchFamily="18" charset="0"/>
                          </a:rPr>
                          <m:t>3</m:t>
                        </m:r>
                      </m:e>
                    </m:d>
                  </m:oMath>
                </a14:m>
                <a:endParaRPr lang="fr-FR" sz="1400" b="0" dirty="0">
                  <a:solidFill>
                    <a:srgbClr val="FF0000"/>
                  </a:solidFill>
                </a:endParaRPr>
              </a:p>
              <a:p>
                <a:pPr marL="1200150" lvl="2" indent="-285750">
                  <a:buFont typeface="Courier New" panose="02070309020205020404" pitchFamily="49" charset="0"/>
                  <a:buChar char="o"/>
                </a:pPr>
                <a14:m>
                  <m:oMath xmlns:m="http://schemas.openxmlformats.org/officeDocument/2006/math">
                    <m:r>
                      <a:rPr lang="fr-FR" sz="1400" b="0" i="1" smtClean="0">
                        <a:solidFill>
                          <a:srgbClr val="FF0000"/>
                        </a:solidFill>
                        <a:latin typeface="Cambria Math" panose="02040503050406030204" pitchFamily="18" charset="0"/>
                      </a:rPr>
                      <m:t>𝑟𝑒𝑡𝑢𝑟𝑛</m:t>
                    </m:r>
                    <m:r>
                      <a:rPr lang="fr-FR" sz="1400" b="0" i="1" smtClean="0">
                        <a:solidFill>
                          <a:srgbClr val="FF0000"/>
                        </a:solidFill>
                        <a:latin typeface="Cambria Math" panose="02040503050406030204" pitchFamily="18" charset="0"/>
                      </a:rPr>
                      <m:t> 0</m:t>
                    </m:r>
                  </m:oMath>
                </a14:m>
                <a:endParaRPr lang="fr-FR" sz="1400" dirty="0">
                  <a:solidFill>
                    <a:srgbClr val="FF0000"/>
                  </a:solidFill>
                </a:endParaRPr>
              </a:p>
              <a:p>
                <a:pPr marL="742950" lvl="1" indent="-285750">
                  <a:buFont typeface="Wingdings" panose="05000000000000000000" pitchFamily="2" charset="2"/>
                  <a:buChar char="Ø"/>
                </a:pPr>
                <a14:m>
                  <m:oMath xmlns:m="http://schemas.openxmlformats.org/officeDocument/2006/math">
                    <m:r>
                      <a:rPr lang="fr-FR" sz="1400" b="0" i="1" smtClean="0">
                        <a:latin typeface="Cambria Math" panose="02040503050406030204" pitchFamily="18" charset="0"/>
                      </a:rPr>
                      <m:t>𝑒𝑣𝑎𝑙𝑢𝑎𝑡𝑒</m:t>
                    </m:r>
                    <m:r>
                      <a:rPr lang="fr-FR" sz="1400" b="0" i="1" smtClean="0">
                        <a:latin typeface="Cambria Math" panose="02040503050406030204" pitchFamily="18" charset="0"/>
                      </a:rPr>
                      <m:t> </m:t>
                    </m:r>
                    <m:d>
                      <m:dPr>
                        <m:ctrlPr>
                          <a:rPr lang="fr-FR" sz="1400" b="0" i="1" smtClean="0">
                            <a:latin typeface="Cambria Math" panose="02040503050406030204" pitchFamily="18" charset="0"/>
                          </a:rPr>
                        </m:ctrlPr>
                      </m:dPr>
                      <m:e>
                        <m:r>
                          <a:rPr lang="fr-FR" sz="1400" b="0" i="1" smtClean="0">
                            <a:latin typeface="Cambria Math" panose="02040503050406030204" pitchFamily="18" charset="0"/>
                          </a:rPr>
                          <m:t>𝑁</m:t>
                        </m:r>
                        <m:r>
                          <a:rPr lang="fr-FR" sz="1400" b="0" i="1" smtClean="0">
                            <a:latin typeface="Cambria Math" panose="02040503050406030204" pitchFamily="18" charset="0"/>
                          </a:rPr>
                          <m:t>4</m:t>
                        </m:r>
                      </m:e>
                    </m:d>
                  </m:oMath>
                </a14:m>
                <a:endParaRPr lang="fr-FR" sz="1400" b="0" dirty="0"/>
              </a:p>
              <a:p>
                <a:pPr marL="1200150" lvl="2" indent="-285750">
                  <a:buFont typeface="Courier New" panose="02070309020205020404" pitchFamily="49" charset="0"/>
                  <a:buChar char="o"/>
                </a:pPr>
                <a14:m>
                  <m:oMath xmlns:m="http://schemas.openxmlformats.org/officeDocument/2006/math">
                    <m:r>
                      <a:rPr lang="fr-FR" sz="1400" b="0" i="1" smtClean="0">
                        <a:solidFill>
                          <a:schemeClr val="tx1"/>
                        </a:solidFill>
                        <a:latin typeface="Cambria Math" panose="02040503050406030204" pitchFamily="18" charset="0"/>
                      </a:rPr>
                      <m:t>𝑒𝑣𝑎𝑙𝑢𝑎𝑡𝑒</m:t>
                    </m:r>
                    <m:r>
                      <a:rPr lang="fr-FR" sz="1400" b="0" i="1" smtClean="0">
                        <a:solidFill>
                          <a:schemeClr val="tx1"/>
                        </a:solidFill>
                        <a:latin typeface="Cambria Math" panose="02040503050406030204" pitchFamily="18" charset="0"/>
                      </a:rPr>
                      <m:t> </m:t>
                    </m:r>
                    <m:d>
                      <m:dPr>
                        <m:ctrlPr>
                          <a:rPr lang="fr-FR" sz="1400" b="0" i="1" smtClean="0">
                            <a:solidFill>
                              <a:schemeClr val="tx1"/>
                            </a:solidFill>
                            <a:latin typeface="Cambria Math" panose="02040503050406030204" pitchFamily="18" charset="0"/>
                          </a:rPr>
                        </m:ctrlPr>
                      </m:dPr>
                      <m:e>
                        <m:r>
                          <a:rPr lang="fr-FR" sz="1400" b="0" i="1" smtClean="0">
                            <a:solidFill>
                              <a:schemeClr val="tx1"/>
                            </a:solidFill>
                            <a:latin typeface="Cambria Math" panose="02040503050406030204" pitchFamily="18" charset="0"/>
                          </a:rPr>
                          <m:t>𝑁</m:t>
                        </m:r>
                        <m:r>
                          <a:rPr lang="fr-FR" sz="1400" b="0" i="1" smtClean="0">
                            <a:solidFill>
                              <a:schemeClr val="tx1"/>
                            </a:solidFill>
                            <a:latin typeface="Cambria Math" panose="02040503050406030204" pitchFamily="18" charset="0"/>
                          </a:rPr>
                          <m:t>5</m:t>
                        </m:r>
                      </m:e>
                    </m:d>
                  </m:oMath>
                </a14:m>
                <a:endParaRPr lang="fr-FR" sz="1400" b="0" dirty="0">
                  <a:solidFill>
                    <a:schemeClr val="tx1"/>
                  </a:solidFill>
                </a:endParaRPr>
              </a:p>
              <a:p>
                <a:pPr marL="1657350" lvl="3" indent="-285750">
                  <a:buFont typeface="Wingdings" panose="05000000000000000000" pitchFamily="2" charset="2"/>
                  <a:buChar char="§"/>
                </a:pPr>
                <a14:m>
                  <m:oMath xmlns:m="http://schemas.openxmlformats.org/officeDocument/2006/math">
                    <m:r>
                      <a:rPr lang="fr-FR" sz="1400" b="0" i="1" smtClean="0">
                        <a:solidFill>
                          <a:srgbClr val="008000"/>
                        </a:solidFill>
                        <a:latin typeface="Cambria Math" panose="02040503050406030204" pitchFamily="18" charset="0"/>
                      </a:rPr>
                      <m:t>𝑟𝑒𝑡𝑢𝑟𝑛</m:t>
                    </m:r>
                    <m:r>
                      <a:rPr lang="fr-FR" sz="1400" b="0" i="1" smtClean="0">
                        <a:solidFill>
                          <a:srgbClr val="008000"/>
                        </a:solidFill>
                        <a:latin typeface="Cambria Math" panose="02040503050406030204" pitchFamily="18" charset="0"/>
                      </a:rPr>
                      <m:t> 1</m:t>
                    </m:r>
                  </m:oMath>
                </a14:m>
                <a:endParaRPr lang="fr-FR" sz="1400" dirty="0">
                  <a:solidFill>
                    <a:srgbClr val="008000"/>
                  </a:solidFill>
                </a:endParaRPr>
              </a:p>
              <a:p>
                <a:pPr marL="1200150" lvl="2" indent="-285750">
                  <a:buFont typeface="Courier New" panose="02070309020205020404" pitchFamily="49" charset="0"/>
                  <a:buChar char="o"/>
                </a:pPr>
                <a14:m>
                  <m:oMath xmlns:m="http://schemas.openxmlformats.org/officeDocument/2006/math">
                    <m:r>
                      <a:rPr lang="fr-FR" sz="1400" b="0" i="1" smtClean="0">
                        <a:solidFill>
                          <a:schemeClr val="tx1"/>
                        </a:solidFill>
                        <a:latin typeface="Cambria Math" panose="02040503050406030204" pitchFamily="18" charset="0"/>
                      </a:rPr>
                      <m:t>𝑒𝑣𝑎𝑙𝑢𝑎𝑡𝑒</m:t>
                    </m:r>
                    <m:r>
                      <a:rPr lang="fr-FR" sz="1400" b="0" i="1" smtClean="0">
                        <a:solidFill>
                          <a:schemeClr val="tx1"/>
                        </a:solidFill>
                        <a:latin typeface="Cambria Math" panose="02040503050406030204" pitchFamily="18" charset="0"/>
                      </a:rPr>
                      <m:t> </m:t>
                    </m:r>
                    <m:d>
                      <m:dPr>
                        <m:ctrlPr>
                          <a:rPr lang="fr-FR" sz="1400" b="0" i="1" smtClean="0">
                            <a:solidFill>
                              <a:schemeClr val="tx1"/>
                            </a:solidFill>
                            <a:latin typeface="Cambria Math" panose="02040503050406030204" pitchFamily="18" charset="0"/>
                          </a:rPr>
                        </m:ctrlPr>
                      </m:dPr>
                      <m:e>
                        <m:r>
                          <a:rPr lang="fr-FR" sz="1400" b="0" i="1" smtClean="0">
                            <a:solidFill>
                              <a:schemeClr val="tx1"/>
                            </a:solidFill>
                            <a:latin typeface="Cambria Math" panose="02040503050406030204" pitchFamily="18" charset="0"/>
                          </a:rPr>
                          <m:t>𝑁</m:t>
                        </m:r>
                        <m:r>
                          <a:rPr lang="fr-FR" sz="1400" b="0" i="1" smtClean="0">
                            <a:solidFill>
                              <a:schemeClr val="tx1"/>
                            </a:solidFill>
                            <a:latin typeface="Cambria Math" panose="02040503050406030204" pitchFamily="18" charset="0"/>
                          </a:rPr>
                          <m:t>6</m:t>
                        </m:r>
                      </m:e>
                    </m:d>
                  </m:oMath>
                </a14:m>
                <a:endParaRPr lang="fr-FR" sz="1400" b="0" dirty="0">
                  <a:solidFill>
                    <a:schemeClr val="tx1"/>
                  </a:solidFill>
                </a:endParaRPr>
              </a:p>
              <a:p>
                <a:pPr marL="1657350" lvl="3" indent="-285750">
                  <a:buFont typeface="Wingdings" panose="05000000000000000000" pitchFamily="2" charset="2"/>
                  <a:buChar char="§"/>
                </a:pPr>
                <a14:m>
                  <m:oMath xmlns:m="http://schemas.openxmlformats.org/officeDocument/2006/math">
                    <m:r>
                      <a:rPr lang="fr-FR" sz="1400" b="0" i="1" smtClean="0">
                        <a:solidFill>
                          <a:srgbClr val="008000"/>
                        </a:solidFill>
                        <a:latin typeface="Cambria Math" panose="02040503050406030204" pitchFamily="18" charset="0"/>
                      </a:rPr>
                      <m:t>𝑟𝑒𝑡𝑢𝑟𝑛</m:t>
                    </m:r>
                    <m:r>
                      <a:rPr lang="fr-FR" sz="1400" b="0" i="1" smtClean="0">
                        <a:solidFill>
                          <a:srgbClr val="008000"/>
                        </a:solidFill>
                        <a:latin typeface="Cambria Math" panose="02040503050406030204" pitchFamily="18" charset="0"/>
                      </a:rPr>
                      <m:t> 1</m:t>
                    </m:r>
                  </m:oMath>
                </a14:m>
                <a:endParaRPr lang="fr-FR" sz="1400" dirty="0">
                  <a:solidFill>
                    <a:srgbClr val="008000"/>
                  </a:solidFill>
                </a:endParaRPr>
              </a:p>
              <a:p>
                <a:pPr marL="1200150" lvl="2" indent="-285750">
                  <a:buFont typeface="Courier New" panose="02070309020205020404" pitchFamily="49" charset="0"/>
                  <a:buChar char="o"/>
                </a:pPr>
                <a14:m>
                  <m:oMath xmlns:m="http://schemas.openxmlformats.org/officeDocument/2006/math">
                    <m:r>
                      <a:rPr lang="fr-FR" sz="1400" b="0" i="1" smtClean="0">
                        <a:solidFill>
                          <a:schemeClr val="tx1"/>
                        </a:solidFill>
                        <a:latin typeface="Cambria Math" panose="02040503050406030204" pitchFamily="18" charset="0"/>
                      </a:rPr>
                      <m:t>𝑒𝑣𝑎𝑙𝑢𝑎𝑡𝑒</m:t>
                    </m:r>
                    <m:d>
                      <m:dPr>
                        <m:ctrlPr>
                          <a:rPr lang="fr-FR" sz="1400" b="0" i="1" smtClean="0">
                            <a:solidFill>
                              <a:schemeClr val="tx1"/>
                            </a:solidFill>
                            <a:latin typeface="Cambria Math" panose="02040503050406030204" pitchFamily="18" charset="0"/>
                          </a:rPr>
                        </m:ctrlPr>
                      </m:dPr>
                      <m:e>
                        <m:r>
                          <a:rPr lang="fr-FR" sz="1400" b="0" i="1" smtClean="0">
                            <a:solidFill>
                              <a:schemeClr val="tx1"/>
                            </a:solidFill>
                            <a:latin typeface="Cambria Math" panose="02040503050406030204" pitchFamily="18" charset="0"/>
                          </a:rPr>
                          <m:t>𝑁</m:t>
                        </m:r>
                        <m:r>
                          <a:rPr lang="fr-FR" sz="1400" b="0" i="1" smtClean="0">
                            <a:solidFill>
                              <a:schemeClr val="tx1"/>
                            </a:solidFill>
                            <a:latin typeface="Cambria Math" panose="02040503050406030204" pitchFamily="18" charset="0"/>
                          </a:rPr>
                          <m:t>7</m:t>
                        </m:r>
                      </m:e>
                    </m:d>
                  </m:oMath>
                </a14:m>
                <a:endParaRPr lang="fr-FR" sz="1400" b="0" dirty="0">
                  <a:solidFill>
                    <a:schemeClr val="tx1"/>
                  </a:solidFill>
                </a:endParaRPr>
              </a:p>
              <a:p>
                <a:pPr marL="1657350" lvl="3" indent="-285750">
                  <a:buFont typeface="Wingdings" panose="05000000000000000000" pitchFamily="2" charset="2"/>
                  <a:buChar char="§"/>
                </a:pPr>
                <a14:m>
                  <m:oMath xmlns:m="http://schemas.openxmlformats.org/officeDocument/2006/math">
                    <m:r>
                      <a:rPr lang="fr-FR" sz="1400" b="0" i="1" smtClean="0">
                        <a:solidFill>
                          <a:srgbClr val="FF0000"/>
                        </a:solidFill>
                        <a:latin typeface="Cambria Math" panose="02040503050406030204" pitchFamily="18" charset="0"/>
                      </a:rPr>
                      <m:t>𝑟𝑒𝑡𝑢𝑟𝑛</m:t>
                    </m:r>
                    <m:r>
                      <a:rPr lang="fr-FR" sz="1400" b="0" i="1" smtClean="0">
                        <a:solidFill>
                          <a:srgbClr val="FF0000"/>
                        </a:solidFill>
                        <a:latin typeface="Cambria Math" panose="02040503050406030204" pitchFamily="18" charset="0"/>
                      </a:rPr>
                      <m:t> 0</m:t>
                    </m:r>
                  </m:oMath>
                </a14:m>
                <a:endParaRPr lang="fr-FR" sz="1400" dirty="0">
                  <a:solidFill>
                    <a:srgbClr val="FF0000"/>
                  </a:solidFill>
                </a:endParaRPr>
              </a:p>
              <a:p>
                <a:pPr marL="1200150" lvl="2" indent="-285750">
                  <a:buFont typeface="Courier New" panose="02070309020205020404" pitchFamily="49" charset="0"/>
                  <a:buChar char="o"/>
                </a:pPr>
                <a14:m>
                  <m:oMath xmlns:m="http://schemas.openxmlformats.org/officeDocument/2006/math">
                    <m:r>
                      <a:rPr lang="fr-FR" sz="1400" i="1">
                        <a:latin typeface="Cambria Math" panose="02040503050406030204" pitchFamily="18" charset="0"/>
                      </a:rPr>
                      <m:t>𝑛</m:t>
                    </m:r>
                    <m:sSub>
                      <m:sSubPr>
                        <m:ctrlPr>
                          <a:rPr lang="fr-FR" sz="1400" i="1">
                            <a:latin typeface="Cambria Math" panose="02040503050406030204" pitchFamily="18" charset="0"/>
                          </a:rPr>
                        </m:ctrlPr>
                      </m:sSubPr>
                      <m:e>
                        <m:r>
                          <a:rPr lang="fr-FR" sz="1400" i="1">
                            <a:latin typeface="Cambria Math" panose="02040503050406030204" pitchFamily="18" charset="0"/>
                          </a:rPr>
                          <m:t>𝑏</m:t>
                        </m:r>
                      </m:e>
                      <m:sub>
                        <m:r>
                          <a:rPr lang="fr-FR" sz="1400" i="1">
                            <a:latin typeface="Cambria Math" panose="02040503050406030204" pitchFamily="18" charset="0"/>
                          </a:rPr>
                          <m:t>𝑛𝑜𝑑</m:t>
                        </m:r>
                        <m:sSub>
                          <m:sSubPr>
                            <m:ctrlPr>
                              <a:rPr lang="fr-FR" sz="1400" i="1">
                                <a:latin typeface="Cambria Math" panose="02040503050406030204" pitchFamily="18" charset="0"/>
                              </a:rPr>
                            </m:ctrlPr>
                          </m:sSubPr>
                          <m:e>
                            <m:r>
                              <a:rPr lang="fr-FR" sz="1400" i="1">
                                <a:latin typeface="Cambria Math" panose="02040503050406030204" pitchFamily="18" charset="0"/>
                              </a:rPr>
                              <m:t>𝑒</m:t>
                            </m:r>
                          </m:e>
                          <m:sub>
                            <m:r>
                              <a:rPr lang="fr-FR" sz="1400" i="1">
                                <a:latin typeface="Cambria Math" panose="02040503050406030204" pitchFamily="18" charset="0"/>
                              </a:rPr>
                              <m:t>𝑠𝑎𝑡𝑖𝑠𝑓𝑖𝑒𝑑</m:t>
                            </m:r>
                          </m:sub>
                        </m:sSub>
                      </m:sub>
                    </m:sSub>
                    <m:r>
                      <a:rPr lang="fr-FR" sz="1400" b="0" i="1" smtClean="0">
                        <a:latin typeface="Cambria Math" panose="02040503050406030204" pitchFamily="18" charset="0"/>
                      </a:rPr>
                      <m:t>=2≥</m:t>
                    </m:r>
                    <m:r>
                      <a:rPr lang="fr-FR" sz="1400" b="0" i="1" smtClean="0">
                        <a:latin typeface="Cambria Math" panose="02040503050406030204" pitchFamily="18" charset="0"/>
                      </a:rPr>
                      <m:t>𝑡h𝑟𝑒𝑠h𝑜𝑙𝑑</m:t>
                    </m:r>
                    <m:r>
                      <a:rPr lang="fr-FR" sz="1400" b="0" i="1" smtClean="0">
                        <a:latin typeface="Cambria Math" panose="02040503050406030204" pitchFamily="18" charset="0"/>
                      </a:rPr>
                      <m:t> </m:t>
                    </m:r>
                    <m:d>
                      <m:dPr>
                        <m:ctrlPr>
                          <a:rPr lang="fr-FR" sz="1400" b="0" i="1" smtClean="0">
                            <a:latin typeface="Cambria Math" panose="02040503050406030204" pitchFamily="18" charset="0"/>
                          </a:rPr>
                        </m:ctrlPr>
                      </m:dPr>
                      <m:e>
                        <m:r>
                          <a:rPr lang="fr-FR" sz="1400" b="0" i="1" smtClean="0">
                            <a:latin typeface="Cambria Math" panose="02040503050406030204" pitchFamily="18" charset="0"/>
                          </a:rPr>
                          <m:t>𝑁</m:t>
                        </m:r>
                        <m:r>
                          <a:rPr lang="fr-FR" sz="1400" b="0" i="1" smtClean="0">
                            <a:latin typeface="Cambria Math" panose="02040503050406030204" pitchFamily="18" charset="0"/>
                          </a:rPr>
                          <m:t>4</m:t>
                        </m:r>
                      </m:e>
                    </m:d>
                  </m:oMath>
                </a14:m>
                <a:endParaRPr lang="fr-FR" sz="1400" b="0" dirty="0"/>
              </a:p>
              <a:p>
                <a:pPr marL="1657350" lvl="3" indent="-285750">
                  <a:buFont typeface="Wingdings" panose="05000000000000000000" pitchFamily="2" charset="2"/>
                  <a:buChar char="§"/>
                </a:pPr>
                <a14:m>
                  <m:oMath xmlns:m="http://schemas.openxmlformats.org/officeDocument/2006/math">
                    <m:r>
                      <a:rPr lang="fr-FR" sz="1400" b="0" i="1" smtClean="0">
                        <a:solidFill>
                          <a:srgbClr val="008000"/>
                        </a:solidFill>
                        <a:latin typeface="Cambria Math" panose="02040503050406030204" pitchFamily="18" charset="0"/>
                      </a:rPr>
                      <m:t>𝑟𝑒𝑡𝑟𝑢𝑛</m:t>
                    </m:r>
                    <m:r>
                      <a:rPr lang="fr-FR" sz="1400" b="0" i="1" smtClean="0">
                        <a:solidFill>
                          <a:srgbClr val="008000"/>
                        </a:solidFill>
                        <a:latin typeface="Cambria Math" panose="02040503050406030204" pitchFamily="18" charset="0"/>
                      </a:rPr>
                      <m:t> 1</m:t>
                    </m:r>
                  </m:oMath>
                </a14:m>
                <a:endParaRPr lang="fr-FR" sz="1400" dirty="0">
                  <a:solidFill>
                    <a:srgbClr val="008000"/>
                  </a:solidFill>
                </a:endParaRPr>
              </a:p>
              <a:p>
                <a:pPr marL="742950" lvl="1" indent="-285750">
                  <a:buFont typeface="Wingdings" panose="05000000000000000000" pitchFamily="2" charset="2"/>
                  <a:buChar char="Ø"/>
                </a:pPr>
                <a14:m>
                  <m:oMath xmlns:m="http://schemas.openxmlformats.org/officeDocument/2006/math">
                    <m:r>
                      <a:rPr lang="fr-FR" sz="1400" b="0" i="1" smtClean="0">
                        <a:latin typeface="Cambria Math" panose="02040503050406030204" pitchFamily="18" charset="0"/>
                      </a:rPr>
                      <m:t>𝑛</m:t>
                    </m:r>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𝑏</m:t>
                        </m:r>
                      </m:e>
                      <m:sub>
                        <m:r>
                          <a:rPr lang="fr-FR" sz="1400" b="0" i="1" smtClean="0">
                            <a:latin typeface="Cambria Math" panose="02040503050406030204" pitchFamily="18" charset="0"/>
                          </a:rPr>
                          <m:t>𝑛𝑜𝑑</m:t>
                        </m:r>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𝑒</m:t>
                            </m:r>
                          </m:e>
                          <m:sub>
                            <m:r>
                              <a:rPr lang="fr-FR" sz="1400" b="0" i="1" smtClean="0">
                                <a:latin typeface="Cambria Math" panose="02040503050406030204" pitchFamily="18" charset="0"/>
                              </a:rPr>
                              <m:t>𝑠𝑎𝑡𝑖𝑠𝑓𝑖𝑒𝑑</m:t>
                            </m:r>
                          </m:sub>
                        </m:sSub>
                      </m:sub>
                    </m:sSub>
                    <m:r>
                      <a:rPr lang="fr-FR" sz="1400" b="0" i="1" smtClean="0">
                        <a:latin typeface="Cambria Math" panose="02040503050406030204" pitchFamily="18" charset="0"/>
                      </a:rPr>
                      <m:t>=1≥</m:t>
                    </m:r>
                    <m:r>
                      <a:rPr lang="fr-FR" sz="1400" b="0" i="1" smtClean="0">
                        <a:latin typeface="Cambria Math" panose="02040503050406030204" pitchFamily="18" charset="0"/>
                      </a:rPr>
                      <m:t>𝑡h𝑟𝑒𝑠h𝑜𝑙𝑑</m:t>
                    </m:r>
                    <m:d>
                      <m:dPr>
                        <m:ctrlPr>
                          <a:rPr lang="fr-FR" sz="1400" b="0" i="1" smtClean="0">
                            <a:latin typeface="Cambria Math" panose="02040503050406030204" pitchFamily="18" charset="0"/>
                          </a:rPr>
                        </m:ctrlPr>
                      </m:dPr>
                      <m:e>
                        <m:r>
                          <a:rPr lang="fr-FR" sz="1400" b="0" i="1" smtClean="0">
                            <a:latin typeface="Cambria Math" panose="02040503050406030204" pitchFamily="18" charset="0"/>
                          </a:rPr>
                          <m:t>𝑁</m:t>
                        </m:r>
                        <m:r>
                          <a:rPr lang="fr-FR" sz="1400" b="0" i="1" smtClean="0">
                            <a:latin typeface="Cambria Math" panose="02040503050406030204" pitchFamily="18" charset="0"/>
                          </a:rPr>
                          <m:t>2</m:t>
                        </m:r>
                      </m:e>
                    </m:d>
                  </m:oMath>
                </a14:m>
                <a:endParaRPr lang="fr-FR" sz="1400" b="0" dirty="0"/>
              </a:p>
              <a:p>
                <a:pPr marL="1200150" lvl="2" indent="-285750">
                  <a:buFont typeface="Courier New" panose="02070309020205020404" pitchFamily="49" charset="0"/>
                  <a:buChar char="o"/>
                </a:pPr>
                <a14:m>
                  <m:oMath xmlns:m="http://schemas.openxmlformats.org/officeDocument/2006/math">
                    <m:r>
                      <a:rPr lang="fr-FR" sz="1400" b="0" i="1" smtClean="0">
                        <a:solidFill>
                          <a:srgbClr val="008000"/>
                        </a:solidFill>
                        <a:latin typeface="Cambria Math" panose="02040503050406030204" pitchFamily="18" charset="0"/>
                      </a:rPr>
                      <m:t>𝑟𝑒𝑡𝑢𝑟𝑛</m:t>
                    </m:r>
                    <m:r>
                      <a:rPr lang="fr-FR" sz="1400" b="0" i="1" smtClean="0">
                        <a:solidFill>
                          <a:srgbClr val="008000"/>
                        </a:solidFill>
                        <a:latin typeface="Cambria Math" panose="02040503050406030204" pitchFamily="18" charset="0"/>
                      </a:rPr>
                      <m:t> 1</m:t>
                    </m:r>
                  </m:oMath>
                </a14:m>
                <a:endParaRPr lang="fr-FR" sz="1400" b="0" dirty="0">
                  <a:solidFill>
                    <a:srgbClr val="008000"/>
                  </a:solidFill>
                </a:endParaRPr>
              </a:p>
              <a:p>
                <a:pPr marL="285750" indent="-285750">
                  <a:buFont typeface="Arial" panose="020B0604020202020204" pitchFamily="34" charset="0"/>
                  <a:buChar char="•"/>
                </a:pPr>
                <a14:m>
                  <m:oMath xmlns:m="http://schemas.openxmlformats.org/officeDocument/2006/math">
                    <m:r>
                      <a:rPr lang="fr-FR" sz="1400" i="1">
                        <a:latin typeface="Cambria Math" panose="02040503050406030204" pitchFamily="18" charset="0"/>
                      </a:rPr>
                      <m:t>𝑛</m:t>
                    </m:r>
                    <m:sSub>
                      <m:sSubPr>
                        <m:ctrlPr>
                          <a:rPr lang="fr-FR" sz="1400" i="1">
                            <a:latin typeface="Cambria Math" panose="02040503050406030204" pitchFamily="18" charset="0"/>
                          </a:rPr>
                        </m:ctrlPr>
                      </m:sSubPr>
                      <m:e>
                        <m:r>
                          <a:rPr lang="fr-FR" sz="1400" i="1">
                            <a:latin typeface="Cambria Math" panose="02040503050406030204" pitchFamily="18" charset="0"/>
                          </a:rPr>
                          <m:t>𝑏</m:t>
                        </m:r>
                      </m:e>
                      <m:sub>
                        <m:r>
                          <a:rPr lang="fr-FR" sz="1400" i="1">
                            <a:latin typeface="Cambria Math" panose="02040503050406030204" pitchFamily="18" charset="0"/>
                          </a:rPr>
                          <m:t>𝑛𝑜𝑑</m:t>
                        </m:r>
                        <m:sSub>
                          <m:sSubPr>
                            <m:ctrlPr>
                              <a:rPr lang="fr-FR" sz="1400" i="1">
                                <a:latin typeface="Cambria Math" panose="02040503050406030204" pitchFamily="18" charset="0"/>
                              </a:rPr>
                            </m:ctrlPr>
                          </m:sSubPr>
                          <m:e>
                            <m:r>
                              <a:rPr lang="fr-FR" sz="1400" i="1">
                                <a:latin typeface="Cambria Math" panose="02040503050406030204" pitchFamily="18" charset="0"/>
                              </a:rPr>
                              <m:t>𝑒</m:t>
                            </m:r>
                          </m:e>
                          <m:sub>
                            <m:r>
                              <a:rPr lang="fr-FR" sz="1400" i="1">
                                <a:latin typeface="Cambria Math" panose="02040503050406030204" pitchFamily="18" charset="0"/>
                              </a:rPr>
                              <m:t>𝑠𝑎𝑡𝑖𝑠𝑓𝑖𝑒𝑑</m:t>
                            </m:r>
                          </m:sub>
                        </m:sSub>
                      </m:sub>
                    </m:sSub>
                    <m:r>
                      <a:rPr lang="fr-FR" sz="1400" i="1">
                        <a:latin typeface="Cambria Math" panose="02040503050406030204" pitchFamily="18" charset="0"/>
                      </a:rPr>
                      <m:t>=</m:t>
                    </m:r>
                    <m:r>
                      <a:rPr lang="fr-FR" sz="1400" b="0" i="1" smtClean="0">
                        <a:latin typeface="Cambria Math" panose="02040503050406030204" pitchFamily="18" charset="0"/>
                      </a:rPr>
                      <m:t>2</m:t>
                    </m:r>
                    <m:r>
                      <a:rPr lang="fr-FR" sz="1400" i="1">
                        <a:latin typeface="Cambria Math" panose="02040503050406030204" pitchFamily="18" charset="0"/>
                      </a:rPr>
                      <m:t>≥</m:t>
                    </m:r>
                    <m:r>
                      <a:rPr lang="fr-FR" sz="1400" i="1">
                        <a:latin typeface="Cambria Math" panose="02040503050406030204" pitchFamily="18" charset="0"/>
                      </a:rPr>
                      <m:t>𝑡h𝑟𝑒𝑠h𝑜𝑙𝑑</m:t>
                    </m:r>
                    <m:d>
                      <m:dPr>
                        <m:ctrlPr>
                          <a:rPr lang="fr-FR" sz="1400" i="1">
                            <a:latin typeface="Cambria Math" panose="02040503050406030204" pitchFamily="18" charset="0"/>
                          </a:rPr>
                        </m:ctrlPr>
                      </m:dPr>
                      <m:e>
                        <m:r>
                          <a:rPr lang="fr-FR" sz="1400" i="1" smtClean="0">
                            <a:latin typeface="Cambria Math" panose="02040503050406030204" pitchFamily="18" charset="0"/>
                          </a:rPr>
                          <m:t>𝑅</m:t>
                        </m:r>
                      </m:e>
                    </m:d>
                  </m:oMath>
                </a14:m>
                <a:endParaRPr lang="fr-FR" sz="1400" dirty="0"/>
              </a:p>
              <a:p>
                <a:pPr marL="742950" lvl="1" indent="-285750">
                  <a:buFont typeface="Wingdings" panose="05000000000000000000" pitchFamily="2" charset="2"/>
                  <a:buChar char="Ø"/>
                </a:pPr>
                <a14:m>
                  <m:oMath xmlns:m="http://schemas.openxmlformats.org/officeDocument/2006/math">
                    <m:r>
                      <a:rPr lang="fr-FR" sz="1400" b="0" i="1" smtClean="0">
                        <a:solidFill>
                          <a:srgbClr val="008000"/>
                        </a:solidFill>
                        <a:latin typeface="Cambria Math" panose="02040503050406030204" pitchFamily="18" charset="0"/>
                      </a:rPr>
                      <m:t>𝑟𝑒𝑡𝑢𝑟𝑛</m:t>
                    </m:r>
                    <m:r>
                      <a:rPr lang="fr-FR" sz="1400" b="0" i="1" smtClean="0">
                        <a:solidFill>
                          <a:srgbClr val="008000"/>
                        </a:solidFill>
                        <a:latin typeface="Cambria Math" panose="02040503050406030204" pitchFamily="18" charset="0"/>
                      </a:rPr>
                      <m:t> 1</m:t>
                    </m:r>
                  </m:oMath>
                </a14:m>
                <a:r>
                  <a:rPr lang="fr-FR" sz="1400" dirty="0">
                    <a:solidFill>
                      <a:srgbClr val="008000"/>
                    </a:solidFill>
                  </a:rPr>
                  <a:t> </a:t>
                </a:r>
                <a:r>
                  <a:rPr lang="fr-FR" sz="1400" dirty="0"/>
                  <a:t>	</a:t>
                </a:r>
                <a:endParaRPr lang="fr-FR" dirty="0"/>
              </a:p>
            </p:txBody>
          </p:sp>
        </mc:Choice>
        <mc:Fallback xmlns="">
          <p:sp>
            <p:nvSpPr>
              <p:cNvPr id="22" name="ZoneTexte 21">
                <a:extLst>
                  <a:ext uri="{FF2B5EF4-FFF2-40B4-BE49-F238E27FC236}">
                    <a16:creationId xmlns:a16="http://schemas.microsoft.com/office/drawing/2014/main" id="{9C11B51E-A450-4C31-B8B1-FD00EC88EE72}"/>
                  </a:ext>
                </a:extLst>
              </p:cNvPr>
              <p:cNvSpPr txBox="1">
                <a:spLocks noRot="1" noChangeAspect="1" noMove="1" noResize="1" noEditPoints="1" noAdjustHandles="1" noChangeArrowheads="1" noChangeShapeType="1" noTextEdit="1"/>
              </p:cNvSpPr>
              <p:nvPr/>
            </p:nvSpPr>
            <p:spPr>
              <a:xfrm>
                <a:off x="4729888" y="2621549"/>
                <a:ext cx="4569627" cy="4313873"/>
              </a:xfrm>
              <a:prstGeom prst="rect">
                <a:avLst/>
              </a:prstGeom>
              <a:blipFill>
                <a:blip r:embed="rId6"/>
                <a:stretch>
                  <a:fillRect l="-267"/>
                </a:stretch>
              </a:blipFill>
            </p:spPr>
            <p:txBody>
              <a:bodyPr/>
              <a:lstStyle/>
              <a:p>
                <a:r>
                  <a:rPr lang="en-US">
                    <a:noFill/>
                  </a:rPr>
                  <a:t> </a:t>
                </a:r>
              </a:p>
            </p:txBody>
          </p:sp>
        </mc:Fallback>
      </mc:AlternateContent>
    </p:spTree>
    <p:extLst>
      <p:ext uri="{BB962C8B-B14F-4D97-AF65-F5344CB8AC3E}">
        <p14:creationId xmlns:p14="http://schemas.microsoft.com/office/powerpoint/2010/main" val="316747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2">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2">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2">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17</a:t>
            </a:fld>
            <a:endParaRPr lang="fr-FR" dirty="0"/>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2A9DC08B-19E6-4E91-BD24-1C3CEC4A752C}"/>
                  </a:ext>
                </a:extLst>
              </p:cNvPr>
              <p:cNvSpPr txBox="1"/>
              <p:nvPr/>
            </p:nvSpPr>
            <p:spPr>
              <a:xfrm>
                <a:off x="143508" y="1226982"/>
                <a:ext cx="9000492" cy="5675143"/>
              </a:xfrm>
              <a:prstGeom prst="rect">
                <a:avLst/>
              </a:prstGeom>
              <a:noFill/>
            </p:spPr>
            <p:txBody>
              <a:bodyPr wrap="square">
                <a:spAutoFit/>
              </a:bodyPr>
              <a:lstStyle/>
              <a:p>
                <a14:m>
                  <m:oMath xmlns:m="http://schemas.openxmlformats.org/officeDocument/2006/math">
                    <m:r>
                      <a:rPr lang="en-US" sz="2000" b="1" i="1" dirty="0" smtClean="0">
                        <a:latin typeface="Cambria Math" panose="02040503050406030204" pitchFamily="18" charset="0"/>
                        <a:cs typeface="Calibri" panose="020F0502020204030204" pitchFamily="34" charset="0"/>
                      </a:rPr>
                      <m:t>𝑺𝒆𝒕𝒖𝒑</m:t>
                    </m:r>
                    <m:d>
                      <m:dPr>
                        <m:ctrlPr>
                          <a:rPr lang="en-US" sz="2000" b="1" i="1" dirty="0" smtClean="0">
                            <a:latin typeface="Cambria Math" panose="02040503050406030204" pitchFamily="18" charset="0"/>
                            <a:cs typeface="Calibri" panose="020F0502020204030204" pitchFamily="34" charset="0"/>
                          </a:rPr>
                        </m:ctrlPr>
                      </m:dPr>
                      <m:e>
                        <m:r>
                          <a:rPr lang="fr-FR" sz="2000" b="1" i="1" dirty="0" smtClean="0">
                            <a:latin typeface="Cambria Math" panose="02040503050406030204" pitchFamily="18" charset="0"/>
                            <a:cs typeface="Calibri" panose="020F0502020204030204" pitchFamily="34" charset="0"/>
                          </a:rPr>
                          <m:t>𝝀</m:t>
                        </m:r>
                        <m:r>
                          <a:rPr lang="fr-FR" sz="2000" b="1" i="1" dirty="0" smtClean="0">
                            <a:latin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cs typeface="Calibri" panose="020F0502020204030204" pitchFamily="34" charset="0"/>
                          </a:rPr>
                          <m:t>𝑨</m:t>
                        </m:r>
                      </m:e>
                    </m:d>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𝑷𝒖𝒃</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𝑴𝑺𝑲</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b="1" i="1" dirty="0">
                    <a:latin typeface="Calibri" panose="020F0502020204030204" pitchFamily="34" charset="0"/>
                    <a:cs typeface="Calibri" panose="020F0502020204030204" pitchFamily="34" charset="0"/>
                  </a:rPr>
                  <a:t> :</a:t>
                </a:r>
                <a:r>
                  <a:rPr lang="en-US" b="1" i="1" dirty="0">
                    <a:latin typeface="Calibri" panose="020F0502020204030204" pitchFamily="34" charset="0"/>
                    <a:cs typeface="Calibri" panose="020F0502020204030204" pitchFamily="34" charset="0"/>
                  </a:rPr>
                  <a:t> </a:t>
                </a:r>
              </a:p>
              <a:p>
                <a:endParaRPr lang="en-US" sz="1000"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fr-FR" dirty="0">
                    <a:latin typeface="Calibri"/>
                    <a:cs typeface="Calibri"/>
                  </a:rPr>
                  <a:t>Let </a:t>
                </a:r>
                <a14:m>
                  <m:oMath xmlns:m="http://schemas.openxmlformats.org/officeDocument/2006/math">
                    <m:sSub>
                      <m:sSubPr>
                        <m:ctrlPr>
                          <a:rPr lang="fr-FR" b="0" i="1" smtClean="0">
                            <a:latin typeface="Cambria Math" panose="02040503050406030204" pitchFamily="18" charset="0"/>
                            <a:cs typeface="Calibri"/>
                          </a:rPr>
                        </m:ctrlPr>
                      </m:sSubPr>
                      <m:e>
                        <m:r>
                          <a:rPr lang="fr-FR" b="0" i="1" smtClean="0">
                            <a:latin typeface="Cambria Math" panose="02040503050406030204" pitchFamily="18" charset="0"/>
                            <a:cs typeface="Calibri"/>
                          </a:rPr>
                          <m:t>𝐺</m:t>
                        </m:r>
                      </m:e>
                      <m:sub>
                        <m:r>
                          <a:rPr lang="fr-FR" b="0" i="1" smtClean="0">
                            <a:latin typeface="Cambria Math" panose="02040503050406030204" pitchFamily="18" charset="0"/>
                            <a:cs typeface="Calibri"/>
                          </a:rPr>
                          <m:t>1</m:t>
                        </m:r>
                      </m:sub>
                    </m:sSub>
                  </m:oMath>
                </a14:m>
                <a:r>
                  <a:rPr lang="fr-FR"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be a bilinear group of prime order </a:t>
                </a:r>
                <a14:m>
                  <m:oMath xmlns:m="http://schemas.openxmlformats.org/officeDocument/2006/math">
                    <m:r>
                      <a:rPr lang="fr-FR" b="0" i="1" smtClean="0">
                        <a:latin typeface="Cambria Math" panose="02040503050406030204" pitchFamily="18" charset="0"/>
                        <a:cs typeface="Calibri" panose="020F0502020204030204" pitchFamily="34" charset="0"/>
                      </a:rPr>
                      <m:t>𝑝</m:t>
                    </m:r>
                  </m:oMath>
                </a14:m>
                <a:r>
                  <a:rPr lang="fr-FR" dirty="0">
                    <a:latin typeface="Calibri" panose="020F0502020204030204" pitchFamily="34" charset="0"/>
                    <a:cs typeface="Calibri" panose="020F0502020204030204" pitchFamily="34" charset="0"/>
                  </a:rPr>
                  <a:t>, and </a:t>
                </a:r>
                <a14:m>
                  <m:oMath xmlns:m="http://schemas.openxmlformats.org/officeDocument/2006/math">
                    <m:r>
                      <a:rPr lang="fr-FR" b="0" i="1" smtClean="0">
                        <a:latin typeface="Cambria Math" panose="02040503050406030204" pitchFamily="18" charset="0"/>
                        <a:cs typeface="Calibri" panose="020F0502020204030204" pitchFamily="34" charset="0"/>
                      </a:rPr>
                      <m:t>𝑔</m:t>
                    </m:r>
                  </m:oMath>
                </a14:m>
                <a:r>
                  <a:rPr lang="fr-FR" dirty="0">
                    <a:latin typeface="Calibri" panose="020F0502020204030204" pitchFamily="34" charset="0"/>
                    <a:cs typeface="Calibri" panose="020F0502020204030204" pitchFamily="34" charset="0"/>
                  </a:rPr>
                  <a:t> the </a:t>
                </a:r>
                <a:r>
                  <a:rPr lang="en-US" dirty="0">
                    <a:latin typeface="Calibri" panose="020F0502020204030204" pitchFamily="34" charset="0"/>
                    <a:cs typeface="Calibri" panose="020F0502020204030204" pitchFamily="34" charset="0"/>
                  </a:rPr>
                  <a:t>generator</a:t>
                </a:r>
                <a:r>
                  <a:rPr lang="fr-FR" dirty="0">
                    <a:latin typeface="Calibri" panose="020F0502020204030204" pitchFamily="34" charset="0"/>
                    <a:cs typeface="Calibri" panose="020F0502020204030204" pitchFamily="34" charset="0"/>
                  </a:rPr>
                  <a:t> of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𝐺</m:t>
                        </m:r>
                      </m:e>
                      <m:sub>
                        <m:r>
                          <a:rPr lang="fr-FR" b="0" i="1" smtClean="0">
                            <a:latin typeface="Cambria Math" panose="02040503050406030204" pitchFamily="18" charset="0"/>
                            <a:cs typeface="Calibri" panose="020F0502020204030204" pitchFamily="34" charset="0"/>
                          </a:rPr>
                          <m:t>1</m:t>
                        </m:r>
                      </m:sub>
                    </m:sSub>
                  </m:oMath>
                </a14:m>
                <a:endParaRPr lang="fr-FR"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fr-FR" sz="2000"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fr-FR" dirty="0">
                    <a:latin typeface="Calibri" panose="020F0502020204030204" pitchFamily="34" charset="0"/>
                    <a:cs typeface="Calibri" panose="020F0502020204030204" pitchFamily="34" charset="0"/>
                  </a:rPr>
                  <a:t>Let </a:t>
                </a:r>
                <a14:m>
                  <m:oMath xmlns:m="http://schemas.openxmlformats.org/officeDocument/2006/math">
                    <m:r>
                      <a:rPr lang="fr-FR" b="0" i="1" smtClean="0">
                        <a:latin typeface="Cambria Math" panose="02040503050406030204" pitchFamily="18" charset="0"/>
                        <a:cs typeface="Calibri" panose="020F0502020204030204" pitchFamily="34" charset="0"/>
                      </a:rPr>
                      <m:t>𝑒</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𝐺</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𝐺</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ea typeface="Cambria Math" panose="02040503050406030204" pitchFamily="18" charset="0"/>
                            <a:cs typeface="Calibri" panose="020F0502020204030204" pitchFamily="34" charset="0"/>
                          </a:rPr>
                        </m:ctrlPr>
                      </m:sSubPr>
                      <m:e>
                        <m:r>
                          <a:rPr lang="fr-FR" b="0" i="1" smtClean="0">
                            <a:latin typeface="Cambria Math" panose="02040503050406030204" pitchFamily="18" charset="0"/>
                            <a:ea typeface="Cambria Math" panose="02040503050406030204" pitchFamily="18" charset="0"/>
                            <a:cs typeface="Calibri" panose="020F0502020204030204" pitchFamily="34" charset="0"/>
                          </a:rPr>
                          <m:t>𝐺</m:t>
                        </m:r>
                      </m:e>
                      <m:sub>
                        <m:r>
                          <a:rPr lang="fr-FR" b="0" i="1" smtClean="0">
                            <a:latin typeface="Cambria Math" panose="02040503050406030204" pitchFamily="18" charset="0"/>
                            <a:ea typeface="Cambria Math" panose="02040503050406030204" pitchFamily="18" charset="0"/>
                            <a:cs typeface="Calibri" panose="020F0502020204030204" pitchFamily="34" charset="0"/>
                          </a:rPr>
                          <m:t>2</m:t>
                        </m:r>
                      </m:sub>
                    </m:sSub>
                  </m:oMath>
                </a14:m>
                <a:r>
                  <a:rPr lang="en-US" dirty="0">
                    <a:latin typeface="Calibri" panose="020F0502020204030204" pitchFamily="34" charset="0"/>
                    <a:cs typeface="Calibri" panose="020F0502020204030204" pitchFamily="34" charset="0"/>
                  </a:rPr>
                  <a:t> be a bilinear map</a:t>
                </a:r>
              </a:p>
              <a:p>
                <a:pPr marL="898525" indent="-273050">
                  <a:buClr>
                    <a:srgbClr val="438086"/>
                  </a:buClr>
                  <a:buSzPct val="60000"/>
                  <a:buFont typeface="Wingdings"/>
                  <a:buChar char=""/>
                </a:pPr>
                <a:endParaRPr lang="fr-FR" sz="2000"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fr-FR" dirty="0">
                    <a:latin typeface="Calibri" panose="020F0502020204030204" pitchFamily="34" charset="0"/>
                    <a:cs typeface="Calibri" panose="020F0502020204030204" pitchFamily="34" charset="0"/>
                  </a:rPr>
                  <a:t>Let </a:t>
                </a:r>
                <a14:m>
                  <m:oMath xmlns:m="http://schemas.openxmlformats.org/officeDocument/2006/math">
                    <m:r>
                      <a:rPr lang="fr-FR" b="0" i="1" smtClean="0">
                        <a:latin typeface="Cambria Math" panose="02040503050406030204" pitchFamily="18" charset="0"/>
                        <a:cs typeface="Calibri" panose="020F0502020204030204" pitchFamily="34" charset="0"/>
                      </a:rPr>
                      <m:t>𝜆</m:t>
                    </m:r>
                  </m:oMath>
                </a14:m>
                <a:r>
                  <a:rPr lang="en-US" dirty="0">
                    <a:latin typeface="Calibri" panose="020F0502020204030204" pitchFamily="34" charset="0"/>
                    <a:cs typeface="Calibri" panose="020F0502020204030204" pitchFamily="34" charset="0"/>
                  </a:rPr>
                  <a:t> be a security parameter</a:t>
                </a:r>
              </a:p>
              <a:p>
                <a:pPr marL="898525" indent="-273050">
                  <a:buClr>
                    <a:srgbClr val="438086"/>
                  </a:buClr>
                  <a:buSzPct val="60000"/>
                  <a:buFont typeface="Wingdings"/>
                  <a:buChar char=""/>
                </a:pPr>
                <a:endParaRPr lang="en-US" sz="2000" dirty="0">
                  <a:latin typeface="Calibri"/>
                  <a:cs typeface="Calibri"/>
                </a:endParaRPr>
              </a:p>
              <a:p>
                <a:pPr marL="898525" indent="-273050">
                  <a:buClr>
                    <a:srgbClr val="438086"/>
                  </a:buClr>
                  <a:buSzPct val="60000"/>
                  <a:buFont typeface="Wingdings"/>
                  <a:buChar char=""/>
                </a:pPr>
                <a:r>
                  <a:rPr lang="en-US" dirty="0">
                    <a:latin typeface="Calibri"/>
                    <a:cs typeface="Calibri"/>
                  </a:rPr>
                  <a:t>Define a set of all attributes used in the system as </a:t>
                </a:r>
                <a14:m>
                  <m:oMath xmlns:m="http://schemas.openxmlformats.org/officeDocument/2006/math">
                    <m:r>
                      <a:rPr lang="fr-FR" i="1">
                        <a:latin typeface="Cambria Math" panose="02040503050406030204" pitchFamily="18" charset="0"/>
                        <a:cs typeface="Calibri" panose="020F0502020204030204" pitchFamily="34" charset="0"/>
                      </a:rPr>
                      <m:t>𝐴</m:t>
                    </m:r>
                    <m:r>
                      <a:rPr lang="fr-FR" i="1">
                        <a:latin typeface="Cambria Math" panose="02040503050406030204" pitchFamily="18" charset="0"/>
                        <a:cs typeface="Calibri" panose="020F0502020204030204" pitchFamily="34" charset="0"/>
                      </a:rPr>
                      <m:t>=</m:t>
                    </m:r>
                    <m:d>
                      <m:dPr>
                        <m:begChr m:val="{"/>
                        <m:endChr m:val="}"/>
                        <m:ctrlPr>
                          <a:rPr lang="fr-FR" i="1">
                            <a:latin typeface="Cambria Math" panose="02040503050406030204" pitchFamily="18" charset="0"/>
                            <a:cs typeface="Calibri" panose="020F0502020204030204" pitchFamily="34" charset="0"/>
                          </a:rPr>
                        </m:ctrlPr>
                      </m:dPr>
                      <m:e>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𝐴</m:t>
                            </m:r>
                          </m:e>
                          <m:sub>
                            <m:r>
                              <a:rPr lang="fr-FR" i="1">
                                <a:latin typeface="Cambria Math" panose="02040503050406030204" pitchFamily="18" charset="0"/>
                                <a:cs typeface="Calibri" panose="020F0502020204030204" pitchFamily="34" charset="0"/>
                              </a:rPr>
                              <m:t>1</m:t>
                            </m:r>
                          </m:sub>
                        </m:sSub>
                        <m:r>
                          <a:rPr lang="fr-FR" i="1">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𝐴</m:t>
                            </m:r>
                          </m:e>
                          <m:sub>
                            <m:r>
                              <a:rPr lang="fr-FR" i="1">
                                <a:latin typeface="Cambria Math" panose="02040503050406030204" pitchFamily="18" charset="0"/>
                                <a:cs typeface="Calibri" panose="020F0502020204030204" pitchFamily="34" charset="0"/>
                              </a:rPr>
                              <m:t>2</m:t>
                            </m:r>
                          </m:sub>
                        </m:sSub>
                        <m:r>
                          <a:rPr lang="fr-FR" i="1">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𝐴</m:t>
                            </m:r>
                          </m:e>
                          <m:sub>
                            <m:r>
                              <a:rPr lang="fr-FR" i="1">
                                <a:latin typeface="Cambria Math" panose="02040503050406030204" pitchFamily="18" charset="0"/>
                                <a:cs typeface="Calibri" panose="020F0502020204030204" pitchFamily="34" charset="0"/>
                              </a:rPr>
                              <m:t>𝑛</m:t>
                            </m:r>
                          </m:sub>
                        </m:sSub>
                      </m:e>
                    </m:d>
                  </m:oMath>
                </a14:m>
                <a:r>
                  <a:rPr lang="fr-FR"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where</a:t>
                </a:r>
                <a:r>
                  <a:rPr lang="fr-FR" sz="1600" dirty="0">
                    <a:latin typeface="Calibri" panose="020F0502020204030204" pitchFamily="34" charset="0"/>
                    <a:cs typeface="Calibri" panose="020F0502020204030204" pitchFamily="34" charset="0"/>
                  </a:rPr>
                  <a:t> </a:t>
                </a:r>
                <a14:m>
                  <m:oMath xmlns:m="http://schemas.openxmlformats.org/officeDocument/2006/math">
                    <m:r>
                      <a:rPr lang="fr-FR" sz="1600" b="0" i="1" smtClean="0">
                        <a:latin typeface="Cambria Math" panose="02040503050406030204" pitchFamily="18" charset="0"/>
                        <a:cs typeface="Calibri" panose="020F0502020204030204" pitchFamily="34" charset="0"/>
                      </a:rPr>
                      <m:t>𝑛</m:t>
                    </m:r>
                    <m:r>
                      <a:rPr lang="fr-FR" sz="1600" b="0" i="1" smtClean="0">
                        <a:latin typeface="Cambria Math" panose="02040503050406030204" pitchFamily="18" charset="0"/>
                        <a:cs typeface="Calibri" panose="020F0502020204030204" pitchFamily="34" charset="0"/>
                      </a:rPr>
                      <m:t>=|</m:t>
                    </m:r>
                    <m:r>
                      <a:rPr lang="fr-FR" sz="1600" b="0" i="1" smtClean="0">
                        <a:latin typeface="Cambria Math" panose="02040503050406030204" pitchFamily="18" charset="0"/>
                        <a:cs typeface="Calibri" panose="020F0502020204030204" pitchFamily="34" charset="0"/>
                      </a:rPr>
                      <m:t>𝐴</m:t>
                    </m:r>
                    <m:r>
                      <a:rPr lang="fr-FR" sz="1600" b="0" i="1" smtClean="0">
                        <a:latin typeface="Cambria Math" panose="02040503050406030204" pitchFamily="18" charset="0"/>
                        <a:cs typeface="Calibri" panose="020F0502020204030204" pitchFamily="34" charset="0"/>
                      </a:rPr>
                      <m:t>|</m:t>
                    </m:r>
                  </m:oMath>
                </a14:m>
                <a:endParaRPr lang="fr-FR" sz="1600"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For each attribute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𝐴</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 choose a random number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𝑡</m:t>
                        </m:r>
                      </m:e>
                      <m:sub>
                        <m:r>
                          <a:rPr lang="fr-FR" b="0" i="1" smtClean="0">
                            <a:latin typeface="Cambria Math" panose="02040503050406030204" pitchFamily="18" charset="0"/>
                            <a:cs typeface="Calibri" panose="020F0502020204030204" pitchFamily="34" charset="0"/>
                          </a:rPr>
                          <m:t>𝑖</m:t>
                        </m:r>
                      </m:sub>
                    </m:sSub>
                    <m:r>
                      <a:rPr lang="fr-FR" b="0" i="1" smtClean="0">
                        <a:latin typeface="Cambria Math" panose="02040503050406030204" pitchFamily="18" charset="0"/>
                        <a:cs typeface="Calibri" panose="020F0502020204030204" pitchFamily="34" charset="0"/>
                      </a:rPr>
                      <m:t>∈</m:t>
                    </m:r>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𝑍</m:t>
                        </m:r>
                      </m:e>
                      <m:sub>
                        <m:r>
                          <a:rPr lang="fr-FR" b="0" i="1" smtClean="0">
                            <a:latin typeface="Cambria Math" panose="02040503050406030204" pitchFamily="18" charset="0"/>
                            <a:cs typeface="Calibri" panose="020F0502020204030204" pitchFamily="34" charset="0"/>
                          </a:rPr>
                          <m:t>𝑝</m:t>
                        </m:r>
                      </m:sub>
                      <m:sup>
                        <m:r>
                          <a:rPr lang="fr-FR" b="0" i="1" smtClean="0">
                            <a:latin typeface="Cambria Math" panose="02040503050406030204" pitchFamily="18" charset="0"/>
                            <a:cs typeface="Calibri" panose="020F0502020204030204" pitchFamily="34" charset="0"/>
                          </a:rPr>
                          <m:t>∗</m:t>
                        </m:r>
                      </m:sup>
                    </m:sSubSup>
                  </m:oMath>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Choose a random number </a:t>
                </a:r>
                <a14:m>
                  <m:oMath xmlns:m="http://schemas.openxmlformats.org/officeDocument/2006/math">
                    <m:r>
                      <a:rPr lang="fr-FR" b="0" i="1" smtClean="0">
                        <a:latin typeface="Cambria Math" panose="02040503050406030204" pitchFamily="18" charset="0"/>
                        <a:cs typeface="Calibri" panose="020F0502020204030204" pitchFamily="34" charset="0"/>
                      </a:rPr>
                      <m:t>𝑦</m:t>
                    </m:r>
                    <m:r>
                      <a:rPr lang="fr-FR" b="0" i="1" smtClean="0">
                        <a:latin typeface="Cambria Math" panose="02040503050406030204" pitchFamily="18" charset="0"/>
                        <a:cs typeface="Calibri" panose="020F0502020204030204" pitchFamily="34" charset="0"/>
                      </a:rPr>
                      <m:t>∈</m:t>
                    </m:r>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𝑍</m:t>
                        </m:r>
                      </m:e>
                      <m:sub>
                        <m:r>
                          <a:rPr lang="fr-FR" b="0" i="1" smtClean="0">
                            <a:latin typeface="Cambria Math" panose="02040503050406030204" pitchFamily="18" charset="0"/>
                            <a:cs typeface="Calibri" panose="020F0502020204030204" pitchFamily="34" charset="0"/>
                          </a:rPr>
                          <m:t>𝑝</m:t>
                        </m:r>
                      </m:sub>
                      <m:sup>
                        <m:r>
                          <a:rPr lang="fr-FR" b="0" i="1" smtClean="0">
                            <a:latin typeface="Cambria Math" panose="02040503050406030204" pitchFamily="18" charset="0"/>
                            <a:cs typeface="Calibri" panose="020F0502020204030204" pitchFamily="34" charset="0"/>
                          </a:rPr>
                          <m:t>∗</m:t>
                        </m:r>
                      </m:sup>
                    </m:sSubSup>
                  </m:oMath>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fr-FR"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fr-FR" dirty="0">
                    <a:latin typeface="Calibri" panose="020F0502020204030204" pitchFamily="34" charset="0"/>
                    <a:cs typeface="Calibri" panose="020F0502020204030204" pitchFamily="34" charset="0"/>
                  </a:rPr>
                  <a:t>The master key </a:t>
                </a:r>
                <a14:m>
                  <m:oMath xmlns:m="http://schemas.openxmlformats.org/officeDocument/2006/math">
                    <m:r>
                      <a:rPr lang="fr-FR" b="0" i="1" smtClean="0">
                        <a:latin typeface="Cambria Math" panose="02040503050406030204" pitchFamily="18" charset="0"/>
                        <a:cs typeface="Calibri" panose="020F0502020204030204" pitchFamily="34" charset="0"/>
                      </a:rPr>
                      <m:t>𝑀𝑆𝐾</m:t>
                    </m:r>
                  </m:oMath>
                </a14:m>
                <a:r>
                  <a:rPr lang="en-US" dirty="0">
                    <a:latin typeface="Calibri" panose="020F0502020204030204" pitchFamily="34" charset="0"/>
                    <a:cs typeface="Calibri" panose="020F0502020204030204" pitchFamily="34" charset="0"/>
                  </a:rPr>
                  <a:t> is:</a:t>
                </a:r>
              </a:p>
              <a:p>
                <a:pPr marL="625475">
                  <a:buClr>
                    <a:srgbClr val="438086"/>
                  </a:buClr>
                  <a:buSzPct val="60000"/>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Calibri" panose="020F0502020204030204" pitchFamily="34" charset="0"/>
                        </a:rPr>
                        <m:t>𝑀𝑆𝐾</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𝑡</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𝑡</m:t>
                          </m:r>
                        </m:e>
                        <m:sub>
                          <m:r>
                            <a:rPr lang="fr-FR" b="0" i="1" smtClean="0">
                              <a:latin typeface="Cambria Math" panose="02040503050406030204" pitchFamily="18" charset="0"/>
                              <a:cs typeface="Calibri" panose="020F0502020204030204" pitchFamily="34" charset="0"/>
                            </a:rPr>
                            <m:t>𝑛</m:t>
                          </m:r>
                        </m:sub>
                      </m:sSub>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𝑦</m:t>
                      </m:r>
                      <m:r>
                        <a:rPr lang="fr-FR" b="0" i="1" smtClean="0">
                          <a:latin typeface="Cambria Math" panose="02040503050406030204" pitchFamily="18" charset="0"/>
                          <a:cs typeface="Calibri" panose="020F0502020204030204" pitchFamily="34" charset="0"/>
                        </a:rPr>
                        <m:t>)</m:t>
                      </m:r>
                    </m:oMath>
                  </m:oMathPara>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Compute the public parameters </a:t>
                </a:r>
                <a14:m>
                  <m:oMath xmlns:m="http://schemas.openxmlformats.org/officeDocument/2006/math">
                    <m:r>
                      <a:rPr lang="fr-FR" b="0" i="1" smtClean="0">
                        <a:latin typeface="Cambria Math" panose="02040503050406030204" pitchFamily="18" charset="0"/>
                        <a:cs typeface="Calibri" panose="020F0502020204030204" pitchFamily="34" charset="0"/>
                      </a:rPr>
                      <m:t>𝑃𝑢𝑏</m:t>
                    </m:r>
                  </m:oMath>
                </a14:m>
                <a:r>
                  <a:rPr lang="en-US" dirty="0">
                    <a:latin typeface="Calibri" panose="020F0502020204030204" pitchFamily="34" charset="0"/>
                    <a:cs typeface="Calibri" panose="020F0502020204030204" pitchFamily="34" charset="0"/>
                  </a:rPr>
                  <a:t> as:</a:t>
                </a:r>
              </a:p>
              <a:p>
                <a:pPr marL="625475" algn="ctr">
                  <a:buClr>
                    <a:srgbClr val="438086"/>
                  </a:buClr>
                  <a:buSzPct val="60000"/>
                </a:pPr>
                <a:r>
                  <a:rPr lang="en-US" dirty="0">
                    <a:latin typeface="Calibri" panose="020F0502020204030204" pitchFamily="34" charset="0"/>
                    <a:cs typeface="Calibri" panose="020F0502020204030204" pitchFamily="34" charset="0"/>
                  </a:rPr>
                  <a:t>	</a:t>
                </a:r>
                <a14:m>
                  <m:oMath xmlns:m="http://schemas.openxmlformats.org/officeDocument/2006/math">
                    <m:r>
                      <a:rPr lang="fr-FR" b="0" i="1" smtClean="0">
                        <a:latin typeface="Cambria Math" panose="02040503050406030204" pitchFamily="18" charset="0"/>
                        <a:cs typeface="Calibri" panose="020F0502020204030204" pitchFamily="34" charset="0"/>
                      </a:rPr>
                      <m:t>𝑃𝑢𝑏</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𝑇</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p>
                      <m:sSupPr>
                        <m:ctrlPr>
                          <a:rPr lang="fr-FR" b="0" i="1" smtClean="0">
                            <a:latin typeface="Cambria Math" panose="02040503050406030204" pitchFamily="18" charset="0"/>
                            <a:cs typeface="Calibri" panose="020F0502020204030204" pitchFamily="34" charset="0"/>
                          </a:rPr>
                        </m:ctrlPr>
                      </m:sSupPr>
                      <m:e>
                        <m:r>
                          <a:rPr lang="fr-FR" b="0" i="1" smtClean="0">
                            <a:latin typeface="Cambria Math" panose="02040503050406030204" pitchFamily="18" charset="0"/>
                            <a:cs typeface="Calibri" panose="020F0502020204030204" pitchFamily="34" charset="0"/>
                          </a:rPr>
                          <m:t>𝑔</m:t>
                        </m:r>
                      </m:e>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𝑡</m:t>
                            </m:r>
                          </m:e>
                          <m:sub>
                            <m:r>
                              <a:rPr lang="fr-FR" b="0" i="1" smtClean="0">
                                <a:latin typeface="Cambria Math" panose="02040503050406030204" pitchFamily="18" charset="0"/>
                                <a:cs typeface="Calibri" panose="020F0502020204030204" pitchFamily="34" charset="0"/>
                              </a:rPr>
                              <m:t>1</m:t>
                            </m:r>
                          </m:sub>
                        </m:sSub>
                      </m:sup>
                    </m:sSup>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𝑇</m:t>
                        </m:r>
                      </m:e>
                      <m:sub>
                        <m:r>
                          <a:rPr lang="fr-FR" b="0" i="1" smtClean="0">
                            <a:latin typeface="Cambria Math" panose="02040503050406030204" pitchFamily="18" charset="0"/>
                            <a:cs typeface="Calibri" panose="020F0502020204030204" pitchFamily="34" charset="0"/>
                          </a:rPr>
                          <m:t>𝑛</m:t>
                        </m:r>
                      </m:sub>
                    </m:sSub>
                    <m:r>
                      <a:rPr lang="fr-FR" b="0" i="1" smtClean="0">
                        <a:latin typeface="Cambria Math" panose="02040503050406030204" pitchFamily="18" charset="0"/>
                        <a:cs typeface="Calibri" panose="020F0502020204030204" pitchFamily="34" charset="0"/>
                      </a:rPr>
                      <m:t>=</m:t>
                    </m:r>
                    <m:sSup>
                      <m:sSupPr>
                        <m:ctrlPr>
                          <a:rPr lang="fr-FR" b="0" i="1" smtClean="0">
                            <a:latin typeface="Cambria Math" panose="02040503050406030204" pitchFamily="18" charset="0"/>
                            <a:cs typeface="Calibri" panose="020F0502020204030204" pitchFamily="34" charset="0"/>
                          </a:rPr>
                        </m:ctrlPr>
                      </m:sSupPr>
                      <m:e>
                        <m:r>
                          <a:rPr lang="fr-FR" b="0" i="1" smtClean="0">
                            <a:latin typeface="Cambria Math" panose="02040503050406030204" pitchFamily="18" charset="0"/>
                            <a:cs typeface="Calibri" panose="020F0502020204030204" pitchFamily="34" charset="0"/>
                          </a:rPr>
                          <m:t>𝑔</m:t>
                        </m:r>
                      </m:e>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𝑡</m:t>
                            </m:r>
                          </m:e>
                          <m:sub>
                            <m:r>
                              <a:rPr lang="fr-FR" b="0" i="1" smtClean="0">
                                <a:latin typeface="Cambria Math" panose="02040503050406030204" pitchFamily="18" charset="0"/>
                                <a:cs typeface="Calibri" panose="020F0502020204030204" pitchFamily="34" charset="0"/>
                              </a:rPr>
                              <m:t>𝑛</m:t>
                            </m:r>
                          </m:sub>
                        </m:sSub>
                      </m:sup>
                    </m:sSup>
                    <m:r>
                      <a:rPr lang="fr-FR" b="0" i="1" smtClean="0">
                        <a:latin typeface="Cambria Math" panose="02040503050406030204" pitchFamily="18" charset="0"/>
                        <a:cs typeface="Calibri" panose="020F0502020204030204" pitchFamily="34" charset="0"/>
                      </a:rPr>
                      <m:t>, </m:t>
                    </m:r>
                    <m:r>
                      <a:rPr lang="fr-FR" b="0" i="1" smtClean="0">
                        <a:latin typeface="Cambria Math" panose="02040503050406030204" pitchFamily="18" charset="0"/>
                        <a:cs typeface="Calibri" panose="020F0502020204030204" pitchFamily="34" charset="0"/>
                      </a:rPr>
                      <m:t>𝑌</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𝑒</m:t>
                    </m:r>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𝑔</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𝑔</m:t>
                            </m:r>
                          </m:e>
                        </m:d>
                      </m:e>
                      <m:sup>
                        <m:r>
                          <a:rPr lang="fr-FR" b="0" i="1" smtClean="0">
                            <a:latin typeface="Cambria Math" panose="02040503050406030204" pitchFamily="18" charset="0"/>
                            <a:cs typeface="Calibri" panose="020F0502020204030204" pitchFamily="34" charset="0"/>
                          </a:rPr>
                          <m:t>𝑦</m:t>
                        </m:r>
                      </m:sup>
                    </m:sSup>
                    <m:r>
                      <a:rPr lang="fr-FR" b="0" i="1" smtClean="0">
                        <a:latin typeface="Cambria Math" panose="02040503050406030204" pitchFamily="18" charset="0"/>
                        <a:cs typeface="Calibri" panose="020F0502020204030204" pitchFamily="34" charset="0"/>
                      </a:rPr>
                      <m:t>)</m:t>
                    </m:r>
                  </m:oMath>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p:txBody>
          </p:sp>
        </mc:Choice>
        <mc:Fallback xmlns="">
          <p:sp>
            <p:nvSpPr>
              <p:cNvPr id="6" name="ZoneTexte 5">
                <a:extLst>
                  <a:ext uri="{FF2B5EF4-FFF2-40B4-BE49-F238E27FC236}">
                    <a16:creationId xmlns:a16="http://schemas.microsoft.com/office/drawing/2014/main" id="{2A9DC08B-19E6-4E91-BD24-1C3CEC4A752C}"/>
                  </a:ext>
                </a:extLst>
              </p:cNvPr>
              <p:cNvSpPr txBox="1">
                <a:spLocks noRot="1" noChangeAspect="1" noMove="1" noResize="1" noEditPoints="1" noAdjustHandles="1" noChangeArrowheads="1" noChangeShapeType="1" noTextEdit="1"/>
              </p:cNvSpPr>
              <p:nvPr/>
            </p:nvSpPr>
            <p:spPr>
              <a:xfrm>
                <a:off x="143508" y="1226982"/>
                <a:ext cx="9000492" cy="5675143"/>
              </a:xfrm>
              <a:prstGeom prst="rect">
                <a:avLst/>
              </a:prstGeom>
              <a:blipFill>
                <a:blip r:embed="rId2"/>
                <a:stretch>
                  <a:fillRect l="-271" t="-537"/>
                </a:stretch>
              </a:blipFill>
            </p:spPr>
            <p:txBody>
              <a:bodyPr/>
              <a:lstStyle/>
              <a:p>
                <a:r>
                  <a:rPr lang="en-US">
                    <a:noFill/>
                  </a:rPr>
                  <a:t> </a:t>
                </a:r>
              </a:p>
            </p:txBody>
          </p:sp>
        </mc:Fallback>
      </mc:AlternateContent>
      <p:sp>
        <p:nvSpPr>
          <p:cNvPr id="8" name="Rectangle 2">
            <a:extLst>
              <a:ext uri="{FF2B5EF4-FFF2-40B4-BE49-F238E27FC236}">
                <a16:creationId xmlns:a16="http://schemas.microsoft.com/office/drawing/2014/main" id="{78CCC352-A60E-4C4B-B188-A5D620163CC5}"/>
              </a:ext>
            </a:extLst>
          </p:cNvPr>
          <p:cNvSpPr txBox="1">
            <a:spLocks noChangeArrowheads="1"/>
          </p:cNvSpPr>
          <p:nvPr/>
        </p:nvSpPr>
        <p:spPr>
          <a:xfrm>
            <a:off x="143508" y="260648"/>
            <a:ext cx="7596844" cy="47625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fr-FR" sz="3200" b="1" dirty="0">
                <a:latin typeface="Calibri" panose="020F0502020204030204" pitchFamily="34" charset="0"/>
              </a:rPr>
              <a:t>Goyal et al. KP-ABE scheme</a:t>
            </a:r>
          </a:p>
        </p:txBody>
      </p:sp>
    </p:spTree>
    <p:extLst>
      <p:ext uri="{BB962C8B-B14F-4D97-AF65-F5344CB8AC3E}">
        <p14:creationId xmlns:p14="http://schemas.microsoft.com/office/powerpoint/2010/main" val="916677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18</a:t>
            </a:fld>
            <a:endParaRPr lang="fr-FR" dirty="0"/>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2A9DC08B-19E6-4E91-BD24-1C3CEC4A752C}"/>
                  </a:ext>
                </a:extLst>
              </p:cNvPr>
              <p:cNvSpPr txBox="1"/>
              <p:nvPr/>
            </p:nvSpPr>
            <p:spPr>
              <a:xfrm>
                <a:off x="143508" y="1226982"/>
                <a:ext cx="8851197" cy="5598199"/>
              </a:xfrm>
              <a:prstGeom prst="rect">
                <a:avLst/>
              </a:prstGeom>
              <a:noFill/>
            </p:spPr>
            <p:txBody>
              <a:bodyPr wrap="square">
                <a:spAutoFit/>
              </a:bodyPr>
              <a:lstStyle/>
              <a:p>
                <a14:m>
                  <m:oMath xmlns:m="http://schemas.openxmlformats.org/officeDocument/2006/math">
                    <m:r>
                      <a:rPr lang="fr-FR" sz="2000" b="1" i="1" dirty="0" smtClean="0">
                        <a:latin typeface="Cambria Math" panose="02040503050406030204" pitchFamily="18" charset="0"/>
                        <a:cs typeface="Calibri" panose="020F0502020204030204" pitchFamily="34" charset="0"/>
                      </a:rPr>
                      <m:t>𝑲𝒆𝒚𝑮𝒆𝒏</m:t>
                    </m:r>
                    <m:d>
                      <m:dPr>
                        <m:ctrlPr>
                          <a:rPr lang="en-US" sz="2000" b="1" i="1" dirty="0">
                            <a:latin typeface="Cambria Math" panose="02040503050406030204" pitchFamily="18" charset="0"/>
                            <a:cs typeface="Calibri" panose="020F0502020204030204" pitchFamily="34" charset="0"/>
                          </a:rPr>
                        </m:ctrlPr>
                      </m:dPr>
                      <m:e>
                        <m:r>
                          <a:rPr lang="fr-FR" sz="2000" b="1" i="1" dirty="0">
                            <a:latin typeface="Cambria Math" panose="02040503050406030204" pitchFamily="18" charset="0"/>
                            <a:cs typeface="Calibri" panose="020F0502020204030204" pitchFamily="34" charset="0"/>
                          </a:rPr>
                          <m:t>𝑴𝑺𝑲</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𝑨𝑷</m:t>
                        </m:r>
                      </m:e>
                    </m:d>
                    <m:r>
                      <a:rPr lang="en-US" sz="2000" b="1" i="1" dirty="0">
                        <a:latin typeface="Cambria Math" panose="02040503050406030204" pitchFamily="18" charset="0"/>
                        <a:ea typeface="Cambria Math" panose="02040503050406030204" pitchFamily="18" charset="0"/>
                        <a:cs typeface="Calibri" panose="020F0502020204030204" pitchFamily="34" charset="0"/>
                      </a:rPr>
                      <m:t>→</m:t>
                    </m:r>
                    <m:r>
                      <a:rPr lang="fr-FR" sz="2000" b="1" i="1" dirty="0">
                        <a:latin typeface="Cambria Math" panose="02040503050406030204" pitchFamily="18" charset="0"/>
                        <a:ea typeface="Cambria Math" panose="02040503050406030204" pitchFamily="18" charset="0"/>
                        <a:cs typeface="Calibri" panose="020F0502020204030204" pitchFamily="34" charset="0"/>
                      </a:rPr>
                      <m:t>𝑺𝑲</m:t>
                    </m:r>
                    <m:r>
                      <a:rPr lang="fr-FR" sz="2000" b="1" i="1" dirty="0">
                        <a:latin typeface="Cambria Math" panose="02040503050406030204" pitchFamily="18" charset="0"/>
                        <a:ea typeface="Cambria Math" panose="02040503050406030204" pitchFamily="18" charset="0"/>
                        <a:cs typeface="Calibri" panose="020F0502020204030204" pitchFamily="34" charset="0"/>
                      </a:rPr>
                      <m:t> </m:t>
                    </m:r>
                  </m:oMath>
                </a14:m>
                <a:r>
                  <a:rPr lang="en-US" sz="2000" b="1" i="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 </a:t>
                </a:r>
              </a:p>
              <a:p>
                <a:endParaRPr lang="en-US" sz="1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dirty="0">
                    <a:latin typeface="Calibri"/>
                    <a:cs typeface="Calibri"/>
                  </a:rPr>
                  <a:t>Choose </a:t>
                </a:r>
                <a:r>
                  <a:rPr lang="en-US" sz="1800" b="0" i="0" dirty="0">
                    <a:solidFill>
                      <a:srgbClr val="000000"/>
                    </a:solidFill>
                    <a:effectLst/>
                    <a:latin typeface="CMR10"/>
                  </a:rPr>
                  <a:t>a polynomial </a:t>
                </a:r>
                <a14:m>
                  <m:oMath xmlns:m="http://schemas.openxmlformats.org/officeDocument/2006/math">
                    <m:sSub>
                      <m:sSubPr>
                        <m:ctrlPr>
                          <a:rPr lang="fr-FR"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𝑞</m:t>
                        </m:r>
                      </m:e>
                      <m:sub>
                        <m:r>
                          <a:rPr lang="en-US" sz="1800" b="0" i="1" dirty="0" smtClean="0">
                            <a:solidFill>
                              <a:srgbClr val="000000"/>
                            </a:solidFill>
                            <a:effectLst/>
                            <a:latin typeface="Cambria Math" panose="02040503050406030204" pitchFamily="18" charset="0"/>
                          </a:rPr>
                          <m:t>𝑥</m:t>
                        </m:r>
                      </m:sub>
                    </m:sSub>
                  </m:oMath>
                </a14:m>
                <a:r>
                  <a:rPr lang="en-US" sz="1800" b="0" i="1" dirty="0">
                    <a:solidFill>
                      <a:srgbClr val="000000"/>
                    </a:solidFill>
                    <a:effectLst/>
                    <a:latin typeface="CMMI8"/>
                  </a:rPr>
                  <a:t> </a:t>
                </a:r>
                <a:r>
                  <a:rPr lang="en-US" sz="1800" b="0" i="0" dirty="0">
                    <a:solidFill>
                      <a:srgbClr val="000000"/>
                    </a:solidFill>
                    <a:effectLst/>
                    <a:latin typeface="CMR10"/>
                  </a:rPr>
                  <a:t>for each node </a:t>
                </a:r>
                <a14:m>
                  <m:oMath xmlns:m="http://schemas.openxmlformats.org/officeDocument/2006/math">
                    <m:r>
                      <a:rPr lang="en-US" sz="1800" b="0" i="1" dirty="0" smtClean="0">
                        <a:solidFill>
                          <a:srgbClr val="000000"/>
                        </a:solidFill>
                        <a:effectLst/>
                        <a:latin typeface="Cambria Math" panose="02040503050406030204" pitchFamily="18" charset="0"/>
                      </a:rPr>
                      <m:t>𝑥</m:t>
                    </m:r>
                  </m:oMath>
                </a14:m>
                <a:r>
                  <a:rPr lang="en-US" sz="1800" b="0" i="1" dirty="0">
                    <a:solidFill>
                      <a:srgbClr val="000000"/>
                    </a:solidFill>
                    <a:effectLst/>
                    <a:latin typeface="CMMI10"/>
                  </a:rPr>
                  <a:t> in </a:t>
                </a:r>
                <a14:m>
                  <m:oMath xmlns:m="http://schemas.openxmlformats.org/officeDocument/2006/math">
                    <m:r>
                      <a:rPr lang="fr-FR" sz="1800" b="0" i="1" smtClean="0">
                        <a:solidFill>
                          <a:srgbClr val="000000"/>
                        </a:solidFill>
                        <a:effectLst/>
                        <a:latin typeface="Cambria Math" panose="02040503050406030204" pitchFamily="18" charset="0"/>
                      </a:rPr>
                      <m:t>𝐴𝑃</m:t>
                    </m:r>
                  </m:oMath>
                </a14:m>
                <a:r>
                  <a:rPr lang="en-US" sz="1800" b="0" i="0" dirty="0">
                    <a:solidFill>
                      <a:srgbClr val="000000"/>
                    </a:solidFill>
                    <a:effectLst/>
                    <a:latin typeface="CMR10"/>
                  </a:rPr>
                  <a:t> (including the leaves). These polynomials are chosen starting from the root node </a:t>
                </a:r>
                <a14:m>
                  <m:oMath xmlns:m="http://schemas.openxmlformats.org/officeDocument/2006/math">
                    <m:r>
                      <a:rPr lang="en-US" sz="1800" b="0" i="1" dirty="0" smtClean="0">
                        <a:solidFill>
                          <a:srgbClr val="000000"/>
                        </a:solidFill>
                        <a:effectLst/>
                        <a:latin typeface="Cambria Math" panose="02040503050406030204" pitchFamily="18" charset="0"/>
                      </a:rPr>
                      <m:t>𝑟</m:t>
                    </m:r>
                  </m:oMath>
                </a14:m>
                <a:r>
                  <a:rPr lang="en-US" sz="1800" b="0" i="0" dirty="0">
                    <a:solidFill>
                      <a:srgbClr val="000000"/>
                    </a:solidFill>
                    <a:effectLst/>
                    <a:latin typeface="CMR10"/>
                  </a:rPr>
                  <a:t>.</a:t>
                </a:r>
              </a:p>
              <a:p>
                <a:pPr marL="898525" indent="-273050" algn="just">
                  <a:buClr>
                    <a:srgbClr val="438086"/>
                  </a:buClr>
                  <a:buSzPct val="60000"/>
                  <a:buFont typeface="Wingdings"/>
                  <a:buChar char=""/>
                </a:pPr>
                <a:endParaRPr lang="en-US" sz="1400" b="0" i="0" dirty="0">
                  <a:solidFill>
                    <a:srgbClr val="000000"/>
                  </a:solidFill>
                  <a:effectLst/>
                  <a:latin typeface="CMR10"/>
                </a:endParaRPr>
              </a:p>
              <a:p>
                <a:pPr marL="898525" indent="-273050" algn="just">
                  <a:buClr>
                    <a:srgbClr val="438086"/>
                  </a:buClr>
                  <a:buSzPct val="60000"/>
                  <a:buFont typeface="Wingdings"/>
                  <a:buChar char=""/>
                </a:pPr>
                <a:r>
                  <a:rPr lang="en-US" b="0" i="0" dirty="0">
                    <a:solidFill>
                      <a:srgbClr val="000000"/>
                    </a:solidFill>
                    <a:effectLst/>
                    <a:latin typeface="CMR10"/>
                  </a:rPr>
                  <a:t>For each node </a:t>
                </a:r>
                <a14:m>
                  <m:oMath xmlns:m="http://schemas.openxmlformats.org/officeDocument/2006/math">
                    <m:r>
                      <a:rPr lang="fr-FR" b="0" i="1" smtClean="0">
                        <a:solidFill>
                          <a:srgbClr val="000000"/>
                        </a:solidFill>
                        <a:effectLst/>
                        <a:latin typeface="Cambria Math" panose="02040503050406030204" pitchFamily="18" charset="0"/>
                      </a:rPr>
                      <m:t>𝑥</m:t>
                    </m:r>
                  </m:oMath>
                </a14:m>
                <a:r>
                  <a:rPr lang="en-US" b="0" i="0" dirty="0">
                    <a:solidFill>
                      <a:srgbClr val="000000"/>
                    </a:solidFill>
                    <a:effectLst/>
                    <a:latin typeface="CMR10"/>
                  </a:rPr>
                  <a:t> in </a:t>
                </a:r>
                <a14:m>
                  <m:oMath xmlns:m="http://schemas.openxmlformats.org/officeDocument/2006/math">
                    <m:r>
                      <a:rPr lang="fr-FR" b="0" i="1" smtClean="0">
                        <a:solidFill>
                          <a:srgbClr val="000000"/>
                        </a:solidFill>
                        <a:effectLst/>
                        <a:latin typeface="Cambria Math" panose="02040503050406030204" pitchFamily="18" charset="0"/>
                      </a:rPr>
                      <m:t>𝐴𝑃</m:t>
                    </m:r>
                  </m:oMath>
                </a14:m>
                <a:r>
                  <a:rPr lang="en-US" b="0" i="0" dirty="0">
                    <a:solidFill>
                      <a:srgbClr val="000000"/>
                    </a:solidFill>
                    <a:effectLst/>
                    <a:latin typeface="CMR10"/>
                  </a:rPr>
                  <a:t> set </a:t>
                </a:r>
                <a14:m>
                  <m:oMath xmlns:m="http://schemas.openxmlformats.org/officeDocument/2006/math">
                    <m:sSub>
                      <m:sSubPr>
                        <m:ctrlPr>
                          <a:rPr lang="fr-FR" b="0" i="1" smtClean="0">
                            <a:solidFill>
                              <a:srgbClr val="000000"/>
                            </a:solidFill>
                            <a:effectLst/>
                            <a:latin typeface="Cambria Math" panose="02040503050406030204" pitchFamily="18" charset="0"/>
                          </a:rPr>
                        </m:ctrlPr>
                      </m:sSubPr>
                      <m:e>
                        <m:r>
                          <a:rPr lang="fr-FR" b="0" i="1" smtClean="0">
                            <a:solidFill>
                              <a:srgbClr val="000000"/>
                            </a:solidFill>
                            <a:effectLst/>
                            <a:latin typeface="Cambria Math" panose="02040503050406030204" pitchFamily="18" charset="0"/>
                          </a:rPr>
                          <m:t>𝑑</m:t>
                        </m:r>
                      </m:e>
                      <m:sub>
                        <m:r>
                          <a:rPr lang="fr-FR" b="0" i="1" smtClean="0">
                            <a:solidFill>
                              <a:srgbClr val="000000"/>
                            </a:solidFill>
                            <a:effectLst/>
                            <a:latin typeface="Cambria Math" panose="02040503050406030204" pitchFamily="18" charset="0"/>
                          </a:rPr>
                          <m:t>𝑥</m:t>
                        </m:r>
                      </m:sub>
                    </m:sSub>
                    <m:r>
                      <a:rPr lang="fr-FR" b="0" i="1" smtClean="0">
                        <a:solidFill>
                          <a:srgbClr val="000000"/>
                        </a:solidFill>
                        <a:effectLst/>
                        <a:latin typeface="Cambria Math" panose="02040503050406030204" pitchFamily="18" charset="0"/>
                      </a:rPr>
                      <m:t>=</m:t>
                    </m:r>
                    <m:sSub>
                      <m:sSubPr>
                        <m:ctrlPr>
                          <a:rPr lang="fr-FR" b="0" i="1" smtClean="0">
                            <a:solidFill>
                              <a:srgbClr val="000000"/>
                            </a:solidFill>
                            <a:effectLst/>
                            <a:latin typeface="Cambria Math" panose="02040503050406030204" pitchFamily="18" charset="0"/>
                          </a:rPr>
                        </m:ctrlPr>
                      </m:sSubPr>
                      <m:e>
                        <m:r>
                          <a:rPr lang="fr-FR" b="0" i="1" smtClean="0">
                            <a:solidFill>
                              <a:srgbClr val="000000"/>
                            </a:solidFill>
                            <a:effectLst/>
                            <a:latin typeface="Cambria Math" panose="02040503050406030204" pitchFamily="18" charset="0"/>
                          </a:rPr>
                          <m:t>𝑘</m:t>
                        </m:r>
                      </m:e>
                      <m:sub>
                        <m:r>
                          <a:rPr lang="fr-FR" b="0" i="1" smtClean="0">
                            <a:solidFill>
                              <a:srgbClr val="000000"/>
                            </a:solidFill>
                            <a:effectLst/>
                            <a:latin typeface="Cambria Math" panose="02040503050406030204" pitchFamily="18" charset="0"/>
                          </a:rPr>
                          <m:t>𝑥</m:t>
                        </m:r>
                      </m:sub>
                    </m:sSub>
                    <m:r>
                      <a:rPr lang="fr-FR" b="0" i="1" smtClean="0">
                        <a:solidFill>
                          <a:srgbClr val="000000"/>
                        </a:solidFill>
                        <a:effectLst/>
                        <a:latin typeface="Cambria Math" panose="02040503050406030204" pitchFamily="18" charset="0"/>
                      </a:rPr>
                      <m:t>−1</m:t>
                    </m:r>
                  </m:oMath>
                </a14:m>
                <a:r>
                  <a:rPr lang="en-US" b="0" i="0" dirty="0">
                    <a:solidFill>
                      <a:srgbClr val="000000"/>
                    </a:solidFill>
                    <a:effectLst/>
                    <a:latin typeface="CMR10"/>
                  </a:rPr>
                  <a:t>, </a:t>
                </a:r>
                <a:r>
                  <a:rPr lang="en-US" dirty="0">
                    <a:solidFill>
                      <a:srgbClr val="000000"/>
                    </a:solidFill>
                    <a:latin typeface="CMR10"/>
                  </a:rPr>
                  <a:t>where </a:t>
                </a:r>
                <a14:m>
                  <m:oMath xmlns:m="http://schemas.openxmlformats.org/officeDocument/2006/math">
                    <m:sSub>
                      <m:sSubPr>
                        <m:ctrlPr>
                          <a:rPr lang="en-US" i="1" dirty="0" smtClean="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𝑘</m:t>
                        </m:r>
                      </m:e>
                      <m:sub>
                        <m:r>
                          <a:rPr lang="en-US" i="1" dirty="0" err="1">
                            <a:solidFill>
                              <a:srgbClr val="000000"/>
                            </a:solidFill>
                            <a:latin typeface="Cambria Math" panose="02040503050406030204" pitchFamily="18" charset="0"/>
                          </a:rPr>
                          <m:t>𝑥</m:t>
                        </m:r>
                      </m:sub>
                    </m:sSub>
                  </m:oMath>
                </a14:m>
                <a:r>
                  <a:rPr lang="en-US" i="1" dirty="0">
                    <a:solidFill>
                      <a:srgbClr val="000000"/>
                    </a:solidFill>
                    <a:latin typeface="CMMI8"/>
                  </a:rPr>
                  <a:t> is </a:t>
                </a:r>
                <a:r>
                  <a:rPr lang="en-US" dirty="0">
                    <a:solidFill>
                      <a:srgbClr val="000000"/>
                    </a:solidFill>
                    <a:latin typeface="CMR10"/>
                  </a:rPr>
                  <a:t>the threshold value</a:t>
                </a:r>
                <a:r>
                  <a:rPr lang="en-US" i="1" dirty="0">
                    <a:solidFill>
                      <a:srgbClr val="000000"/>
                    </a:solidFill>
                    <a:latin typeface="CMMI8"/>
                  </a:rPr>
                  <a:t> </a:t>
                </a:r>
                <a:r>
                  <a:rPr lang="en-US" dirty="0">
                    <a:solidFill>
                      <a:srgbClr val="000000"/>
                    </a:solidFill>
                    <a:latin typeface="CMR10"/>
                  </a:rPr>
                  <a:t>of node </a:t>
                </a:r>
                <a14:m>
                  <m:oMath xmlns:m="http://schemas.openxmlformats.org/officeDocument/2006/math">
                    <m:r>
                      <a:rPr lang="fr-FR" i="1">
                        <a:solidFill>
                          <a:srgbClr val="000000"/>
                        </a:solidFill>
                        <a:latin typeface="Cambria Math" panose="02040503050406030204" pitchFamily="18" charset="0"/>
                      </a:rPr>
                      <m:t>𝑥</m:t>
                    </m:r>
                  </m:oMath>
                </a14:m>
                <a:endParaRPr lang="en-US" dirty="0">
                  <a:solidFill>
                    <a:srgbClr val="000000"/>
                  </a:solidFill>
                  <a:latin typeface="CMR10"/>
                </a:endParaRPr>
              </a:p>
              <a:p>
                <a:pPr marL="625475">
                  <a:buClr>
                    <a:srgbClr val="438086"/>
                  </a:buClr>
                  <a:buSzPct val="60000"/>
                </a:pPr>
                <a:endParaRPr lang="en-US" b="0" i="0" dirty="0">
                  <a:solidFill>
                    <a:srgbClr val="000000"/>
                  </a:solidFill>
                  <a:effectLst/>
                  <a:latin typeface="CMR10"/>
                </a:endParaRPr>
              </a:p>
              <a:p>
                <a:pPr marL="898525" indent="-273050" algn="just">
                  <a:buClr>
                    <a:srgbClr val="438086"/>
                  </a:buClr>
                  <a:buSzPct val="60000"/>
                  <a:buFont typeface="Wingdings"/>
                  <a:buChar char=""/>
                </a:pPr>
                <a:r>
                  <a:rPr lang="en-US" b="0" i="0" dirty="0">
                    <a:solidFill>
                      <a:srgbClr val="000000"/>
                    </a:solidFill>
                    <a:effectLst/>
                    <a:latin typeface="CMR10"/>
                  </a:rPr>
                  <a:t>For the root node </a:t>
                </a:r>
                <a:r>
                  <a:rPr lang="en-US" b="0" i="1" dirty="0">
                    <a:solidFill>
                      <a:srgbClr val="000000"/>
                    </a:solidFill>
                    <a:effectLst/>
                    <a:latin typeface="CMMI10"/>
                  </a:rPr>
                  <a:t>r</a:t>
                </a:r>
                <a:r>
                  <a:rPr lang="en-US" b="0" i="0" dirty="0">
                    <a:solidFill>
                      <a:srgbClr val="000000"/>
                    </a:solidFill>
                    <a:effectLst/>
                    <a:latin typeface="CMR10"/>
                  </a:rPr>
                  <a:t> set:</a:t>
                </a:r>
                <a:r>
                  <a:rPr lang="en-US" dirty="0">
                    <a:solidFill>
                      <a:srgbClr val="000000"/>
                    </a:solidFill>
                    <a:latin typeface="CMR10"/>
                  </a:rPr>
                  <a:t> </a:t>
                </a:r>
              </a:p>
              <a:p>
                <a:pPr marL="1700213" lvl="4" indent="-285750">
                  <a:lnSpc>
                    <a:spcPct val="90000"/>
                  </a:lnSpc>
                  <a:spcBef>
                    <a:spcPts val="400"/>
                  </a:spcBef>
                  <a:buClr>
                    <a:schemeClr val="accent3"/>
                  </a:buClr>
                  <a:buSzPct val="75000"/>
                  <a:buFont typeface="Wingdings"/>
                  <a:buChar char=""/>
                  <a:tabLst>
                    <a:tab pos="1700213" algn="l"/>
                  </a:tabLst>
                </a:pPr>
                <a14:m>
                  <m:oMath xmlns:m="http://schemas.openxmlformats.org/officeDocument/2006/math">
                    <m:sSub>
                      <m:sSubPr>
                        <m:ctrlPr>
                          <a:rPr lang="fr-FR" b="0" i="1" dirty="0" smtClean="0">
                            <a:solidFill>
                              <a:srgbClr val="000000"/>
                            </a:solidFill>
                            <a:effectLst/>
                            <a:latin typeface="Cambria Math" panose="02040503050406030204" pitchFamily="18" charset="0"/>
                          </a:rPr>
                        </m:ctrlPr>
                      </m:sSubPr>
                      <m:e>
                        <m:r>
                          <a:rPr lang="en-US" b="0" i="1" dirty="0" smtClean="0">
                            <a:solidFill>
                              <a:srgbClr val="000000"/>
                            </a:solidFill>
                            <a:effectLst/>
                            <a:latin typeface="Cambria Math" panose="02040503050406030204" pitchFamily="18" charset="0"/>
                          </a:rPr>
                          <m:t>𝑞</m:t>
                        </m:r>
                      </m:e>
                      <m:sub>
                        <m:r>
                          <a:rPr lang="en-US" b="0" i="1" dirty="0" smtClean="0">
                            <a:solidFill>
                              <a:srgbClr val="000000"/>
                            </a:solidFill>
                            <a:effectLst/>
                            <a:latin typeface="Cambria Math" panose="02040503050406030204" pitchFamily="18" charset="0"/>
                          </a:rPr>
                          <m:t>𝑟</m:t>
                        </m:r>
                      </m:sub>
                    </m:sSub>
                    <m:r>
                      <a:rPr lang="en-US" b="0" i="1" dirty="0" smtClean="0">
                        <a:solidFill>
                          <a:srgbClr val="000000"/>
                        </a:solidFill>
                        <a:effectLst/>
                        <a:latin typeface="Cambria Math" panose="02040503050406030204" pitchFamily="18" charset="0"/>
                      </a:rPr>
                      <m:t>(0) = </m:t>
                    </m:r>
                    <m:r>
                      <a:rPr lang="en-US" b="0" i="1" dirty="0" smtClean="0">
                        <a:solidFill>
                          <a:srgbClr val="000000"/>
                        </a:solidFill>
                        <a:effectLst/>
                        <a:latin typeface="Cambria Math" panose="02040503050406030204" pitchFamily="18" charset="0"/>
                      </a:rPr>
                      <m:t>𝑦</m:t>
                    </m:r>
                  </m:oMath>
                </a14:m>
                <a:r>
                  <a:rPr lang="en-US" b="0" i="1" dirty="0">
                    <a:solidFill>
                      <a:srgbClr val="000000"/>
                    </a:solidFill>
                    <a:effectLst/>
                    <a:latin typeface="CMMI10"/>
                  </a:rPr>
                  <a:t> </a:t>
                </a:r>
                <a:r>
                  <a:rPr lang="en-US" b="0" i="0" dirty="0">
                    <a:solidFill>
                      <a:srgbClr val="000000"/>
                    </a:solidFill>
                    <a:effectLst/>
                    <a:latin typeface="CMR10"/>
                  </a:rPr>
                  <a:t>and </a:t>
                </a:r>
                <a14:m>
                  <m:oMath xmlns:m="http://schemas.openxmlformats.org/officeDocument/2006/math">
                    <m:sSub>
                      <m:sSubPr>
                        <m:ctrlPr>
                          <a:rPr lang="fr-FR" b="0" i="1" dirty="0" smtClean="0">
                            <a:solidFill>
                              <a:srgbClr val="000000"/>
                            </a:solidFill>
                            <a:effectLst/>
                            <a:latin typeface="Cambria Math" panose="02040503050406030204" pitchFamily="18" charset="0"/>
                          </a:rPr>
                        </m:ctrlPr>
                      </m:sSubPr>
                      <m:e>
                        <m:r>
                          <a:rPr lang="en-US" b="0" i="1" dirty="0" smtClean="0">
                            <a:solidFill>
                              <a:srgbClr val="000000"/>
                            </a:solidFill>
                            <a:effectLst/>
                            <a:latin typeface="Cambria Math" panose="02040503050406030204" pitchFamily="18" charset="0"/>
                          </a:rPr>
                          <m:t>𝑑</m:t>
                        </m:r>
                      </m:e>
                      <m:sub>
                        <m:r>
                          <a:rPr lang="en-US" b="0" i="1" dirty="0" smtClean="0">
                            <a:solidFill>
                              <a:srgbClr val="000000"/>
                            </a:solidFill>
                            <a:effectLst/>
                            <a:latin typeface="Cambria Math" panose="02040503050406030204" pitchFamily="18" charset="0"/>
                          </a:rPr>
                          <m:t>𝑟</m:t>
                        </m:r>
                      </m:sub>
                    </m:sSub>
                  </m:oMath>
                </a14:m>
                <a:r>
                  <a:rPr lang="en-US" b="0" i="1" dirty="0">
                    <a:solidFill>
                      <a:srgbClr val="000000"/>
                    </a:solidFill>
                    <a:effectLst/>
                    <a:latin typeface="CMMI8"/>
                  </a:rPr>
                  <a:t> </a:t>
                </a:r>
                <a:r>
                  <a:rPr lang="en-US" b="0" i="0" dirty="0">
                    <a:solidFill>
                      <a:srgbClr val="000000"/>
                    </a:solidFill>
                    <a:effectLst/>
                    <a:latin typeface="CMR10"/>
                  </a:rPr>
                  <a:t>other points of the polynomial </a:t>
                </a:r>
                <a14:m>
                  <m:oMath xmlns:m="http://schemas.openxmlformats.org/officeDocument/2006/math">
                    <m:sSub>
                      <m:sSubPr>
                        <m:ctrlPr>
                          <a:rPr lang="fr-FR" b="0" i="1" dirty="0" smtClean="0">
                            <a:solidFill>
                              <a:srgbClr val="000000"/>
                            </a:solidFill>
                            <a:effectLst/>
                            <a:latin typeface="Cambria Math" panose="02040503050406030204" pitchFamily="18" charset="0"/>
                          </a:rPr>
                        </m:ctrlPr>
                      </m:sSubPr>
                      <m:e>
                        <m:r>
                          <a:rPr lang="en-US" b="0" i="1" dirty="0" smtClean="0">
                            <a:solidFill>
                              <a:srgbClr val="000000"/>
                            </a:solidFill>
                            <a:effectLst/>
                            <a:latin typeface="Cambria Math" panose="02040503050406030204" pitchFamily="18" charset="0"/>
                          </a:rPr>
                          <m:t>𝑞</m:t>
                        </m:r>
                      </m:e>
                      <m:sub>
                        <m:r>
                          <a:rPr lang="en-US" b="0" i="1" dirty="0" smtClean="0">
                            <a:solidFill>
                              <a:srgbClr val="000000"/>
                            </a:solidFill>
                            <a:effectLst/>
                            <a:latin typeface="Cambria Math" panose="02040503050406030204" pitchFamily="18" charset="0"/>
                          </a:rPr>
                          <m:t>𝑟</m:t>
                        </m:r>
                      </m:sub>
                    </m:sSub>
                  </m:oMath>
                </a14:m>
                <a:r>
                  <a:rPr lang="en-US" b="0" i="1" dirty="0">
                    <a:solidFill>
                      <a:srgbClr val="000000"/>
                    </a:solidFill>
                    <a:effectLst/>
                    <a:latin typeface="CMMI8"/>
                  </a:rPr>
                  <a:t> </a:t>
                </a:r>
                <a:r>
                  <a:rPr lang="en-US" b="0" dirty="0">
                    <a:solidFill>
                      <a:srgbClr val="000000"/>
                    </a:solidFill>
                    <a:effectLst/>
                    <a:latin typeface="CMMI8"/>
                  </a:rPr>
                  <a:t>are </a:t>
                </a:r>
                <a:r>
                  <a:rPr lang="en-US" b="0" i="0" dirty="0">
                    <a:solidFill>
                      <a:srgbClr val="000000"/>
                    </a:solidFill>
                    <a:effectLst/>
                    <a:latin typeface="CMR10"/>
                  </a:rPr>
                  <a:t>randomly chosen to define it completely. </a:t>
                </a:r>
              </a:p>
              <a:p>
                <a:pPr marL="898525" indent="-273050">
                  <a:buClr>
                    <a:srgbClr val="438086"/>
                  </a:buClr>
                  <a:buSzPct val="60000"/>
                  <a:buFont typeface="Wingdings"/>
                  <a:buChar char=""/>
                </a:pPr>
                <a:endParaRPr lang="en-US" sz="1600" dirty="0">
                  <a:solidFill>
                    <a:srgbClr val="000000"/>
                  </a:solidFill>
                  <a:latin typeface="CMR10"/>
                </a:endParaRPr>
              </a:p>
              <a:p>
                <a:pPr marL="898525" indent="-273050">
                  <a:buClr>
                    <a:srgbClr val="438086"/>
                  </a:buClr>
                  <a:buSzPct val="60000"/>
                  <a:buFont typeface="Wingdings"/>
                  <a:buChar char=""/>
                </a:pPr>
                <a:r>
                  <a:rPr lang="en-US" sz="1800" b="0" i="0" dirty="0">
                    <a:solidFill>
                      <a:srgbClr val="000000"/>
                    </a:solidFill>
                    <a:effectLst/>
                    <a:latin typeface="CMR10"/>
                  </a:rPr>
                  <a:t>For any other node </a:t>
                </a:r>
                <a14:m>
                  <m:oMath xmlns:m="http://schemas.openxmlformats.org/officeDocument/2006/math">
                    <m:r>
                      <a:rPr lang="en-US" sz="1800" b="0" i="1" dirty="0" smtClean="0">
                        <a:solidFill>
                          <a:srgbClr val="000000"/>
                        </a:solidFill>
                        <a:effectLst/>
                        <a:latin typeface="Cambria Math" panose="02040503050406030204" pitchFamily="18" charset="0"/>
                      </a:rPr>
                      <m:t>𝑥</m:t>
                    </m:r>
                  </m:oMath>
                </a14:m>
                <a:r>
                  <a:rPr lang="en-US" sz="1800" b="0" i="1" dirty="0">
                    <a:solidFill>
                      <a:srgbClr val="000000"/>
                    </a:solidFill>
                    <a:effectLst/>
                    <a:latin typeface="CMMI10"/>
                  </a:rPr>
                  <a:t> </a:t>
                </a:r>
                <a:r>
                  <a:rPr lang="en-US" sz="1800" b="0" i="0" dirty="0">
                    <a:solidFill>
                      <a:srgbClr val="000000"/>
                    </a:solidFill>
                    <a:effectLst/>
                    <a:latin typeface="CMR10"/>
                  </a:rPr>
                  <a:t>in </a:t>
                </a:r>
                <a14:m>
                  <m:oMath xmlns:m="http://schemas.openxmlformats.org/officeDocument/2006/math">
                    <m:r>
                      <a:rPr lang="fr-FR" sz="1800" b="0" i="1" smtClean="0">
                        <a:solidFill>
                          <a:srgbClr val="000000"/>
                        </a:solidFill>
                        <a:effectLst/>
                        <a:latin typeface="Cambria Math" panose="02040503050406030204" pitchFamily="18" charset="0"/>
                      </a:rPr>
                      <m:t>𝐴𝑃</m:t>
                    </m:r>
                    <m:r>
                      <a:rPr lang="fr-FR" sz="1800" b="0" i="0" smtClean="0">
                        <a:solidFill>
                          <a:srgbClr val="000000"/>
                        </a:solidFill>
                        <a:effectLst/>
                        <a:latin typeface="Cambria Math" panose="02040503050406030204" pitchFamily="18" charset="0"/>
                      </a:rPr>
                      <m:t>:</m:t>
                    </m:r>
                  </m:oMath>
                </a14:m>
                <a:r>
                  <a:rPr lang="en-US" sz="1800" b="0" i="0" dirty="0">
                    <a:solidFill>
                      <a:srgbClr val="000000"/>
                    </a:solidFill>
                    <a:effectLst/>
                    <a:latin typeface="CMR10"/>
                  </a:rPr>
                  <a:t> </a:t>
                </a:r>
              </a:p>
              <a:p>
                <a:pPr marL="1700213" lvl="4" indent="-285750">
                  <a:lnSpc>
                    <a:spcPct val="90000"/>
                  </a:lnSpc>
                  <a:spcBef>
                    <a:spcPts val="400"/>
                  </a:spcBef>
                  <a:buClr>
                    <a:schemeClr val="accent3"/>
                  </a:buClr>
                  <a:buSzPct val="75000"/>
                  <a:buFont typeface="Wingdings"/>
                  <a:buChar char=""/>
                  <a:tabLst>
                    <a:tab pos="1700213" algn="l"/>
                  </a:tabLst>
                </a:pPr>
                <a:r>
                  <a:rPr lang="en-US" i="1" dirty="0">
                    <a:solidFill>
                      <a:srgbClr val="000000"/>
                    </a:solidFill>
                    <a:latin typeface="Calibri" panose="020F0502020204030204" pitchFamily="34" charset="0"/>
                    <a:cs typeface="Calibri" panose="020F0502020204030204" pitchFamily="34" charset="0"/>
                  </a:rPr>
                  <a:t>set</a:t>
                </a:r>
                <a:r>
                  <a:rPr lang="en-US" i="1" dirty="0">
                    <a:solidFill>
                      <a:srgbClr val="000000"/>
                    </a:solidFill>
                    <a:latin typeface="Cambria Math" panose="02040503050406030204" pitchFamily="18" charset="0"/>
                  </a:rPr>
                  <a:t> </a:t>
                </a:r>
                <a14:m>
                  <m:oMath xmlns:m="http://schemas.openxmlformats.org/officeDocument/2006/math">
                    <m:sSub>
                      <m:sSubPr>
                        <m:ctrlPr>
                          <a:rPr lang="fr-FR"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𝑞</m:t>
                        </m:r>
                      </m:e>
                      <m:sub>
                        <m:r>
                          <a:rPr lang="en-US" i="1" dirty="0">
                            <a:solidFill>
                              <a:srgbClr val="000000"/>
                            </a:solidFill>
                            <a:latin typeface="Cambria Math" panose="02040503050406030204" pitchFamily="18" charset="0"/>
                          </a:rPr>
                          <m:t>𝑥</m:t>
                        </m:r>
                      </m:sub>
                    </m:sSub>
                    <m:d>
                      <m:dPr>
                        <m:ctrlPr>
                          <a:rPr lang="en-US" i="1" dirty="0">
                            <a:solidFill>
                              <a:srgbClr val="000000"/>
                            </a:solidFill>
                            <a:latin typeface="Cambria Math" panose="02040503050406030204" pitchFamily="18" charset="0"/>
                          </a:rPr>
                        </m:ctrlPr>
                      </m:dPr>
                      <m:e>
                        <m:r>
                          <a:rPr lang="en-US" i="1" dirty="0">
                            <a:solidFill>
                              <a:srgbClr val="000000"/>
                            </a:solidFill>
                            <a:latin typeface="Cambria Math" panose="02040503050406030204" pitchFamily="18" charset="0"/>
                          </a:rPr>
                          <m:t>0</m:t>
                        </m:r>
                      </m:e>
                    </m:d>
                    <m:r>
                      <a:rPr lang="en-US" i="1" dirty="0">
                        <a:solidFill>
                          <a:srgbClr val="000000"/>
                        </a:solidFill>
                        <a:latin typeface="Cambria Math" panose="02040503050406030204" pitchFamily="18" charset="0"/>
                      </a:rPr>
                      <m:t> = </m:t>
                    </m:r>
                    <m:sSub>
                      <m:sSubPr>
                        <m:ctrlPr>
                          <a:rPr lang="fr-FR" i="1" dirty="0">
                            <a:solidFill>
                              <a:srgbClr val="000000"/>
                            </a:solidFill>
                            <a:latin typeface="Cambria Math" panose="02040503050406030204" pitchFamily="18" charset="0"/>
                          </a:rPr>
                        </m:ctrlPr>
                      </m:sSubPr>
                      <m:e>
                        <m:r>
                          <a:rPr lang="en-US" i="1" dirty="0" err="1">
                            <a:solidFill>
                              <a:srgbClr val="000000"/>
                            </a:solidFill>
                            <a:latin typeface="Cambria Math" panose="02040503050406030204" pitchFamily="18" charset="0"/>
                          </a:rPr>
                          <m:t>𝑞</m:t>
                        </m:r>
                      </m:e>
                      <m:sub>
                        <m:r>
                          <a:rPr lang="en-US" i="1" dirty="0" err="1">
                            <a:solidFill>
                              <a:srgbClr val="000000"/>
                            </a:solidFill>
                            <a:latin typeface="Cambria Math" panose="02040503050406030204" pitchFamily="18" charset="0"/>
                          </a:rPr>
                          <m:t>𝑝𝑎𝑟𝑒𝑛𝑡</m:t>
                        </m:r>
                      </m:sub>
                    </m:sSub>
                    <m:r>
                      <a:rPr lang="en-US" i="1" dirty="0">
                        <a:solidFill>
                          <a:srgbClr val="000000"/>
                        </a:solidFill>
                        <a:latin typeface="Cambria Math" panose="02040503050406030204" pitchFamily="18" charset="0"/>
                      </a:rPr>
                      <m:t>(</m:t>
                    </m:r>
                    <m:r>
                      <a:rPr lang="en-US" i="1" dirty="0">
                        <a:solidFill>
                          <a:srgbClr val="000000"/>
                        </a:solidFill>
                        <a:latin typeface="Cambria Math" panose="02040503050406030204" pitchFamily="18" charset="0"/>
                      </a:rPr>
                      <m:t>𝑥</m:t>
                    </m:r>
                    <m:r>
                      <a:rPr lang="en-US" i="1" dirty="0">
                        <a:solidFill>
                          <a:srgbClr val="000000"/>
                        </a:solidFill>
                        <a:latin typeface="Cambria Math" panose="02040503050406030204" pitchFamily="18" charset="0"/>
                      </a:rPr>
                      <m:t>)(</m:t>
                    </m:r>
                    <m:r>
                      <a:rPr lang="en-US" i="1" dirty="0">
                        <a:solidFill>
                          <a:srgbClr val="000000"/>
                        </a:solidFill>
                        <a:latin typeface="Cambria Math" panose="02040503050406030204" pitchFamily="18" charset="0"/>
                      </a:rPr>
                      <m:t>𝑖𝑛𝑑𝑒𝑥</m:t>
                    </m:r>
                    <m:r>
                      <a:rPr lang="en-US" i="1" dirty="0">
                        <a:solidFill>
                          <a:srgbClr val="000000"/>
                        </a:solidFill>
                        <a:latin typeface="Cambria Math" panose="02040503050406030204" pitchFamily="18" charset="0"/>
                      </a:rPr>
                      <m:t>(</m:t>
                    </m:r>
                    <m:r>
                      <a:rPr lang="en-US" i="1" dirty="0">
                        <a:solidFill>
                          <a:srgbClr val="000000"/>
                        </a:solidFill>
                        <a:latin typeface="Cambria Math" panose="02040503050406030204" pitchFamily="18" charset="0"/>
                      </a:rPr>
                      <m:t>𝑥</m:t>
                    </m:r>
                    <m:r>
                      <a:rPr lang="en-US" i="1" dirty="0">
                        <a:solidFill>
                          <a:srgbClr val="000000"/>
                        </a:solidFill>
                        <a:latin typeface="Cambria Math" panose="02040503050406030204" pitchFamily="18" charset="0"/>
                      </a:rPr>
                      <m:t>))</m:t>
                    </m:r>
                  </m:oMath>
                </a14:m>
                <a:r>
                  <a:rPr lang="en-US" i="1" dirty="0">
                    <a:solidFill>
                      <a:srgbClr val="000000"/>
                    </a:solidFill>
                    <a:latin typeface="Cambria Math" panose="02040503050406030204" pitchFamily="18" charset="0"/>
                  </a:rPr>
                  <a:t> </a:t>
                </a:r>
                <a:r>
                  <a:rPr lang="en-US" dirty="0">
                    <a:solidFill>
                      <a:srgbClr val="000000"/>
                    </a:solidFill>
                    <a:latin typeface="Calibri" panose="020F0502020204030204" pitchFamily="34" charset="0"/>
                    <a:cs typeface="Calibri" panose="020F0502020204030204" pitchFamily="34" charset="0"/>
                  </a:rPr>
                  <a:t>and choose </a:t>
                </a:r>
                <a14:m>
                  <m:oMath xmlns:m="http://schemas.openxmlformats.org/officeDocument/2006/math">
                    <m:sSub>
                      <m:sSubPr>
                        <m:ctrlPr>
                          <a:rPr lang="fr-FR"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𝑑</m:t>
                        </m:r>
                      </m:e>
                      <m:sub>
                        <m:r>
                          <a:rPr lang="en-US" i="1" dirty="0">
                            <a:solidFill>
                              <a:srgbClr val="000000"/>
                            </a:solidFill>
                            <a:latin typeface="Cambria Math" panose="02040503050406030204" pitchFamily="18" charset="0"/>
                          </a:rPr>
                          <m:t>𝑥</m:t>
                        </m:r>
                      </m:sub>
                    </m:sSub>
                  </m:oMath>
                </a14:m>
                <a:r>
                  <a:rPr lang="en-US" dirty="0">
                    <a:solidFill>
                      <a:srgbClr val="000000"/>
                    </a:solidFill>
                    <a:latin typeface="Cambria Math" panose="02040503050406030204" pitchFamily="18" charset="0"/>
                  </a:rPr>
                  <a:t> </a:t>
                </a:r>
                <a:r>
                  <a:rPr lang="en-US" dirty="0">
                    <a:solidFill>
                      <a:srgbClr val="000000"/>
                    </a:solidFill>
                    <a:latin typeface="Calibri" panose="020F0502020204030204" pitchFamily="34" charset="0"/>
                    <a:cs typeface="Calibri" panose="020F0502020204030204" pitchFamily="34" charset="0"/>
                  </a:rPr>
                  <a:t>other points randomly to completely define </a:t>
                </a:r>
                <a14:m>
                  <m:oMath xmlns:m="http://schemas.openxmlformats.org/officeDocument/2006/math">
                    <m:sSub>
                      <m:sSubPr>
                        <m:ctrlPr>
                          <a:rPr lang="fr-FR"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𝑞</m:t>
                        </m:r>
                      </m:e>
                      <m:sub>
                        <m:r>
                          <a:rPr lang="en-US" i="1" dirty="0">
                            <a:solidFill>
                              <a:srgbClr val="000000"/>
                            </a:solidFill>
                            <a:latin typeface="Cambria Math" panose="02040503050406030204" pitchFamily="18" charset="0"/>
                          </a:rPr>
                          <m:t>𝑥</m:t>
                        </m:r>
                      </m:sub>
                    </m:sSub>
                  </m:oMath>
                </a14:m>
                <a:r>
                  <a:rPr lang="en-US" dirty="0">
                    <a:solidFill>
                      <a:srgbClr val="000000"/>
                    </a:solidFill>
                    <a:latin typeface="Cambria Math" panose="02040503050406030204" pitchFamily="18" charset="0"/>
                  </a:rPr>
                  <a:t> </a:t>
                </a:r>
              </a:p>
              <a:p>
                <a:pPr marL="898525" indent="-273050">
                  <a:buClr>
                    <a:srgbClr val="438086"/>
                  </a:buClr>
                  <a:buSzPct val="60000"/>
                  <a:buFont typeface="Wingdings"/>
                  <a:buChar char=""/>
                </a:pPr>
                <a:endParaRPr lang="en-US" sz="1600" dirty="0">
                  <a:solidFill>
                    <a:srgbClr val="000000"/>
                  </a:solidFill>
                  <a:latin typeface="CMR10"/>
                </a:endParaRPr>
              </a:p>
              <a:p>
                <a:pPr marL="898525" indent="-273050" algn="just">
                  <a:buClr>
                    <a:srgbClr val="438086"/>
                  </a:buClr>
                  <a:buSzPct val="60000"/>
                  <a:buFont typeface="Wingdings"/>
                  <a:buChar char=""/>
                </a:pPr>
                <a:r>
                  <a:rPr lang="en-US" sz="1800" b="0" i="0" dirty="0">
                    <a:solidFill>
                      <a:srgbClr val="000000"/>
                    </a:solidFill>
                    <a:effectLst/>
                    <a:latin typeface="CMR10"/>
                  </a:rPr>
                  <a:t>Once the polynomials have been defined, for each leaf node </a:t>
                </a:r>
                <a:r>
                  <a:rPr lang="en-US" sz="1800" b="0" i="1" dirty="0">
                    <a:solidFill>
                      <a:srgbClr val="000000"/>
                    </a:solidFill>
                    <a:effectLst/>
                    <a:latin typeface="CMMI10"/>
                  </a:rPr>
                  <a:t>x</a:t>
                </a:r>
                <a:r>
                  <a:rPr lang="en-US" sz="1800" b="0" i="0" dirty="0">
                    <a:solidFill>
                      <a:srgbClr val="000000"/>
                    </a:solidFill>
                    <a:effectLst/>
                    <a:latin typeface="CMR10"/>
                  </a:rPr>
                  <a:t>, set the secret value:</a:t>
                </a:r>
              </a:p>
              <a:p>
                <a:pPr marL="625475" algn="ctr">
                  <a:buClr>
                    <a:srgbClr val="438086"/>
                  </a:buClr>
                  <a:buSzPct val="60000"/>
                </a:pPr>
                <a14:m>
                  <m:oMath xmlns:m="http://schemas.openxmlformats.org/officeDocument/2006/math">
                    <m:sSub>
                      <m:sSubPr>
                        <m:ctrlPr>
                          <a:rPr lang="fr-FR"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𝐷</m:t>
                        </m:r>
                      </m:e>
                      <m:sub>
                        <m:r>
                          <a:rPr lang="en-US" sz="1800" b="0" i="1" dirty="0" smtClean="0">
                            <a:solidFill>
                              <a:srgbClr val="000000"/>
                            </a:solidFill>
                            <a:effectLst/>
                            <a:latin typeface="Cambria Math" panose="02040503050406030204" pitchFamily="18" charset="0"/>
                          </a:rPr>
                          <m:t>𝑥</m:t>
                        </m:r>
                      </m:sub>
                    </m:sSub>
                    <m:r>
                      <a:rPr lang="en-US" sz="1800" b="0" i="1" dirty="0" smtClean="0">
                        <a:solidFill>
                          <a:srgbClr val="000000"/>
                        </a:solidFill>
                        <a:effectLst/>
                        <a:latin typeface="Cambria Math" panose="02040503050406030204" pitchFamily="18" charset="0"/>
                      </a:rPr>
                      <m:t> = </m:t>
                    </m:r>
                    <m:sSup>
                      <m:sSupPr>
                        <m:ctrlPr>
                          <a:rPr lang="fr-FR" sz="1800" b="0" i="1" dirty="0" smtClean="0">
                            <a:solidFill>
                              <a:srgbClr val="000000"/>
                            </a:solidFill>
                            <a:effectLst/>
                            <a:latin typeface="Cambria Math" panose="02040503050406030204" pitchFamily="18" charset="0"/>
                          </a:rPr>
                        </m:ctrlPr>
                      </m:sSupPr>
                      <m:e>
                        <m:r>
                          <a:rPr lang="en-US" sz="1800" b="0" i="1" dirty="0" smtClean="0">
                            <a:solidFill>
                              <a:srgbClr val="000000"/>
                            </a:solidFill>
                            <a:effectLst/>
                            <a:latin typeface="Cambria Math" panose="02040503050406030204" pitchFamily="18" charset="0"/>
                          </a:rPr>
                          <m:t>𝑔</m:t>
                        </m:r>
                      </m:e>
                      <m:sup>
                        <m:f>
                          <m:fPr>
                            <m:ctrlPr>
                              <a:rPr lang="fr-FR" sz="1800" b="0" i="1" dirty="0" smtClean="0">
                                <a:solidFill>
                                  <a:srgbClr val="000000"/>
                                </a:solidFill>
                                <a:effectLst/>
                                <a:latin typeface="Cambria Math" panose="02040503050406030204" pitchFamily="18" charset="0"/>
                              </a:rPr>
                            </m:ctrlPr>
                          </m:fPr>
                          <m:num>
                            <m:sSub>
                              <m:sSubPr>
                                <m:ctrlPr>
                                  <a:rPr lang="fr-FR" sz="1800" b="0" i="1" dirty="0" smtClean="0">
                                    <a:solidFill>
                                      <a:srgbClr val="000000"/>
                                    </a:solidFill>
                                    <a:effectLst/>
                                    <a:latin typeface="Cambria Math" panose="02040503050406030204" pitchFamily="18" charset="0"/>
                                  </a:rPr>
                                </m:ctrlPr>
                              </m:sSubPr>
                              <m:e>
                                <m:r>
                                  <a:rPr lang="en-US" sz="1800" b="0" i="1" dirty="0" err="1" smtClean="0">
                                    <a:solidFill>
                                      <a:srgbClr val="000000"/>
                                    </a:solidFill>
                                    <a:effectLst/>
                                    <a:latin typeface="Cambria Math" panose="02040503050406030204" pitchFamily="18" charset="0"/>
                                  </a:rPr>
                                  <m:t>𝑞</m:t>
                                </m:r>
                              </m:e>
                              <m:sub>
                                <m:r>
                                  <a:rPr lang="en-US" sz="1800" b="0" i="1" dirty="0" err="1" smtClean="0">
                                    <a:solidFill>
                                      <a:srgbClr val="000000"/>
                                    </a:solidFill>
                                    <a:effectLst/>
                                    <a:latin typeface="Cambria Math" panose="02040503050406030204" pitchFamily="18" charset="0"/>
                                  </a:rPr>
                                  <m:t>𝑥</m:t>
                                </m:r>
                              </m:sub>
                            </m:sSub>
                            <m:d>
                              <m:dPr>
                                <m:ctrlPr>
                                  <a:rPr lang="en-US" sz="1800" b="0" i="1" dirty="0" smtClean="0">
                                    <a:solidFill>
                                      <a:srgbClr val="000000"/>
                                    </a:solidFill>
                                    <a:effectLst/>
                                    <a:latin typeface="Cambria Math" panose="02040503050406030204" pitchFamily="18" charset="0"/>
                                  </a:rPr>
                                </m:ctrlPr>
                              </m:dPr>
                              <m:e>
                                <m:r>
                                  <a:rPr lang="en-US" sz="1800" b="0" i="1" dirty="0" smtClean="0">
                                    <a:solidFill>
                                      <a:srgbClr val="000000"/>
                                    </a:solidFill>
                                    <a:effectLst/>
                                    <a:latin typeface="Cambria Math" panose="02040503050406030204" pitchFamily="18" charset="0"/>
                                  </a:rPr>
                                  <m:t>0</m:t>
                                </m:r>
                              </m:e>
                            </m:d>
                          </m:num>
                          <m:den>
                            <m:sSub>
                              <m:sSubPr>
                                <m:ctrlPr>
                                  <a:rPr lang="fr-FR" sz="1800" b="0" i="1" dirty="0" smtClean="0">
                                    <a:solidFill>
                                      <a:srgbClr val="000000"/>
                                    </a:solidFill>
                                    <a:effectLst/>
                                    <a:latin typeface="Cambria Math" panose="02040503050406030204" pitchFamily="18" charset="0"/>
                                  </a:rPr>
                                </m:ctrlPr>
                              </m:sSubPr>
                              <m:e>
                                <m:r>
                                  <a:rPr lang="en-US" sz="1800" b="0" i="1" dirty="0" err="1" smtClean="0">
                                    <a:solidFill>
                                      <a:srgbClr val="000000"/>
                                    </a:solidFill>
                                    <a:effectLst/>
                                    <a:latin typeface="Cambria Math" panose="02040503050406030204" pitchFamily="18" charset="0"/>
                                  </a:rPr>
                                  <m:t>𝑡</m:t>
                                </m:r>
                              </m:e>
                              <m:sub>
                                <m:r>
                                  <a:rPr lang="en-US" sz="1800" b="0" i="1" dirty="0" err="1" smtClean="0">
                                    <a:solidFill>
                                      <a:srgbClr val="000000"/>
                                    </a:solidFill>
                                    <a:effectLst/>
                                    <a:latin typeface="Cambria Math" panose="02040503050406030204" pitchFamily="18" charset="0"/>
                                  </a:rPr>
                                  <m:t>𝑖</m:t>
                                </m:r>
                              </m:sub>
                            </m:sSub>
                          </m:den>
                        </m:f>
                      </m:sup>
                    </m:sSup>
                  </m:oMath>
                </a14:m>
                <a:r>
                  <a:rPr lang="en-US" sz="1800" b="0" i="1" dirty="0">
                    <a:solidFill>
                      <a:srgbClr val="000000"/>
                    </a:solidFill>
                    <a:effectLst/>
                    <a:latin typeface="CMMI6"/>
                  </a:rPr>
                  <a:t>, </a:t>
                </a:r>
                <a:r>
                  <a:rPr lang="en-US" sz="1800" b="0" i="0" dirty="0">
                    <a:solidFill>
                      <a:srgbClr val="000000"/>
                    </a:solidFill>
                    <a:effectLst/>
                    <a:latin typeface="CMR10"/>
                  </a:rPr>
                  <a:t>where </a:t>
                </a:r>
                <a14:m>
                  <m:oMath xmlns:m="http://schemas.openxmlformats.org/officeDocument/2006/math">
                    <m:r>
                      <a:rPr lang="en-US" sz="1800" b="0" i="1" dirty="0" smtClean="0">
                        <a:solidFill>
                          <a:srgbClr val="000000"/>
                        </a:solidFill>
                        <a:effectLst/>
                        <a:latin typeface="Cambria Math" panose="02040503050406030204" pitchFamily="18" charset="0"/>
                      </a:rPr>
                      <m:t>𝑖</m:t>
                    </m:r>
                    <m:r>
                      <a:rPr lang="en-US" sz="1800" b="0" i="1" dirty="0" smtClean="0">
                        <a:solidFill>
                          <a:srgbClr val="000000"/>
                        </a:solidFill>
                        <a:effectLst/>
                        <a:latin typeface="Cambria Math" panose="02040503050406030204" pitchFamily="18" charset="0"/>
                      </a:rPr>
                      <m:t> =</m:t>
                    </m:r>
                    <m:r>
                      <a:rPr lang="fr-FR" sz="1800" b="0" i="1" dirty="0" smtClean="0">
                        <a:solidFill>
                          <a:srgbClr val="000000"/>
                        </a:solidFill>
                        <a:effectLst/>
                        <a:latin typeface="Cambria Math" panose="02040503050406030204" pitchFamily="18" charset="0"/>
                      </a:rPr>
                      <m:t>𝑎</m:t>
                    </m:r>
                    <m:r>
                      <a:rPr lang="en-US" sz="1800" b="0" i="1" dirty="0" err="1" smtClean="0">
                        <a:solidFill>
                          <a:srgbClr val="000000"/>
                        </a:solidFill>
                        <a:effectLst/>
                        <a:latin typeface="Cambria Math" panose="02040503050406030204" pitchFamily="18" charset="0"/>
                      </a:rPr>
                      <m:t>𝑡𝑡</m:t>
                    </m:r>
                    <m:r>
                      <a:rPr lang="fr-FR" sz="1800" b="0" i="1" dirty="0" smtClean="0">
                        <a:solidFill>
                          <a:srgbClr val="000000"/>
                        </a:solidFill>
                        <a:effectLst/>
                        <a:latin typeface="Cambria Math" panose="02040503050406030204" pitchFamily="18" charset="0"/>
                      </a:rPr>
                      <m:t>𝑟</m:t>
                    </m:r>
                    <m:r>
                      <a:rPr lang="en-US" sz="1800" b="0" i="1" dirty="0" smtClean="0">
                        <a:solidFill>
                          <a:srgbClr val="000000"/>
                        </a:solidFill>
                        <a:effectLst/>
                        <a:latin typeface="Cambria Math" panose="02040503050406030204" pitchFamily="18" charset="0"/>
                      </a:rPr>
                      <m:t>(</m:t>
                    </m:r>
                    <m:r>
                      <a:rPr lang="en-US" sz="1800" b="0" i="1" dirty="0" smtClean="0">
                        <a:solidFill>
                          <a:srgbClr val="000000"/>
                        </a:solidFill>
                        <a:effectLst/>
                        <a:latin typeface="Cambria Math" panose="02040503050406030204" pitchFamily="18" charset="0"/>
                      </a:rPr>
                      <m:t>𝑥</m:t>
                    </m:r>
                    <m:r>
                      <a:rPr lang="en-US" sz="1800" b="0" i="1" dirty="0" smtClean="0">
                        <a:solidFill>
                          <a:srgbClr val="000000"/>
                        </a:solidFill>
                        <a:effectLst/>
                        <a:latin typeface="Cambria Math" panose="02040503050406030204" pitchFamily="18" charset="0"/>
                      </a:rPr>
                      <m:t>)</m:t>
                    </m:r>
                  </m:oMath>
                </a14:m>
                <a:r>
                  <a:rPr lang="en-US" dirty="0"/>
                  <a:t> </a:t>
                </a:r>
              </a:p>
              <a:p>
                <a:pPr marL="898525" indent="-273050">
                  <a:buClr>
                    <a:srgbClr val="438086"/>
                  </a:buClr>
                  <a:buSzPct val="60000"/>
                  <a:buFont typeface="Wingdings"/>
                  <a:buChar char=""/>
                </a:pPr>
                <a:endParaRPr lang="en-US" sz="1600" b="0" i="0" dirty="0">
                  <a:solidFill>
                    <a:srgbClr val="000000"/>
                  </a:solidFill>
                  <a:effectLst/>
                  <a:latin typeface="CMR10"/>
                </a:endParaRPr>
              </a:p>
              <a:p>
                <a:pPr marL="898525" indent="-273050">
                  <a:buClr>
                    <a:srgbClr val="438086"/>
                  </a:buClr>
                  <a:buSzPct val="60000"/>
                  <a:buFont typeface="Wingdings"/>
                  <a:buChar char=""/>
                </a:pPr>
                <a:r>
                  <a:rPr lang="en-US" sz="1800" b="0" i="0" dirty="0">
                    <a:solidFill>
                      <a:srgbClr val="000000"/>
                    </a:solidFill>
                    <a:effectLst/>
                    <a:latin typeface="CMR10"/>
                  </a:rPr>
                  <a:t>Set the decryption key </a:t>
                </a:r>
                <a14:m>
                  <m:oMath xmlns:m="http://schemas.openxmlformats.org/officeDocument/2006/math">
                    <m:r>
                      <a:rPr lang="fr-FR" sz="1800" b="0" i="1" smtClean="0">
                        <a:solidFill>
                          <a:srgbClr val="000000"/>
                        </a:solidFill>
                        <a:effectLst/>
                        <a:latin typeface="Cambria Math" panose="02040503050406030204" pitchFamily="18" charset="0"/>
                      </a:rPr>
                      <m:t>𝑆𝐾</m:t>
                    </m:r>
                  </m:oMath>
                </a14:m>
                <a:r>
                  <a:rPr lang="en-US" sz="1800" b="0" i="0" dirty="0">
                    <a:solidFill>
                      <a:srgbClr val="000000"/>
                    </a:solidFill>
                    <a:effectLst/>
                    <a:latin typeface="CMR10"/>
                  </a:rPr>
                  <a:t> as:</a:t>
                </a:r>
              </a:p>
              <a:p>
                <a:pPr marL="625475" algn="ctr">
                  <a:buClr>
                    <a:srgbClr val="438086"/>
                  </a:buClr>
                  <a:buSzPct val="60000"/>
                </a:pPr>
                <a14:m>
                  <m:oMath xmlns:m="http://schemas.openxmlformats.org/officeDocument/2006/math">
                    <m:r>
                      <a:rPr lang="fr-FR" sz="1800" b="0" i="1" smtClean="0">
                        <a:solidFill>
                          <a:srgbClr val="000000"/>
                        </a:solidFill>
                        <a:effectLst/>
                        <a:latin typeface="Cambria Math" panose="02040503050406030204" pitchFamily="18" charset="0"/>
                      </a:rPr>
                      <m:t>𝑆𝐾</m:t>
                    </m:r>
                    <m:r>
                      <a:rPr lang="fr-FR" sz="1800" b="0" i="1" smtClean="0">
                        <a:solidFill>
                          <a:srgbClr val="000000"/>
                        </a:solidFill>
                        <a:effectLst/>
                        <a:latin typeface="Cambria Math" panose="02040503050406030204" pitchFamily="18" charset="0"/>
                      </a:rPr>
                      <m:t>=</m:t>
                    </m:r>
                    <m:d>
                      <m:dPr>
                        <m:begChr m:val="{"/>
                        <m:endChr m:val="}"/>
                        <m:ctrlPr>
                          <a:rPr lang="fr-FR" sz="1800" b="0" i="1" smtClean="0">
                            <a:solidFill>
                              <a:srgbClr val="000000"/>
                            </a:solidFill>
                            <a:effectLst/>
                            <a:latin typeface="Cambria Math" panose="02040503050406030204" pitchFamily="18" charset="0"/>
                          </a:rPr>
                        </m:ctrlPr>
                      </m:dPr>
                      <m:e>
                        <m:sSub>
                          <m:sSubPr>
                            <m:ctrlPr>
                              <a:rPr lang="fr-FR" sz="1800" b="0" i="1" smtClean="0">
                                <a:solidFill>
                                  <a:srgbClr val="000000"/>
                                </a:solidFill>
                                <a:effectLst/>
                                <a:latin typeface="Cambria Math" panose="02040503050406030204" pitchFamily="18" charset="0"/>
                              </a:rPr>
                            </m:ctrlPr>
                          </m:sSubPr>
                          <m:e>
                            <m:r>
                              <a:rPr lang="fr-FR" sz="1800" b="0" i="1" smtClean="0">
                                <a:solidFill>
                                  <a:srgbClr val="000000"/>
                                </a:solidFill>
                                <a:effectLst/>
                                <a:latin typeface="Cambria Math" panose="02040503050406030204" pitchFamily="18" charset="0"/>
                              </a:rPr>
                              <m:t>𝐷</m:t>
                            </m:r>
                          </m:e>
                          <m:sub>
                            <m:r>
                              <a:rPr lang="fr-FR" sz="1800" b="0" i="1" smtClean="0">
                                <a:solidFill>
                                  <a:srgbClr val="000000"/>
                                </a:solidFill>
                                <a:effectLst/>
                                <a:latin typeface="Cambria Math" panose="02040503050406030204" pitchFamily="18" charset="0"/>
                              </a:rPr>
                              <m:t>𝑥</m:t>
                            </m:r>
                          </m:sub>
                        </m:sSub>
                      </m:e>
                    </m:d>
                    <m:r>
                      <a:rPr lang="fr-FR" sz="1800" b="0" i="1" smtClean="0">
                        <a:solidFill>
                          <a:srgbClr val="000000"/>
                        </a:solidFill>
                        <a:effectLst/>
                        <a:latin typeface="Cambria Math" panose="02040503050406030204" pitchFamily="18" charset="0"/>
                      </a:rPr>
                      <m:t>,</m:t>
                    </m:r>
                  </m:oMath>
                </a14:m>
                <a:r>
                  <a:rPr lang="en-US" sz="1800" b="0" i="0" dirty="0">
                    <a:solidFill>
                      <a:srgbClr val="000000"/>
                    </a:solidFill>
                    <a:effectLst/>
                    <a:latin typeface="CMR10"/>
                  </a:rPr>
                  <a:t> where </a:t>
                </a:r>
                <a14:m>
                  <m:oMath xmlns:m="http://schemas.openxmlformats.org/officeDocument/2006/math">
                    <m:r>
                      <a:rPr lang="fr-FR" sz="1800" b="0" i="1" smtClean="0">
                        <a:solidFill>
                          <a:srgbClr val="000000"/>
                        </a:solidFill>
                        <a:effectLst/>
                        <a:latin typeface="Cambria Math" panose="02040503050406030204" pitchFamily="18" charset="0"/>
                      </a:rPr>
                      <m:t>𝑥</m:t>
                    </m:r>
                    <m:r>
                      <a:rPr lang="fr-FR" sz="1800" b="0" i="1" smtClean="0">
                        <a:solidFill>
                          <a:srgbClr val="000000"/>
                        </a:solidFill>
                        <a:effectLst/>
                        <a:latin typeface="Cambria Math" panose="02040503050406030204" pitchFamily="18" charset="0"/>
                      </a:rPr>
                      <m:t>∈</m:t>
                    </m:r>
                    <m:r>
                      <a:rPr lang="fr-FR" sz="1800" b="0" i="1" smtClean="0">
                        <a:solidFill>
                          <a:srgbClr val="000000"/>
                        </a:solidFill>
                        <a:effectLst/>
                        <a:latin typeface="Cambria Math" panose="02040503050406030204" pitchFamily="18" charset="0"/>
                      </a:rPr>
                      <m:t>𝐴𝑃</m:t>
                    </m:r>
                  </m:oMath>
                </a14:m>
                <a:r>
                  <a:rPr lang="en-US" sz="1800" b="0" i="0" dirty="0">
                    <a:solidFill>
                      <a:srgbClr val="000000"/>
                    </a:solidFill>
                    <a:effectLst/>
                    <a:latin typeface="CMR10"/>
                  </a:rPr>
                  <a:t> </a:t>
                </a:r>
                <a:endParaRPr lang="en-US" b="0" i="0" dirty="0">
                  <a:solidFill>
                    <a:srgbClr val="000000"/>
                  </a:solidFill>
                  <a:effectLst/>
                  <a:latin typeface="CMR10"/>
                </a:endParaRPr>
              </a:p>
            </p:txBody>
          </p:sp>
        </mc:Choice>
        <mc:Fallback xmlns="">
          <p:sp>
            <p:nvSpPr>
              <p:cNvPr id="6" name="ZoneTexte 5">
                <a:extLst>
                  <a:ext uri="{FF2B5EF4-FFF2-40B4-BE49-F238E27FC236}">
                    <a16:creationId xmlns:a16="http://schemas.microsoft.com/office/drawing/2014/main" id="{2A9DC08B-19E6-4E91-BD24-1C3CEC4A752C}"/>
                  </a:ext>
                </a:extLst>
              </p:cNvPr>
              <p:cNvSpPr txBox="1">
                <a:spLocks noRot="1" noChangeAspect="1" noMove="1" noResize="1" noEditPoints="1" noAdjustHandles="1" noChangeArrowheads="1" noChangeShapeType="1" noTextEdit="1"/>
              </p:cNvSpPr>
              <p:nvPr/>
            </p:nvSpPr>
            <p:spPr>
              <a:xfrm>
                <a:off x="143508" y="1226982"/>
                <a:ext cx="8851197" cy="5598199"/>
              </a:xfrm>
              <a:prstGeom prst="rect">
                <a:avLst/>
              </a:prstGeom>
              <a:blipFill>
                <a:blip r:embed="rId2"/>
                <a:stretch>
                  <a:fillRect l="-275" t="-544" r="-758" b="-218"/>
                </a:stretch>
              </a:blipFill>
            </p:spPr>
            <p:txBody>
              <a:bodyPr/>
              <a:lstStyle/>
              <a:p>
                <a:r>
                  <a:rPr lang="en-US">
                    <a:noFill/>
                  </a:rPr>
                  <a:t> </a:t>
                </a:r>
              </a:p>
            </p:txBody>
          </p:sp>
        </mc:Fallback>
      </mc:AlternateContent>
      <p:sp>
        <p:nvSpPr>
          <p:cNvPr id="11" name="Rectangle 2">
            <a:extLst>
              <a:ext uri="{FF2B5EF4-FFF2-40B4-BE49-F238E27FC236}">
                <a16:creationId xmlns:a16="http://schemas.microsoft.com/office/drawing/2014/main" id="{ED2EC369-D3C9-4DEB-ADEB-C7ABA7FC2B91}"/>
              </a:ext>
            </a:extLst>
          </p:cNvPr>
          <p:cNvSpPr txBox="1">
            <a:spLocks noChangeArrowheads="1"/>
          </p:cNvSpPr>
          <p:nvPr/>
        </p:nvSpPr>
        <p:spPr>
          <a:xfrm>
            <a:off x="143508" y="260648"/>
            <a:ext cx="7596844" cy="47625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fr-FR" sz="3200" b="1" dirty="0">
                <a:latin typeface="Calibri" panose="020F0502020204030204" pitchFamily="34" charset="0"/>
              </a:rPr>
              <a:t>Goyal et al. KP-ABE scheme</a:t>
            </a:r>
          </a:p>
        </p:txBody>
      </p:sp>
    </p:spTree>
    <p:extLst>
      <p:ext uri="{BB962C8B-B14F-4D97-AF65-F5344CB8AC3E}">
        <p14:creationId xmlns:p14="http://schemas.microsoft.com/office/powerpoint/2010/main" val="45492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19</a:t>
            </a:fld>
            <a:endParaRPr lang="fr-FR" dirty="0"/>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2A9DC08B-19E6-4E91-BD24-1C3CEC4A752C}"/>
                  </a:ext>
                </a:extLst>
              </p:cNvPr>
              <p:cNvSpPr txBox="1"/>
              <p:nvPr/>
            </p:nvSpPr>
            <p:spPr>
              <a:xfrm>
                <a:off x="143508" y="1365358"/>
                <a:ext cx="8851197" cy="4115870"/>
              </a:xfrm>
              <a:prstGeom prst="rect">
                <a:avLst/>
              </a:prstGeom>
              <a:noFill/>
            </p:spPr>
            <p:txBody>
              <a:bodyPr wrap="square">
                <a:spAutoFit/>
              </a:bodyPr>
              <a:lstStyle/>
              <a:p>
                <a14:m>
                  <m:oMath xmlns:m="http://schemas.openxmlformats.org/officeDocument/2006/math">
                    <m:r>
                      <a:rPr lang="fr-FR" sz="2000" b="1" i="1" dirty="0" smtClean="0">
                        <a:latin typeface="Cambria Math" panose="02040503050406030204" pitchFamily="18" charset="0"/>
                        <a:cs typeface="Calibri" panose="020F0502020204030204" pitchFamily="34" charset="0"/>
                      </a:rPr>
                      <m:t>𝑬𝒏𝒄𝒓𝒚𝒑𝒕</m:t>
                    </m:r>
                    <m:d>
                      <m:dPr>
                        <m:ctrlPr>
                          <a:rPr lang="en-US" sz="2000" b="1" i="1" dirty="0">
                            <a:latin typeface="Cambria Math" panose="02040503050406030204" pitchFamily="18" charset="0"/>
                            <a:cs typeface="Calibri" panose="020F0502020204030204" pitchFamily="34" charset="0"/>
                          </a:rPr>
                        </m:ctrlPr>
                      </m:dPr>
                      <m:e>
                        <m:r>
                          <a:rPr lang="fr-FR" sz="2000" b="1" i="1" dirty="0">
                            <a:latin typeface="Cambria Math" panose="02040503050406030204" pitchFamily="18" charset="0"/>
                            <a:cs typeface="Calibri" panose="020F0502020204030204" pitchFamily="34" charset="0"/>
                          </a:rPr>
                          <m:t>𝑷𝒖𝒃</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𝑨𝒕𝒕𝒓𝒊𝒃𝒖𝒕𝒆𝒔</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𝑴</m:t>
                        </m:r>
                      </m:e>
                    </m:d>
                    <m:r>
                      <a:rPr lang="en-US" sz="2000" b="1" i="1" dirty="0">
                        <a:latin typeface="Cambria Math" panose="02040503050406030204" pitchFamily="18" charset="0"/>
                        <a:ea typeface="Cambria Math" panose="02040503050406030204" pitchFamily="18" charset="0"/>
                        <a:cs typeface="Calibri" panose="020F0502020204030204" pitchFamily="34" charset="0"/>
                      </a:rPr>
                      <m:t>→</m:t>
                    </m:r>
                    <m:r>
                      <a:rPr lang="fr-FR" sz="2000" b="1" i="1" dirty="0">
                        <a:latin typeface="Cambria Math" panose="02040503050406030204" pitchFamily="18" charset="0"/>
                        <a:ea typeface="Cambria Math" panose="02040503050406030204" pitchFamily="18" charset="0"/>
                        <a:cs typeface="Calibri" panose="020F0502020204030204" pitchFamily="34" charset="0"/>
                      </a:rPr>
                      <m:t>𝑪𝑻</m:t>
                    </m:r>
                  </m:oMath>
                </a14:m>
                <a:r>
                  <a:rPr lang="en-US" sz="2000" b="1" i="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 </a:t>
                </a:r>
              </a:p>
              <a:p>
                <a:endParaRPr lang="en-US" sz="1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dirty="0">
                    <a:latin typeface="Calibri"/>
                    <a:cs typeface="Calibri"/>
                  </a:rPr>
                  <a:t>Given the public parameters</a:t>
                </a:r>
                <a14:m>
                  <m:oMath xmlns:m="http://schemas.openxmlformats.org/officeDocument/2006/math">
                    <m:r>
                      <a:rPr lang="en-US" b="0" i="0" smtClean="0">
                        <a:latin typeface="Cambria Math" panose="02040503050406030204" pitchFamily="18" charset="0"/>
                        <a:cs typeface="Calibri" panose="020F0502020204030204" pitchFamily="34" charset="0"/>
                      </a:rPr>
                      <m:t> </m:t>
                    </m:r>
                  </m:oMath>
                </a14:m>
                <a:endParaRPr lang="en-US" b="0" i="0" dirty="0">
                  <a:latin typeface="Cambria Math" panose="02040503050406030204" pitchFamily="18" charset="0"/>
                  <a:cs typeface="Calibri" panose="020F0502020204030204" pitchFamily="34" charset="0"/>
                </a:endParaRPr>
              </a:p>
              <a:p>
                <a:pPr marL="625475" algn="just">
                  <a:buClr>
                    <a:srgbClr val="438086"/>
                  </a:buClr>
                  <a:buSzPct val="60000"/>
                </a:pPr>
                <a:endParaRPr lang="fr-FR" i="1" dirty="0">
                  <a:latin typeface="Cambria Math" panose="02040503050406030204" pitchFamily="18" charset="0"/>
                  <a:cs typeface="Calibri" panose="020F0502020204030204" pitchFamily="34" charset="0"/>
                </a:endParaRPr>
              </a:p>
              <a:p>
                <a:pPr marL="625475" algn="just">
                  <a:buClr>
                    <a:srgbClr val="438086"/>
                  </a:buClr>
                  <a:buSzPct val="60000"/>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cs typeface="Calibri" panose="020F0502020204030204" pitchFamily="34" charset="0"/>
                        </a:rPr>
                        <m:t>𝑃𝑢𝑏</m:t>
                      </m:r>
                      <m:r>
                        <a:rPr lang="fr-FR" i="1">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𝑇</m:t>
                          </m:r>
                        </m:e>
                        <m:sub>
                          <m:r>
                            <a:rPr lang="fr-FR" i="1">
                              <a:latin typeface="Cambria Math" panose="02040503050406030204" pitchFamily="18" charset="0"/>
                              <a:cs typeface="Calibri" panose="020F0502020204030204" pitchFamily="34" charset="0"/>
                            </a:rPr>
                            <m:t>1</m:t>
                          </m:r>
                        </m:sub>
                      </m:sSub>
                      <m:r>
                        <a:rPr lang="fr-FR" i="1">
                          <a:latin typeface="Cambria Math" panose="02040503050406030204" pitchFamily="18" charset="0"/>
                          <a:cs typeface="Calibri" panose="020F0502020204030204" pitchFamily="34" charset="0"/>
                        </a:rPr>
                        <m:t>=</m:t>
                      </m:r>
                      <m:sSup>
                        <m:sSupPr>
                          <m:ctrlPr>
                            <a:rPr lang="fr-FR" i="1">
                              <a:latin typeface="Cambria Math" panose="02040503050406030204" pitchFamily="18" charset="0"/>
                              <a:cs typeface="Calibri" panose="020F0502020204030204" pitchFamily="34" charset="0"/>
                            </a:rPr>
                          </m:ctrlPr>
                        </m:sSupPr>
                        <m:e>
                          <m:r>
                            <a:rPr lang="fr-FR" i="1">
                              <a:latin typeface="Cambria Math" panose="02040503050406030204" pitchFamily="18" charset="0"/>
                              <a:cs typeface="Calibri" panose="020F0502020204030204" pitchFamily="34" charset="0"/>
                            </a:rPr>
                            <m:t>𝑔</m:t>
                          </m:r>
                        </m:e>
                        <m:sup>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𝑡</m:t>
                              </m:r>
                            </m:e>
                            <m:sub>
                              <m:r>
                                <a:rPr lang="fr-FR" i="1">
                                  <a:latin typeface="Cambria Math" panose="02040503050406030204" pitchFamily="18" charset="0"/>
                                  <a:cs typeface="Calibri" panose="020F0502020204030204" pitchFamily="34" charset="0"/>
                                </a:rPr>
                                <m:t>1</m:t>
                              </m:r>
                            </m:sub>
                          </m:sSub>
                        </m:sup>
                      </m:sSup>
                      <m:r>
                        <a:rPr lang="fr-FR" i="1">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𝑇</m:t>
                          </m:r>
                        </m:e>
                        <m:sub>
                          <m:r>
                            <a:rPr lang="fr-FR" i="1">
                              <a:latin typeface="Cambria Math" panose="02040503050406030204" pitchFamily="18" charset="0"/>
                              <a:cs typeface="Calibri" panose="020F0502020204030204" pitchFamily="34" charset="0"/>
                            </a:rPr>
                            <m:t>𝑛</m:t>
                          </m:r>
                        </m:sub>
                      </m:sSub>
                      <m:r>
                        <a:rPr lang="fr-FR" i="1">
                          <a:latin typeface="Cambria Math" panose="02040503050406030204" pitchFamily="18" charset="0"/>
                          <a:cs typeface="Calibri" panose="020F0502020204030204" pitchFamily="34" charset="0"/>
                        </a:rPr>
                        <m:t>=</m:t>
                      </m:r>
                      <m:sSup>
                        <m:sSupPr>
                          <m:ctrlPr>
                            <a:rPr lang="fr-FR" i="1">
                              <a:latin typeface="Cambria Math" panose="02040503050406030204" pitchFamily="18" charset="0"/>
                              <a:cs typeface="Calibri" panose="020F0502020204030204" pitchFamily="34" charset="0"/>
                            </a:rPr>
                          </m:ctrlPr>
                        </m:sSupPr>
                        <m:e>
                          <m:r>
                            <a:rPr lang="fr-FR" i="1">
                              <a:latin typeface="Cambria Math" panose="02040503050406030204" pitchFamily="18" charset="0"/>
                              <a:cs typeface="Calibri" panose="020F0502020204030204" pitchFamily="34" charset="0"/>
                            </a:rPr>
                            <m:t>𝑔</m:t>
                          </m:r>
                        </m:e>
                        <m:sup>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𝑡</m:t>
                              </m:r>
                            </m:e>
                            <m:sub>
                              <m:r>
                                <a:rPr lang="fr-FR" i="1">
                                  <a:latin typeface="Cambria Math" panose="02040503050406030204" pitchFamily="18" charset="0"/>
                                  <a:cs typeface="Calibri" panose="020F0502020204030204" pitchFamily="34" charset="0"/>
                                </a:rPr>
                                <m:t>𝑛</m:t>
                              </m:r>
                            </m:sub>
                          </m:sSub>
                        </m:sup>
                      </m:sSup>
                      <m:r>
                        <a:rPr lang="fr-FR" i="1">
                          <a:latin typeface="Cambria Math" panose="02040503050406030204" pitchFamily="18" charset="0"/>
                          <a:cs typeface="Calibri" panose="020F0502020204030204" pitchFamily="34" charset="0"/>
                        </a:rPr>
                        <m:t>, </m:t>
                      </m:r>
                      <m:r>
                        <a:rPr lang="fr-FR" i="1">
                          <a:latin typeface="Cambria Math" panose="02040503050406030204" pitchFamily="18" charset="0"/>
                          <a:cs typeface="Calibri" panose="020F0502020204030204" pitchFamily="34" charset="0"/>
                        </a:rPr>
                        <m:t>𝑌</m:t>
                      </m:r>
                      <m:r>
                        <a:rPr lang="fr-FR" i="1">
                          <a:latin typeface="Cambria Math" panose="02040503050406030204" pitchFamily="18" charset="0"/>
                          <a:cs typeface="Calibri" panose="020F0502020204030204" pitchFamily="34" charset="0"/>
                        </a:rPr>
                        <m:t>=</m:t>
                      </m:r>
                      <m:r>
                        <a:rPr lang="fr-FR" i="1">
                          <a:latin typeface="Cambria Math" panose="02040503050406030204" pitchFamily="18" charset="0"/>
                          <a:cs typeface="Calibri" panose="020F0502020204030204" pitchFamily="34" charset="0"/>
                        </a:rPr>
                        <m:t>𝑒</m:t>
                      </m:r>
                      <m:sSup>
                        <m:sSupPr>
                          <m:ctrlPr>
                            <a:rPr lang="fr-FR" i="1">
                              <a:latin typeface="Cambria Math" panose="02040503050406030204" pitchFamily="18" charset="0"/>
                              <a:cs typeface="Calibri" panose="020F0502020204030204" pitchFamily="34" charset="0"/>
                            </a:rPr>
                          </m:ctrlPr>
                        </m:sSupPr>
                        <m:e>
                          <m:d>
                            <m:dPr>
                              <m:ctrlPr>
                                <a:rPr lang="fr-FR" i="1">
                                  <a:latin typeface="Cambria Math" panose="02040503050406030204" pitchFamily="18" charset="0"/>
                                  <a:cs typeface="Calibri" panose="020F0502020204030204" pitchFamily="34" charset="0"/>
                                </a:rPr>
                              </m:ctrlPr>
                            </m:dPr>
                            <m:e>
                              <m:r>
                                <a:rPr lang="fr-FR" i="1">
                                  <a:latin typeface="Cambria Math" panose="02040503050406030204" pitchFamily="18" charset="0"/>
                                  <a:cs typeface="Calibri" panose="020F0502020204030204" pitchFamily="34" charset="0"/>
                                </a:rPr>
                                <m:t>𝑔</m:t>
                              </m:r>
                              <m:r>
                                <a:rPr lang="fr-FR" i="1">
                                  <a:latin typeface="Cambria Math" panose="02040503050406030204" pitchFamily="18" charset="0"/>
                                  <a:cs typeface="Calibri" panose="020F0502020204030204" pitchFamily="34" charset="0"/>
                                </a:rPr>
                                <m:t>,</m:t>
                              </m:r>
                              <m:r>
                                <a:rPr lang="fr-FR" i="1">
                                  <a:latin typeface="Cambria Math" panose="02040503050406030204" pitchFamily="18" charset="0"/>
                                  <a:cs typeface="Calibri" panose="020F0502020204030204" pitchFamily="34" charset="0"/>
                                </a:rPr>
                                <m:t>𝑔</m:t>
                              </m:r>
                            </m:e>
                          </m:d>
                        </m:e>
                        <m:sup>
                          <m:r>
                            <a:rPr lang="fr-FR" i="1">
                              <a:latin typeface="Cambria Math" panose="02040503050406030204" pitchFamily="18" charset="0"/>
                              <a:cs typeface="Calibri" panose="020F0502020204030204" pitchFamily="34" charset="0"/>
                            </a:rPr>
                            <m:t>𝑦</m:t>
                          </m:r>
                        </m:sup>
                      </m:sSup>
                      <m:r>
                        <a:rPr lang="fr-FR" i="1">
                          <a:latin typeface="Cambria Math" panose="02040503050406030204" pitchFamily="18" charset="0"/>
                          <a:cs typeface="Calibri" panose="020F0502020204030204" pitchFamily="34" charset="0"/>
                        </a:rPr>
                        <m:t>)</m:t>
                      </m:r>
                    </m:oMath>
                  </m:oMathPara>
                </a14:m>
                <a:endParaRPr lang="fr-FR" dirty="0">
                  <a:latin typeface="Calibri"/>
                  <a:cs typeface="Calibri"/>
                </a:endParaRPr>
              </a:p>
              <a:p>
                <a:pPr marL="898525" indent="-273050" algn="just">
                  <a:buClr>
                    <a:srgbClr val="438086"/>
                  </a:buClr>
                  <a:buSzPct val="60000"/>
                  <a:buFont typeface="Wingdings"/>
                  <a:buChar char=""/>
                </a:pPr>
                <a:endParaRPr lang="fr-FR" dirty="0">
                  <a:latin typeface="Calibri"/>
                  <a:cs typeface="Calibri"/>
                </a:endParaRPr>
              </a:p>
              <a:p>
                <a:pPr marL="898525" indent="-273050" algn="just">
                  <a:buClr>
                    <a:srgbClr val="438086"/>
                  </a:buClr>
                  <a:buSzPct val="60000"/>
                  <a:buFont typeface="Wingdings"/>
                  <a:buChar char=""/>
                </a:pPr>
                <a:r>
                  <a:rPr lang="fr-FR" dirty="0">
                    <a:latin typeface="Calibri"/>
                    <a:cs typeface="Calibri"/>
                  </a:rPr>
                  <a:t>Let </a:t>
                </a:r>
                <a14:m>
                  <m:oMath xmlns:m="http://schemas.openxmlformats.org/officeDocument/2006/math">
                    <m:r>
                      <a:rPr lang="fr-FR" b="0" i="1" smtClean="0">
                        <a:latin typeface="Cambria Math" panose="02040503050406030204" pitchFamily="18" charset="0"/>
                        <a:cs typeface="Calibri"/>
                      </a:rPr>
                      <m:t>𝑀</m:t>
                    </m:r>
                    <m:r>
                      <a:rPr lang="fr-FR" b="0" i="1" smtClean="0">
                        <a:latin typeface="Cambria Math" panose="02040503050406030204" pitchFamily="18" charset="0"/>
                        <a:cs typeface="Calibri"/>
                      </a:rPr>
                      <m:t>∈</m:t>
                    </m:r>
                    <m:sSub>
                      <m:sSubPr>
                        <m:ctrlPr>
                          <a:rPr lang="fr-FR" b="0" i="1" smtClean="0">
                            <a:latin typeface="Cambria Math" panose="02040503050406030204" pitchFamily="18" charset="0"/>
                            <a:cs typeface="Calibri"/>
                          </a:rPr>
                        </m:ctrlPr>
                      </m:sSubPr>
                      <m:e>
                        <m:r>
                          <a:rPr lang="fr-FR" b="0" i="1" smtClean="0">
                            <a:latin typeface="Cambria Math" panose="02040503050406030204" pitchFamily="18" charset="0"/>
                            <a:cs typeface="Calibri"/>
                          </a:rPr>
                          <m:t>𝐺</m:t>
                        </m:r>
                      </m:e>
                      <m:sub>
                        <m:r>
                          <a:rPr lang="fr-FR" b="0" i="1" smtClean="0">
                            <a:latin typeface="Cambria Math" panose="02040503050406030204" pitchFamily="18" charset="0"/>
                            <a:cs typeface="Calibri"/>
                          </a:rPr>
                          <m:t>2</m:t>
                        </m:r>
                      </m:sub>
                    </m:sSub>
                  </m:oMath>
                </a14:m>
                <a:r>
                  <a:rPr lang="en-US" sz="1800" b="0" i="0" dirty="0">
                    <a:solidFill>
                      <a:srgbClr val="000000"/>
                    </a:solidFill>
                    <a:effectLst/>
                    <a:latin typeface="CMR10"/>
                  </a:rPr>
                  <a:t> be the message to encrypt</a:t>
                </a:r>
              </a:p>
              <a:p>
                <a:pPr marL="898525" indent="-273050" algn="just">
                  <a:buClr>
                    <a:srgbClr val="438086"/>
                  </a:buClr>
                  <a:buSzPct val="60000"/>
                  <a:buFont typeface="Wingdings"/>
                  <a:buChar char=""/>
                </a:pPr>
                <a:endParaRPr lang="en-US" dirty="0">
                  <a:solidFill>
                    <a:srgbClr val="000000"/>
                  </a:solidFill>
                  <a:latin typeface="CMR10"/>
                </a:endParaRPr>
              </a:p>
              <a:p>
                <a:pPr marL="898525" indent="-273050" algn="just">
                  <a:buClr>
                    <a:srgbClr val="438086"/>
                  </a:buClr>
                  <a:buSzPct val="60000"/>
                  <a:buFont typeface="Wingdings"/>
                  <a:buChar char=""/>
                </a:pPr>
                <a:r>
                  <a:rPr lang="en-US" sz="1800" b="0" i="0" dirty="0">
                    <a:solidFill>
                      <a:srgbClr val="000000"/>
                    </a:solidFill>
                    <a:effectLst/>
                    <a:latin typeface="CMR10"/>
                  </a:rPr>
                  <a:t>Choose a random value </a:t>
                </a:r>
                <a14:m>
                  <m:oMath xmlns:m="http://schemas.openxmlformats.org/officeDocument/2006/math">
                    <m:r>
                      <a:rPr lang="fr-FR" sz="1800" b="0" i="1" smtClean="0">
                        <a:solidFill>
                          <a:srgbClr val="000000"/>
                        </a:solidFill>
                        <a:effectLst/>
                        <a:latin typeface="Cambria Math" panose="02040503050406030204" pitchFamily="18" charset="0"/>
                      </a:rPr>
                      <m:t>𝑠</m:t>
                    </m:r>
                    <m:r>
                      <a:rPr lang="fr-FR" sz="1800" b="0" i="1" smtClean="0">
                        <a:solidFill>
                          <a:srgbClr val="000000"/>
                        </a:solidFill>
                        <a:effectLst/>
                        <a:latin typeface="Cambria Math" panose="02040503050406030204" pitchFamily="18" charset="0"/>
                      </a:rPr>
                      <m:t>∈</m:t>
                    </m:r>
                    <m:sSubSup>
                      <m:sSubSupPr>
                        <m:ctrlPr>
                          <a:rPr lang="fr-FR" sz="1800" b="0" i="1" smtClean="0">
                            <a:solidFill>
                              <a:srgbClr val="000000"/>
                            </a:solidFill>
                            <a:effectLst/>
                            <a:latin typeface="Cambria Math" panose="02040503050406030204" pitchFamily="18" charset="0"/>
                          </a:rPr>
                        </m:ctrlPr>
                      </m:sSubSupPr>
                      <m:e>
                        <m:r>
                          <a:rPr lang="fr-FR" sz="1800" b="0" i="1" smtClean="0">
                            <a:solidFill>
                              <a:srgbClr val="000000"/>
                            </a:solidFill>
                            <a:effectLst/>
                            <a:latin typeface="Cambria Math" panose="02040503050406030204" pitchFamily="18" charset="0"/>
                          </a:rPr>
                          <m:t>𝑍</m:t>
                        </m:r>
                      </m:e>
                      <m:sub>
                        <m:r>
                          <a:rPr lang="fr-FR" sz="1800" b="0" i="1" smtClean="0">
                            <a:solidFill>
                              <a:srgbClr val="000000"/>
                            </a:solidFill>
                            <a:effectLst/>
                            <a:latin typeface="Cambria Math" panose="02040503050406030204" pitchFamily="18" charset="0"/>
                          </a:rPr>
                          <m:t>𝑝</m:t>
                        </m:r>
                      </m:sub>
                      <m:sup>
                        <m:r>
                          <a:rPr lang="fr-FR" sz="1800" b="0" i="1" smtClean="0">
                            <a:solidFill>
                              <a:srgbClr val="000000"/>
                            </a:solidFill>
                            <a:effectLst/>
                            <a:latin typeface="Cambria Math" panose="02040503050406030204" pitchFamily="18" charset="0"/>
                          </a:rPr>
                          <m:t>∗</m:t>
                        </m:r>
                      </m:sup>
                    </m:sSubSup>
                  </m:oMath>
                </a14:m>
                <a:endParaRPr lang="en-US" sz="1800" b="0" i="0" dirty="0">
                  <a:solidFill>
                    <a:srgbClr val="000000"/>
                  </a:solidFill>
                  <a:effectLst/>
                  <a:latin typeface="CMR10"/>
                </a:endParaRPr>
              </a:p>
              <a:p>
                <a:pPr marL="898525" indent="-273050" algn="just">
                  <a:buClr>
                    <a:srgbClr val="438086"/>
                  </a:buClr>
                  <a:buSzPct val="60000"/>
                  <a:buFont typeface="Wingdings"/>
                  <a:buChar char=""/>
                </a:pPr>
                <a:endParaRPr lang="en-US" dirty="0">
                  <a:solidFill>
                    <a:srgbClr val="000000"/>
                  </a:solidFill>
                  <a:latin typeface="CMR10"/>
                </a:endParaRPr>
              </a:p>
              <a:p>
                <a:pPr marL="898525" indent="-273050" algn="just">
                  <a:buClr>
                    <a:srgbClr val="438086"/>
                  </a:buClr>
                  <a:buSzPct val="60000"/>
                  <a:buFont typeface="Wingdings"/>
                  <a:buChar char=""/>
                </a:pPr>
                <a:r>
                  <a:rPr lang="en-US" sz="1800" b="0" i="0" dirty="0">
                    <a:solidFill>
                      <a:srgbClr val="000000"/>
                    </a:solidFill>
                    <a:effectLst/>
                    <a:latin typeface="CMR10"/>
                  </a:rPr>
                  <a:t>Compute the ciphertext as:</a:t>
                </a:r>
              </a:p>
              <a:p>
                <a:pPr marL="625475" algn="just">
                  <a:buClr>
                    <a:srgbClr val="438086"/>
                  </a:buClr>
                  <a:buSzPct val="60000"/>
                </a:pPr>
                <a:endParaRPr lang="en-US" sz="1800" b="0" i="0" dirty="0">
                  <a:solidFill>
                    <a:srgbClr val="000000"/>
                  </a:solidFill>
                  <a:effectLst/>
                  <a:latin typeface="CMR10"/>
                </a:endParaRPr>
              </a:p>
              <a:p>
                <a:pPr marL="625475" algn="ctr">
                  <a:buClr>
                    <a:srgbClr val="438086"/>
                  </a:buClr>
                  <a:buSzPct val="60000"/>
                </a:pPr>
                <a14:m>
                  <m:oMath xmlns:m="http://schemas.openxmlformats.org/officeDocument/2006/math">
                    <m:r>
                      <a:rPr lang="fr-FR" sz="1800" b="0" i="1" smtClean="0">
                        <a:solidFill>
                          <a:srgbClr val="000000"/>
                        </a:solidFill>
                        <a:effectLst/>
                        <a:latin typeface="Cambria Math" panose="02040503050406030204" pitchFamily="18" charset="0"/>
                      </a:rPr>
                      <m:t>𝐶𝑇</m:t>
                    </m:r>
                    <m:r>
                      <a:rPr lang="fr-FR" sz="1800" b="0" i="1" smtClean="0">
                        <a:solidFill>
                          <a:srgbClr val="000000"/>
                        </a:solidFill>
                        <a:effectLst/>
                        <a:latin typeface="Cambria Math" panose="02040503050406030204" pitchFamily="18" charset="0"/>
                      </a:rPr>
                      <m:t>=</m:t>
                    </m:r>
                    <m:d>
                      <m:dPr>
                        <m:endChr m:val="}"/>
                        <m:ctrlPr>
                          <a:rPr lang="fr-FR" sz="1800" b="0" i="1" smtClean="0">
                            <a:solidFill>
                              <a:srgbClr val="000000"/>
                            </a:solidFill>
                            <a:effectLst/>
                            <a:latin typeface="Cambria Math" panose="02040503050406030204" pitchFamily="18" charset="0"/>
                          </a:rPr>
                        </m:ctrlPr>
                      </m:dPr>
                      <m:e>
                        <m:r>
                          <a:rPr lang="fr-FR" sz="1800" b="0" i="1" smtClean="0">
                            <a:solidFill>
                              <a:srgbClr val="000000"/>
                            </a:solidFill>
                            <a:effectLst/>
                            <a:latin typeface="Cambria Math" panose="02040503050406030204" pitchFamily="18" charset="0"/>
                          </a:rPr>
                          <m:t>𝐴𝑡𝑡𝑟𝑖𝑏𝑢𝑡𝑒𝑠</m:t>
                        </m:r>
                        <m:r>
                          <a:rPr lang="fr-FR" sz="1800" b="0" i="1" smtClean="0">
                            <a:solidFill>
                              <a:srgbClr val="000000"/>
                            </a:solidFill>
                            <a:effectLst/>
                            <a:latin typeface="Cambria Math" panose="02040503050406030204" pitchFamily="18" charset="0"/>
                          </a:rPr>
                          <m:t>, </m:t>
                        </m:r>
                        <m:sSup>
                          <m:sSupPr>
                            <m:ctrlPr>
                              <a:rPr lang="fr-FR" sz="1800" b="0" i="1" smtClean="0">
                                <a:solidFill>
                                  <a:srgbClr val="000000"/>
                                </a:solidFill>
                                <a:effectLst/>
                                <a:latin typeface="Cambria Math" panose="02040503050406030204" pitchFamily="18" charset="0"/>
                              </a:rPr>
                            </m:ctrlPr>
                          </m:sSupPr>
                          <m:e>
                            <m:r>
                              <a:rPr lang="fr-FR" sz="1800" b="0" i="1" smtClean="0">
                                <a:solidFill>
                                  <a:srgbClr val="000000"/>
                                </a:solidFill>
                                <a:effectLst/>
                                <a:latin typeface="Cambria Math" panose="02040503050406030204" pitchFamily="18" charset="0"/>
                              </a:rPr>
                              <m:t>𝐶</m:t>
                            </m:r>
                          </m:e>
                          <m:sup>
                            <m:r>
                              <a:rPr lang="fr-FR" sz="1800" b="0" i="1" smtClean="0">
                                <a:solidFill>
                                  <a:srgbClr val="000000"/>
                                </a:solidFill>
                                <a:effectLst/>
                                <a:latin typeface="Cambria Math" panose="02040503050406030204" pitchFamily="18" charset="0"/>
                              </a:rPr>
                              <m:t>′</m:t>
                            </m:r>
                          </m:sup>
                        </m:sSup>
                        <m:r>
                          <a:rPr lang="fr-FR" sz="1800" b="0" i="1" smtClean="0">
                            <a:solidFill>
                              <a:srgbClr val="000000"/>
                            </a:solidFill>
                            <a:effectLst/>
                            <a:latin typeface="Cambria Math" panose="02040503050406030204" pitchFamily="18" charset="0"/>
                          </a:rPr>
                          <m:t>=</m:t>
                        </m:r>
                        <m:r>
                          <a:rPr lang="fr-FR" sz="1800" b="0" i="1" smtClean="0">
                            <a:solidFill>
                              <a:srgbClr val="000000"/>
                            </a:solidFill>
                            <a:effectLst/>
                            <a:latin typeface="Cambria Math" panose="02040503050406030204" pitchFamily="18" charset="0"/>
                          </a:rPr>
                          <m:t>𝑀</m:t>
                        </m:r>
                        <m:sSup>
                          <m:sSupPr>
                            <m:ctrlPr>
                              <a:rPr lang="fr-FR" sz="1800" b="0" i="1" smtClean="0">
                                <a:solidFill>
                                  <a:srgbClr val="000000"/>
                                </a:solidFill>
                                <a:effectLst/>
                                <a:latin typeface="Cambria Math" panose="02040503050406030204" pitchFamily="18" charset="0"/>
                              </a:rPr>
                            </m:ctrlPr>
                          </m:sSupPr>
                          <m:e>
                            <m:r>
                              <a:rPr lang="fr-FR" sz="1800" b="0" i="1" smtClean="0">
                                <a:solidFill>
                                  <a:srgbClr val="000000"/>
                                </a:solidFill>
                                <a:effectLst/>
                                <a:latin typeface="Cambria Math" panose="02040503050406030204" pitchFamily="18" charset="0"/>
                              </a:rPr>
                              <m:t>𝑌</m:t>
                            </m:r>
                          </m:e>
                          <m:sup>
                            <m:r>
                              <a:rPr lang="fr-FR" sz="1800" b="0" i="1" smtClean="0">
                                <a:solidFill>
                                  <a:srgbClr val="000000"/>
                                </a:solidFill>
                                <a:effectLst/>
                                <a:latin typeface="Cambria Math" panose="02040503050406030204" pitchFamily="18" charset="0"/>
                              </a:rPr>
                              <m:t>𝑠</m:t>
                            </m:r>
                          </m:sup>
                        </m:sSup>
                        <m:r>
                          <a:rPr lang="fr-FR" sz="1800" b="0" i="1" smtClean="0">
                            <a:solidFill>
                              <a:srgbClr val="000000"/>
                            </a:solidFill>
                            <a:effectLst/>
                            <a:latin typeface="Cambria Math" panose="02040503050406030204" pitchFamily="18" charset="0"/>
                          </a:rPr>
                          <m:t>,</m:t>
                        </m:r>
                        <m:sSubSup>
                          <m:sSubSupPr>
                            <m:ctrlPr>
                              <a:rPr lang="fr-FR" sz="1800" b="0" i="1" smtClean="0">
                                <a:solidFill>
                                  <a:srgbClr val="000000"/>
                                </a:solidFill>
                                <a:effectLst/>
                                <a:latin typeface="Cambria Math" panose="02040503050406030204" pitchFamily="18" charset="0"/>
                              </a:rPr>
                            </m:ctrlPr>
                          </m:sSubSupPr>
                          <m:e>
                            <m:r>
                              <a:rPr lang="fr-FR" sz="1800" b="0" i="1" smtClean="0">
                                <a:solidFill>
                                  <a:srgbClr val="000000"/>
                                </a:solidFill>
                                <a:effectLst/>
                                <a:latin typeface="Cambria Math" panose="02040503050406030204" pitchFamily="18" charset="0"/>
                              </a:rPr>
                              <m:t>{</m:t>
                            </m:r>
                            <m:r>
                              <a:rPr lang="fr-FR" sz="1800" b="0" i="1" smtClean="0">
                                <a:solidFill>
                                  <a:srgbClr val="000000"/>
                                </a:solidFill>
                                <a:effectLst/>
                                <a:latin typeface="Cambria Math" panose="02040503050406030204" pitchFamily="18" charset="0"/>
                              </a:rPr>
                              <m:t>𝐶</m:t>
                            </m:r>
                          </m:e>
                          <m:sub>
                            <m:r>
                              <a:rPr lang="fr-FR" sz="1800" b="0" i="1" smtClean="0">
                                <a:solidFill>
                                  <a:srgbClr val="000000"/>
                                </a:solidFill>
                                <a:effectLst/>
                                <a:latin typeface="Cambria Math" panose="02040503050406030204" pitchFamily="18" charset="0"/>
                              </a:rPr>
                              <m:t>𝑖</m:t>
                            </m:r>
                          </m:sub>
                          <m:sup>
                            <m:r>
                              <a:rPr lang="fr-FR" sz="1800" b="0" i="1" smtClean="0">
                                <a:solidFill>
                                  <a:srgbClr val="000000"/>
                                </a:solidFill>
                                <a:effectLst/>
                                <a:latin typeface="Cambria Math" panose="02040503050406030204" pitchFamily="18" charset="0"/>
                              </a:rPr>
                              <m:t>′</m:t>
                            </m:r>
                          </m:sup>
                        </m:sSubSup>
                        <m:r>
                          <a:rPr lang="fr-FR" sz="1800" b="0" i="1" smtClean="0">
                            <a:solidFill>
                              <a:srgbClr val="000000"/>
                            </a:solidFill>
                            <a:effectLst/>
                            <a:latin typeface="Cambria Math" panose="02040503050406030204" pitchFamily="18" charset="0"/>
                          </a:rPr>
                          <m:t>=</m:t>
                        </m:r>
                        <m:sSubSup>
                          <m:sSubSupPr>
                            <m:ctrlPr>
                              <a:rPr lang="fr-FR" sz="1800" b="0" i="1" smtClean="0">
                                <a:solidFill>
                                  <a:srgbClr val="000000"/>
                                </a:solidFill>
                                <a:effectLst/>
                                <a:latin typeface="Cambria Math" panose="02040503050406030204" pitchFamily="18" charset="0"/>
                              </a:rPr>
                            </m:ctrlPr>
                          </m:sSubSupPr>
                          <m:e>
                            <m:r>
                              <a:rPr lang="fr-FR" sz="1800" b="0" i="1" smtClean="0">
                                <a:solidFill>
                                  <a:srgbClr val="000000"/>
                                </a:solidFill>
                                <a:effectLst/>
                                <a:latin typeface="Cambria Math" panose="02040503050406030204" pitchFamily="18" charset="0"/>
                              </a:rPr>
                              <m:t>𝑇</m:t>
                            </m:r>
                          </m:e>
                          <m:sub>
                            <m:r>
                              <a:rPr lang="fr-FR" sz="1800" b="0" i="1" smtClean="0">
                                <a:solidFill>
                                  <a:srgbClr val="000000"/>
                                </a:solidFill>
                                <a:effectLst/>
                                <a:latin typeface="Cambria Math" panose="02040503050406030204" pitchFamily="18" charset="0"/>
                              </a:rPr>
                              <m:t>𝑖</m:t>
                            </m:r>
                          </m:sub>
                          <m:sup>
                            <m:r>
                              <a:rPr lang="fr-FR" sz="1800" b="0" i="1" smtClean="0">
                                <a:solidFill>
                                  <a:srgbClr val="000000"/>
                                </a:solidFill>
                                <a:effectLst/>
                                <a:latin typeface="Cambria Math" panose="02040503050406030204" pitchFamily="18" charset="0"/>
                              </a:rPr>
                              <m:t>𝑠</m:t>
                            </m:r>
                          </m:sup>
                        </m:sSubSup>
                      </m:e>
                    </m:d>
                    <m:r>
                      <a:rPr lang="fr-FR" sz="1800" b="0" i="1" smtClean="0">
                        <a:solidFill>
                          <a:srgbClr val="000000"/>
                        </a:solidFill>
                        <a:effectLst/>
                        <a:latin typeface="Cambria Math" panose="02040503050406030204" pitchFamily="18" charset="0"/>
                      </a:rPr>
                      <m:t>,</m:t>
                    </m:r>
                  </m:oMath>
                </a14:m>
                <a:r>
                  <a:rPr lang="en-US" sz="1800" b="0" i="0" dirty="0">
                    <a:solidFill>
                      <a:srgbClr val="000000"/>
                    </a:solidFill>
                    <a:effectLst/>
                    <a:latin typeface="CMR10"/>
                  </a:rPr>
                  <a:t> where </a:t>
                </a:r>
                <a14:m>
                  <m:oMath xmlns:m="http://schemas.openxmlformats.org/officeDocument/2006/math">
                    <m:r>
                      <a:rPr lang="fr-FR" sz="1800" b="0" i="1" smtClean="0">
                        <a:solidFill>
                          <a:srgbClr val="000000"/>
                        </a:solidFill>
                        <a:effectLst/>
                        <a:latin typeface="Cambria Math" panose="02040503050406030204" pitchFamily="18" charset="0"/>
                      </a:rPr>
                      <m:t>𝑖</m:t>
                    </m:r>
                    <m:r>
                      <a:rPr lang="fr-FR" sz="1800" b="0" i="1" smtClean="0">
                        <a:solidFill>
                          <a:srgbClr val="000000"/>
                        </a:solidFill>
                        <a:effectLst/>
                        <a:latin typeface="Cambria Math" panose="02040503050406030204" pitchFamily="18" charset="0"/>
                      </a:rPr>
                      <m:t>∈</m:t>
                    </m:r>
                    <m:r>
                      <a:rPr lang="fr-FR" sz="1800" b="0" i="1" smtClean="0">
                        <a:solidFill>
                          <a:srgbClr val="000000"/>
                        </a:solidFill>
                        <a:effectLst/>
                        <a:latin typeface="Cambria Math" panose="02040503050406030204" pitchFamily="18" charset="0"/>
                      </a:rPr>
                      <m:t>𝐴𝑡𝑡𝑟𝑖𝑏𝑢𝑡𝑒𝑠</m:t>
                    </m:r>
                    <m:r>
                      <a:rPr lang="fr-FR" sz="1800" b="0" i="1" smtClean="0">
                        <a:solidFill>
                          <a:srgbClr val="000000"/>
                        </a:solidFill>
                        <a:effectLst/>
                        <a:latin typeface="Cambria Math" panose="02040503050406030204" pitchFamily="18" charset="0"/>
                      </a:rPr>
                      <m:t>)</m:t>
                    </m:r>
                  </m:oMath>
                </a14:m>
                <a:endParaRPr lang="en-US" sz="1800" b="0" i="0" dirty="0">
                  <a:solidFill>
                    <a:srgbClr val="000000"/>
                  </a:solidFill>
                  <a:effectLst/>
                  <a:latin typeface="CMR10"/>
                </a:endParaRPr>
              </a:p>
              <a:p>
                <a:pPr marL="625475" algn="ctr">
                  <a:buClr>
                    <a:srgbClr val="438086"/>
                  </a:buClr>
                  <a:buSzPct val="60000"/>
                </a:pPr>
                <a:endParaRPr lang="en-US" sz="1800" b="0" i="0" dirty="0">
                  <a:solidFill>
                    <a:srgbClr val="000000"/>
                  </a:solidFill>
                  <a:effectLst/>
                  <a:latin typeface="CMR10"/>
                </a:endParaRPr>
              </a:p>
              <a:p>
                <a:pPr marL="898525" indent="-273050" algn="just">
                  <a:buClr>
                    <a:srgbClr val="438086"/>
                  </a:buClr>
                  <a:buSzPct val="60000"/>
                  <a:buFont typeface="Wingdings"/>
                  <a:buChar char=""/>
                </a:pPr>
                <a:endParaRPr lang="en-US" sz="1400" b="0" i="0" dirty="0">
                  <a:solidFill>
                    <a:srgbClr val="000000"/>
                  </a:solidFill>
                  <a:effectLst/>
                  <a:latin typeface="CMR10"/>
                </a:endParaRPr>
              </a:p>
            </p:txBody>
          </p:sp>
        </mc:Choice>
        <mc:Fallback xmlns="">
          <p:sp>
            <p:nvSpPr>
              <p:cNvPr id="6" name="ZoneTexte 5">
                <a:extLst>
                  <a:ext uri="{FF2B5EF4-FFF2-40B4-BE49-F238E27FC236}">
                    <a16:creationId xmlns:a16="http://schemas.microsoft.com/office/drawing/2014/main" id="{2A9DC08B-19E6-4E91-BD24-1C3CEC4A752C}"/>
                  </a:ext>
                </a:extLst>
              </p:cNvPr>
              <p:cNvSpPr txBox="1">
                <a:spLocks noRot="1" noChangeAspect="1" noMove="1" noResize="1" noEditPoints="1" noAdjustHandles="1" noChangeArrowheads="1" noChangeShapeType="1" noTextEdit="1"/>
              </p:cNvSpPr>
              <p:nvPr/>
            </p:nvSpPr>
            <p:spPr>
              <a:xfrm>
                <a:off x="143508" y="1365358"/>
                <a:ext cx="8851197" cy="4115870"/>
              </a:xfrm>
              <a:prstGeom prst="rect">
                <a:avLst/>
              </a:prstGeom>
              <a:blipFill>
                <a:blip r:embed="rId2"/>
                <a:stretch>
                  <a:fillRect l="-275" t="-889"/>
                </a:stretch>
              </a:blipFill>
            </p:spPr>
            <p:txBody>
              <a:bodyPr/>
              <a:lstStyle/>
              <a:p>
                <a:r>
                  <a:rPr lang="en-US">
                    <a:noFill/>
                  </a:rPr>
                  <a:t> </a:t>
                </a:r>
              </a:p>
            </p:txBody>
          </p:sp>
        </mc:Fallback>
      </mc:AlternateContent>
      <p:sp>
        <p:nvSpPr>
          <p:cNvPr id="11" name="Rectangle 2">
            <a:extLst>
              <a:ext uri="{FF2B5EF4-FFF2-40B4-BE49-F238E27FC236}">
                <a16:creationId xmlns:a16="http://schemas.microsoft.com/office/drawing/2014/main" id="{24B4331C-E755-4045-A267-7F2125236D83}"/>
              </a:ext>
            </a:extLst>
          </p:cNvPr>
          <p:cNvSpPr txBox="1">
            <a:spLocks noChangeArrowheads="1"/>
          </p:cNvSpPr>
          <p:nvPr/>
        </p:nvSpPr>
        <p:spPr>
          <a:xfrm>
            <a:off x="143508" y="260648"/>
            <a:ext cx="7596844" cy="47625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fr-FR" sz="3200" b="1" dirty="0">
                <a:latin typeface="Calibri" panose="020F0502020204030204" pitchFamily="34" charset="0"/>
              </a:rPr>
              <a:t>Goyal et al. KP-ABE scheme</a:t>
            </a:r>
          </a:p>
        </p:txBody>
      </p:sp>
    </p:spTree>
    <p:extLst>
      <p:ext uri="{BB962C8B-B14F-4D97-AF65-F5344CB8AC3E}">
        <p14:creationId xmlns:p14="http://schemas.microsoft.com/office/powerpoint/2010/main" val="51374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normAutofit lnSpcReduction="10000"/>
          </a:bodyPr>
          <a:lstStyle>
            <a:lvl1pPr eaLnBrk="0" hangingPunct="0">
              <a:defRPr sz="1500" b="1">
                <a:solidFill>
                  <a:srgbClr val="333399"/>
                </a:solidFill>
                <a:latin typeface="Times New Roman" panose="02020603050405020304" pitchFamily="18" charset="0"/>
                <a:cs typeface="Times New Roman" panose="02020603050405020304" pitchFamily="18" charset="0"/>
              </a:defRPr>
            </a:lvl1pPr>
            <a:lvl2pPr marL="557213" indent="-214313" eaLnBrk="0" hangingPunct="0">
              <a:defRPr sz="1500" b="1">
                <a:solidFill>
                  <a:srgbClr val="333399"/>
                </a:solidFill>
                <a:latin typeface="Times New Roman" panose="02020603050405020304" pitchFamily="18" charset="0"/>
                <a:cs typeface="Times New Roman" panose="02020603050405020304" pitchFamily="18" charset="0"/>
              </a:defRPr>
            </a:lvl2pPr>
            <a:lvl3pPr marL="857250" indent="-171450" eaLnBrk="0" hangingPunct="0">
              <a:defRPr sz="1500" b="1">
                <a:solidFill>
                  <a:srgbClr val="333399"/>
                </a:solidFill>
                <a:latin typeface="Times New Roman" panose="02020603050405020304" pitchFamily="18" charset="0"/>
                <a:cs typeface="Times New Roman" panose="02020603050405020304" pitchFamily="18" charset="0"/>
              </a:defRPr>
            </a:lvl3pPr>
            <a:lvl4pPr marL="1200150" indent="-171450" eaLnBrk="0" hangingPunct="0">
              <a:defRPr sz="1500" b="1">
                <a:solidFill>
                  <a:srgbClr val="333399"/>
                </a:solidFill>
                <a:latin typeface="Times New Roman" panose="02020603050405020304" pitchFamily="18" charset="0"/>
                <a:cs typeface="Times New Roman" panose="02020603050405020304" pitchFamily="18" charset="0"/>
              </a:defRPr>
            </a:lvl4pPr>
            <a:lvl5pPr marL="1543050" indent="-171450" eaLnBrk="0" hangingPunct="0">
              <a:defRPr sz="1500" b="1">
                <a:solidFill>
                  <a:srgbClr val="333399"/>
                </a:solidFill>
                <a:latin typeface="Times New Roman" panose="02020603050405020304" pitchFamily="18" charset="0"/>
                <a:cs typeface="Times New Roman" panose="02020603050405020304" pitchFamily="18" charset="0"/>
              </a:defRPr>
            </a:lvl5pPr>
            <a:lvl6pPr marL="18859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6pPr>
            <a:lvl7pPr marL="22288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7pPr>
            <a:lvl8pPr marL="25717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8pPr>
            <a:lvl9pPr marL="29146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9pPr>
          </a:lstStyle>
          <a:p>
            <a:pPr eaLnBrk="1" hangingPunct="1"/>
            <a:fld id="{D21055BC-2854-4E8F-9BF5-D0024B28BDB4}" type="slidenum">
              <a:rPr lang="fr-FR" altLang="fr-FR" sz="1050" b="0">
                <a:solidFill>
                  <a:srgbClr val="000000"/>
                </a:solidFill>
                <a:latin typeface="Arial" panose="020B0604020202020204" pitchFamily="34" charset="0"/>
              </a:rPr>
              <a:pPr eaLnBrk="1" hangingPunct="1"/>
              <a:t>2</a:t>
            </a:fld>
            <a:endParaRPr lang="fr-FR" altLang="fr-FR" sz="1050" b="0">
              <a:solidFill>
                <a:srgbClr val="000000"/>
              </a:solidFill>
              <a:latin typeface="Arial" panose="020B0604020202020204" pitchFamily="34" charset="0"/>
            </a:endParaRPr>
          </a:p>
        </p:txBody>
      </p:sp>
      <p:sp>
        <p:nvSpPr>
          <p:cNvPr id="3075" name="Rectangle 2"/>
          <p:cNvSpPr>
            <a:spLocks noGrp="1" noChangeArrowheads="1"/>
          </p:cNvSpPr>
          <p:nvPr>
            <p:ph type="title"/>
          </p:nvPr>
        </p:nvSpPr>
        <p:spPr>
          <a:xfrm>
            <a:off x="143508" y="224644"/>
            <a:ext cx="6296960" cy="485105"/>
          </a:xfrm>
        </p:spPr>
        <p:txBody>
          <a:bodyPr>
            <a:normAutofit fontScale="90000"/>
          </a:bodyPr>
          <a:lstStyle/>
          <a:p>
            <a:pPr eaLnBrk="1" hangingPunct="1"/>
            <a:r>
              <a:rPr lang="fr-FR" altLang="fr-FR" b="1" dirty="0">
                <a:latin typeface="Calibri" panose="020F0502020204030204" pitchFamily="34" charset="0"/>
                <a:cs typeface="Times New Roman" panose="02020603050405020304" pitchFamily="18" charset="0"/>
              </a:rPr>
              <a:t>Plan</a:t>
            </a:r>
            <a:r>
              <a:rPr lang="fr-FR" altLang="fr-FR" sz="2700" b="1" dirty="0">
                <a:latin typeface="Garamond" panose="02020404030301010803" pitchFamily="18" charset="0"/>
                <a:cs typeface="Times New Roman" panose="02020603050405020304" pitchFamily="18" charset="0"/>
              </a:rPr>
              <a:t> </a:t>
            </a:r>
            <a:endParaRPr lang="fr-FR" altLang="fr-FR" sz="2550" b="1" dirty="0">
              <a:latin typeface="Garamond" panose="02020404030301010803"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AA500E07-F9F1-44D2-824A-C40B6BC5F7A8}"/>
              </a:ext>
            </a:extLst>
          </p:cNvPr>
          <p:cNvSpPr txBox="1">
            <a:spLocks noChangeArrowheads="1"/>
          </p:cNvSpPr>
          <p:nvPr/>
        </p:nvSpPr>
        <p:spPr>
          <a:xfrm>
            <a:off x="143508" y="1376772"/>
            <a:ext cx="8892988" cy="5328592"/>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lvl="1" algn="just"/>
            <a:r>
              <a:rPr lang="en-US" altLang="fr-FR" sz="2200" dirty="0"/>
              <a:t>Introduction</a:t>
            </a:r>
          </a:p>
          <a:p>
            <a:pPr lvl="1" algn="just"/>
            <a:r>
              <a:rPr lang="en-US" altLang="fr-FR" sz="2200" dirty="0"/>
              <a:t>Attribute based encryption scheme</a:t>
            </a:r>
          </a:p>
          <a:p>
            <a:pPr lvl="2" algn="just"/>
            <a:r>
              <a:rPr lang="en-US" altLang="fr-FR" sz="1900" dirty="0"/>
              <a:t>Architecture</a:t>
            </a:r>
          </a:p>
          <a:p>
            <a:pPr lvl="2" algn="just"/>
            <a:r>
              <a:rPr lang="en-US" altLang="fr-FR" sz="1900" dirty="0"/>
              <a:t>Main idea</a:t>
            </a:r>
          </a:p>
          <a:p>
            <a:pPr lvl="2" algn="just"/>
            <a:r>
              <a:rPr lang="en-US" altLang="fr-FR" sz="1900" dirty="0"/>
              <a:t>Security requirements</a:t>
            </a:r>
          </a:p>
          <a:p>
            <a:pPr lvl="2" algn="just"/>
            <a:r>
              <a:rPr lang="en-US" altLang="fr-FR" sz="1900" dirty="0"/>
              <a:t>Background</a:t>
            </a:r>
          </a:p>
          <a:p>
            <a:pPr lvl="1" algn="just"/>
            <a:r>
              <a:rPr lang="en-US" altLang="fr-FR" sz="2200" dirty="0"/>
              <a:t>Key-Policy Attribute-Based Encryption</a:t>
            </a:r>
          </a:p>
          <a:p>
            <a:pPr lvl="2" algn="just"/>
            <a:r>
              <a:rPr lang="fr-FR" altLang="fr-FR" sz="2000" dirty="0">
                <a:latin typeface="Calibri" panose="020F0502020204030204" pitchFamily="34" charset="0"/>
              </a:rPr>
              <a:t>Goyal et al. KP-ABE </a:t>
            </a:r>
            <a:r>
              <a:rPr lang="en-US" altLang="fr-FR" sz="2000" dirty="0">
                <a:latin typeface="Calibri" panose="020F0502020204030204" pitchFamily="34" charset="0"/>
              </a:rPr>
              <a:t>scheme</a:t>
            </a:r>
            <a:endParaRPr lang="en-US" altLang="fr-FR" sz="1900" dirty="0"/>
          </a:p>
          <a:p>
            <a:pPr lvl="1" algn="just"/>
            <a:r>
              <a:rPr lang="en-US" altLang="fr-FR" sz="2200" dirty="0"/>
              <a:t>Ciphertext-Policy Attribute-Based Encryption</a:t>
            </a:r>
          </a:p>
          <a:p>
            <a:pPr lvl="2" algn="just"/>
            <a:r>
              <a:rPr lang="en-US" altLang="fr-FR" sz="2000" dirty="0" err="1">
                <a:latin typeface="Calibri" panose="020F0502020204030204" pitchFamily="34" charset="0"/>
              </a:rPr>
              <a:t>Bethencourt</a:t>
            </a:r>
            <a:r>
              <a:rPr lang="en-US" altLang="fr-FR" sz="2000" dirty="0">
                <a:latin typeface="Calibri" panose="020F0502020204030204" pitchFamily="34" charset="0"/>
              </a:rPr>
              <a:t> et al. CP-ABE </a:t>
            </a:r>
            <a:r>
              <a:rPr lang="en-US" altLang="fr-FR" sz="1900" dirty="0"/>
              <a:t>scheme</a:t>
            </a:r>
          </a:p>
          <a:p>
            <a:pPr lvl="1" algn="just"/>
            <a:r>
              <a:rPr lang="en-US" altLang="fr-FR" sz="2200" dirty="0"/>
              <a:t>Decentralized Attribute-Based Encryption</a:t>
            </a:r>
          </a:p>
          <a:p>
            <a:pPr lvl="2" algn="just"/>
            <a:r>
              <a:rPr lang="en-US" altLang="fr-FR" sz="1900" dirty="0" err="1"/>
              <a:t>Lewko</a:t>
            </a:r>
            <a:r>
              <a:rPr lang="en-US" altLang="fr-FR" sz="1900" dirty="0"/>
              <a:t> et al. scheme</a:t>
            </a:r>
          </a:p>
          <a:p>
            <a:pPr lvl="1" algn="just"/>
            <a:r>
              <a:rPr lang="fr-FR" altLang="fr-FR" sz="2200" dirty="0"/>
              <a:t>Conclusion</a:t>
            </a:r>
          </a:p>
          <a:p>
            <a:pPr lvl="1" algn="just"/>
            <a:endParaRPr lang="fr-FR" altLang="fr-FR" sz="2200" dirty="0"/>
          </a:p>
          <a:p>
            <a:pPr lvl="1" algn="just"/>
            <a:endParaRPr lang="fr-FR" altLang="fr-FR" sz="2200" dirty="0"/>
          </a:p>
          <a:p>
            <a:pPr lvl="1" algn="just"/>
            <a:endParaRPr lang="fr-FR" altLang="fr-FR" sz="2200" dirty="0"/>
          </a:p>
        </p:txBody>
      </p:sp>
    </p:spTree>
    <p:extLst>
      <p:ext uri="{BB962C8B-B14F-4D97-AF65-F5344CB8AC3E}">
        <p14:creationId xmlns:p14="http://schemas.microsoft.com/office/powerpoint/2010/main" val="359611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20</a:t>
            </a:fld>
            <a:endParaRPr lang="fr-FR" dirty="0"/>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ZoneTexte 5">
                <a:extLst>
                  <a:ext uri="{FF2B5EF4-FFF2-40B4-BE49-F238E27FC236}">
                    <a16:creationId xmlns:a16="http://schemas.microsoft.com/office/drawing/2014/main" id="{2A9DC08B-19E6-4E91-BD24-1C3CEC4A752C}"/>
                  </a:ext>
                </a:extLst>
              </p:cNvPr>
              <p:cNvSpPr txBox="1"/>
              <p:nvPr/>
            </p:nvSpPr>
            <p:spPr>
              <a:xfrm>
                <a:off x="143508" y="1371065"/>
                <a:ext cx="8851197" cy="5689250"/>
              </a:xfrm>
              <a:prstGeom prst="rect">
                <a:avLst/>
              </a:prstGeom>
              <a:noFill/>
            </p:spPr>
            <p:txBody>
              <a:bodyPr wrap="square">
                <a:spAutoFit/>
              </a:bodyPr>
              <a:lstStyle/>
              <a:p>
                <a14:m>
                  <m:oMath xmlns:m="http://schemas.openxmlformats.org/officeDocument/2006/math">
                    <m:r>
                      <a:rPr lang="fr-FR" sz="2000" b="1" i="1" dirty="0" smtClean="0">
                        <a:latin typeface="Cambria Math" panose="02040503050406030204" pitchFamily="18" charset="0"/>
                        <a:cs typeface="Calibri" panose="020F0502020204030204" pitchFamily="34" charset="0"/>
                      </a:rPr>
                      <m:t>𝑫𝒆𝒄𝒓𝒚𝒑𝒕</m:t>
                    </m:r>
                    <m:d>
                      <m:dPr>
                        <m:ctrlPr>
                          <a:rPr lang="en-US" sz="2000" b="1" i="1" dirty="0">
                            <a:latin typeface="Cambria Math" panose="02040503050406030204" pitchFamily="18" charset="0"/>
                            <a:cs typeface="Calibri" panose="020F0502020204030204" pitchFamily="34" charset="0"/>
                          </a:rPr>
                        </m:ctrlPr>
                      </m:dPr>
                      <m:e>
                        <m:r>
                          <a:rPr lang="fr-FR" sz="2000" b="1" i="1" dirty="0">
                            <a:latin typeface="Cambria Math" panose="02040503050406030204" pitchFamily="18" charset="0"/>
                            <a:cs typeface="Calibri" panose="020F0502020204030204" pitchFamily="34" charset="0"/>
                          </a:rPr>
                          <m:t>𝑺𝑲</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𝑪𝑻</m:t>
                        </m:r>
                      </m:e>
                    </m:d>
                    <m:r>
                      <a:rPr lang="en-US" sz="2000" b="1" i="1" dirty="0">
                        <a:latin typeface="Cambria Math" panose="02040503050406030204" pitchFamily="18" charset="0"/>
                        <a:ea typeface="Cambria Math" panose="02040503050406030204" pitchFamily="18" charset="0"/>
                        <a:cs typeface="Calibri" panose="020F0502020204030204" pitchFamily="34" charset="0"/>
                      </a:rPr>
                      <m:t>→</m:t>
                    </m:r>
                    <m:r>
                      <a:rPr lang="fr-FR" sz="2000" b="1" i="1" dirty="0">
                        <a:latin typeface="Cambria Math" panose="02040503050406030204" pitchFamily="18" charset="0"/>
                        <a:ea typeface="Cambria Math" panose="02040503050406030204" pitchFamily="18" charset="0"/>
                        <a:cs typeface="Calibri" panose="020F0502020204030204" pitchFamily="34" charset="0"/>
                      </a:rPr>
                      <m:t>𝑴</m:t>
                    </m:r>
                  </m:oMath>
                </a14:m>
                <a:r>
                  <a:rPr lang="en-US" sz="2000" b="1" i="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 </a:t>
                </a:r>
              </a:p>
              <a:p>
                <a:pPr marL="625475" algn="just">
                  <a:buClr>
                    <a:srgbClr val="438086"/>
                  </a:buClr>
                  <a:buSzPct val="60000"/>
                </a:pPr>
                <a:endParaRPr lang="en-US" sz="1000" dirty="0">
                  <a:latin typeface="Calibri" panose="020F0502020204030204" pitchFamily="34" charset="0"/>
                  <a:cs typeface="Calibri" panose="020F0502020204030204" pitchFamily="34" charset="0"/>
                </a:endParaRPr>
              </a:p>
              <a:p>
                <a:pPr marL="265113" algn="just">
                  <a:buClr>
                    <a:srgbClr val="438086"/>
                  </a:buClr>
                  <a:buSzPct val="60000"/>
                </a:pPr>
                <a:r>
                  <a:rPr lang="en-US" sz="1800" b="0" i="0" dirty="0">
                    <a:solidFill>
                      <a:srgbClr val="000000"/>
                    </a:solidFill>
                    <a:effectLst/>
                    <a:latin typeface="Calibri"/>
                    <a:cs typeface="Calibri"/>
                  </a:rPr>
                  <a:t>KP-ABE decryption algorithm use </a:t>
                </a:r>
                <a:r>
                  <a:rPr lang="en-US" dirty="0">
                    <a:solidFill>
                      <a:srgbClr val="000000"/>
                    </a:solidFill>
                    <a:latin typeface="Calibri"/>
                    <a:cs typeface="Calibri"/>
                  </a:rPr>
                  <a:t>the</a:t>
                </a:r>
                <a:r>
                  <a:rPr lang="en-US" sz="1800" b="0" i="0" dirty="0">
                    <a:solidFill>
                      <a:srgbClr val="000000"/>
                    </a:solidFill>
                    <a:effectLst/>
                    <a:latin typeface="Calibri"/>
                    <a:cs typeface="Calibri"/>
                  </a:rPr>
                  <a:t> recursive algorithm </a:t>
                </a:r>
                <a14:m>
                  <m:oMath xmlns:m="http://schemas.openxmlformats.org/officeDocument/2006/math">
                    <m:r>
                      <a:rPr lang="fr-FR" sz="1800" b="0" i="1" smtClean="0">
                        <a:solidFill>
                          <a:srgbClr val="000000"/>
                        </a:solidFill>
                        <a:effectLst/>
                        <a:latin typeface="Cambria Math" panose="02040503050406030204" pitchFamily="18" charset="0"/>
                        <a:cs typeface="Calibri"/>
                      </a:rPr>
                      <m:t>𝐷𝑒𝑐𝑟𝑦𝑝𝑡𝑁𝑜𝑑𝑒</m:t>
                    </m:r>
                    <m:r>
                      <a:rPr lang="fr-FR" sz="1800" b="0" i="1" smtClean="0">
                        <a:solidFill>
                          <a:srgbClr val="000000"/>
                        </a:solidFill>
                        <a:effectLst/>
                        <a:latin typeface="Cambria Math" panose="02040503050406030204" pitchFamily="18" charset="0"/>
                        <a:cs typeface="Calibri"/>
                      </a:rPr>
                      <m:t>(</m:t>
                    </m:r>
                    <m:r>
                      <a:rPr lang="fr-FR" sz="1800" b="0" i="1" smtClean="0">
                        <a:solidFill>
                          <a:srgbClr val="000000"/>
                        </a:solidFill>
                        <a:effectLst/>
                        <a:latin typeface="Cambria Math" panose="02040503050406030204" pitchFamily="18" charset="0"/>
                        <a:cs typeface="Calibri"/>
                      </a:rPr>
                      <m:t>𝑆𝐾</m:t>
                    </m:r>
                    <m:r>
                      <a:rPr lang="fr-FR" sz="1800" b="0" i="1" smtClean="0">
                        <a:solidFill>
                          <a:srgbClr val="000000"/>
                        </a:solidFill>
                        <a:effectLst/>
                        <a:latin typeface="Cambria Math" panose="02040503050406030204" pitchFamily="18" charset="0"/>
                        <a:cs typeface="Calibri"/>
                      </a:rPr>
                      <m:t>,</m:t>
                    </m:r>
                    <m:r>
                      <a:rPr lang="fr-FR" sz="1800" b="0" i="1" smtClean="0">
                        <a:solidFill>
                          <a:srgbClr val="000000"/>
                        </a:solidFill>
                        <a:effectLst/>
                        <a:latin typeface="Cambria Math" panose="02040503050406030204" pitchFamily="18" charset="0"/>
                        <a:cs typeface="Calibri"/>
                      </a:rPr>
                      <m:t>𝐶𝑇</m:t>
                    </m:r>
                    <m:r>
                      <a:rPr lang="fr-FR" sz="1800" b="0" i="1" smtClean="0">
                        <a:solidFill>
                          <a:srgbClr val="000000"/>
                        </a:solidFill>
                        <a:effectLst/>
                        <a:latin typeface="Cambria Math" panose="02040503050406030204" pitchFamily="18" charset="0"/>
                        <a:cs typeface="Calibri"/>
                      </a:rPr>
                      <m:t>,</m:t>
                    </m:r>
                    <m:r>
                      <a:rPr lang="fr-FR" sz="1800" b="0" i="1" smtClean="0">
                        <a:solidFill>
                          <a:srgbClr val="000000"/>
                        </a:solidFill>
                        <a:effectLst/>
                        <a:latin typeface="Cambria Math" panose="02040503050406030204" pitchFamily="18" charset="0"/>
                        <a:cs typeface="Calibri"/>
                      </a:rPr>
                      <m:t>𝑥</m:t>
                    </m:r>
                    <m:r>
                      <a:rPr lang="fr-FR" sz="1800" b="0" i="1" smtClean="0">
                        <a:solidFill>
                          <a:srgbClr val="000000"/>
                        </a:solidFill>
                        <a:effectLst/>
                        <a:latin typeface="Cambria Math" panose="02040503050406030204" pitchFamily="18" charset="0"/>
                        <a:cs typeface="Calibri"/>
                      </a:rPr>
                      <m:t>)</m:t>
                    </m:r>
                  </m:oMath>
                </a14:m>
                <a:r>
                  <a:rPr lang="en-US" sz="1800" b="0" i="0" dirty="0">
                    <a:solidFill>
                      <a:srgbClr val="000000"/>
                    </a:solidFill>
                    <a:effectLst/>
                    <a:latin typeface="CMR10"/>
                  </a:rPr>
                  <a:t> that works as follows:</a:t>
                </a:r>
              </a:p>
              <a:p>
                <a:pPr marL="717550" indent="-273050" algn="just">
                  <a:buClr>
                    <a:srgbClr val="438086"/>
                  </a:buClr>
                  <a:buSzPct val="60000"/>
                  <a:buFont typeface="Wingdings"/>
                  <a:buChar char=""/>
                </a:pPr>
                <a:r>
                  <a:rPr lang="en-US" dirty="0">
                    <a:solidFill>
                      <a:srgbClr val="000000"/>
                    </a:solidFill>
                    <a:latin typeface="CMR10"/>
                  </a:rPr>
                  <a:t>If </a:t>
                </a:r>
                <a14:m>
                  <m:oMath xmlns:m="http://schemas.openxmlformats.org/officeDocument/2006/math">
                    <m:r>
                      <a:rPr lang="fr-FR" b="0" i="1" smtClean="0">
                        <a:solidFill>
                          <a:srgbClr val="000000"/>
                        </a:solidFill>
                        <a:latin typeface="Cambria Math" panose="02040503050406030204" pitchFamily="18" charset="0"/>
                      </a:rPr>
                      <m:t>𝑥</m:t>
                    </m:r>
                  </m:oMath>
                </a14:m>
                <a:r>
                  <a:rPr lang="en-US" sz="1800" b="0" i="0" dirty="0">
                    <a:solidFill>
                      <a:srgbClr val="000000"/>
                    </a:solidFill>
                    <a:effectLst/>
                    <a:latin typeface="CMR10"/>
                  </a:rPr>
                  <a:t> is a leaf node then:</a:t>
                </a:r>
                <a:endParaRPr lang="en-US" b="0" i="0" dirty="0">
                  <a:solidFill>
                    <a:srgbClr val="000000"/>
                  </a:solidFill>
                  <a:effectLst/>
                  <a:latin typeface="CMR10"/>
                </a:endParaRPr>
              </a:p>
              <a:p>
                <a:pPr marL="895350" marR="0" lvl="4" indent="-273050" algn="l" defTabSz="914400" rtl="0" eaLnBrk="1" fontAlgn="auto" latinLnBrk="0" hangingPunct="1">
                  <a:lnSpc>
                    <a:spcPct val="90000"/>
                  </a:lnSpc>
                  <a:spcBef>
                    <a:spcPts val="400"/>
                  </a:spcBef>
                  <a:spcAft>
                    <a:spcPts val="0"/>
                  </a:spcAft>
                  <a:buClr>
                    <a:srgbClr val="A04DA3"/>
                  </a:buClr>
                  <a:buSzPct val="75000"/>
                  <a:buFont typeface="Wingdings"/>
                  <a:buChar char=""/>
                  <a:tabLst>
                    <a:tab pos="1435100" algn="l"/>
                  </a:tabLst>
                  <a:defRPr/>
                </a:pPr>
                <a:r>
                  <a:rPr kumimoji="0" lang="en-US" sz="1800" b="0" i="0" u="none" strike="noStrike" kern="1200" cap="none" spc="0" normalizeH="0" baseline="0" noProof="0" dirty="0">
                    <a:ln>
                      <a:noFill/>
                    </a:ln>
                    <a:solidFill>
                      <a:srgbClr val="000000"/>
                    </a:solidFill>
                    <a:effectLst/>
                    <a:uLnTx/>
                    <a:uFillTx/>
                    <a:latin typeface="CMR10"/>
                    <a:ea typeface="+mn-ea"/>
                    <a:cs typeface="+mn-cs"/>
                  </a:rPr>
                  <a:t>Let</a:t>
                </a:r>
                <a:r>
                  <a:rPr kumimoji="0" lang="en-US" sz="1800" b="0" i="0" u="none" strike="noStrike" kern="1200" cap="none" spc="0" normalizeH="0" noProof="0" dirty="0">
                    <a:ln>
                      <a:noFill/>
                    </a:ln>
                    <a:solidFill>
                      <a:srgbClr val="000000"/>
                    </a:solidFill>
                    <a:effectLst/>
                    <a:uLnTx/>
                    <a:uFillTx/>
                    <a:latin typeface="CMR10"/>
                    <a:ea typeface="+mn-ea"/>
                    <a:cs typeface="+mn-cs"/>
                  </a:rPr>
                  <a:t> </a:t>
                </a:r>
                <a14:m>
                  <m:oMath xmlns:m="http://schemas.openxmlformats.org/officeDocument/2006/math">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𝑖</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𝑎𝑡𝑡𝑟</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𝑥</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m:t>
                    </m:r>
                  </m:oMath>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895350" lvl="4" indent="-273050">
                  <a:lnSpc>
                    <a:spcPct val="90000"/>
                  </a:lnSpc>
                  <a:spcBef>
                    <a:spcPts val="400"/>
                  </a:spcBef>
                  <a:buClr>
                    <a:srgbClr val="A04DA3"/>
                  </a:buClr>
                  <a:buSzPct val="75000"/>
                  <a:buFont typeface="Wingdings"/>
                  <a:buChar char=""/>
                  <a:tabLst>
                    <a:tab pos="1435100" algn="l"/>
                  </a:tabLst>
                  <a:defRPr/>
                </a:pPr>
                <a:r>
                  <a:rPr kumimoji="0" lang="en-US" sz="1800" b="0" u="none" strike="noStrike" kern="1200" cap="none" spc="0" normalizeH="0" baseline="0" noProof="0" dirty="0">
                    <a:ln>
                      <a:noFill/>
                    </a:ln>
                    <a:solidFill>
                      <a:srgbClr val="000000"/>
                    </a:solidFill>
                    <a:effectLst/>
                    <a:uLnTx/>
                    <a:uFillTx/>
                    <a:ea typeface="+mn-ea"/>
                    <a:cs typeface="+mn-cs"/>
                  </a:rPr>
                  <a:t>If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𝐴𝑡𝑡𝑟𝑖𝑏𝑢𝑡𝑒𝑠</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then return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m:t>
                    </m:r>
                    <m:d>
                      <m:d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
                          <m:sSub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sub>
                        </m:s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Sup>
                          <m:sSub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sub>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bSup>
                      </m:e>
                    </m:d>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𝑒</m:t>
                    </m:r>
                    <m:d>
                      <m:dPr>
                        <m:ctrlPr>
                          <a:rPr lang="fr-FR" i="1">
                            <a:solidFill>
                              <a:srgbClr val="000000"/>
                            </a:solidFill>
                            <a:latin typeface="Cambria Math" panose="02040503050406030204" pitchFamily="18" charset="0"/>
                          </a:rPr>
                        </m:ctrlPr>
                      </m:dPr>
                      <m:e>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𝑔</m:t>
                            </m:r>
                          </m:e>
                          <m:sup>
                            <m:f>
                              <m:fPr>
                                <m:ctrlPr>
                                  <a:rPr lang="fr-FR" b="0" i="1" smtClean="0">
                                    <a:solidFill>
                                      <a:srgbClr val="000000"/>
                                    </a:solidFill>
                                    <a:latin typeface="Cambria Math" panose="02040503050406030204" pitchFamily="18" charset="0"/>
                                  </a:rPr>
                                </m:ctrlPr>
                              </m:fPr>
                              <m:num>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𝑥</m:t>
                                    </m:r>
                                  </m:sub>
                                </m:sSub>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0</m:t>
                                    </m:r>
                                  </m:e>
                                </m:d>
                              </m:num>
                              <m:den>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𝑡</m:t>
                                    </m:r>
                                  </m:e>
                                  <m:sub>
                                    <m:r>
                                      <a:rPr lang="fr-FR" b="0" i="1" smtClean="0">
                                        <a:solidFill>
                                          <a:srgbClr val="000000"/>
                                        </a:solidFill>
                                        <a:latin typeface="Cambria Math" panose="02040503050406030204" pitchFamily="18" charset="0"/>
                                      </a:rPr>
                                      <m:t>𝑖</m:t>
                                    </m:r>
                                  </m:sub>
                                </m:sSub>
                              </m:den>
                            </m:f>
                          </m:sup>
                        </m:sSup>
                        <m:r>
                          <a:rPr lang="fr-FR" i="1">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𝑔</m:t>
                            </m:r>
                          </m:e>
                          <m:sup>
                            <m:r>
                              <a:rPr lang="fr-FR" b="0" i="1" smtClean="0">
                                <a:solidFill>
                                  <a:srgbClr val="000000"/>
                                </a:solidFill>
                                <a:latin typeface="Cambria Math" panose="02040503050406030204" pitchFamily="18" charset="0"/>
                              </a:rPr>
                              <m:t>𝑠</m:t>
                            </m:r>
                            <m:r>
                              <a:rPr lang="fr-FR" b="0" i="1" smtClean="0">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𝑡</m:t>
                                </m:r>
                              </m:e>
                              <m:sub>
                                <m:r>
                                  <a:rPr lang="fr-FR" b="0" i="1" smtClean="0">
                                    <a:solidFill>
                                      <a:srgbClr val="000000"/>
                                    </a:solidFill>
                                    <a:latin typeface="Cambria Math" panose="02040503050406030204" pitchFamily="18" charset="0"/>
                                  </a:rPr>
                                  <m:t>𝑖</m:t>
                                </m:r>
                              </m:sub>
                            </m:sSub>
                          </m:sup>
                        </m:sSup>
                      </m:e>
                    </m:d>
                    <m:r>
                      <a:rPr lang="fr-FR" b="0" i="1" smtClean="0">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𝑒</m:t>
                    </m:r>
                    <m:sSup>
                      <m:sSupPr>
                        <m:ctrlPr>
                          <a:rPr lang="fr-FR" b="0" i="1" smtClean="0">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𝑔</m:t>
                            </m:r>
                          </m:e>
                        </m:d>
                      </m:e>
                      <m:sup>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𝑥</m:t>
                            </m:r>
                          </m:sub>
                        </m:sSub>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0</m:t>
                            </m:r>
                          </m:e>
                        </m:d>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𝑠</m:t>
                        </m:r>
                      </m:sup>
                    </m:sSup>
                  </m:oMath>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895350" lvl="4" indent="-273050">
                  <a:lnSpc>
                    <a:spcPct val="90000"/>
                  </a:lnSpc>
                  <a:spcBef>
                    <a:spcPts val="400"/>
                  </a:spcBef>
                  <a:buClr>
                    <a:srgbClr val="A04DA3"/>
                  </a:buClr>
                  <a:buSzPct val="75000"/>
                  <a:buFont typeface="Wingdings"/>
                  <a:buChar char=""/>
                  <a:tabLst>
                    <a:tab pos="1435100" algn="l"/>
                  </a:tabLst>
                  <a:defRPr/>
                </a:pPr>
                <a:r>
                  <a:rPr lang="en-US" dirty="0">
                    <a:solidFill>
                      <a:srgbClr val="000000"/>
                    </a:solidFill>
                    <a:latin typeface="CMR10"/>
                  </a:rPr>
                  <a:t>Else return </a:t>
                </a:r>
                <a14:m>
                  <m:oMath xmlns:m="http://schemas.openxmlformats.org/officeDocument/2006/math">
                    <m:r>
                      <a:rPr lang="en-US" i="1" smtClean="0">
                        <a:solidFill>
                          <a:srgbClr val="000000"/>
                        </a:solidFill>
                        <a:latin typeface="Cambria Math" panose="02040503050406030204" pitchFamily="18" charset="0"/>
                        <a:ea typeface="Cambria Math" panose="02040503050406030204" pitchFamily="18" charset="0"/>
                      </a:rPr>
                      <m:t>⊥</m:t>
                    </m:r>
                  </m:oMath>
                </a14:m>
                <a:endParaRPr lang="en-US" dirty="0">
                  <a:solidFill>
                    <a:srgbClr val="000000"/>
                  </a:solidFill>
                  <a:latin typeface="CMR10"/>
                </a:endParaRPr>
              </a:p>
              <a:p>
                <a:pPr marL="717550" indent="-273050" algn="just">
                  <a:buClr>
                    <a:srgbClr val="438086"/>
                  </a:buClr>
                  <a:buSzPct val="60000"/>
                  <a:buFont typeface="Wingdings"/>
                  <a:buChar char=""/>
                </a:pPr>
                <a:r>
                  <a:rPr lang="en-US" sz="1800" b="0" i="0" dirty="0">
                    <a:solidFill>
                      <a:srgbClr val="000000"/>
                    </a:solidFill>
                    <a:effectLst/>
                    <a:latin typeface="CMR10"/>
                  </a:rPr>
                  <a:t>Else </a:t>
                </a:r>
              </a:p>
              <a:p>
                <a:pPr marL="895350" lvl="4" indent="-273050">
                  <a:lnSpc>
                    <a:spcPct val="90000"/>
                  </a:lnSpc>
                  <a:spcBef>
                    <a:spcPts val="400"/>
                  </a:spcBef>
                  <a:buClr>
                    <a:srgbClr val="A04DA3"/>
                  </a:buClr>
                  <a:buSzPct val="75000"/>
                  <a:buFont typeface="Wingdings"/>
                  <a:buChar char=""/>
                  <a:tabLst>
                    <a:tab pos="1347788" algn="l"/>
                  </a:tabLst>
                  <a:defRPr/>
                </a:pPr>
                <a:r>
                  <a:rPr kumimoji="0" lang="en-US" sz="1800" b="0" i="0" u="none" strike="noStrike" kern="1200" cap="none" spc="0" normalizeH="0" baseline="0" dirty="0">
                    <a:ln>
                      <a:noFill/>
                    </a:ln>
                    <a:solidFill>
                      <a:srgbClr val="000000"/>
                    </a:solidFill>
                    <a:effectLst/>
                    <a:uLnTx/>
                    <a:uFillTx/>
                    <a:latin typeface="CMR10"/>
                    <a:ea typeface="+mn-ea"/>
                    <a:cs typeface="+mn-cs"/>
                  </a:rPr>
                  <a:t>For all nodes </a:t>
                </a:r>
                <a14:m>
                  <m:oMath xmlns:m="http://schemas.openxmlformats.org/officeDocument/2006/math">
                    <m:r>
                      <a:rPr kumimoji="0" lang="en-US" sz="1800" b="0" i="1" u="none" strike="noStrike" kern="1200" cap="none" spc="0" normalizeH="0" baseline="0" smtClean="0">
                        <a:ln>
                          <a:noFill/>
                        </a:ln>
                        <a:solidFill>
                          <a:srgbClr val="000000"/>
                        </a:solidFill>
                        <a:effectLst/>
                        <a:uLnTx/>
                        <a:uFillTx/>
                        <a:latin typeface="Cambria Math" panose="02040503050406030204" pitchFamily="18" charset="0"/>
                        <a:ea typeface="+mn-ea"/>
                        <a:cs typeface="+mn-cs"/>
                      </a:rPr>
                      <m:t>𝑧</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that</a:t>
                </a:r>
                <a:r>
                  <a:rPr kumimoji="0" lang="en-US" sz="1800" b="0" i="0" u="none" strike="noStrike" kern="1200" cap="none" spc="0" normalizeH="0" noProof="0" dirty="0">
                    <a:ln>
                      <a:noFill/>
                    </a:ln>
                    <a:solidFill>
                      <a:srgbClr val="000000"/>
                    </a:solidFill>
                    <a:effectLst/>
                    <a:uLnTx/>
                    <a:uFillTx/>
                    <a:latin typeface="CMR10"/>
                    <a:ea typeface="+mn-ea"/>
                    <a:cs typeface="+mn-cs"/>
                  </a:rPr>
                  <a:t> are children of </a:t>
                </a:r>
                <a14:m>
                  <m:oMath xmlns:m="http://schemas.openxmlformats.org/officeDocument/2006/math">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𝑥</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put </a:t>
                </a:r>
                <a14:m>
                  <m:oMath xmlns:m="http://schemas.openxmlformats.org/officeDocument/2006/math">
                    <m:sSub>
                      <m:sSubPr>
                        <m:ctrlPr>
                          <a:rPr lang="fr-FR" b="0" i="1" smtClean="0">
                            <a:solidFill>
                              <a:srgbClr val="000000"/>
                            </a:solidFill>
                            <a:latin typeface="Cambria Math" panose="02040503050406030204" pitchFamily="18" charset="0"/>
                            <a:cs typeface="Calibri"/>
                          </a:rPr>
                        </m:ctrlPr>
                      </m:sSubPr>
                      <m:e>
                        <m:r>
                          <m:rPr>
                            <m:sty m:val="p"/>
                          </m:rPr>
                          <a:rPr lang="fr-FR" b="0" i="0" smtClean="0">
                            <a:solidFill>
                              <a:srgbClr val="000000"/>
                            </a:solidFill>
                            <a:latin typeface="Cambria Math" panose="02040503050406030204" pitchFamily="18" charset="0"/>
                            <a:cs typeface="Calibri"/>
                          </a:rPr>
                          <m:t>F</m:t>
                        </m:r>
                      </m:e>
                      <m:sub>
                        <m:r>
                          <m:rPr>
                            <m:sty m:val="p"/>
                          </m:rPr>
                          <a:rPr lang="fr-FR" b="0" i="0" smtClean="0">
                            <a:solidFill>
                              <a:srgbClr val="000000"/>
                            </a:solidFill>
                            <a:latin typeface="Cambria Math" panose="02040503050406030204" pitchFamily="18" charset="0"/>
                            <a:cs typeface="Calibri"/>
                          </a:rPr>
                          <m:t>z</m:t>
                        </m:r>
                      </m:sub>
                    </m:sSub>
                    <m:r>
                      <a:rPr lang="fr-FR" b="0" i="0" smtClean="0">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𝐷𝑒𝑐𝑟𝑦𝑝𝑡𝑁𝑜𝑑𝑒</m:t>
                    </m:r>
                    <m:r>
                      <a:rPr lang="fr-FR" i="1">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𝑆𝐾</m:t>
                    </m:r>
                    <m:r>
                      <a:rPr lang="fr-FR" i="1">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𝐶𝑇</m:t>
                    </m:r>
                    <m:r>
                      <a:rPr lang="fr-FR" i="1">
                        <a:solidFill>
                          <a:srgbClr val="000000"/>
                        </a:solidFill>
                        <a:latin typeface="Cambria Math" panose="02040503050406030204" pitchFamily="18" charset="0"/>
                        <a:cs typeface="Calibri"/>
                      </a:rPr>
                      <m:t>,</m:t>
                    </m:r>
                    <m:r>
                      <a:rPr lang="fr-FR" b="0" i="1" smtClean="0">
                        <a:solidFill>
                          <a:srgbClr val="000000"/>
                        </a:solidFill>
                        <a:latin typeface="Cambria Math" panose="02040503050406030204" pitchFamily="18" charset="0"/>
                        <a:cs typeface="Calibri"/>
                      </a:rPr>
                      <m:t>𝑧</m:t>
                    </m:r>
                    <m:r>
                      <a:rPr lang="fr-FR" i="1">
                        <a:solidFill>
                          <a:srgbClr val="000000"/>
                        </a:solidFill>
                        <a:latin typeface="Cambria Math" panose="02040503050406030204" pitchFamily="18" charset="0"/>
                        <a:cs typeface="Calibri"/>
                      </a:rPr>
                      <m:t>)</m:t>
                    </m:r>
                  </m:oMath>
                </a14:m>
                <a:endParaRPr lang="en-US" dirty="0">
                  <a:solidFill>
                    <a:srgbClr val="000000"/>
                  </a:solidFill>
                  <a:latin typeface="CMR10"/>
                </a:endParaRPr>
              </a:p>
              <a:p>
                <a:pPr marL="895350" lvl="4" indent="-273050">
                  <a:lnSpc>
                    <a:spcPct val="90000"/>
                  </a:lnSpc>
                  <a:spcBef>
                    <a:spcPts val="400"/>
                  </a:spcBef>
                  <a:buClr>
                    <a:srgbClr val="A04DA3"/>
                  </a:buClr>
                  <a:buSzPct val="75000"/>
                  <a:buFont typeface="Wingdings"/>
                  <a:buChar char=""/>
                  <a:tabLst>
                    <a:tab pos="1347788" algn="l"/>
                  </a:tabLst>
                  <a:defRPr/>
                </a:pPr>
                <a:r>
                  <a:rPr lang="en-US" dirty="0">
                    <a:solidFill>
                      <a:srgbClr val="000000"/>
                    </a:solidFill>
                    <a:latin typeface="CMR10"/>
                  </a:rPr>
                  <a:t>Let </a:t>
                </a:r>
                <a14:m>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e>
                      <m:sub>
                        <m:r>
                          <a:rPr lang="fr-FR" b="0" i="1" smtClean="0">
                            <a:solidFill>
                              <a:srgbClr val="000000"/>
                            </a:solidFill>
                            <a:latin typeface="Cambria Math" panose="02040503050406030204" pitchFamily="18" charset="0"/>
                          </a:rPr>
                          <m:t>𝑥</m:t>
                        </m:r>
                      </m:sub>
                    </m:sSub>
                  </m:oMath>
                </a14:m>
                <a:r>
                  <a:rPr lang="en-US" dirty="0">
                    <a:solidFill>
                      <a:srgbClr val="000000"/>
                    </a:solidFill>
                    <a:latin typeface="CMR10"/>
                  </a:rPr>
                  <a:t>be the set of at most </a:t>
                </a:r>
                <a14:m>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𝑘</m:t>
                        </m:r>
                      </m:e>
                      <m:sub>
                        <m:r>
                          <a:rPr lang="fr-FR" b="0" i="1" smtClean="0">
                            <a:solidFill>
                              <a:srgbClr val="000000"/>
                            </a:solidFill>
                            <a:latin typeface="Cambria Math" panose="02040503050406030204" pitchFamily="18" charset="0"/>
                          </a:rPr>
                          <m:t>𝑥</m:t>
                        </m:r>
                      </m:sub>
                    </m:sSub>
                  </m:oMath>
                </a14:m>
                <a:r>
                  <a:rPr lang="en-US" dirty="0">
                    <a:solidFill>
                      <a:srgbClr val="000000"/>
                    </a:solidFill>
                    <a:latin typeface="CMR10"/>
                  </a:rPr>
                  <a:t> children of </a:t>
                </a:r>
                <a14:m>
                  <m:oMath xmlns:m="http://schemas.openxmlformats.org/officeDocument/2006/math">
                    <m:r>
                      <a:rPr lang="fr-FR" b="0" i="1" smtClean="0">
                        <a:solidFill>
                          <a:srgbClr val="000000"/>
                        </a:solidFill>
                        <a:latin typeface="Cambria Math" panose="02040503050406030204" pitchFamily="18" charset="0"/>
                      </a:rPr>
                      <m:t>𝑥</m:t>
                    </m:r>
                  </m:oMath>
                </a14:m>
                <a:r>
                  <a:rPr lang="en-US" dirty="0">
                    <a:solidFill>
                      <a:srgbClr val="000000"/>
                    </a:solidFill>
                    <a:latin typeface="CMR10"/>
                  </a:rPr>
                  <a:t> such that </a:t>
                </a:r>
                <a14:m>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𝑧</m:t>
                        </m:r>
                      </m:sub>
                    </m:sSub>
                    <m:r>
                      <a:rPr lang="fr-FR"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m:t>
                    </m:r>
                  </m:oMath>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895350" lvl="4" indent="-273050">
                  <a:lnSpc>
                    <a:spcPct val="90000"/>
                  </a:lnSpc>
                  <a:spcBef>
                    <a:spcPts val="400"/>
                  </a:spcBef>
                  <a:buClr>
                    <a:srgbClr val="A04DA3"/>
                  </a:buClr>
                  <a:buSzPct val="75000"/>
                  <a:buFont typeface="Wingdings"/>
                  <a:buChar char=""/>
                  <a:tabLst>
                    <a:tab pos="1347788" algn="l"/>
                  </a:tabLst>
                  <a:defRPr/>
                </a:pPr>
                <a:r>
                  <a:rPr lang="en-US" dirty="0">
                    <a:solidFill>
                      <a:srgbClr val="000000"/>
                    </a:solidFill>
                    <a:latin typeface="CMR10"/>
                  </a:rPr>
                  <a:t>If </a:t>
                </a:r>
                <a14:m>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e>
                      <m:sub>
                        <m:r>
                          <a:rPr lang="fr-FR" b="0" i="1" smtClean="0">
                            <a:solidFill>
                              <a:srgbClr val="000000"/>
                            </a:solidFill>
                            <a:latin typeface="Cambria Math" panose="02040503050406030204" pitchFamily="18" charset="0"/>
                          </a:rPr>
                          <m:t>𝑥</m:t>
                        </m:r>
                      </m:sub>
                    </m:sSub>
                    <m:r>
                      <a:rPr lang="fr-FR" i="1">
                        <a:solidFill>
                          <a:srgbClr val="000000"/>
                        </a:solidFill>
                        <a:latin typeface="Cambria Math" panose="02040503050406030204" pitchFamily="18" charset="0"/>
                      </a:rPr>
                      <m:t>=Ø</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then return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m:t>
                    </m:r>
                  </m:oMath>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895350" lvl="4" indent="-273050">
                  <a:lnSpc>
                    <a:spcPct val="90000"/>
                  </a:lnSpc>
                  <a:spcBef>
                    <a:spcPts val="400"/>
                  </a:spcBef>
                  <a:buClr>
                    <a:srgbClr val="A04DA3"/>
                  </a:buClr>
                  <a:buSzPct val="75000"/>
                  <a:buFont typeface="Wingdings"/>
                  <a:buChar char=""/>
                  <a:tabLst>
                    <a:tab pos="1347788" algn="l"/>
                  </a:tabLst>
                  <a:defRPr/>
                </a:pPr>
                <a:r>
                  <a:rPr lang="en-US" dirty="0">
                    <a:solidFill>
                      <a:srgbClr val="000000"/>
                    </a:solidFill>
                    <a:latin typeface="CMR10"/>
                  </a:rPr>
                  <a:t>Else compute: </a:t>
                </a:r>
                <a:endParaRPr lang="fr-FR" i="1" dirty="0">
                  <a:solidFill>
                    <a:srgbClr val="000000"/>
                  </a:solidFill>
                  <a:latin typeface="Cambria Math" panose="02040503050406030204" pitchFamily="18" charset="0"/>
                </a:endParaRPr>
              </a:p>
              <a:p>
                <a:pPr marL="622300" lvl="4">
                  <a:lnSpc>
                    <a:spcPct val="90000"/>
                  </a:lnSpc>
                  <a:spcBef>
                    <a:spcPts val="400"/>
                  </a:spcBef>
                  <a:buClr>
                    <a:srgbClr val="A04DA3"/>
                  </a:buClr>
                  <a:buSzPct val="75000"/>
                  <a:tabLst>
                    <a:tab pos="806450" algn="l"/>
                  </a:tabLst>
                  <a:defRPr/>
                </a:pPr>
                <a14:m>
                  <m:oMathPara xmlns:m="http://schemas.openxmlformats.org/officeDocument/2006/math">
                    <m:oMathParaPr>
                      <m:jc m:val="left"/>
                    </m:oMathParaPr>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𝑥</m:t>
                          </m:r>
                        </m:sub>
                      </m:sSub>
                      <m:r>
                        <a:rPr lang="fr-FR" b="0" i="1" smtClean="0">
                          <a:solidFill>
                            <a:srgbClr val="000000"/>
                          </a:solidFill>
                          <a:latin typeface="Cambria Math" panose="02040503050406030204" pitchFamily="18" charset="0"/>
                        </a:rPr>
                        <m:t>=</m:t>
                      </m:r>
                      <m:nary>
                        <m:naryPr>
                          <m:chr m:val="∏"/>
                          <m:supHide m:val="on"/>
                          <m:ctrlPr>
                            <a:rPr lang="fr-FR" b="0" i="1" smtClean="0">
                              <a:solidFill>
                                <a:srgbClr val="000000"/>
                              </a:solidFill>
                              <a:latin typeface="Cambria Math" panose="02040503050406030204" pitchFamily="18" charset="0"/>
                            </a:rPr>
                          </m:ctrlPr>
                        </m:naryPr>
                        <m:sub>
                          <m:r>
                            <a:rPr lang="fr-FR" b="0" i="1" smtClean="0">
                              <a:solidFill>
                                <a:srgbClr val="000000"/>
                              </a:solidFill>
                              <a:latin typeface="Cambria Math" panose="02040503050406030204" pitchFamily="18" charset="0"/>
                            </a:rPr>
                            <m:t>𝑧</m:t>
                          </m:r>
                          <m:r>
                            <a:rPr lang="fr-FR" b="0" i="1" smtClean="0">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e>
                            <m:sub>
                              <m:r>
                                <a:rPr lang="fr-FR" b="0" i="1" smtClean="0">
                                  <a:solidFill>
                                    <a:srgbClr val="000000"/>
                                  </a:solidFill>
                                  <a:latin typeface="Cambria Math" panose="02040503050406030204" pitchFamily="18" charset="0"/>
                                </a:rPr>
                                <m:t>𝑥</m:t>
                              </m:r>
                            </m:sub>
                          </m:sSub>
                        </m:sub>
                        <m:sup/>
                        <m:e>
                          <m:sSubSup>
                            <m:sSubSupPr>
                              <m:ctrlPr>
                                <a:rPr lang="fr-FR" b="0" i="1" smtClean="0">
                                  <a:solidFill>
                                    <a:srgbClr val="000000"/>
                                  </a:solidFill>
                                  <a:latin typeface="Cambria Math" panose="02040503050406030204" pitchFamily="18" charset="0"/>
                                </a:rPr>
                              </m:ctrlPr>
                            </m:sSubSup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𝑧</m:t>
                              </m:r>
                            </m:sub>
                            <m:sup>
                              <m:sSub>
                                <m:sSubPr>
                                  <m:ctrlPr>
                                    <a:rPr lang="fr-FR" b="0" i="1" smtClean="0">
                                      <a:solidFill>
                                        <a:srgbClr val="000000"/>
                                      </a:solidFill>
                                      <a:latin typeface="Cambria Math" panose="02040503050406030204" pitchFamily="18" charset="0"/>
                                    </a:rPr>
                                  </m:ctrlPr>
                                </m:sSubPr>
                                <m:e>
                                  <m:r>
                                    <m:rPr>
                                      <m:sty m:val="p"/>
                                    </m:rPr>
                                    <a:rPr lang="fr-FR" b="0" i="0" smtClean="0">
                                      <a:solidFill>
                                        <a:srgbClr val="000000"/>
                                      </a:solidFill>
                                      <a:latin typeface="Cambria Math" panose="02040503050406030204" pitchFamily="18" charset="0"/>
                                    </a:rPr>
                                    <m:t>Δ</m:t>
                                  </m:r>
                                </m:e>
                                <m:sub>
                                  <m:r>
                                    <a:rPr lang="fr-FR" b="0" i="1" smtClean="0">
                                      <a:solidFill>
                                        <a:srgbClr val="000000"/>
                                      </a:solidFill>
                                      <a:latin typeface="Cambria Math" panose="02040503050406030204" pitchFamily="18" charset="0"/>
                                    </a:rPr>
                                    <m:t>𝑖</m:t>
                                  </m:r>
                                  <m:r>
                                    <a:rPr lang="fr-FR" b="0" i="1" smtClean="0">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r>
                                        <a:rPr lang="fr-FR" b="0" i="1" smtClean="0">
                                          <a:solidFill>
                                            <a:srgbClr val="000000"/>
                                          </a:solidFill>
                                          <a:latin typeface="Cambria Math" panose="02040503050406030204" pitchFamily="18" charset="0"/>
                                        </a:rPr>
                                        <m:t>′</m:t>
                                      </m:r>
                                    </m:e>
                                    <m:sub>
                                      <m:r>
                                        <a:rPr lang="fr-FR" b="0" i="1" smtClean="0">
                                          <a:solidFill>
                                            <a:srgbClr val="000000"/>
                                          </a:solidFill>
                                          <a:latin typeface="Cambria Math" panose="02040503050406030204" pitchFamily="18" charset="0"/>
                                        </a:rPr>
                                        <m:t>𝑥</m:t>
                                      </m:r>
                                    </m:sub>
                                  </m:sSub>
                                </m:sub>
                              </m:sSub>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0</m:t>
                                  </m:r>
                                </m:e>
                              </m:d>
                            </m:sup>
                          </m:sSubSup>
                        </m:e>
                      </m:nary>
                      <m:r>
                        <a:rPr lang="fr-FR" b="0" i="1" smtClean="0">
                          <a:solidFill>
                            <a:srgbClr val="000000"/>
                          </a:solidFill>
                          <a:latin typeface="Cambria Math" panose="02040503050406030204" pitchFamily="18" charset="0"/>
                        </a:rPr>
                        <m:t>=</m:t>
                      </m:r>
                      <m:nary>
                        <m:naryPr>
                          <m:chr m:val="∏"/>
                          <m:supHide m:val="on"/>
                          <m:ctrlPr>
                            <a:rPr lang="fr-FR" i="1">
                              <a:solidFill>
                                <a:srgbClr val="000000"/>
                              </a:solidFill>
                              <a:latin typeface="Cambria Math" panose="02040503050406030204" pitchFamily="18" charset="0"/>
                            </a:rPr>
                          </m:ctrlPr>
                        </m:naryPr>
                        <m:sub>
                          <m:r>
                            <a:rPr lang="fr-FR" b="0" i="1" smtClean="0">
                              <a:solidFill>
                                <a:srgbClr val="000000"/>
                              </a:solidFill>
                              <a:latin typeface="Cambria Math" panose="02040503050406030204" pitchFamily="18" charset="0"/>
                            </a:rPr>
                            <m:t>𝑧</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𝑆</m:t>
                              </m:r>
                            </m:e>
                            <m:sub>
                              <m:r>
                                <a:rPr lang="fr-FR" i="1">
                                  <a:solidFill>
                                    <a:srgbClr val="000000"/>
                                  </a:solidFill>
                                  <a:latin typeface="Cambria Math" panose="02040503050406030204" pitchFamily="18" charset="0"/>
                                </a:rPr>
                                <m:t>𝑥</m:t>
                              </m:r>
                            </m:sub>
                          </m:sSub>
                        </m:sub>
                        <m:sup/>
                        <m:e>
                          <m:sSup>
                            <m:sSupPr>
                              <m:ctrlPr>
                                <a:rPr lang="fr-FR" b="0" i="1" smtClean="0">
                                  <a:solidFill>
                                    <a:srgbClr val="000000"/>
                                  </a:solidFill>
                                  <a:latin typeface="Cambria Math" panose="02040503050406030204" pitchFamily="18" charset="0"/>
                                </a:rPr>
                              </m:ctrlPr>
                            </m:sSupPr>
                            <m:e>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𝑒</m:t>
                                  </m:r>
                                  <m:sSup>
                                    <m:sSupPr>
                                      <m:ctrlPr>
                                        <a:rPr lang="fr-FR" b="0" i="1" smtClean="0">
                                          <a:solidFill>
                                            <a:srgbClr val="000000"/>
                                          </a:solidFill>
                                          <a:latin typeface="Cambria Math" panose="02040503050406030204" pitchFamily="18" charset="0"/>
                                        </a:rPr>
                                      </m:ctrlPr>
                                    </m:sSupPr>
                                    <m:e>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𝑔</m:t>
                                          </m:r>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𝑔</m:t>
                                          </m:r>
                                        </m:e>
                                      </m:d>
                                    </m:e>
                                    <m:sup>
                                      <m:r>
                                        <a:rPr lang="fr-FR" b="0" i="1" smtClean="0">
                                          <a:solidFill>
                                            <a:srgbClr val="000000"/>
                                          </a:solidFill>
                                          <a:latin typeface="Cambria Math" panose="02040503050406030204" pitchFamily="18" charset="0"/>
                                        </a:rPr>
                                        <m:t>𝑠</m:t>
                                      </m:r>
                                      <m:r>
                                        <a:rPr lang="fr-FR" b="0" i="1" smtClean="0">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𝑧</m:t>
                                          </m:r>
                                        </m:sub>
                                      </m:sSub>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0</m:t>
                                          </m:r>
                                        </m:e>
                                      </m:d>
                                    </m:sup>
                                  </m:sSup>
                                </m:e>
                              </m:d>
                            </m:e>
                            <m:sup>
                              <m:sSub>
                                <m:sSubPr>
                                  <m:ctrlPr>
                                    <a:rPr lang="fr-FR" i="1">
                                      <a:solidFill>
                                        <a:srgbClr val="000000"/>
                                      </a:solidFill>
                                      <a:latin typeface="Cambria Math" panose="02040503050406030204" pitchFamily="18" charset="0"/>
                                    </a:rPr>
                                  </m:ctrlPr>
                                </m:sSubPr>
                                <m:e>
                                  <m:r>
                                    <m:rPr>
                                      <m:sty m:val="p"/>
                                    </m:rPr>
                                    <a:rPr lang="fr-FR">
                                      <a:solidFill>
                                        <a:srgbClr val="000000"/>
                                      </a:solidFill>
                                      <a:latin typeface="Cambria Math" panose="02040503050406030204" pitchFamily="18" charset="0"/>
                                    </a:rPr>
                                    <m:t>Δ</m:t>
                                  </m:r>
                                </m:e>
                                <m:sub>
                                  <m:r>
                                    <a:rPr lang="fr-FR" i="1">
                                      <a:solidFill>
                                        <a:srgbClr val="000000"/>
                                      </a:solidFill>
                                      <a:latin typeface="Cambria Math" panose="02040503050406030204" pitchFamily="18" charset="0"/>
                                    </a:rPr>
                                    <m:t>𝑖</m:t>
                                  </m:r>
                                  <m:r>
                                    <a:rPr lang="fr-FR" i="1">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r>
                                        <a:rPr lang="fr-FR" b="0" i="1" smtClean="0">
                                          <a:solidFill>
                                            <a:srgbClr val="000000"/>
                                          </a:solidFill>
                                          <a:latin typeface="Cambria Math" panose="02040503050406030204" pitchFamily="18" charset="0"/>
                                        </a:rPr>
                                        <m:t>′</m:t>
                                      </m:r>
                                    </m:e>
                                    <m:sub>
                                      <m:r>
                                        <a:rPr lang="fr-FR" b="0" i="1" smtClean="0">
                                          <a:solidFill>
                                            <a:srgbClr val="000000"/>
                                          </a:solidFill>
                                          <a:latin typeface="Cambria Math" panose="02040503050406030204" pitchFamily="18" charset="0"/>
                                        </a:rPr>
                                        <m:t>𝑥</m:t>
                                      </m:r>
                                    </m:sub>
                                  </m:sSub>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0</m:t>
                                  </m:r>
                                </m:e>
                              </m:d>
                            </m:sup>
                          </m:sSup>
                        </m:e>
                      </m:nary>
                      <m:r>
                        <a:rPr lang="fr-FR" b="0" i="1" smtClean="0">
                          <a:solidFill>
                            <a:srgbClr val="000000"/>
                          </a:solidFill>
                          <a:latin typeface="Cambria Math" panose="02040503050406030204" pitchFamily="18" charset="0"/>
                        </a:rPr>
                        <m:t>=</m:t>
                      </m:r>
                      <m:nary>
                        <m:naryPr>
                          <m:chr m:val="∏"/>
                          <m:supHide m:val="on"/>
                          <m:ctrlPr>
                            <a:rPr lang="fr-FR" i="1">
                              <a:solidFill>
                                <a:srgbClr val="000000"/>
                              </a:solidFill>
                              <a:latin typeface="Cambria Math" panose="02040503050406030204" pitchFamily="18" charset="0"/>
                            </a:rPr>
                          </m:ctrlPr>
                        </m:naryPr>
                        <m:sub>
                          <m:r>
                            <a:rPr lang="fr-FR" b="0" i="1" smtClean="0">
                              <a:solidFill>
                                <a:srgbClr val="000000"/>
                              </a:solidFill>
                              <a:latin typeface="Cambria Math" panose="02040503050406030204" pitchFamily="18" charset="0"/>
                            </a:rPr>
                            <m:t>𝑧</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𝑆</m:t>
                              </m:r>
                            </m:e>
                            <m:sub>
                              <m:r>
                                <a:rPr lang="fr-FR" i="1">
                                  <a:solidFill>
                                    <a:srgbClr val="000000"/>
                                  </a:solidFill>
                                  <a:latin typeface="Cambria Math" panose="02040503050406030204" pitchFamily="18" charset="0"/>
                                </a:rPr>
                                <m:t>𝑥</m:t>
                              </m:r>
                            </m:sub>
                          </m:sSub>
                        </m:sub>
                        <m:sup/>
                        <m:e>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𝑒</m:t>
                                  </m:r>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𝑔</m:t>
                                          </m:r>
                                        </m:e>
                                      </m:d>
                                    </m:e>
                                    <m:sup>
                                      <m:r>
                                        <a:rPr lang="fr-FR" i="1">
                                          <a:solidFill>
                                            <a:srgbClr val="000000"/>
                                          </a:solidFill>
                                          <a:latin typeface="Cambria Math" panose="02040503050406030204" pitchFamily="18" charset="0"/>
                                        </a:rPr>
                                        <m:t>𝑠</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𝑥</m:t>
                                          </m:r>
                                        </m:sub>
                                      </m:sSub>
                                      <m:d>
                                        <m:dPr>
                                          <m:ctrlPr>
                                            <a:rPr lang="fr-FR" i="1">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𝑖𝑛𝑑𝑒𝑥</m:t>
                                          </m:r>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𝑧</m:t>
                                          </m:r>
                                          <m:r>
                                            <a:rPr lang="fr-FR" b="0" i="1" smtClean="0">
                                              <a:solidFill>
                                                <a:srgbClr val="000000"/>
                                              </a:solidFill>
                                              <a:latin typeface="Cambria Math" panose="02040503050406030204" pitchFamily="18" charset="0"/>
                                            </a:rPr>
                                            <m:t>)</m:t>
                                          </m:r>
                                        </m:e>
                                      </m:d>
                                    </m:sup>
                                  </m:sSup>
                                </m:e>
                              </m:d>
                            </m:e>
                            <m:sup>
                              <m:sSub>
                                <m:sSubPr>
                                  <m:ctrlPr>
                                    <a:rPr lang="fr-FR" i="1">
                                      <a:solidFill>
                                        <a:srgbClr val="000000"/>
                                      </a:solidFill>
                                      <a:latin typeface="Cambria Math" panose="02040503050406030204" pitchFamily="18" charset="0"/>
                                    </a:rPr>
                                  </m:ctrlPr>
                                </m:sSubPr>
                                <m:e>
                                  <m:r>
                                    <m:rPr>
                                      <m:sty m:val="p"/>
                                    </m:rPr>
                                    <a:rPr lang="fr-FR">
                                      <a:solidFill>
                                        <a:srgbClr val="000000"/>
                                      </a:solidFill>
                                      <a:latin typeface="Cambria Math" panose="02040503050406030204" pitchFamily="18" charset="0"/>
                                    </a:rPr>
                                    <m:t>Δ</m:t>
                                  </m:r>
                                </m:e>
                                <m:sub>
                                  <m:r>
                                    <a:rPr lang="fr-FR" i="1">
                                      <a:solidFill>
                                        <a:srgbClr val="000000"/>
                                      </a:solidFill>
                                      <a:latin typeface="Cambria Math" panose="02040503050406030204" pitchFamily="18" charset="0"/>
                                    </a:rPr>
                                    <m:t>𝑖</m:t>
                                  </m:r>
                                  <m:r>
                                    <a:rPr lang="fr-FR" i="1">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r>
                                        <a:rPr lang="fr-FR" b="0" i="1" smtClean="0">
                                          <a:solidFill>
                                            <a:srgbClr val="000000"/>
                                          </a:solidFill>
                                          <a:latin typeface="Cambria Math" panose="02040503050406030204" pitchFamily="18" charset="0"/>
                                        </a:rPr>
                                        <m:t>′</m:t>
                                      </m:r>
                                    </m:e>
                                    <m:sub>
                                      <m:r>
                                        <a:rPr lang="fr-FR" b="0" i="1" smtClean="0">
                                          <a:solidFill>
                                            <a:srgbClr val="000000"/>
                                          </a:solidFill>
                                          <a:latin typeface="Cambria Math" panose="02040503050406030204" pitchFamily="18" charset="0"/>
                                        </a:rPr>
                                        <m:t>𝑥</m:t>
                                      </m:r>
                                    </m:sub>
                                  </m:sSub>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0</m:t>
                                  </m:r>
                                </m:e>
                              </m:d>
                            </m:sup>
                          </m:sSup>
                        </m:e>
                      </m:nary>
                      <m:r>
                        <a:rPr lang="fr-FR" b="0" i="1" smtClean="0">
                          <a:solidFill>
                            <a:srgbClr val="000000"/>
                          </a:solidFill>
                          <a:latin typeface="Cambria Math" panose="02040503050406030204" pitchFamily="18" charset="0"/>
                        </a:rPr>
                        <m:t>=</m:t>
                      </m:r>
                      <m:nary>
                        <m:naryPr>
                          <m:chr m:val="∏"/>
                          <m:supHide m:val="on"/>
                          <m:ctrlPr>
                            <a:rPr lang="fr-FR" i="1">
                              <a:solidFill>
                                <a:srgbClr val="000000"/>
                              </a:solidFill>
                              <a:latin typeface="Cambria Math" panose="02040503050406030204" pitchFamily="18" charset="0"/>
                            </a:rPr>
                          </m:ctrlPr>
                        </m:naryPr>
                        <m:sub>
                          <m:r>
                            <a:rPr lang="fr-FR" b="0" i="1" smtClean="0">
                              <a:solidFill>
                                <a:srgbClr val="000000"/>
                              </a:solidFill>
                              <a:latin typeface="Cambria Math" panose="02040503050406030204" pitchFamily="18" charset="0"/>
                            </a:rPr>
                            <m:t>𝑧</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𝑆</m:t>
                              </m:r>
                            </m:e>
                            <m:sub>
                              <m:r>
                                <a:rPr lang="fr-FR" i="1">
                                  <a:solidFill>
                                    <a:srgbClr val="000000"/>
                                  </a:solidFill>
                                  <a:latin typeface="Cambria Math" panose="02040503050406030204" pitchFamily="18" charset="0"/>
                                </a:rPr>
                                <m:t>𝑥</m:t>
                              </m:r>
                            </m:sub>
                          </m:sSub>
                        </m:sub>
                        <m:sup/>
                        <m:e>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𝑒</m:t>
                                  </m:r>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𝑔</m:t>
                                          </m:r>
                                        </m:e>
                                      </m:d>
                                    </m:e>
                                    <m:sup>
                                      <m:r>
                                        <a:rPr lang="fr-FR" i="1">
                                          <a:solidFill>
                                            <a:srgbClr val="000000"/>
                                          </a:solidFill>
                                          <a:latin typeface="Cambria Math" panose="02040503050406030204" pitchFamily="18" charset="0"/>
                                        </a:rPr>
                                        <m:t>𝑠</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𝑞</m:t>
                                          </m:r>
                                        </m:e>
                                        <m:sub>
                                          <m:r>
                                            <a:rPr lang="fr-FR" i="1">
                                              <a:solidFill>
                                                <a:srgbClr val="000000"/>
                                              </a:solidFill>
                                              <a:latin typeface="Cambria Math" panose="02040503050406030204" pitchFamily="18" charset="0"/>
                                            </a:rPr>
                                            <m:t>𝑥</m:t>
                                          </m:r>
                                        </m:sub>
                                      </m:sSub>
                                      <m:d>
                                        <m:dPr>
                                          <m:ctrlPr>
                                            <a:rPr lang="fr-FR" i="1">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𝑖</m:t>
                                          </m:r>
                                        </m:e>
                                      </m:d>
                                    </m:sup>
                                  </m:sSup>
                                </m:e>
                              </m:d>
                            </m:e>
                            <m:sup>
                              <m:sSub>
                                <m:sSubPr>
                                  <m:ctrlPr>
                                    <a:rPr lang="fr-FR" i="1">
                                      <a:solidFill>
                                        <a:srgbClr val="000000"/>
                                      </a:solidFill>
                                      <a:latin typeface="Cambria Math" panose="02040503050406030204" pitchFamily="18" charset="0"/>
                                    </a:rPr>
                                  </m:ctrlPr>
                                </m:sSubPr>
                                <m:e>
                                  <m:r>
                                    <m:rPr>
                                      <m:sty m:val="p"/>
                                    </m:rPr>
                                    <a:rPr lang="fr-FR">
                                      <a:solidFill>
                                        <a:srgbClr val="000000"/>
                                      </a:solidFill>
                                      <a:latin typeface="Cambria Math" panose="02040503050406030204" pitchFamily="18" charset="0"/>
                                    </a:rPr>
                                    <m:t>Δ</m:t>
                                  </m:r>
                                </m:e>
                                <m:sub>
                                  <m:r>
                                    <a:rPr lang="fr-FR" i="1">
                                      <a:solidFill>
                                        <a:srgbClr val="000000"/>
                                      </a:solidFill>
                                      <a:latin typeface="Cambria Math" panose="02040503050406030204" pitchFamily="18" charset="0"/>
                                    </a:rPr>
                                    <m:t>𝑖</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𝑆</m:t>
                                      </m:r>
                                      <m:r>
                                        <a:rPr lang="fr-FR" b="0" i="1" smtClean="0">
                                          <a:solidFill>
                                            <a:srgbClr val="000000"/>
                                          </a:solidFill>
                                          <a:latin typeface="Cambria Math" panose="02040503050406030204" pitchFamily="18" charset="0"/>
                                        </a:rPr>
                                        <m:t>′</m:t>
                                      </m:r>
                                    </m:e>
                                    <m:sub>
                                      <m:r>
                                        <a:rPr lang="fr-FR" b="0" i="1" smtClean="0">
                                          <a:solidFill>
                                            <a:srgbClr val="000000"/>
                                          </a:solidFill>
                                          <a:latin typeface="Cambria Math" panose="02040503050406030204" pitchFamily="18" charset="0"/>
                                        </a:rPr>
                                        <m:t>𝑥</m:t>
                                      </m:r>
                                    </m:sub>
                                  </m:sSub>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0</m:t>
                                  </m:r>
                                </m:e>
                              </m:d>
                            </m:sup>
                          </m:sSup>
                        </m:e>
                      </m:nary>
                      <m:r>
                        <a:rPr lang="fr-FR" b="0" i="1" smtClean="0">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𝑒</m:t>
                      </m:r>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𝑔</m:t>
                              </m:r>
                            </m:e>
                          </m:d>
                        </m:e>
                        <m:sup>
                          <m:r>
                            <a:rPr lang="fr-FR" i="1">
                              <a:solidFill>
                                <a:srgbClr val="000000"/>
                              </a:solidFill>
                              <a:latin typeface="Cambria Math" panose="02040503050406030204" pitchFamily="18" charset="0"/>
                            </a:rPr>
                            <m:t>𝑠</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𝑞</m:t>
                              </m:r>
                            </m:e>
                            <m:sub>
                              <m:r>
                                <a:rPr lang="fr-FR" i="1">
                                  <a:solidFill>
                                    <a:srgbClr val="000000"/>
                                  </a:solidFill>
                                  <a:latin typeface="Cambria Math" panose="02040503050406030204" pitchFamily="18" charset="0"/>
                                </a:rPr>
                                <m:t>𝑥</m:t>
                              </m:r>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0</m:t>
                              </m:r>
                            </m:e>
                          </m:d>
                        </m:sup>
                      </m:sSup>
                    </m:oMath>
                  </m:oMathPara>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625475">
                  <a:buClr>
                    <a:srgbClr val="438086"/>
                  </a:buClr>
                  <a:buSzPct val="60000"/>
                </a:pPr>
                <a:endParaRPr lang="en-US" sz="1800" b="0" i="0" dirty="0">
                  <a:solidFill>
                    <a:srgbClr val="000000"/>
                  </a:solidFill>
                  <a:effectLst/>
                  <a:latin typeface="CMR10"/>
                </a:endParaRPr>
              </a:p>
              <a:p>
                <a:pPr marL="898525" indent="-273050" algn="just">
                  <a:buClr>
                    <a:srgbClr val="438086"/>
                  </a:buClr>
                  <a:buSzPct val="60000"/>
                  <a:buFont typeface="Wingdings"/>
                  <a:buChar char=""/>
                </a:pPr>
                <a:endParaRPr lang="en-US" sz="1400" b="0" i="0" dirty="0">
                  <a:solidFill>
                    <a:srgbClr val="000000"/>
                  </a:solidFill>
                  <a:effectLst/>
                  <a:latin typeface="CMR10"/>
                </a:endParaRPr>
              </a:p>
            </p:txBody>
          </p:sp>
        </mc:Choice>
        <mc:Fallback>
          <p:sp>
            <p:nvSpPr>
              <p:cNvPr id="6" name="ZoneTexte 5">
                <a:extLst>
                  <a:ext uri="{FF2B5EF4-FFF2-40B4-BE49-F238E27FC236}">
                    <a16:creationId xmlns:a16="http://schemas.microsoft.com/office/drawing/2014/main" id="{2A9DC08B-19E6-4E91-BD24-1C3CEC4A752C}"/>
                  </a:ext>
                </a:extLst>
              </p:cNvPr>
              <p:cNvSpPr txBox="1">
                <a:spLocks noRot="1" noChangeAspect="1" noMove="1" noResize="1" noEditPoints="1" noAdjustHandles="1" noChangeArrowheads="1" noChangeShapeType="1" noTextEdit="1"/>
              </p:cNvSpPr>
              <p:nvPr/>
            </p:nvSpPr>
            <p:spPr>
              <a:xfrm>
                <a:off x="143508" y="1371065"/>
                <a:ext cx="8851197" cy="5689250"/>
              </a:xfrm>
              <a:prstGeom prst="rect">
                <a:avLst/>
              </a:prstGeom>
              <a:blipFill>
                <a:blip r:embed="rId2"/>
                <a:stretch>
                  <a:fillRect l="-275" t="-643" r="-551" b="-14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61FF4F7-ACC6-4D4F-9B5D-1202BAE3B68A}"/>
                  </a:ext>
                </a:extLst>
              </p:cNvPr>
              <p:cNvSpPr txBox="1"/>
              <p:nvPr/>
            </p:nvSpPr>
            <p:spPr>
              <a:xfrm>
                <a:off x="5904148" y="5950721"/>
                <a:ext cx="3414593" cy="961610"/>
              </a:xfrm>
              <a:prstGeom prst="rect">
                <a:avLst/>
              </a:prstGeom>
              <a:noFill/>
              <a:ln w="19050">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fr-FR" b="0" i="1" smtClean="0">
                              <a:latin typeface="Cambria Math" panose="02040503050406030204" pitchFamily="18" charset="0"/>
                            </a:rPr>
                          </m:ctrlPr>
                        </m:sSubSupPr>
                        <m:e>
                          <m:r>
                            <a:rPr lang="fr-FR" b="0" i="1" smtClean="0">
                              <a:latin typeface="Cambria Math" panose="02040503050406030204" pitchFamily="18" charset="0"/>
                            </a:rPr>
                            <m:t>𝑆</m:t>
                          </m:r>
                        </m:e>
                        <m:sub>
                          <m:r>
                            <a:rPr lang="fr-FR" b="0" i="1" smtClean="0">
                              <a:latin typeface="Cambria Math" panose="02040503050406030204" pitchFamily="18" charset="0"/>
                            </a:rPr>
                            <m:t>𝑥</m:t>
                          </m:r>
                        </m:sub>
                        <m:sup>
                          <m:r>
                            <a:rPr lang="fr-FR" b="0" i="1" smtClean="0">
                              <a:latin typeface="Cambria Math" panose="02040503050406030204" pitchFamily="18" charset="0"/>
                            </a:rPr>
                            <m:t>′</m:t>
                          </m:r>
                        </m:sup>
                      </m:sSubSup>
                      <m:r>
                        <a:rPr lang="fr-FR" b="0" i="1" smtClean="0">
                          <a:latin typeface="Cambria Math" panose="02040503050406030204" pitchFamily="18" charset="0"/>
                        </a:rPr>
                        <m:t>=</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𝑖𝑛𝑑𝑒𝑥</m:t>
                          </m:r>
                          <m:d>
                            <m:dPr>
                              <m:ctrlPr>
                                <a:rPr lang="fr-FR" b="0" i="1" smtClean="0">
                                  <a:latin typeface="Cambria Math" panose="02040503050406030204" pitchFamily="18" charset="0"/>
                                </a:rPr>
                              </m:ctrlPr>
                            </m:dPr>
                            <m:e>
                              <m:r>
                                <a:rPr lang="fr-FR" b="0" i="1" smtClean="0">
                                  <a:latin typeface="Cambria Math" panose="02040503050406030204" pitchFamily="18" charset="0"/>
                                </a:rPr>
                                <m:t>𝑧</m:t>
                              </m:r>
                            </m:e>
                          </m:d>
                          <m:r>
                            <a:rPr lang="fr-FR" b="0" i="1" smtClean="0">
                              <a:latin typeface="Cambria Math" panose="02040503050406030204" pitchFamily="18" charset="0"/>
                            </a:rPr>
                            <m:t>, </m:t>
                          </m:r>
                          <m:r>
                            <a:rPr lang="fr-FR" b="0" i="1" smtClean="0">
                              <a:latin typeface="Cambria Math" panose="02040503050406030204" pitchFamily="18" charset="0"/>
                            </a:rPr>
                            <m:t>𝑧</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𝑥</m:t>
                              </m:r>
                            </m:sub>
                          </m:sSub>
                        </m:e>
                      </m:d>
                    </m:oMath>
                  </m:oMathPara>
                </a14:m>
                <a:endParaRPr lang="fr-FR" b="0" dirty="0"/>
              </a:p>
              <a:p>
                <a:pPr/>
                <a14:m>
                  <m:oMathPara xmlns:m="http://schemas.openxmlformats.org/officeDocument/2006/math">
                    <m:oMathParaPr>
                      <m:jc m:val="centerGroup"/>
                    </m:oMathParaPr>
                    <m:oMath xmlns:m="http://schemas.openxmlformats.org/officeDocument/2006/math">
                      <m:sSub>
                        <m:sSubPr>
                          <m:ctrlPr>
                            <a:rPr lang="fr-FR" i="1">
                              <a:solidFill>
                                <a:srgbClr val="000000"/>
                              </a:solidFill>
                              <a:latin typeface="Cambria Math" panose="02040503050406030204" pitchFamily="18" charset="0"/>
                            </a:rPr>
                          </m:ctrlPr>
                        </m:sSubPr>
                        <m:e>
                          <m:r>
                            <m:rPr>
                              <m:sty m:val="p"/>
                            </m:rPr>
                            <a:rPr lang="fr-FR">
                              <a:solidFill>
                                <a:srgbClr val="000000"/>
                              </a:solidFill>
                              <a:latin typeface="Cambria Math" panose="02040503050406030204" pitchFamily="18" charset="0"/>
                            </a:rPr>
                            <m:t>Δ</m:t>
                          </m:r>
                        </m:e>
                        <m:sub>
                          <m:r>
                            <a:rPr lang="fr-FR" i="1">
                              <a:solidFill>
                                <a:srgbClr val="000000"/>
                              </a:solidFill>
                              <a:latin typeface="Cambria Math" panose="02040503050406030204" pitchFamily="18" charset="0"/>
                            </a:rPr>
                            <m:t>𝑖</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𝑆</m:t>
                              </m:r>
                              <m:r>
                                <a:rPr lang="fr-FR" i="1">
                                  <a:solidFill>
                                    <a:srgbClr val="000000"/>
                                  </a:solidFill>
                                  <a:latin typeface="Cambria Math" panose="02040503050406030204" pitchFamily="18" charset="0"/>
                                </a:rPr>
                                <m:t>′</m:t>
                              </m:r>
                            </m:e>
                            <m:sub>
                              <m:r>
                                <a:rPr lang="fr-FR" i="1">
                                  <a:solidFill>
                                    <a:srgbClr val="000000"/>
                                  </a:solidFill>
                                  <a:latin typeface="Cambria Math" panose="02040503050406030204" pitchFamily="18" charset="0"/>
                                </a:rPr>
                                <m:t>𝑥</m:t>
                              </m:r>
                            </m:sub>
                          </m:sSub>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0</m:t>
                          </m:r>
                        </m:e>
                      </m:d>
                      <m:r>
                        <a:rPr lang="fr-FR" b="0" i="1" smtClean="0">
                          <a:solidFill>
                            <a:srgbClr val="000000"/>
                          </a:solidFill>
                          <a:latin typeface="Cambria Math" panose="02040503050406030204" pitchFamily="18" charset="0"/>
                        </a:rPr>
                        <m:t>=</m:t>
                      </m:r>
                      <m:nary>
                        <m:naryPr>
                          <m:chr m:val="∏"/>
                          <m:limLoc m:val="subSup"/>
                          <m:supHide m:val="on"/>
                          <m:ctrlPr>
                            <a:rPr lang="fr-FR" b="0" i="1" smtClean="0">
                              <a:solidFill>
                                <a:srgbClr val="000000"/>
                              </a:solidFill>
                              <a:latin typeface="Cambria Math" panose="02040503050406030204" pitchFamily="18" charset="0"/>
                            </a:rPr>
                          </m:ctrlPr>
                        </m:naryPr>
                        <m:sub>
                          <m:r>
                            <m:rPr>
                              <m:brk m:alnAt="9"/>
                            </m:rPr>
                            <a:rPr lang="fr-FR" b="0" i="1" smtClean="0">
                              <a:solidFill>
                                <a:srgbClr val="000000"/>
                              </a:solidFill>
                              <a:latin typeface="Cambria Math" panose="02040503050406030204" pitchFamily="18" charset="0"/>
                            </a:rPr>
                            <m:t>𝑗</m:t>
                          </m:r>
                          <m:r>
                            <a:rPr lang="fr-FR" b="0" i="1" smtClean="0">
                              <a:solidFill>
                                <a:srgbClr val="000000"/>
                              </a:solidFill>
                              <a:latin typeface="Cambria Math" panose="02040503050406030204" pitchFamily="18" charset="0"/>
                            </a:rPr>
                            <m:t>∈</m:t>
                          </m:r>
                          <m:sSubSup>
                            <m:sSubSupPr>
                              <m:ctrlPr>
                                <a:rPr lang="fr-FR" b="0" i="1" smtClean="0">
                                  <a:solidFill>
                                    <a:srgbClr val="000000"/>
                                  </a:solidFill>
                                  <a:latin typeface="Cambria Math" panose="02040503050406030204" pitchFamily="18" charset="0"/>
                                </a:rPr>
                              </m:ctrlPr>
                            </m:sSubSupPr>
                            <m:e>
                              <m:r>
                                <a:rPr lang="fr-FR" b="0" i="1" smtClean="0">
                                  <a:solidFill>
                                    <a:srgbClr val="000000"/>
                                  </a:solidFill>
                                  <a:latin typeface="Cambria Math" panose="02040503050406030204" pitchFamily="18" charset="0"/>
                                </a:rPr>
                                <m:t>𝑆</m:t>
                              </m:r>
                            </m:e>
                            <m:sub>
                              <m:r>
                                <a:rPr lang="fr-FR" b="0" i="1" smtClean="0">
                                  <a:solidFill>
                                    <a:srgbClr val="000000"/>
                                  </a:solidFill>
                                  <a:latin typeface="Cambria Math" panose="02040503050406030204" pitchFamily="18" charset="0"/>
                                </a:rPr>
                                <m:t>𝑥</m:t>
                              </m:r>
                            </m:sub>
                            <m:sup>
                              <m:r>
                                <a:rPr lang="fr-FR" b="0" i="1" smtClean="0">
                                  <a:solidFill>
                                    <a:srgbClr val="000000"/>
                                  </a:solidFill>
                                  <a:latin typeface="Cambria Math" panose="02040503050406030204" pitchFamily="18" charset="0"/>
                                </a:rPr>
                                <m:t>′</m:t>
                              </m:r>
                            </m:sup>
                          </m:sSubSup>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𝑗</m:t>
                          </m:r>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𝑖</m:t>
                          </m:r>
                          <m:r>
                            <a:rPr lang="fr-FR" b="0" i="1" smtClean="0">
                              <a:solidFill>
                                <a:srgbClr val="000000"/>
                              </a:solidFill>
                              <a:latin typeface="Cambria Math" panose="02040503050406030204" pitchFamily="18" charset="0"/>
                            </a:rPr>
                            <m:t> </m:t>
                          </m:r>
                        </m:sub>
                        <m:sup/>
                        <m:e>
                          <m:r>
                            <a:rPr lang="fr-FR" b="0" i="1" smtClean="0">
                              <a:solidFill>
                                <a:srgbClr val="000000"/>
                              </a:solidFill>
                              <a:latin typeface="Cambria Math" panose="02040503050406030204" pitchFamily="18" charset="0"/>
                            </a:rPr>
                            <m:t>−</m:t>
                          </m:r>
                          <m:f>
                            <m:fPr>
                              <m:ctrlPr>
                                <a:rPr lang="fr-FR" b="0" i="1" smtClean="0">
                                  <a:solidFill>
                                    <a:srgbClr val="000000"/>
                                  </a:solidFill>
                                  <a:latin typeface="Cambria Math" panose="02040503050406030204" pitchFamily="18" charset="0"/>
                                </a:rPr>
                              </m:ctrlPr>
                            </m:fPr>
                            <m:num>
                              <m:r>
                                <a:rPr lang="fr-FR" b="0" i="1" smtClean="0">
                                  <a:solidFill>
                                    <a:srgbClr val="000000"/>
                                  </a:solidFill>
                                  <a:latin typeface="Cambria Math" panose="02040503050406030204" pitchFamily="18" charset="0"/>
                                </a:rPr>
                                <m:t>𝑗</m:t>
                              </m:r>
                            </m:num>
                            <m:den>
                              <m:r>
                                <a:rPr lang="fr-FR" b="0" i="1" smtClean="0">
                                  <a:solidFill>
                                    <a:srgbClr val="000000"/>
                                  </a:solidFill>
                                  <a:latin typeface="Cambria Math" panose="02040503050406030204" pitchFamily="18" charset="0"/>
                                </a:rPr>
                                <m:t>𝑖</m:t>
                              </m:r>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𝑗</m:t>
                              </m:r>
                            </m:den>
                          </m:f>
                        </m:e>
                      </m:nary>
                    </m:oMath>
                  </m:oMathPara>
                </a14:m>
                <a:endParaRPr lang="en-US" dirty="0"/>
              </a:p>
            </p:txBody>
          </p:sp>
        </mc:Choice>
        <mc:Fallback xmlns="">
          <p:sp>
            <p:nvSpPr>
              <p:cNvPr id="2" name="ZoneTexte 1">
                <a:extLst>
                  <a:ext uri="{FF2B5EF4-FFF2-40B4-BE49-F238E27FC236}">
                    <a16:creationId xmlns:a16="http://schemas.microsoft.com/office/drawing/2014/main" id="{F61FF4F7-ACC6-4D4F-9B5D-1202BAE3B68A}"/>
                  </a:ext>
                </a:extLst>
              </p:cNvPr>
              <p:cNvSpPr txBox="1">
                <a:spLocks noRot="1" noChangeAspect="1" noMove="1" noResize="1" noEditPoints="1" noAdjustHandles="1" noChangeArrowheads="1" noChangeShapeType="1" noTextEdit="1"/>
              </p:cNvSpPr>
              <p:nvPr/>
            </p:nvSpPr>
            <p:spPr>
              <a:xfrm>
                <a:off x="5904148" y="5950721"/>
                <a:ext cx="3414593" cy="961610"/>
              </a:xfrm>
              <a:prstGeom prst="rect">
                <a:avLst/>
              </a:prstGeom>
              <a:blipFill>
                <a:blip r:embed="rId3"/>
                <a:stretch>
                  <a:fillRect/>
                </a:stretch>
              </a:blipFill>
              <a:ln w="19050">
                <a:solidFill>
                  <a:srgbClr val="0070C0"/>
                </a:solidFill>
              </a:ln>
            </p:spPr>
            <p:txBody>
              <a:bodyPr/>
              <a:lstStyle/>
              <a:p>
                <a:r>
                  <a:rPr lang="en-US">
                    <a:noFill/>
                  </a:rPr>
                  <a:t> </a:t>
                </a:r>
              </a:p>
            </p:txBody>
          </p:sp>
        </mc:Fallback>
      </mc:AlternateContent>
      <p:sp>
        <p:nvSpPr>
          <p:cNvPr id="11" name="Rectangle 2">
            <a:extLst>
              <a:ext uri="{FF2B5EF4-FFF2-40B4-BE49-F238E27FC236}">
                <a16:creationId xmlns:a16="http://schemas.microsoft.com/office/drawing/2014/main" id="{60BD5E5F-C4EB-4F7B-AC23-F8A398697966}"/>
              </a:ext>
            </a:extLst>
          </p:cNvPr>
          <p:cNvSpPr txBox="1">
            <a:spLocks noChangeArrowheads="1"/>
          </p:cNvSpPr>
          <p:nvPr/>
        </p:nvSpPr>
        <p:spPr>
          <a:xfrm>
            <a:off x="143508" y="260648"/>
            <a:ext cx="7596844" cy="47625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fr-FR" sz="3200" b="1" dirty="0">
                <a:latin typeface="Calibri" panose="020F0502020204030204" pitchFamily="34" charset="0"/>
              </a:rPr>
              <a:t>Goyal et al. KP-ABE scheme</a:t>
            </a:r>
          </a:p>
        </p:txBody>
      </p:sp>
    </p:spTree>
    <p:extLst>
      <p:ext uri="{BB962C8B-B14F-4D97-AF65-F5344CB8AC3E}">
        <p14:creationId xmlns:p14="http://schemas.microsoft.com/office/powerpoint/2010/main" val="269691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21</a:t>
            </a:fld>
            <a:endParaRPr lang="fr-FR" dirty="0"/>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2A9DC08B-19E6-4E91-BD24-1C3CEC4A752C}"/>
                  </a:ext>
                </a:extLst>
              </p:cNvPr>
              <p:cNvSpPr txBox="1"/>
              <p:nvPr/>
            </p:nvSpPr>
            <p:spPr>
              <a:xfrm>
                <a:off x="143508" y="1371065"/>
                <a:ext cx="8851197" cy="3434210"/>
              </a:xfrm>
              <a:prstGeom prst="rect">
                <a:avLst/>
              </a:prstGeom>
              <a:noFill/>
            </p:spPr>
            <p:txBody>
              <a:bodyPr wrap="square">
                <a:spAutoFit/>
              </a:bodyPr>
              <a:lstStyle/>
              <a:p>
                <a14:m>
                  <m:oMath xmlns:m="http://schemas.openxmlformats.org/officeDocument/2006/math">
                    <m:r>
                      <a:rPr lang="fr-FR" sz="2000" b="1" i="1" dirty="0" smtClean="0">
                        <a:latin typeface="Cambria Math" panose="02040503050406030204" pitchFamily="18" charset="0"/>
                        <a:cs typeface="Calibri" panose="020F0502020204030204" pitchFamily="34" charset="0"/>
                      </a:rPr>
                      <m:t>𝑫𝒆𝒄𝒓𝒚𝒑𝒕</m:t>
                    </m:r>
                    <m:d>
                      <m:dPr>
                        <m:ctrlPr>
                          <a:rPr lang="en-US" sz="2000" b="1" i="1" dirty="0">
                            <a:latin typeface="Cambria Math" panose="02040503050406030204" pitchFamily="18" charset="0"/>
                            <a:cs typeface="Calibri" panose="020F0502020204030204" pitchFamily="34" charset="0"/>
                          </a:rPr>
                        </m:ctrlPr>
                      </m:dPr>
                      <m:e>
                        <m:r>
                          <a:rPr lang="fr-FR" sz="2000" b="1" i="1" dirty="0">
                            <a:latin typeface="Cambria Math" panose="02040503050406030204" pitchFamily="18" charset="0"/>
                            <a:cs typeface="Calibri" panose="020F0502020204030204" pitchFamily="34" charset="0"/>
                          </a:rPr>
                          <m:t>𝑺𝑲</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𝑪𝑻</m:t>
                        </m:r>
                      </m:e>
                    </m:d>
                    <m:r>
                      <a:rPr lang="en-US" sz="2000" b="1" i="1" dirty="0">
                        <a:latin typeface="Cambria Math" panose="02040503050406030204" pitchFamily="18" charset="0"/>
                        <a:ea typeface="Cambria Math" panose="02040503050406030204" pitchFamily="18" charset="0"/>
                        <a:cs typeface="Calibri" panose="020F0502020204030204" pitchFamily="34" charset="0"/>
                      </a:rPr>
                      <m:t>→</m:t>
                    </m:r>
                    <m:r>
                      <a:rPr lang="fr-FR" sz="2000" b="1" i="1" dirty="0">
                        <a:latin typeface="Cambria Math" panose="02040503050406030204" pitchFamily="18" charset="0"/>
                        <a:ea typeface="Cambria Math" panose="02040503050406030204" pitchFamily="18" charset="0"/>
                        <a:cs typeface="Calibri" panose="020F0502020204030204" pitchFamily="34" charset="0"/>
                      </a:rPr>
                      <m:t>𝑴</m:t>
                    </m:r>
                  </m:oMath>
                </a14:m>
                <a:r>
                  <a:rPr lang="en-US" sz="2000" b="1" i="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 </a:t>
                </a:r>
              </a:p>
              <a:p>
                <a:pPr marL="625475" algn="just">
                  <a:buClr>
                    <a:srgbClr val="438086"/>
                  </a:buClr>
                  <a:buSzPct val="60000"/>
                </a:pPr>
                <a:endParaRPr lang="en-US" sz="1000" dirty="0">
                  <a:latin typeface="Calibri" panose="020F0502020204030204" pitchFamily="34" charset="0"/>
                  <a:cs typeface="Calibri" panose="020F0502020204030204" pitchFamily="34" charset="0"/>
                </a:endParaRPr>
              </a:p>
              <a:p>
                <a:pPr marL="717550" indent="-273050" algn="just">
                  <a:buClr>
                    <a:srgbClr val="438086"/>
                  </a:buClr>
                  <a:buSzPct val="60000"/>
                  <a:buFont typeface="Wingdings"/>
                  <a:buChar char=""/>
                </a:pPr>
                <a:r>
                  <a:rPr kumimoji="0" lang="en-US" sz="1800" b="0" i="0" u="none" strike="noStrike" kern="1200" cap="none" spc="0" normalizeH="0" baseline="0" noProof="0" dirty="0">
                    <a:ln>
                      <a:noFill/>
                    </a:ln>
                    <a:solidFill>
                      <a:srgbClr val="000000"/>
                    </a:solidFill>
                    <a:effectLst/>
                    <a:uLnTx/>
                    <a:uFillTx/>
                    <a:latin typeface="CMR10"/>
                    <a:ea typeface="+mn-ea"/>
                    <a:cs typeface="+mn-cs"/>
                  </a:rPr>
                  <a:t>The get the Message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𝑀</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we need to call </a:t>
                </a:r>
                <a14:m>
                  <m:oMath xmlns:m="http://schemas.openxmlformats.org/officeDocument/2006/math">
                    <m:r>
                      <a:rPr lang="fr-FR" i="1">
                        <a:solidFill>
                          <a:srgbClr val="000000"/>
                        </a:solidFill>
                        <a:latin typeface="Cambria Math" panose="02040503050406030204" pitchFamily="18" charset="0"/>
                        <a:cs typeface="Calibri"/>
                      </a:rPr>
                      <m:t>𝐷𝑒𝑐𝑟𝑦𝑝𝑡𝑁𝑜𝑑𝑒</m:t>
                    </m:r>
                    <m:r>
                      <a:rPr lang="fr-FR" i="1">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𝑆𝐾</m:t>
                    </m:r>
                    <m:r>
                      <a:rPr lang="fr-FR" i="1">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𝐶𝑇</m:t>
                    </m:r>
                    <m:r>
                      <a:rPr lang="fr-FR" i="1">
                        <a:solidFill>
                          <a:srgbClr val="000000"/>
                        </a:solidFill>
                        <a:latin typeface="Cambria Math" panose="02040503050406030204" pitchFamily="18" charset="0"/>
                        <a:cs typeface="Calibri"/>
                      </a:rPr>
                      <m:t>,</m:t>
                    </m:r>
                    <m:r>
                      <a:rPr lang="fr-FR" b="0" i="1" smtClean="0">
                        <a:solidFill>
                          <a:srgbClr val="000000"/>
                        </a:solidFill>
                        <a:latin typeface="Cambria Math" panose="02040503050406030204" pitchFamily="18" charset="0"/>
                        <a:cs typeface="Calibri"/>
                      </a:rPr>
                      <m:t>𝑟</m:t>
                    </m:r>
                    <m:r>
                      <a:rPr lang="fr-FR" i="1">
                        <a:solidFill>
                          <a:srgbClr val="000000"/>
                        </a:solidFill>
                        <a:latin typeface="Cambria Math" panose="02040503050406030204" pitchFamily="18" charset="0"/>
                        <a:cs typeface="Calibri"/>
                      </a:rPr>
                      <m:t>)</m:t>
                    </m:r>
                  </m:oMath>
                </a14:m>
                <a:r>
                  <a:rPr lang="en-US" dirty="0">
                    <a:solidFill>
                      <a:srgbClr val="000000"/>
                    </a:solidFill>
                    <a:latin typeface="CMR10"/>
                  </a:rPr>
                  <a:t>, where </a:t>
                </a:r>
                <a14:m>
                  <m:oMath xmlns:m="http://schemas.openxmlformats.org/officeDocument/2006/math">
                    <m:r>
                      <a:rPr lang="fr-FR" b="0" i="1" smtClean="0">
                        <a:solidFill>
                          <a:srgbClr val="000000"/>
                        </a:solidFill>
                        <a:latin typeface="Cambria Math" panose="02040503050406030204" pitchFamily="18" charset="0"/>
                      </a:rPr>
                      <m:t>𝑟</m:t>
                    </m:r>
                  </m:oMath>
                </a14:m>
                <a:r>
                  <a:rPr lang="en-US" dirty="0">
                    <a:solidFill>
                      <a:srgbClr val="000000"/>
                    </a:solidFill>
                    <a:latin typeface="CMR10"/>
                  </a:rPr>
                  <a:t> is the root of the access policy.</a:t>
                </a:r>
              </a:p>
              <a:p>
                <a:pPr marL="717550" indent="-273050" algn="just">
                  <a:buClr>
                    <a:srgbClr val="438086"/>
                  </a:buClr>
                  <a:buSzPct val="60000"/>
                  <a:buFont typeface="Wingdings"/>
                  <a:buChar char=""/>
                </a:pPr>
                <a:endParaRPr lang="en-US" dirty="0">
                  <a:solidFill>
                    <a:srgbClr val="000000"/>
                  </a:solidFill>
                  <a:latin typeface="CMR10"/>
                </a:endParaRPr>
              </a:p>
              <a:p>
                <a:pPr marL="717550" indent="-273050" algn="just">
                  <a:buClr>
                    <a:srgbClr val="438086"/>
                  </a:buClr>
                  <a:buSzPct val="60000"/>
                  <a:buFont typeface="Wingdings"/>
                  <a:buChar char=""/>
                </a:pPr>
                <a:r>
                  <a:rPr lang="en-US" dirty="0">
                    <a:solidFill>
                      <a:srgbClr val="000000"/>
                    </a:solidFill>
                    <a:latin typeface="CMR10"/>
                  </a:rPr>
                  <a:t>If the attributes in </a:t>
                </a:r>
                <a14:m>
                  <m:oMath xmlns:m="http://schemas.openxmlformats.org/officeDocument/2006/math">
                    <m:r>
                      <a:rPr lang="fr-FR" b="0" i="1" smtClean="0">
                        <a:solidFill>
                          <a:srgbClr val="000000"/>
                        </a:solidFill>
                        <a:latin typeface="Cambria Math" panose="02040503050406030204" pitchFamily="18" charset="0"/>
                      </a:rPr>
                      <m:t>𝐶𝑇</m:t>
                    </m:r>
                  </m:oMath>
                </a14:m>
                <a:r>
                  <a:rPr lang="en-US" dirty="0">
                    <a:solidFill>
                      <a:srgbClr val="000000"/>
                    </a:solidFill>
                    <a:latin typeface="CMR10"/>
                  </a:rPr>
                  <a:t> satisfies the access policy, we will have:  </a:t>
                </a:r>
              </a:p>
              <a:p>
                <a:pPr marL="444500" algn="just">
                  <a:buClr>
                    <a:srgbClr val="438086"/>
                  </a:buClr>
                  <a:buSzPct val="60000"/>
                </a:pPr>
                <a:endParaRPr lang="fr-FR" i="1" dirty="0">
                  <a:solidFill>
                    <a:srgbClr val="000000"/>
                  </a:solidFill>
                  <a:latin typeface="Cambria Math" panose="02040503050406030204" pitchFamily="18" charset="0"/>
                  <a:cs typeface="Calibri"/>
                </a:endParaRPr>
              </a:p>
              <a:p>
                <a:pPr marL="444500" algn="just">
                  <a:buClr>
                    <a:srgbClr val="438086"/>
                  </a:buClr>
                  <a:buSzPct val="60000"/>
                </a:pPr>
                <a14:m>
                  <m:oMathPara xmlns:m="http://schemas.openxmlformats.org/officeDocument/2006/math">
                    <m:oMathParaPr>
                      <m:jc m:val="centerGroup"/>
                    </m:oMathParaPr>
                    <m:oMath xmlns:m="http://schemas.openxmlformats.org/officeDocument/2006/math">
                      <m:r>
                        <a:rPr lang="fr-FR" i="1" smtClean="0">
                          <a:solidFill>
                            <a:srgbClr val="000000"/>
                          </a:solidFill>
                          <a:latin typeface="Cambria Math" panose="02040503050406030204" pitchFamily="18" charset="0"/>
                          <a:cs typeface="Calibri"/>
                        </a:rPr>
                        <m:t>𝐷𝑒𝑐𝑟𝑦𝑝𝑡𝑁𝑜𝑑𝑒</m:t>
                      </m:r>
                      <m:d>
                        <m:dPr>
                          <m:ctrlPr>
                            <a:rPr lang="fr-FR" i="1" smtClean="0">
                              <a:solidFill>
                                <a:srgbClr val="000000"/>
                              </a:solidFill>
                              <a:latin typeface="Cambria Math" panose="02040503050406030204" pitchFamily="18" charset="0"/>
                              <a:cs typeface="Calibri"/>
                            </a:rPr>
                          </m:ctrlPr>
                        </m:dPr>
                        <m:e>
                          <m:r>
                            <a:rPr lang="fr-FR" i="1" smtClean="0">
                              <a:solidFill>
                                <a:srgbClr val="000000"/>
                              </a:solidFill>
                              <a:latin typeface="Cambria Math" panose="02040503050406030204" pitchFamily="18" charset="0"/>
                              <a:cs typeface="Calibri"/>
                            </a:rPr>
                            <m:t>𝑆𝐾</m:t>
                          </m:r>
                          <m:r>
                            <a:rPr lang="fr-FR" i="1" smtClean="0">
                              <a:solidFill>
                                <a:srgbClr val="000000"/>
                              </a:solidFill>
                              <a:latin typeface="Cambria Math" panose="02040503050406030204" pitchFamily="18" charset="0"/>
                              <a:cs typeface="Calibri"/>
                            </a:rPr>
                            <m:t>,</m:t>
                          </m:r>
                          <m:r>
                            <a:rPr lang="fr-FR" i="1" smtClean="0">
                              <a:solidFill>
                                <a:srgbClr val="000000"/>
                              </a:solidFill>
                              <a:latin typeface="Cambria Math" panose="02040503050406030204" pitchFamily="18" charset="0"/>
                              <a:cs typeface="Calibri"/>
                            </a:rPr>
                            <m:t>𝐶𝑇</m:t>
                          </m:r>
                          <m:r>
                            <a:rPr lang="fr-FR" i="1" smtClean="0">
                              <a:solidFill>
                                <a:srgbClr val="000000"/>
                              </a:solidFill>
                              <a:latin typeface="Cambria Math" panose="02040503050406030204" pitchFamily="18" charset="0"/>
                              <a:cs typeface="Calibri"/>
                            </a:rPr>
                            <m:t>,</m:t>
                          </m:r>
                          <m:r>
                            <a:rPr lang="fr-FR" b="0" i="1" smtClean="0">
                              <a:solidFill>
                                <a:srgbClr val="000000"/>
                              </a:solidFill>
                              <a:latin typeface="Cambria Math" panose="02040503050406030204" pitchFamily="18" charset="0"/>
                              <a:cs typeface="Calibri"/>
                            </a:rPr>
                            <m:t>𝑟</m:t>
                          </m:r>
                        </m:e>
                      </m:d>
                      <m:r>
                        <a:rPr lang="fr-FR" b="0" i="1" smtClean="0">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rPr>
                        <m:t>𝑒</m:t>
                      </m:r>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𝑔</m:t>
                              </m:r>
                            </m:e>
                          </m:d>
                        </m:e>
                        <m:sup>
                          <m:r>
                            <a:rPr lang="fr-FR" i="1">
                              <a:solidFill>
                                <a:srgbClr val="000000"/>
                              </a:solidFill>
                              <a:latin typeface="Cambria Math" panose="02040503050406030204" pitchFamily="18" charset="0"/>
                            </a:rPr>
                            <m:t>𝑠</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𝑟</m:t>
                              </m:r>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0</m:t>
                              </m:r>
                            </m:e>
                          </m:d>
                        </m:sup>
                      </m:sSup>
                      <m:r>
                        <a:rPr lang="fr-FR" b="0" i="1" smtClean="0">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𝑒</m:t>
                      </m:r>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𝑔</m:t>
                              </m:r>
                            </m:e>
                          </m:d>
                        </m:e>
                        <m:sup>
                          <m:r>
                            <a:rPr lang="fr-FR" i="1">
                              <a:solidFill>
                                <a:srgbClr val="000000"/>
                              </a:solidFill>
                              <a:latin typeface="Cambria Math" panose="02040503050406030204" pitchFamily="18" charset="0"/>
                            </a:rPr>
                            <m:t>𝑠</m:t>
                          </m:r>
                          <m:r>
                            <a:rPr lang="fr-FR" i="1">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𝑦</m:t>
                          </m:r>
                        </m:sup>
                      </m:sSup>
                      <m:r>
                        <a:rPr lang="fr-FR" b="0" i="1" smtClean="0">
                          <a:solidFill>
                            <a:srgbClr val="000000"/>
                          </a:solidFill>
                          <a:latin typeface="Cambria Math" panose="02040503050406030204" pitchFamily="18" charset="0"/>
                        </a:rPr>
                        <m:t>=</m:t>
                      </m:r>
                      <m:sSup>
                        <m:sSupPr>
                          <m:ctrlPr>
                            <a:rPr lang="fr-FR" b="0" i="1" smtClean="0">
                              <a:solidFill>
                                <a:srgbClr val="FF0000"/>
                              </a:solidFill>
                              <a:latin typeface="Cambria Math" panose="02040503050406030204" pitchFamily="18" charset="0"/>
                            </a:rPr>
                          </m:ctrlPr>
                        </m:sSupPr>
                        <m:e>
                          <m:r>
                            <a:rPr lang="fr-FR" b="0" i="1" smtClean="0">
                              <a:solidFill>
                                <a:srgbClr val="FF0000"/>
                              </a:solidFill>
                              <a:latin typeface="Cambria Math" panose="02040503050406030204" pitchFamily="18" charset="0"/>
                            </a:rPr>
                            <m:t>𝑌</m:t>
                          </m:r>
                        </m:e>
                        <m:sup>
                          <m:r>
                            <a:rPr lang="fr-FR" b="0" i="1" smtClean="0">
                              <a:solidFill>
                                <a:srgbClr val="FF0000"/>
                              </a:solidFill>
                              <a:latin typeface="Cambria Math" panose="02040503050406030204" pitchFamily="18" charset="0"/>
                            </a:rPr>
                            <m:t>𝑠</m:t>
                          </m:r>
                        </m:sup>
                      </m:sSup>
                    </m:oMath>
                  </m:oMathPara>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444500" algn="just">
                  <a:buClr>
                    <a:srgbClr val="438086"/>
                  </a:buClr>
                  <a:buSzPct val="60000"/>
                </a:pPr>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717550" marR="0" lvl="0" indent="-273050" algn="just" defTabSz="914400" rtl="0" eaLnBrk="1" fontAlgn="auto" latinLnBrk="0" hangingPunct="1">
                  <a:lnSpc>
                    <a:spcPct val="100000"/>
                  </a:lnSpc>
                  <a:spcBef>
                    <a:spcPts val="0"/>
                  </a:spcBef>
                  <a:spcAft>
                    <a:spcPts val="0"/>
                  </a:spcAft>
                  <a:buClr>
                    <a:srgbClr val="438086"/>
                  </a:buClr>
                  <a:buSzPct val="60000"/>
                  <a:buFont typeface="Wingdings"/>
                  <a:buChar char=""/>
                  <a:tabLst/>
                  <a:defRPr/>
                </a:pPr>
                <a:r>
                  <a:rPr kumimoji="0" lang="en-US" sz="1800" b="0" i="0" u="none" strike="noStrike" kern="1200" cap="none" spc="0" normalizeH="0" baseline="0" dirty="0">
                    <a:ln>
                      <a:noFill/>
                    </a:ln>
                    <a:solidFill>
                      <a:srgbClr val="000000"/>
                    </a:solidFill>
                    <a:effectLst/>
                    <a:uLnTx/>
                    <a:uFillTx/>
                    <a:latin typeface="CMR10"/>
                    <a:ea typeface="+mn-ea"/>
                    <a:cs typeface="+mn-cs"/>
                  </a:rPr>
                  <a:t>Therefore</a:t>
                </a:r>
                <a:r>
                  <a:rPr lang="en-US" dirty="0">
                    <a:solidFill>
                      <a:srgbClr val="000000"/>
                    </a:solidFill>
                    <a:latin typeface="CMR10"/>
                  </a:rPr>
                  <a:t>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𝑀</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p>
                          <m:s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e>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num>
                      <m:den>
                        <m:sSup>
                          <m:sSupPr>
                            <m:ctrlPr>
                              <a:rPr kumimoji="0" lang="fr-FR"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𝑌</m:t>
                            </m:r>
                          </m:e>
                          <m:sup>
                            <m:r>
                              <a:rPr kumimoji="0" lang="fr-FR" sz="1800" b="0" i="1" u="none" strike="noStrike" kern="1200" cap="none" spc="0" normalizeH="0" baseline="0" noProof="0" smtClean="0">
                                <a:ln>
                                  <a:noFill/>
                                </a:ln>
                                <a:solidFill>
                                  <a:srgbClr val="FF0000"/>
                                </a:solidFill>
                                <a:effectLst/>
                                <a:uLnTx/>
                                <a:uFillTx/>
                                <a:latin typeface="Cambria Math" panose="02040503050406030204" pitchFamily="18" charset="0"/>
                                <a:ea typeface="+mn-ea"/>
                                <a:cs typeface="+mn-cs"/>
                              </a:rPr>
                              <m:t>𝑠</m:t>
                            </m:r>
                          </m:sup>
                        </m:sSup>
                      </m:den>
                    </m:f>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a:t>
                </a:r>
              </a:p>
              <a:p>
                <a:pPr marL="625475">
                  <a:buClr>
                    <a:srgbClr val="438086"/>
                  </a:buClr>
                  <a:buSzPct val="60000"/>
                </a:pPr>
                <a:endParaRPr lang="en-US" sz="1800" b="0" i="0" dirty="0">
                  <a:solidFill>
                    <a:srgbClr val="000000"/>
                  </a:solidFill>
                  <a:effectLst/>
                  <a:latin typeface="CMR10"/>
                </a:endParaRPr>
              </a:p>
              <a:p>
                <a:pPr marL="898525" indent="-273050" algn="just">
                  <a:buClr>
                    <a:srgbClr val="438086"/>
                  </a:buClr>
                  <a:buSzPct val="60000"/>
                  <a:buFont typeface="Wingdings"/>
                  <a:buChar char=""/>
                </a:pPr>
                <a:endParaRPr lang="en-US" sz="1400" b="0" i="0" dirty="0">
                  <a:solidFill>
                    <a:srgbClr val="000000"/>
                  </a:solidFill>
                  <a:effectLst/>
                  <a:latin typeface="CMR10"/>
                </a:endParaRPr>
              </a:p>
            </p:txBody>
          </p:sp>
        </mc:Choice>
        <mc:Fallback xmlns="">
          <p:sp>
            <p:nvSpPr>
              <p:cNvPr id="6" name="ZoneTexte 5">
                <a:extLst>
                  <a:ext uri="{FF2B5EF4-FFF2-40B4-BE49-F238E27FC236}">
                    <a16:creationId xmlns:a16="http://schemas.microsoft.com/office/drawing/2014/main" id="{2A9DC08B-19E6-4E91-BD24-1C3CEC4A752C}"/>
                  </a:ext>
                </a:extLst>
              </p:cNvPr>
              <p:cNvSpPr txBox="1">
                <a:spLocks noRot="1" noChangeAspect="1" noMove="1" noResize="1" noEditPoints="1" noAdjustHandles="1" noChangeArrowheads="1" noChangeShapeType="1" noTextEdit="1"/>
              </p:cNvSpPr>
              <p:nvPr/>
            </p:nvSpPr>
            <p:spPr>
              <a:xfrm>
                <a:off x="143508" y="1371065"/>
                <a:ext cx="8851197" cy="3434210"/>
              </a:xfrm>
              <a:prstGeom prst="rect">
                <a:avLst/>
              </a:prstGeom>
              <a:blipFill>
                <a:blip r:embed="rId2"/>
                <a:stretch>
                  <a:fillRect l="-275" t="-1066" r="-5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61FF4F7-ACC6-4D4F-9B5D-1202BAE3B68A}"/>
                  </a:ext>
                </a:extLst>
              </p:cNvPr>
              <p:cNvSpPr txBox="1"/>
              <p:nvPr/>
            </p:nvSpPr>
            <p:spPr>
              <a:xfrm>
                <a:off x="667845" y="4617132"/>
                <a:ext cx="8044615" cy="1755352"/>
              </a:xfrm>
              <a:prstGeom prst="rect">
                <a:avLst/>
              </a:prstGeom>
              <a:noFill/>
              <a:ln w="19050">
                <a:solidFill>
                  <a:srgbClr val="FF0000"/>
                </a:solidFill>
              </a:ln>
            </p:spPr>
            <p:txBody>
              <a:bodyPr wrap="square" rtlCol="0">
                <a:spAutoFit/>
              </a:bodyPr>
              <a:lstStyle/>
              <a:p>
                <a:pPr>
                  <a:buClr>
                    <a:srgbClr val="438086"/>
                  </a:buClr>
                  <a:buSzPct val="60000"/>
                </a:pPr>
                <a:r>
                  <a:rPr lang="en-US" dirty="0">
                    <a:latin typeface="Calibri" panose="020F0502020204030204" pitchFamily="34" charset="0"/>
                    <a:cs typeface="Calibri" panose="020F0502020204030204" pitchFamily="34" charset="0"/>
                  </a:rPr>
                  <a:t>Recall that </a:t>
                </a:r>
                <a:endParaRPr lang="en-US" i="1" dirty="0">
                  <a:latin typeface="Cambria Math" panose="02040503050406030204" pitchFamily="18" charset="0"/>
                  <a:cs typeface="Calibri" panose="020F0502020204030204" pitchFamily="34" charset="0"/>
                </a:endParaRPr>
              </a:p>
              <a:p>
                <a:pPr marL="625475">
                  <a:buClr>
                    <a:srgbClr val="438086"/>
                  </a:buClr>
                  <a:buSzPct val="60000"/>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cs typeface="Calibri" panose="020F0502020204030204" pitchFamily="34" charset="0"/>
                        </a:rPr>
                        <m:t>𝑀𝑆𝐾</m:t>
                      </m:r>
                      <m:r>
                        <a:rPr lang="fr-FR" i="1">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𝑡</m:t>
                          </m:r>
                        </m:e>
                        <m:sub>
                          <m:r>
                            <a:rPr lang="fr-FR" i="1">
                              <a:latin typeface="Cambria Math" panose="02040503050406030204" pitchFamily="18" charset="0"/>
                              <a:cs typeface="Calibri" panose="020F0502020204030204" pitchFamily="34" charset="0"/>
                            </a:rPr>
                            <m:t>1</m:t>
                          </m:r>
                        </m:sub>
                      </m:sSub>
                      <m:r>
                        <a:rPr lang="fr-FR" i="1">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𝑡</m:t>
                          </m:r>
                        </m:e>
                        <m:sub>
                          <m:r>
                            <a:rPr lang="fr-FR" i="1">
                              <a:latin typeface="Cambria Math" panose="02040503050406030204" pitchFamily="18" charset="0"/>
                              <a:cs typeface="Calibri" panose="020F0502020204030204" pitchFamily="34" charset="0"/>
                            </a:rPr>
                            <m:t>𝑛</m:t>
                          </m:r>
                        </m:sub>
                      </m:sSub>
                      <m:r>
                        <a:rPr lang="fr-FR" i="1">
                          <a:latin typeface="Cambria Math" panose="02040503050406030204" pitchFamily="18" charset="0"/>
                          <a:cs typeface="Calibri" panose="020F0502020204030204" pitchFamily="34" charset="0"/>
                        </a:rPr>
                        <m:t>,</m:t>
                      </m:r>
                      <m:r>
                        <a:rPr lang="fr-FR" i="1">
                          <a:latin typeface="Cambria Math" panose="02040503050406030204" pitchFamily="18" charset="0"/>
                          <a:cs typeface="Calibri" panose="020F0502020204030204" pitchFamily="34" charset="0"/>
                        </a:rPr>
                        <m:t>𝑦</m:t>
                      </m:r>
                      <m:r>
                        <a:rPr lang="fr-FR" i="1">
                          <a:latin typeface="Cambria Math" panose="02040503050406030204" pitchFamily="18" charset="0"/>
                          <a:cs typeface="Calibri" panose="020F0502020204030204" pitchFamily="34" charset="0"/>
                        </a:rPr>
                        <m:t>)</m:t>
                      </m:r>
                    </m:oMath>
                  </m:oMathPara>
                </a14:m>
                <a:endParaRPr lang="en-US" dirty="0">
                  <a:latin typeface="Calibri" panose="020F0502020204030204" pitchFamily="34" charset="0"/>
                  <a:cs typeface="Calibri" panose="020F0502020204030204" pitchFamily="34" charset="0"/>
                </a:endParaRPr>
              </a:p>
              <a:p>
                <a:pPr marL="625475">
                  <a:buClr>
                    <a:srgbClr val="438086"/>
                  </a:buClr>
                  <a:buSzPct val="60000"/>
                </a:pPr>
                <a:endParaRPr lang="fr-FR" i="1" dirty="0">
                  <a:latin typeface="Cambria Math" panose="02040503050406030204" pitchFamily="18" charset="0"/>
                  <a:cs typeface="Calibri" panose="020F0502020204030204" pitchFamily="34" charset="0"/>
                </a:endParaRPr>
              </a:p>
              <a:p>
                <a:pPr marL="625475">
                  <a:buClr>
                    <a:srgbClr val="438086"/>
                  </a:buClr>
                  <a:buSzPct val="60000"/>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Calibri" panose="020F0502020204030204" pitchFamily="34" charset="0"/>
                        </a:rPr>
                        <m:t>𝑃𝑢𝑏</m:t>
                      </m:r>
                      <m:r>
                        <a:rPr lang="fr-FR" i="1" smtClean="0">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𝑇</m:t>
                          </m:r>
                        </m:e>
                        <m:sub>
                          <m:r>
                            <a:rPr lang="fr-FR" i="1">
                              <a:latin typeface="Cambria Math" panose="02040503050406030204" pitchFamily="18" charset="0"/>
                              <a:cs typeface="Calibri" panose="020F0502020204030204" pitchFamily="34" charset="0"/>
                            </a:rPr>
                            <m:t>1</m:t>
                          </m:r>
                        </m:sub>
                      </m:sSub>
                      <m:r>
                        <a:rPr lang="fr-FR" i="1">
                          <a:latin typeface="Cambria Math" panose="02040503050406030204" pitchFamily="18" charset="0"/>
                          <a:cs typeface="Calibri" panose="020F0502020204030204" pitchFamily="34" charset="0"/>
                        </a:rPr>
                        <m:t>=</m:t>
                      </m:r>
                      <m:sSup>
                        <m:sSupPr>
                          <m:ctrlPr>
                            <a:rPr lang="fr-FR" i="1">
                              <a:latin typeface="Cambria Math" panose="02040503050406030204" pitchFamily="18" charset="0"/>
                              <a:cs typeface="Calibri" panose="020F0502020204030204" pitchFamily="34" charset="0"/>
                            </a:rPr>
                          </m:ctrlPr>
                        </m:sSupPr>
                        <m:e>
                          <m:r>
                            <a:rPr lang="fr-FR" i="1">
                              <a:latin typeface="Cambria Math" panose="02040503050406030204" pitchFamily="18" charset="0"/>
                              <a:cs typeface="Calibri" panose="020F0502020204030204" pitchFamily="34" charset="0"/>
                            </a:rPr>
                            <m:t>𝑔</m:t>
                          </m:r>
                        </m:e>
                        <m:sup>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𝑡</m:t>
                              </m:r>
                            </m:e>
                            <m:sub>
                              <m:r>
                                <a:rPr lang="fr-FR" i="1">
                                  <a:latin typeface="Cambria Math" panose="02040503050406030204" pitchFamily="18" charset="0"/>
                                  <a:cs typeface="Calibri" panose="020F0502020204030204" pitchFamily="34" charset="0"/>
                                </a:rPr>
                                <m:t>1</m:t>
                              </m:r>
                            </m:sub>
                          </m:sSub>
                        </m:sup>
                      </m:sSup>
                      <m:r>
                        <a:rPr lang="fr-FR" i="1">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𝑇</m:t>
                          </m:r>
                        </m:e>
                        <m:sub>
                          <m:r>
                            <a:rPr lang="fr-FR" i="1">
                              <a:latin typeface="Cambria Math" panose="02040503050406030204" pitchFamily="18" charset="0"/>
                              <a:cs typeface="Calibri" panose="020F0502020204030204" pitchFamily="34" charset="0"/>
                            </a:rPr>
                            <m:t>𝑛</m:t>
                          </m:r>
                        </m:sub>
                      </m:sSub>
                      <m:r>
                        <a:rPr lang="fr-FR" i="1">
                          <a:latin typeface="Cambria Math" panose="02040503050406030204" pitchFamily="18" charset="0"/>
                          <a:cs typeface="Calibri" panose="020F0502020204030204" pitchFamily="34" charset="0"/>
                        </a:rPr>
                        <m:t>=</m:t>
                      </m:r>
                      <m:sSup>
                        <m:sSupPr>
                          <m:ctrlPr>
                            <a:rPr lang="fr-FR" i="1">
                              <a:latin typeface="Cambria Math" panose="02040503050406030204" pitchFamily="18" charset="0"/>
                              <a:cs typeface="Calibri" panose="020F0502020204030204" pitchFamily="34" charset="0"/>
                            </a:rPr>
                          </m:ctrlPr>
                        </m:sSupPr>
                        <m:e>
                          <m:r>
                            <a:rPr lang="fr-FR" i="1">
                              <a:latin typeface="Cambria Math" panose="02040503050406030204" pitchFamily="18" charset="0"/>
                              <a:cs typeface="Calibri" panose="020F0502020204030204" pitchFamily="34" charset="0"/>
                            </a:rPr>
                            <m:t>𝑔</m:t>
                          </m:r>
                        </m:e>
                        <m:sup>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𝑡</m:t>
                              </m:r>
                            </m:e>
                            <m:sub>
                              <m:r>
                                <a:rPr lang="fr-FR" i="1">
                                  <a:latin typeface="Cambria Math" panose="02040503050406030204" pitchFamily="18" charset="0"/>
                                  <a:cs typeface="Calibri" panose="020F0502020204030204" pitchFamily="34" charset="0"/>
                                </a:rPr>
                                <m:t>𝑛</m:t>
                              </m:r>
                            </m:sub>
                          </m:sSub>
                        </m:sup>
                      </m:sSup>
                      <m:r>
                        <a:rPr lang="fr-FR" i="1">
                          <a:latin typeface="Cambria Math" panose="02040503050406030204" pitchFamily="18" charset="0"/>
                          <a:cs typeface="Calibri" panose="020F0502020204030204" pitchFamily="34" charset="0"/>
                        </a:rPr>
                        <m:t>, </m:t>
                      </m:r>
                      <m:r>
                        <a:rPr lang="fr-FR" i="1">
                          <a:latin typeface="Cambria Math" panose="02040503050406030204" pitchFamily="18" charset="0"/>
                          <a:cs typeface="Calibri" panose="020F0502020204030204" pitchFamily="34" charset="0"/>
                        </a:rPr>
                        <m:t>𝑌</m:t>
                      </m:r>
                      <m:r>
                        <a:rPr lang="fr-FR" i="1">
                          <a:latin typeface="Cambria Math" panose="02040503050406030204" pitchFamily="18" charset="0"/>
                          <a:cs typeface="Calibri" panose="020F0502020204030204" pitchFamily="34" charset="0"/>
                        </a:rPr>
                        <m:t>=</m:t>
                      </m:r>
                      <m:r>
                        <a:rPr lang="fr-FR" i="1">
                          <a:latin typeface="Cambria Math" panose="02040503050406030204" pitchFamily="18" charset="0"/>
                          <a:cs typeface="Calibri" panose="020F0502020204030204" pitchFamily="34" charset="0"/>
                        </a:rPr>
                        <m:t>𝑒</m:t>
                      </m:r>
                      <m:sSup>
                        <m:sSupPr>
                          <m:ctrlPr>
                            <a:rPr lang="fr-FR" i="1">
                              <a:latin typeface="Cambria Math" panose="02040503050406030204" pitchFamily="18" charset="0"/>
                              <a:cs typeface="Calibri" panose="020F0502020204030204" pitchFamily="34" charset="0"/>
                            </a:rPr>
                          </m:ctrlPr>
                        </m:sSupPr>
                        <m:e>
                          <m:d>
                            <m:dPr>
                              <m:ctrlPr>
                                <a:rPr lang="fr-FR" i="1">
                                  <a:latin typeface="Cambria Math" panose="02040503050406030204" pitchFamily="18" charset="0"/>
                                  <a:cs typeface="Calibri" panose="020F0502020204030204" pitchFamily="34" charset="0"/>
                                </a:rPr>
                              </m:ctrlPr>
                            </m:dPr>
                            <m:e>
                              <m:r>
                                <a:rPr lang="fr-FR" i="1">
                                  <a:latin typeface="Cambria Math" panose="02040503050406030204" pitchFamily="18" charset="0"/>
                                  <a:cs typeface="Calibri" panose="020F0502020204030204" pitchFamily="34" charset="0"/>
                                </a:rPr>
                                <m:t>𝑔</m:t>
                              </m:r>
                              <m:r>
                                <a:rPr lang="fr-FR" i="1">
                                  <a:latin typeface="Cambria Math" panose="02040503050406030204" pitchFamily="18" charset="0"/>
                                  <a:cs typeface="Calibri" panose="020F0502020204030204" pitchFamily="34" charset="0"/>
                                </a:rPr>
                                <m:t>,</m:t>
                              </m:r>
                              <m:r>
                                <a:rPr lang="fr-FR" i="1">
                                  <a:latin typeface="Cambria Math" panose="02040503050406030204" pitchFamily="18" charset="0"/>
                                  <a:cs typeface="Calibri" panose="020F0502020204030204" pitchFamily="34" charset="0"/>
                                </a:rPr>
                                <m:t>𝑔</m:t>
                              </m:r>
                            </m:e>
                          </m:d>
                        </m:e>
                        <m:sup>
                          <m:r>
                            <a:rPr lang="fr-FR" i="1">
                              <a:latin typeface="Cambria Math" panose="02040503050406030204" pitchFamily="18" charset="0"/>
                              <a:cs typeface="Calibri" panose="020F0502020204030204" pitchFamily="34" charset="0"/>
                            </a:rPr>
                            <m:t>𝑦</m:t>
                          </m:r>
                        </m:sup>
                      </m:sSup>
                      <m:r>
                        <a:rPr lang="fr-FR" i="1">
                          <a:latin typeface="Cambria Math" panose="02040503050406030204" pitchFamily="18" charset="0"/>
                          <a:cs typeface="Calibri" panose="020F0502020204030204" pitchFamily="34" charset="0"/>
                        </a:rPr>
                        <m:t>)</m:t>
                      </m:r>
                    </m:oMath>
                  </m:oMathPara>
                </a14:m>
                <a:endParaRPr lang="fr-FR" dirty="0">
                  <a:latin typeface="Calibri"/>
                  <a:cs typeface="Calibri"/>
                </a:endParaRPr>
              </a:p>
              <a:p>
                <a:pPr marL="625475">
                  <a:buClr>
                    <a:srgbClr val="438086"/>
                  </a:buClr>
                  <a:buSzPct val="60000"/>
                </a:pPr>
                <a:endParaRPr lang="fr-FR" sz="1800" b="0" i="1" dirty="0">
                  <a:solidFill>
                    <a:srgbClr val="000000"/>
                  </a:solidFill>
                  <a:effectLst/>
                  <a:latin typeface="Cambria Math" panose="02040503050406030204" pitchFamily="18" charset="0"/>
                </a:endParaRPr>
              </a:p>
              <a:p>
                <a:pPr marL="625475">
                  <a:buClr>
                    <a:srgbClr val="438086"/>
                  </a:buClr>
                  <a:buSzPct val="60000"/>
                </a:pPr>
                <a14:m>
                  <m:oMath xmlns:m="http://schemas.openxmlformats.org/officeDocument/2006/math">
                    <m:r>
                      <a:rPr lang="fr-FR" sz="1800" b="0" i="1" smtClean="0">
                        <a:solidFill>
                          <a:srgbClr val="000000"/>
                        </a:solidFill>
                        <a:effectLst/>
                        <a:latin typeface="Cambria Math" panose="02040503050406030204" pitchFamily="18" charset="0"/>
                      </a:rPr>
                      <m:t>𝐶𝑇</m:t>
                    </m:r>
                    <m:r>
                      <a:rPr lang="fr-FR" sz="1800" b="0" i="1" smtClean="0">
                        <a:solidFill>
                          <a:srgbClr val="000000"/>
                        </a:solidFill>
                        <a:effectLst/>
                        <a:latin typeface="Cambria Math" panose="02040503050406030204" pitchFamily="18" charset="0"/>
                      </a:rPr>
                      <m:t>=</m:t>
                    </m:r>
                    <m:d>
                      <m:dPr>
                        <m:endChr m:val="}"/>
                        <m:ctrlPr>
                          <a:rPr lang="fr-FR" sz="1800" b="0" i="1" smtClean="0">
                            <a:solidFill>
                              <a:srgbClr val="000000"/>
                            </a:solidFill>
                            <a:effectLst/>
                            <a:latin typeface="Cambria Math" panose="02040503050406030204" pitchFamily="18" charset="0"/>
                          </a:rPr>
                        </m:ctrlPr>
                      </m:dPr>
                      <m:e>
                        <m:r>
                          <a:rPr lang="fr-FR" sz="1800" b="0" i="1" smtClean="0">
                            <a:solidFill>
                              <a:srgbClr val="000000"/>
                            </a:solidFill>
                            <a:effectLst/>
                            <a:latin typeface="Cambria Math" panose="02040503050406030204" pitchFamily="18" charset="0"/>
                          </a:rPr>
                          <m:t>𝐴𝑡𝑡𝑟𝑖𝑏𝑢𝑡𝑒𝑠</m:t>
                        </m:r>
                        <m:r>
                          <a:rPr lang="fr-FR" sz="1800" b="0" i="1" smtClean="0">
                            <a:solidFill>
                              <a:srgbClr val="000000"/>
                            </a:solidFill>
                            <a:effectLst/>
                            <a:latin typeface="Cambria Math" panose="02040503050406030204" pitchFamily="18" charset="0"/>
                          </a:rPr>
                          <m:t>, </m:t>
                        </m:r>
                        <m:sSup>
                          <m:sSupPr>
                            <m:ctrlPr>
                              <a:rPr lang="fr-FR" sz="1800" b="0" i="1" smtClean="0">
                                <a:solidFill>
                                  <a:srgbClr val="000000"/>
                                </a:solidFill>
                                <a:effectLst/>
                                <a:latin typeface="Cambria Math" panose="02040503050406030204" pitchFamily="18" charset="0"/>
                              </a:rPr>
                            </m:ctrlPr>
                          </m:sSupPr>
                          <m:e>
                            <m:r>
                              <a:rPr lang="fr-FR" sz="1800" b="0" i="1" smtClean="0">
                                <a:solidFill>
                                  <a:srgbClr val="000000"/>
                                </a:solidFill>
                                <a:effectLst/>
                                <a:latin typeface="Cambria Math" panose="02040503050406030204" pitchFamily="18" charset="0"/>
                              </a:rPr>
                              <m:t>𝐶</m:t>
                            </m:r>
                          </m:e>
                          <m:sup>
                            <m:r>
                              <a:rPr lang="fr-FR" sz="1800" b="0" i="1" smtClean="0">
                                <a:solidFill>
                                  <a:srgbClr val="000000"/>
                                </a:solidFill>
                                <a:effectLst/>
                                <a:latin typeface="Cambria Math" panose="02040503050406030204" pitchFamily="18" charset="0"/>
                              </a:rPr>
                              <m:t>′</m:t>
                            </m:r>
                          </m:sup>
                        </m:sSup>
                        <m:r>
                          <a:rPr lang="fr-FR" sz="1800" b="0" i="1" smtClean="0">
                            <a:solidFill>
                              <a:srgbClr val="000000"/>
                            </a:solidFill>
                            <a:effectLst/>
                            <a:latin typeface="Cambria Math" panose="02040503050406030204" pitchFamily="18" charset="0"/>
                          </a:rPr>
                          <m:t>=</m:t>
                        </m:r>
                        <m:r>
                          <a:rPr lang="fr-FR" sz="1800" b="0" i="1" smtClean="0">
                            <a:solidFill>
                              <a:srgbClr val="000000"/>
                            </a:solidFill>
                            <a:effectLst/>
                            <a:latin typeface="Cambria Math" panose="02040503050406030204" pitchFamily="18" charset="0"/>
                          </a:rPr>
                          <m:t>𝑀</m:t>
                        </m:r>
                        <m:sSup>
                          <m:sSupPr>
                            <m:ctrlPr>
                              <a:rPr lang="fr-FR" sz="1800" b="0" i="1" smtClean="0">
                                <a:solidFill>
                                  <a:srgbClr val="000000"/>
                                </a:solidFill>
                                <a:effectLst/>
                                <a:latin typeface="Cambria Math" panose="02040503050406030204" pitchFamily="18" charset="0"/>
                              </a:rPr>
                            </m:ctrlPr>
                          </m:sSupPr>
                          <m:e>
                            <m:r>
                              <a:rPr lang="fr-FR" sz="1800" b="0" i="1" smtClean="0">
                                <a:solidFill>
                                  <a:srgbClr val="000000"/>
                                </a:solidFill>
                                <a:effectLst/>
                                <a:latin typeface="Cambria Math" panose="02040503050406030204" pitchFamily="18" charset="0"/>
                              </a:rPr>
                              <m:t>𝑌</m:t>
                            </m:r>
                          </m:e>
                          <m:sup>
                            <m:r>
                              <a:rPr lang="fr-FR" sz="1800" b="0" i="1" smtClean="0">
                                <a:solidFill>
                                  <a:srgbClr val="000000"/>
                                </a:solidFill>
                                <a:effectLst/>
                                <a:latin typeface="Cambria Math" panose="02040503050406030204" pitchFamily="18" charset="0"/>
                              </a:rPr>
                              <m:t>𝑠</m:t>
                            </m:r>
                          </m:sup>
                        </m:sSup>
                        <m:r>
                          <a:rPr lang="fr-FR" sz="1800" b="0" i="1" smtClean="0">
                            <a:solidFill>
                              <a:srgbClr val="000000"/>
                            </a:solidFill>
                            <a:effectLst/>
                            <a:latin typeface="Cambria Math" panose="02040503050406030204" pitchFamily="18" charset="0"/>
                          </a:rPr>
                          <m:t>,</m:t>
                        </m:r>
                        <m:sSubSup>
                          <m:sSubSupPr>
                            <m:ctrlPr>
                              <a:rPr lang="fr-FR" sz="1800" b="0" i="1" smtClean="0">
                                <a:solidFill>
                                  <a:srgbClr val="000000"/>
                                </a:solidFill>
                                <a:effectLst/>
                                <a:latin typeface="Cambria Math" panose="02040503050406030204" pitchFamily="18" charset="0"/>
                              </a:rPr>
                            </m:ctrlPr>
                          </m:sSubSupPr>
                          <m:e>
                            <m:r>
                              <a:rPr lang="fr-FR" sz="1800" b="0" i="1" smtClean="0">
                                <a:solidFill>
                                  <a:srgbClr val="000000"/>
                                </a:solidFill>
                                <a:effectLst/>
                                <a:latin typeface="Cambria Math" panose="02040503050406030204" pitchFamily="18" charset="0"/>
                              </a:rPr>
                              <m:t>{</m:t>
                            </m:r>
                            <m:r>
                              <a:rPr lang="fr-FR" sz="1800" b="0" i="1" smtClean="0">
                                <a:solidFill>
                                  <a:srgbClr val="000000"/>
                                </a:solidFill>
                                <a:effectLst/>
                                <a:latin typeface="Cambria Math" panose="02040503050406030204" pitchFamily="18" charset="0"/>
                              </a:rPr>
                              <m:t>𝐶</m:t>
                            </m:r>
                          </m:e>
                          <m:sub>
                            <m:r>
                              <a:rPr lang="fr-FR" sz="1800" b="0" i="1" smtClean="0">
                                <a:solidFill>
                                  <a:srgbClr val="000000"/>
                                </a:solidFill>
                                <a:effectLst/>
                                <a:latin typeface="Cambria Math" panose="02040503050406030204" pitchFamily="18" charset="0"/>
                              </a:rPr>
                              <m:t>𝑖</m:t>
                            </m:r>
                          </m:sub>
                          <m:sup>
                            <m:r>
                              <a:rPr lang="fr-FR" sz="1800" b="0" i="1" smtClean="0">
                                <a:solidFill>
                                  <a:srgbClr val="000000"/>
                                </a:solidFill>
                                <a:effectLst/>
                                <a:latin typeface="Cambria Math" panose="02040503050406030204" pitchFamily="18" charset="0"/>
                              </a:rPr>
                              <m:t>′</m:t>
                            </m:r>
                          </m:sup>
                        </m:sSubSup>
                        <m:r>
                          <a:rPr lang="fr-FR" sz="1800" b="0" i="1" smtClean="0">
                            <a:solidFill>
                              <a:srgbClr val="000000"/>
                            </a:solidFill>
                            <a:effectLst/>
                            <a:latin typeface="Cambria Math" panose="02040503050406030204" pitchFamily="18" charset="0"/>
                          </a:rPr>
                          <m:t>=</m:t>
                        </m:r>
                        <m:sSubSup>
                          <m:sSubSupPr>
                            <m:ctrlPr>
                              <a:rPr lang="fr-FR" sz="1800" b="0" i="1" smtClean="0">
                                <a:solidFill>
                                  <a:srgbClr val="000000"/>
                                </a:solidFill>
                                <a:effectLst/>
                                <a:latin typeface="Cambria Math" panose="02040503050406030204" pitchFamily="18" charset="0"/>
                              </a:rPr>
                            </m:ctrlPr>
                          </m:sSubSupPr>
                          <m:e>
                            <m:r>
                              <a:rPr lang="fr-FR" sz="1800" b="0" i="1" smtClean="0">
                                <a:solidFill>
                                  <a:srgbClr val="000000"/>
                                </a:solidFill>
                                <a:effectLst/>
                                <a:latin typeface="Cambria Math" panose="02040503050406030204" pitchFamily="18" charset="0"/>
                              </a:rPr>
                              <m:t>𝑇</m:t>
                            </m:r>
                          </m:e>
                          <m:sub>
                            <m:r>
                              <a:rPr lang="fr-FR" sz="1800" b="0" i="1" smtClean="0">
                                <a:solidFill>
                                  <a:srgbClr val="000000"/>
                                </a:solidFill>
                                <a:effectLst/>
                                <a:latin typeface="Cambria Math" panose="02040503050406030204" pitchFamily="18" charset="0"/>
                              </a:rPr>
                              <m:t>𝑖</m:t>
                            </m:r>
                          </m:sub>
                          <m:sup>
                            <m:r>
                              <a:rPr lang="fr-FR" sz="1800" b="0" i="1" smtClean="0">
                                <a:solidFill>
                                  <a:srgbClr val="000000"/>
                                </a:solidFill>
                                <a:effectLst/>
                                <a:latin typeface="Cambria Math" panose="02040503050406030204" pitchFamily="18" charset="0"/>
                              </a:rPr>
                              <m:t>𝑠</m:t>
                            </m:r>
                          </m:sup>
                        </m:sSubSup>
                      </m:e>
                    </m:d>
                    <m:r>
                      <a:rPr lang="fr-FR" sz="1800" b="0" i="1" smtClean="0">
                        <a:solidFill>
                          <a:srgbClr val="000000"/>
                        </a:solidFill>
                        <a:effectLst/>
                        <a:latin typeface="Cambria Math" panose="02040503050406030204" pitchFamily="18" charset="0"/>
                      </a:rPr>
                      <m:t>,</m:t>
                    </m:r>
                  </m:oMath>
                </a14:m>
                <a:r>
                  <a:rPr lang="en-US" sz="1800" b="0" i="0" dirty="0">
                    <a:solidFill>
                      <a:srgbClr val="000000"/>
                    </a:solidFill>
                    <a:effectLst/>
                    <a:latin typeface="CMR10"/>
                  </a:rPr>
                  <a:t> where </a:t>
                </a:r>
                <a14:m>
                  <m:oMath xmlns:m="http://schemas.openxmlformats.org/officeDocument/2006/math">
                    <m:r>
                      <a:rPr lang="fr-FR" sz="1800" b="0" i="1" smtClean="0">
                        <a:solidFill>
                          <a:srgbClr val="000000"/>
                        </a:solidFill>
                        <a:effectLst/>
                        <a:latin typeface="Cambria Math" panose="02040503050406030204" pitchFamily="18" charset="0"/>
                      </a:rPr>
                      <m:t>𝑖</m:t>
                    </m:r>
                    <m:r>
                      <a:rPr lang="fr-FR" sz="1800" b="0" i="1" smtClean="0">
                        <a:solidFill>
                          <a:srgbClr val="000000"/>
                        </a:solidFill>
                        <a:effectLst/>
                        <a:latin typeface="Cambria Math" panose="02040503050406030204" pitchFamily="18" charset="0"/>
                      </a:rPr>
                      <m:t>∈</m:t>
                    </m:r>
                    <m:r>
                      <a:rPr lang="fr-FR" sz="1800" b="0" i="1" smtClean="0">
                        <a:solidFill>
                          <a:srgbClr val="000000"/>
                        </a:solidFill>
                        <a:effectLst/>
                        <a:latin typeface="Cambria Math" panose="02040503050406030204" pitchFamily="18" charset="0"/>
                      </a:rPr>
                      <m:t>𝐴𝑡𝑡𝑟𝑖𝑏𝑢𝑡𝑒𝑠</m:t>
                    </m:r>
                    <m:r>
                      <a:rPr lang="fr-FR" sz="1800" b="0" i="1" smtClean="0">
                        <a:solidFill>
                          <a:srgbClr val="000000"/>
                        </a:solidFill>
                        <a:effectLst/>
                        <a:latin typeface="Cambria Math" panose="02040503050406030204" pitchFamily="18" charset="0"/>
                      </a:rPr>
                      <m:t>)</m:t>
                    </m:r>
                  </m:oMath>
                </a14:m>
                <a:endParaRPr lang="en-US" sz="1800" b="0" i="0" dirty="0">
                  <a:solidFill>
                    <a:srgbClr val="000000"/>
                  </a:solidFill>
                  <a:effectLst/>
                  <a:latin typeface="CMR10"/>
                </a:endParaRPr>
              </a:p>
            </p:txBody>
          </p:sp>
        </mc:Choice>
        <mc:Fallback xmlns="">
          <p:sp>
            <p:nvSpPr>
              <p:cNvPr id="2" name="ZoneTexte 1">
                <a:extLst>
                  <a:ext uri="{FF2B5EF4-FFF2-40B4-BE49-F238E27FC236}">
                    <a16:creationId xmlns:a16="http://schemas.microsoft.com/office/drawing/2014/main" id="{F61FF4F7-ACC6-4D4F-9B5D-1202BAE3B68A}"/>
                  </a:ext>
                </a:extLst>
              </p:cNvPr>
              <p:cNvSpPr txBox="1">
                <a:spLocks noRot="1" noChangeAspect="1" noMove="1" noResize="1" noEditPoints="1" noAdjustHandles="1" noChangeArrowheads="1" noChangeShapeType="1" noTextEdit="1"/>
              </p:cNvSpPr>
              <p:nvPr/>
            </p:nvSpPr>
            <p:spPr>
              <a:xfrm>
                <a:off x="667845" y="4617132"/>
                <a:ext cx="8044615" cy="1755352"/>
              </a:xfrm>
              <a:prstGeom prst="rect">
                <a:avLst/>
              </a:prstGeom>
              <a:blipFill>
                <a:blip r:embed="rId3"/>
                <a:stretch>
                  <a:fillRect l="-605" t="-1375" b="-3780"/>
                </a:stretch>
              </a:blipFill>
              <a:ln w="19050">
                <a:solidFill>
                  <a:srgbClr val="FF0000"/>
                </a:solidFill>
              </a:ln>
            </p:spPr>
            <p:txBody>
              <a:bodyPr/>
              <a:lstStyle/>
              <a:p>
                <a:r>
                  <a:rPr lang="en-US">
                    <a:noFill/>
                  </a:rPr>
                  <a:t> </a:t>
                </a:r>
              </a:p>
            </p:txBody>
          </p:sp>
        </mc:Fallback>
      </mc:AlternateContent>
      <p:sp>
        <p:nvSpPr>
          <p:cNvPr id="8" name="Rectangle 2">
            <a:extLst>
              <a:ext uri="{FF2B5EF4-FFF2-40B4-BE49-F238E27FC236}">
                <a16:creationId xmlns:a16="http://schemas.microsoft.com/office/drawing/2014/main" id="{1C6A36E8-3844-4F08-A243-8A66B501DD9B}"/>
              </a:ext>
            </a:extLst>
          </p:cNvPr>
          <p:cNvSpPr txBox="1">
            <a:spLocks noChangeArrowheads="1"/>
          </p:cNvSpPr>
          <p:nvPr/>
        </p:nvSpPr>
        <p:spPr>
          <a:xfrm>
            <a:off x="143508" y="252450"/>
            <a:ext cx="7596844" cy="476250"/>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fr-FR" sz="3200" b="1" dirty="0">
                <a:latin typeface="Calibri" panose="020F0502020204030204" pitchFamily="34" charset="0"/>
              </a:rPr>
              <a:t>Goyal et al. KP-ABE scheme</a:t>
            </a:r>
          </a:p>
        </p:txBody>
      </p:sp>
    </p:spTree>
    <p:extLst>
      <p:ext uri="{BB962C8B-B14F-4D97-AF65-F5344CB8AC3E}">
        <p14:creationId xmlns:p14="http://schemas.microsoft.com/office/powerpoint/2010/main" val="1537913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normAutofit lnSpcReduction="10000"/>
          </a:bodyPr>
          <a:lstStyle>
            <a:lvl1pPr eaLnBrk="0" hangingPunct="0">
              <a:defRPr sz="1500" b="1">
                <a:solidFill>
                  <a:srgbClr val="333399"/>
                </a:solidFill>
                <a:latin typeface="Times New Roman" panose="02020603050405020304" pitchFamily="18" charset="0"/>
                <a:cs typeface="Times New Roman" panose="02020603050405020304" pitchFamily="18" charset="0"/>
              </a:defRPr>
            </a:lvl1pPr>
            <a:lvl2pPr marL="557213" indent="-214313" eaLnBrk="0" hangingPunct="0">
              <a:defRPr sz="1500" b="1">
                <a:solidFill>
                  <a:srgbClr val="333399"/>
                </a:solidFill>
                <a:latin typeface="Times New Roman" panose="02020603050405020304" pitchFamily="18" charset="0"/>
                <a:cs typeface="Times New Roman" panose="02020603050405020304" pitchFamily="18" charset="0"/>
              </a:defRPr>
            </a:lvl2pPr>
            <a:lvl3pPr marL="857250" indent="-171450" eaLnBrk="0" hangingPunct="0">
              <a:defRPr sz="1500" b="1">
                <a:solidFill>
                  <a:srgbClr val="333399"/>
                </a:solidFill>
                <a:latin typeface="Times New Roman" panose="02020603050405020304" pitchFamily="18" charset="0"/>
                <a:cs typeface="Times New Roman" panose="02020603050405020304" pitchFamily="18" charset="0"/>
              </a:defRPr>
            </a:lvl3pPr>
            <a:lvl4pPr marL="1200150" indent="-171450" eaLnBrk="0" hangingPunct="0">
              <a:defRPr sz="1500" b="1">
                <a:solidFill>
                  <a:srgbClr val="333399"/>
                </a:solidFill>
                <a:latin typeface="Times New Roman" panose="02020603050405020304" pitchFamily="18" charset="0"/>
                <a:cs typeface="Times New Roman" panose="02020603050405020304" pitchFamily="18" charset="0"/>
              </a:defRPr>
            </a:lvl4pPr>
            <a:lvl5pPr marL="1543050" indent="-171450" eaLnBrk="0" hangingPunct="0">
              <a:defRPr sz="1500" b="1">
                <a:solidFill>
                  <a:srgbClr val="333399"/>
                </a:solidFill>
                <a:latin typeface="Times New Roman" panose="02020603050405020304" pitchFamily="18" charset="0"/>
                <a:cs typeface="Times New Roman" panose="02020603050405020304" pitchFamily="18" charset="0"/>
              </a:defRPr>
            </a:lvl5pPr>
            <a:lvl6pPr marL="18859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6pPr>
            <a:lvl7pPr marL="22288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7pPr>
            <a:lvl8pPr marL="25717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8pPr>
            <a:lvl9pPr marL="29146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9pPr>
          </a:lstStyle>
          <a:p>
            <a:pPr eaLnBrk="1" hangingPunct="1"/>
            <a:fld id="{1902BA27-2C6B-4F9D-88C3-83022EB7ECFE}" type="slidenum">
              <a:rPr lang="fr-FR" altLang="fr-FR" sz="1050" b="0">
                <a:solidFill>
                  <a:srgbClr val="000000"/>
                </a:solidFill>
                <a:latin typeface="Arial" panose="020B0604020202020204" pitchFamily="34" charset="0"/>
              </a:rPr>
              <a:pPr eaLnBrk="1" hangingPunct="1"/>
              <a:t>22</a:t>
            </a:fld>
            <a:endParaRPr lang="fr-FR" altLang="fr-FR" sz="1050" b="0">
              <a:solidFill>
                <a:srgbClr val="000000"/>
              </a:solidFill>
              <a:latin typeface="Arial" panose="020B0604020202020204" pitchFamily="34" charset="0"/>
            </a:endParaRPr>
          </a:p>
        </p:txBody>
      </p:sp>
      <p:sp>
        <p:nvSpPr>
          <p:cNvPr id="17411" name="Rectangle 2"/>
          <p:cNvSpPr>
            <a:spLocks noGrp="1" noChangeArrowheads="1"/>
          </p:cNvSpPr>
          <p:nvPr>
            <p:ph type="body" idx="1"/>
          </p:nvPr>
        </p:nvSpPr>
        <p:spPr>
          <a:xfrm>
            <a:off x="1494235" y="1484711"/>
            <a:ext cx="6172200" cy="4320778"/>
          </a:xfrm>
        </p:spPr>
        <p:txBody>
          <a:bodyPr/>
          <a:lstStyle/>
          <a:p>
            <a:pPr eaLnBrk="1" hangingPunct="1"/>
            <a:endParaRPr lang="fr-FR" altLang="fr-FR" dirty="0">
              <a:latin typeface="Garamond" panose="02020404030301010803" pitchFamily="18" charset="0"/>
            </a:endParaRPr>
          </a:p>
          <a:p>
            <a:pPr eaLnBrk="1" hangingPunct="1"/>
            <a:endParaRPr lang="fr-FR" altLang="fr-FR" dirty="0">
              <a:latin typeface="Garamond" panose="02020404030301010803" pitchFamily="18" charset="0"/>
            </a:endParaRPr>
          </a:p>
          <a:p>
            <a:pPr marL="0" indent="0" eaLnBrk="1" hangingPunct="1">
              <a:buNone/>
            </a:pPr>
            <a:endParaRPr lang="fr-FR" altLang="fr-FR" sz="3600" dirty="0"/>
          </a:p>
          <a:p>
            <a:pPr algn="ctr" eaLnBrk="1" hangingPunct="1">
              <a:buFont typeface="Wingdings" panose="05000000000000000000" pitchFamily="2" charset="2"/>
              <a:buNone/>
            </a:pPr>
            <a:r>
              <a:rPr lang="en-US" altLang="fr-FR" sz="3600" b="1" dirty="0"/>
              <a:t>Ciphertext-Policy Attribute-based encryption</a:t>
            </a:r>
          </a:p>
          <a:p>
            <a:pPr algn="ctr" eaLnBrk="1" hangingPunct="1">
              <a:buFont typeface="Wingdings" panose="05000000000000000000" pitchFamily="2" charset="2"/>
              <a:buNone/>
            </a:pPr>
            <a:r>
              <a:rPr lang="en-US" altLang="fr-FR" sz="3600" b="1" dirty="0"/>
              <a:t>(CP-ABE)</a:t>
            </a:r>
          </a:p>
        </p:txBody>
      </p:sp>
    </p:spTree>
    <p:extLst>
      <p:ext uri="{BB962C8B-B14F-4D97-AF65-F5344CB8AC3E}">
        <p14:creationId xmlns:p14="http://schemas.microsoft.com/office/powerpoint/2010/main" val="171567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23</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fr-FR" altLang="fr-FR" sz="3200" b="1" dirty="0">
                <a:latin typeface="Calibri" panose="020F0502020204030204" pitchFamily="34" charset="0"/>
              </a:rPr>
              <a:t>CP-ABE</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85006" y="1471205"/>
            <a:ext cx="8712459" cy="5539978"/>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Ciphertext-Policy Attribute based encryption (CP-ABE) is another cryptosystem for fine-grained sharing of encrypted data. </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CP-ABE has been proposed in 2007 by </a:t>
            </a:r>
            <a:r>
              <a:rPr lang="fr-FR" sz="2000" b="0" i="0" dirty="0" err="1">
                <a:solidFill>
                  <a:srgbClr val="000000"/>
                </a:solidFill>
                <a:effectLst/>
                <a:latin typeface="CMR12"/>
              </a:rPr>
              <a:t>Bethencourt</a:t>
            </a:r>
            <a:r>
              <a:rPr lang="fr-FR" sz="2000" dirty="0"/>
              <a:t> </a:t>
            </a:r>
            <a:r>
              <a:rPr lang="en-US" sz="2000" dirty="0">
                <a:latin typeface="Calibri" panose="020F0502020204030204" pitchFamily="34" charset="0"/>
                <a:cs typeface="Calibri" panose="020F0502020204030204" pitchFamily="34" charset="0"/>
              </a:rPr>
              <a:t>et al. </a:t>
            </a:r>
            <a:r>
              <a:rPr lang="en-US" sz="1400" i="1" dirty="0">
                <a:latin typeface="Calibri" panose="020F0502020204030204" pitchFamily="34" charset="0"/>
                <a:cs typeface="Calibri" panose="020F0502020204030204" pitchFamily="34" charset="0"/>
              </a:rPr>
              <a:t>[</a:t>
            </a:r>
            <a:r>
              <a:rPr lang="en-US" sz="1400" b="0" i="1" dirty="0" err="1">
                <a:solidFill>
                  <a:srgbClr val="222222"/>
                </a:solidFill>
                <a:effectLst/>
                <a:latin typeface="Calibri" panose="020F0502020204030204" pitchFamily="34" charset="0"/>
                <a:cs typeface="Calibri" panose="020F0502020204030204" pitchFamily="34" charset="0"/>
              </a:rPr>
              <a:t>Bethencourt</a:t>
            </a:r>
            <a:r>
              <a:rPr lang="en-US" sz="1400" b="0" i="1" dirty="0">
                <a:solidFill>
                  <a:srgbClr val="222222"/>
                </a:solidFill>
                <a:effectLst/>
                <a:latin typeface="Calibri" panose="020F0502020204030204" pitchFamily="34" charset="0"/>
                <a:cs typeface="Calibri" panose="020F0502020204030204" pitchFamily="34" charset="0"/>
              </a:rPr>
              <a:t>, John, Amit Sahai, and Brent Waters. "Ciphertext-policy attribute-based encryption." 2007 IEEE symposium on security and privacy (SP'07). IEEE, 2007.]</a:t>
            </a:r>
            <a:endParaRPr lang="en-US" sz="2000" i="1"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In CP-ABE we have: </a:t>
            </a:r>
          </a:p>
          <a:p>
            <a:pPr algn="just"/>
            <a:endParaRPr lang="en-US" sz="2000" b="0" i="0" dirty="0">
              <a:solidFill>
                <a:srgbClr val="000000"/>
              </a:solidFill>
              <a:effectLst/>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Decryption keys are labeled with sets of attributes,</a:t>
            </a:r>
          </a:p>
          <a:p>
            <a:pPr marL="898525" indent="-273050" algn="just">
              <a:buClr>
                <a:srgbClr val="438086"/>
              </a:buClr>
              <a:buSzPct val="60000"/>
              <a:buFont typeface="Wingdings"/>
              <a:buChar char=""/>
            </a:pPr>
            <a:endParaRPr lang="en-US" sz="2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A Boolean formula called Access structure defines which attributes are granted to  access to resources,</a:t>
            </a:r>
          </a:p>
          <a:p>
            <a:pPr marL="898525" indent="-273050" algn="just">
              <a:buClr>
                <a:srgbClr val="438086"/>
              </a:buClr>
              <a:buSzPct val="60000"/>
              <a:buFont typeface="Wingdings"/>
              <a:buChar char=""/>
            </a:pPr>
            <a:endParaRPr lang="en-US" sz="2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The ciphertext is associated with the access structures that control which private key is able to decrypt it.</a:t>
            </a:r>
          </a:p>
          <a:p>
            <a:r>
              <a:rPr lang="en-US" sz="2000" dirty="0">
                <a:latin typeface="Calibri" panose="020F0502020204030204" pitchFamily="34" charset="0"/>
                <a:cs typeface="Calibri" panose="020F0502020204030204" pitchFamily="34" charset="0"/>
              </a:rPr>
              <a:t> </a:t>
            </a:r>
            <a:br>
              <a:rPr lang="en-US" sz="2000" dirty="0">
                <a:latin typeface="Calibri" panose="020F0502020204030204" pitchFamily="34" charset="0"/>
                <a:cs typeface="Calibri" panose="020F0502020204030204" pitchFamily="34" charset="0"/>
              </a:rPr>
            </a:b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6766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24</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fr-FR" altLang="fr-FR" sz="3200" b="1" dirty="0">
                <a:latin typeface="Calibri" panose="020F0502020204030204" pitchFamily="34" charset="0"/>
              </a:rPr>
              <a:t>CP-ABE</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5D9673-5CF0-4F81-A2DD-60C41DAE5135}"/>
                  </a:ext>
                </a:extLst>
              </p:cNvPr>
              <p:cNvSpPr txBox="1"/>
              <p:nvPr/>
            </p:nvSpPr>
            <p:spPr>
              <a:xfrm>
                <a:off x="85005" y="1304764"/>
                <a:ext cx="8931175" cy="5447645"/>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Ciphertext-Policy Attribute based encryption (CP-ABE) consists of five algorithms: </a:t>
                </a:r>
              </a:p>
              <a:p>
                <a:pPr algn="just"/>
                <a:endParaRPr lang="en-US" sz="2000" dirty="0">
                  <a:latin typeface="Calibri" panose="020F0502020204030204" pitchFamily="34" charset="0"/>
                  <a:cs typeface="Calibri" panose="020F0502020204030204" pitchFamily="34" charset="0"/>
                </a:endParaRPr>
              </a:p>
              <a:p>
                <a:pPr lvl="1" algn="just"/>
                <a14:m>
                  <m:oMath xmlns:m="http://schemas.openxmlformats.org/officeDocument/2006/math">
                    <m:r>
                      <a:rPr lang="en-US" sz="2000" b="1" i="1" dirty="0" smtClean="0">
                        <a:latin typeface="Cambria Math" panose="02040503050406030204" pitchFamily="18" charset="0"/>
                        <a:cs typeface="Calibri" panose="020F0502020204030204" pitchFamily="34" charset="0"/>
                      </a:rPr>
                      <m:t>𝑺𝒆𝒕𝒖𝒑</m:t>
                    </m:r>
                    <m:r>
                      <a:rPr lang="fr-FR" sz="2000" b="1" i="1" dirty="0" smtClean="0">
                        <a:latin typeface="Cambria Math" panose="02040503050406030204" pitchFamily="18" charset="0"/>
                        <a:cs typeface="Calibri" panose="020F0502020204030204" pitchFamily="34" charset="0"/>
                      </a:rPr>
                      <m:t>()</m:t>
                    </m:r>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𝑷𝑲</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𝑴𝑲</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no input. It outputs the public parameters </a:t>
                </a:r>
                <a14:m>
                  <m:oMath xmlns:m="http://schemas.openxmlformats.org/officeDocument/2006/math">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𝑃𝐾</m:t>
                    </m:r>
                    <m:r>
                      <a:rPr lang="fr-FR"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and the master secret key </a:t>
                </a:r>
                <a14:m>
                  <m:oMath xmlns:m="http://schemas.openxmlformats.org/officeDocument/2006/math">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𝑀𝐾</m:t>
                    </m:r>
                    <m:r>
                      <a:rPr lang="fr-FR"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t>
                </a:r>
              </a:p>
              <a:p>
                <a:pPr lvl="1" algn="just"/>
                <a:endParaRPr lang="en-US" dirty="0">
                  <a:latin typeface="Calibri" panose="020F0502020204030204" pitchFamily="34" charset="0"/>
                  <a:cs typeface="Calibri" panose="020F0502020204030204" pitchFamily="34" charset="0"/>
                </a:endParaRPr>
              </a:p>
              <a:p>
                <a:pPr lvl="1" algn="just"/>
                <a14:m>
                  <m:oMath xmlns:m="http://schemas.openxmlformats.org/officeDocument/2006/math">
                    <m:r>
                      <a:rPr lang="fr-FR" sz="2000" b="1" i="1" dirty="0" smtClean="0">
                        <a:latin typeface="Cambria Math" panose="02040503050406030204" pitchFamily="18" charset="0"/>
                        <a:cs typeface="Calibri" panose="020F0502020204030204" pitchFamily="34" charset="0"/>
                      </a:rPr>
                      <m:t>𝑲𝒆𝒚𝑮𝒆𝒏</m:t>
                    </m:r>
                    <m:d>
                      <m:dPr>
                        <m:ctrlPr>
                          <a:rPr lang="en-US" sz="2000" b="1" i="1" dirty="0" smtClean="0">
                            <a:latin typeface="Cambria Math" panose="02040503050406030204" pitchFamily="18" charset="0"/>
                            <a:cs typeface="Calibri" panose="020F0502020204030204" pitchFamily="34" charset="0"/>
                          </a:rPr>
                        </m:ctrlPr>
                      </m:dPr>
                      <m:e>
                        <m:r>
                          <a:rPr lang="fr-FR" sz="2000" b="1" i="1" dirty="0" smtClean="0">
                            <a:latin typeface="Cambria Math" panose="02040503050406030204" pitchFamily="18" charset="0"/>
                            <a:cs typeface="Calibri" panose="020F0502020204030204" pitchFamily="34" charset="0"/>
                          </a:rPr>
                          <m:t>𝑴𝑲</m:t>
                        </m:r>
                        <m:r>
                          <a:rPr lang="fr-FR" sz="2000" b="1" i="1" dirty="0" smtClean="0">
                            <a:latin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cs typeface="Calibri" panose="020F0502020204030204" pitchFamily="34" charset="0"/>
                          </a:rPr>
                          <m:t>𝑺</m:t>
                        </m:r>
                      </m:e>
                    </m:d>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𝑺𝑲</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the master secret key as well as a set of attributes </a:t>
                </a:r>
                <a14:m>
                  <m:oMath xmlns:m="http://schemas.openxmlformats.org/officeDocument/2006/math">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𝑆</m:t>
                    </m:r>
                    <m:r>
                      <a:rPr lang="fr-FR"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and outputs the decryption key </a:t>
                </a:r>
                <a14:m>
                  <m:oMath xmlns:m="http://schemas.openxmlformats.org/officeDocument/2006/math">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𝑆𝐾</m:t>
                    </m:r>
                    <m:r>
                      <a:rPr lang="fr-FR"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a:t>
                </a:r>
              </a:p>
              <a:p>
                <a:pPr lvl="1" algn="just"/>
                <a:endParaRPr lang="fr-FR" b="1" i="1" dirty="0">
                  <a:latin typeface="Cambria Math" panose="02040503050406030204" pitchFamily="18" charset="0"/>
                  <a:cs typeface="Calibri" panose="020F0502020204030204" pitchFamily="34" charset="0"/>
                </a:endParaRPr>
              </a:p>
              <a:p>
                <a:pPr lvl="1" algn="just"/>
                <a14:m>
                  <m:oMath xmlns:m="http://schemas.openxmlformats.org/officeDocument/2006/math">
                    <m:r>
                      <a:rPr lang="fr-FR" sz="2000" b="1" i="1" dirty="0" smtClean="0">
                        <a:latin typeface="Cambria Math" panose="02040503050406030204" pitchFamily="18" charset="0"/>
                        <a:cs typeface="Calibri" panose="020F0502020204030204" pitchFamily="34" charset="0"/>
                      </a:rPr>
                      <m:t>𝑬𝒏𝒄𝒓𝒚𝒑𝒕</m:t>
                    </m:r>
                    <m:d>
                      <m:dPr>
                        <m:ctrlPr>
                          <a:rPr lang="en-US" sz="2000" b="1" i="1" dirty="0" smtClean="0">
                            <a:latin typeface="Cambria Math" panose="02040503050406030204" pitchFamily="18" charset="0"/>
                            <a:cs typeface="Calibri" panose="020F0502020204030204" pitchFamily="34" charset="0"/>
                          </a:rPr>
                        </m:ctrlPr>
                      </m:dPr>
                      <m:e>
                        <m:r>
                          <a:rPr lang="fr-FR" sz="2000" b="1" i="1" dirty="0" smtClean="0">
                            <a:latin typeface="Cambria Math" panose="02040503050406030204" pitchFamily="18" charset="0"/>
                            <a:cs typeface="Calibri" panose="020F0502020204030204" pitchFamily="34" charset="0"/>
                          </a:rPr>
                          <m:t>𝑷𝑲</m:t>
                        </m:r>
                        <m:r>
                          <a:rPr lang="fr-FR" sz="2000" b="1" i="1" dirty="0" smtClean="0">
                            <a:latin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cs typeface="Calibri" panose="020F0502020204030204" pitchFamily="34" charset="0"/>
                          </a:rPr>
                          <m:t>𝑨</m:t>
                        </m:r>
                        <m:r>
                          <a:rPr lang="fr-FR" sz="2000" b="1" i="1" dirty="0" smtClean="0">
                            <a:latin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cs typeface="Calibri" panose="020F0502020204030204" pitchFamily="34" charset="0"/>
                          </a:rPr>
                          <m:t>𝑴</m:t>
                        </m:r>
                      </m:e>
                    </m:d>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𝑪𝑻</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the public parameters, an access policy </a:t>
                </a:r>
                <a14:m>
                  <m:oMath xmlns:m="http://schemas.openxmlformats.org/officeDocument/2006/math">
                    <m:r>
                      <a:rPr lang="fr-FR" b="0" i="1"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 and a message to encrypt. It outputs a ciphertext </a:t>
                </a:r>
                <a14:m>
                  <m:oMath xmlns:m="http://schemas.openxmlformats.org/officeDocument/2006/math">
                    <m:r>
                      <a:rPr lang="fr-FR" b="0" i="1" smtClean="0">
                        <a:latin typeface="Cambria Math" panose="02040503050406030204" pitchFamily="18" charset="0"/>
                        <a:cs typeface="Calibri" panose="020F0502020204030204" pitchFamily="34" charset="0"/>
                      </a:rPr>
                      <m:t>𝐶𝑇</m:t>
                    </m:r>
                  </m:oMath>
                </a14:m>
                <a:r>
                  <a:rPr lang="en-US" dirty="0">
                    <a:latin typeface="Calibri" panose="020F0502020204030204" pitchFamily="34" charset="0"/>
                    <a:cs typeface="Calibri" panose="020F0502020204030204" pitchFamily="34" charset="0"/>
                  </a:rPr>
                  <a:t> that only a decryption key associated with a set of attributes satisfying </a:t>
                </a:r>
                <a14:m>
                  <m:oMath xmlns:m="http://schemas.openxmlformats.org/officeDocument/2006/math">
                    <m:r>
                      <a:rPr lang="fr-FR" b="0" i="1" smtClean="0">
                        <a:latin typeface="Cambria Math" panose="02040503050406030204" pitchFamily="18" charset="0"/>
                        <a:cs typeface="Calibri" panose="020F0502020204030204" pitchFamily="34" charset="0"/>
                      </a:rPr>
                      <m:t>𝐴</m:t>
                    </m:r>
                  </m:oMath>
                </a14:m>
                <a:r>
                  <a:rPr lang="en-US" sz="2000" dirty="0">
                    <a:latin typeface="Calibri" panose="020F0502020204030204" pitchFamily="34" charset="0"/>
                    <a:cs typeface="Calibri" panose="020F0502020204030204" pitchFamily="34" charset="0"/>
                  </a:rPr>
                  <a:t> can retrieve.</a:t>
                </a:r>
              </a:p>
              <a:p>
                <a:pPr lvl="1" algn="just"/>
                <a:endParaRPr lang="en-US" dirty="0">
                  <a:latin typeface="Calibri" panose="020F0502020204030204" pitchFamily="34" charset="0"/>
                  <a:cs typeface="Calibri" panose="020F0502020204030204" pitchFamily="34" charset="0"/>
                </a:endParaRPr>
              </a:p>
              <a:p>
                <a:pPr lvl="1" algn="just"/>
                <a14:m>
                  <m:oMath xmlns:m="http://schemas.openxmlformats.org/officeDocument/2006/math">
                    <m:r>
                      <a:rPr lang="fr-FR" sz="2000" b="1" i="1" dirty="0" smtClean="0">
                        <a:latin typeface="Cambria Math" panose="02040503050406030204" pitchFamily="18" charset="0"/>
                        <a:cs typeface="Calibri" panose="020F0502020204030204" pitchFamily="34" charset="0"/>
                      </a:rPr>
                      <m:t>𝑫𝒆𝒄𝒓𝒚𝒑𝒕</m:t>
                    </m:r>
                    <m:d>
                      <m:dPr>
                        <m:ctrlPr>
                          <a:rPr lang="en-US" sz="2000" b="1" i="1" dirty="0" smtClean="0">
                            <a:latin typeface="Cambria Math" panose="02040503050406030204" pitchFamily="18" charset="0"/>
                            <a:cs typeface="Calibri" panose="020F0502020204030204" pitchFamily="34" charset="0"/>
                          </a:rPr>
                        </m:ctrlPr>
                      </m:dPr>
                      <m:e>
                        <m:r>
                          <a:rPr lang="fr-FR" sz="2000" b="1" i="1" dirty="0" smtClean="0">
                            <a:latin typeface="Cambria Math" panose="02040503050406030204" pitchFamily="18" charset="0"/>
                            <a:cs typeface="Calibri" panose="020F0502020204030204" pitchFamily="34" charset="0"/>
                          </a:rPr>
                          <m:t>𝑷𝑲</m:t>
                        </m:r>
                        <m:r>
                          <a:rPr lang="fr-FR" sz="2000" b="1" i="1" dirty="0" smtClean="0">
                            <a:latin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cs typeface="Calibri" panose="020F0502020204030204" pitchFamily="34" charset="0"/>
                          </a:rPr>
                          <m:t>𝑺𝑲</m:t>
                        </m:r>
                        <m:r>
                          <a:rPr lang="fr-FR" sz="2000" b="1" i="1" dirty="0" smtClean="0">
                            <a:latin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cs typeface="Calibri" panose="020F0502020204030204" pitchFamily="34" charset="0"/>
                          </a:rPr>
                          <m:t>𝑪𝑻</m:t>
                        </m:r>
                      </m:e>
                    </m:d>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𝑴</m:t>
                    </m:r>
                    <m:r>
                      <a:rPr lang="fr-FR" sz="2000" b="0"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the public parameters </a:t>
                </a:r>
                <a14:m>
                  <m:oMath xmlns:m="http://schemas.openxmlformats.org/officeDocument/2006/math">
                    <m:r>
                      <a:rPr lang="fr-FR" b="0" i="1" smtClean="0">
                        <a:latin typeface="Cambria Math" panose="02040503050406030204" pitchFamily="18" charset="0"/>
                        <a:cs typeface="Calibri" panose="020F0502020204030204" pitchFamily="34" charset="0"/>
                      </a:rPr>
                      <m:t>𝑃𝐾</m:t>
                    </m:r>
                  </m:oMath>
                </a14:m>
                <a:r>
                  <a:rPr lang="en-US" dirty="0">
                    <a:latin typeface="Calibri" panose="020F0502020204030204" pitchFamily="34" charset="0"/>
                    <a:cs typeface="Calibri" panose="020F0502020204030204" pitchFamily="34" charset="0"/>
                  </a:rPr>
                  <a:t>, a secret key and a ciphertext </a:t>
                </a:r>
                <a14:m>
                  <m:oMath xmlns:m="http://schemas.openxmlformats.org/officeDocument/2006/math">
                    <m:r>
                      <a:rPr lang="fr-FR" b="0" i="1" smtClean="0">
                        <a:latin typeface="Cambria Math" panose="02040503050406030204" pitchFamily="18" charset="0"/>
                        <a:cs typeface="Calibri" panose="020F0502020204030204" pitchFamily="34" charset="0"/>
                      </a:rPr>
                      <m:t>𝐶𝑇</m:t>
                    </m:r>
                  </m:oMath>
                </a14:m>
                <a:r>
                  <a:rPr lang="en-US" dirty="0">
                    <a:latin typeface="Calibri" panose="020F0502020204030204" pitchFamily="34" charset="0"/>
                    <a:cs typeface="Calibri" panose="020F0502020204030204" pitchFamily="34" charset="0"/>
                  </a:rPr>
                  <a:t>. It outputs the message </a:t>
                </a:r>
                <a14:m>
                  <m:oMath xmlns:m="http://schemas.openxmlformats.org/officeDocument/2006/math">
                    <m:r>
                      <a:rPr lang="fr-FR" b="0" i="1" smtClean="0">
                        <a:latin typeface="Cambria Math" panose="02040503050406030204" pitchFamily="18" charset="0"/>
                        <a:cs typeface="Calibri" panose="020F0502020204030204" pitchFamily="34" charset="0"/>
                      </a:rPr>
                      <m:t>𝑀</m:t>
                    </m:r>
                    <m:r>
                      <a:rPr lang="fr-FR" b="0" i="1" smtClean="0">
                        <a:latin typeface="Cambria Math" panose="02040503050406030204" pitchFamily="18" charset="0"/>
                        <a:cs typeface="Calibri" panose="020F0502020204030204" pitchFamily="34" charset="0"/>
                      </a:rPr>
                      <m:t> </m:t>
                    </m:r>
                  </m:oMath>
                </a14:m>
                <a:r>
                  <a:rPr lang="en-US" dirty="0">
                    <a:latin typeface="Calibri" panose="020F0502020204030204" pitchFamily="34" charset="0"/>
                    <a:cs typeface="Calibri" panose="020F0502020204030204" pitchFamily="34" charset="0"/>
                  </a:rPr>
                  <a:t>if the attributes associated with </a:t>
                </a:r>
                <a14:m>
                  <m:oMath xmlns:m="http://schemas.openxmlformats.org/officeDocument/2006/math">
                    <m:r>
                      <a:rPr lang="fr-FR" b="0" i="1" smtClean="0">
                        <a:latin typeface="Cambria Math" panose="02040503050406030204" pitchFamily="18" charset="0"/>
                        <a:cs typeface="Calibri" panose="020F0502020204030204" pitchFamily="34" charset="0"/>
                      </a:rPr>
                      <m:t>𝑆𝐾</m:t>
                    </m:r>
                  </m:oMath>
                </a14:m>
                <a:r>
                  <a:rPr lang="en-US" dirty="0">
                    <a:latin typeface="Calibri" panose="020F0502020204030204" pitchFamily="34" charset="0"/>
                    <a:cs typeface="Calibri" panose="020F0502020204030204" pitchFamily="34" charset="0"/>
                  </a:rPr>
                  <a:t> satisfy the access policy defined in </a:t>
                </a:r>
                <a14:m>
                  <m:oMath xmlns:m="http://schemas.openxmlformats.org/officeDocument/2006/math">
                    <m:r>
                      <a:rPr lang="fr-FR" b="0" i="1" smtClean="0">
                        <a:latin typeface="Cambria Math" panose="02040503050406030204" pitchFamily="18" charset="0"/>
                        <a:cs typeface="Calibri" panose="020F0502020204030204" pitchFamily="34" charset="0"/>
                      </a:rPr>
                      <m:t>𝐶𝑇</m:t>
                    </m:r>
                  </m:oMath>
                </a14:m>
                <a:r>
                  <a:rPr lang="en-US" dirty="0">
                    <a:latin typeface="Calibri" panose="020F0502020204030204" pitchFamily="34" charset="0"/>
                    <a:cs typeface="Calibri" panose="020F0502020204030204" pitchFamily="34" charset="0"/>
                  </a:rPr>
                  <a:t>.</a:t>
                </a:r>
              </a:p>
              <a:p>
                <a:pPr algn="just"/>
                <a:endParaRPr lang="en-US" dirty="0">
                  <a:latin typeface="Calibri" panose="020F0502020204030204" pitchFamily="34" charset="0"/>
                  <a:cs typeface="Calibri" panose="020F0502020204030204" pitchFamily="34" charset="0"/>
                </a:endParaRPr>
              </a:p>
              <a:p>
                <a:pPr lvl="1" algn="just">
                  <a:defRPr/>
                </a:pPr>
                <a14:m>
                  <m:oMath xmlns:m="http://schemas.openxmlformats.org/officeDocument/2006/math">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𝑫𝒆𝒍𝒆𝒈𝒂𝒕𝒆</m:t>
                    </m:r>
                    <m:d>
                      <m:dPr>
                        <m:ctrlPr>
                          <a:rPr kumimoji="0" lang="en-US"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ctrlPr>
                      </m:dPr>
                      <m:e>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𝑺𝑲</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 </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𝑺</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m:t>
                        </m:r>
                      </m:e>
                    </m:d>
                    <m:r>
                      <a:rPr kumimoji="0" lang="en-US" sz="20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m:t>→</m:t>
                    </m:r>
                    <m:r>
                      <a:rPr kumimoji="0" lang="fr-FR" sz="20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m:t>𝑆𝐾</m:t>
                    </m:r>
                    <m:r>
                      <a:rPr kumimoji="0" lang="fr-FR" sz="20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m:t>′:</m:t>
                    </m:r>
                  </m:oMath>
                </a14:m>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lang="en-US" dirty="0">
                    <a:solidFill>
                      <a:prstClr val="black"/>
                    </a:solidFill>
                    <a:latin typeface="Calibri" panose="020F0502020204030204" pitchFamily="34" charset="0"/>
                    <a:cs typeface="Calibri" panose="020F0502020204030204" pitchFamily="34" charset="0"/>
                  </a:rPr>
                  <a:t>The delegate algorithm takes as input a secret key SK for some set of attributes </a:t>
                </a:r>
                <a14:m>
                  <m:oMath xmlns:m="http://schemas.openxmlformats.org/officeDocument/2006/math">
                    <m:r>
                      <a:rPr lang="en-US" i="1" dirty="0" smtClean="0">
                        <a:solidFill>
                          <a:prstClr val="black"/>
                        </a:solidFill>
                        <a:latin typeface="Cambria Math" panose="02040503050406030204" pitchFamily="18" charset="0"/>
                        <a:cs typeface="Calibri" panose="020F0502020204030204" pitchFamily="34" charset="0"/>
                      </a:rPr>
                      <m:t>𝑆</m:t>
                    </m:r>
                    <m:r>
                      <a:rPr lang="fr-FR" b="0" i="1" dirty="0" smtClean="0">
                        <a:solidFill>
                          <a:prstClr val="black"/>
                        </a:solidFill>
                        <a:latin typeface="Cambria Math" panose="02040503050406030204" pitchFamily="18" charset="0"/>
                        <a:cs typeface="Calibri" panose="020F0502020204030204" pitchFamily="34" charset="0"/>
                      </a:rPr>
                      <m:t>′</m:t>
                    </m:r>
                    <m:r>
                      <a:rPr lang="fr-FR" b="0" i="1" dirty="0"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fr-FR" b="0" i="1" dirty="0" smtClean="0">
                        <a:solidFill>
                          <a:prstClr val="black"/>
                        </a:solidFill>
                        <a:latin typeface="Cambria Math" panose="02040503050406030204" pitchFamily="18" charset="0"/>
                        <a:ea typeface="Cambria Math" panose="02040503050406030204" pitchFamily="18" charset="0"/>
                        <a:cs typeface="Calibri" panose="020F0502020204030204" pitchFamily="34" charset="0"/>
                      </a:rPr>
                      <m:t>𝑆</m:t>
                    </m:r>
                  </m:oMath>
                </a14:m>
                <a:r>
                  <a:rPr lang="en-US" dirty="0">
                    <a:solidFill>
                      <a:prstClr val="black"/>
                    </a:solidFill>
                    <a:latin typeface="Calibri" panose="020F0502020204030204" pitchFamily="34" charset="0"/>
                    <a:cs typeface="Calibri" panose="020F0502020204030204" pitchFamily="34" charset="0"/>
                  </a:rPr>
                  <a:t>. It output a secret key </a:t>
                </a:r>
                <a14:m>
                  <m:oMath xmlns:m="http://schemas.openxmlformats.org/officeDocument/2006/math">
                    <m:r>
                      <a:rPr lang="en-US" i="1" dirty="0" smtClean="0">
                        <a:solidFill>
                          <a:prstClr val="black"/>
                        </a:solidFill>
                        <a:latin typeface="Cambria Math" panose="02040503050406030204" pitchFamily="18" charset="0"/>
                        <a:cs typeface="Calibri" panose="020F0502020204030204" pitchFamily="34" charset="0"/>
                      </a:rPr>
                      <m:t>𝑆𝐾</m:t>
                    </m:r>
                    <m:r>
                      <a:rPr lang="fr-FR" b="0" i="1" dirty="0" smtClean="0">
                        <a:solidFill>
                          <a:prstClr val="black"/>
                        </a:solidFill>
                        <a:latin typeface="Cambria Math" panose="02040503050406030204" pitchFamily="18" charset="0"/>
                        <a:cs typeface="Calibri" panose="020F0502020204030204" pitchFamily="34" charset="0"/>
                      </a:rPr>
                      <m:t>′</m:t>
                    </m:r>
                  </m:oMath>
                </a14:m>
                <a:r>
                  <a:rPr lang="en-US" dirty="0">
                    <a:solidFill>
                      <a:prstClr val="black"/>
                    </a:solidFill>
                    <a:latin typeface="Calibri" panose="020F0502020204030204" pitchFamily="34" charset="0"/>
                    <a:cs typeface="Calibri" panose="020F0502020204030204" pitchFamily="34" charset="0"/>
                  </a:rPr>
                  <a:t> for the set of attributes</a:t>
                </a:r>
                <a14:m>
                  <m:oMath xmlns:m="http://schemas.openxmlformats.org/officeDocument/2006/math">
                    <m:r>
                      <a:rPr lang="en-US" i="1" dirty="0" smtClean="0">
                        <a:solidFill>
                          <a:prstClr val="black"/>
                        </a:solidFill>
                        <a:latin typeface="Cambria Math" panose="02040503050406030204" pitchFamily="18" charset="0"/>
                        <a:cs typeface="Calibri" panose="020F0502020204030204" pitchFamily="34" charset="0"/>
                      </a:rPr>
                      <m:t> </m:t>
                    </m:r>
                    <m:r>
                      <a:rPr lang="en-US" i="1" dirty="0">
                        <a:solidFill>
                          <a:prstClr val="black"/>
                        </a:solidFill>
                        <a:latin typeface="Cambria Math" panose="02040503050406030204" pitchFamily="18" charset="0"/>
                        <a:cs typeface="Calibri" panose="020F0502020204030204" pitchFamily="34" charset="0"/>
                      </a:rPr>
                      <m:t>𝑆</m:t>
                    </m:r>
                    <m:r>
                      <a:rPr lang="fr-FR" b="0" i="1" dirty="0" smtClean="0">
                        <a:solidFill>
                          <a:prstClr val="black"/>
                        </a:solidFill>
                        <a:latin typeface="Cambria Math" panose="02040503050406030204" pitchFamily="18" charset="0"/>
                        <a:cs typeface="Calibri" panose="020F0502020204030204" pitchFamily="34" charset="0"/>
                      </a:rPr>
                      <m:t>′</m:t>
                    </m:r>
                  </m:oMath>
                </a14:m>
                <a:r>
                  <a:rPr lang="en-US" dirty="0">
                    <a:solidFill>
                      <a:prstClr val="black"/>
                    </a:solidFill>
                    <a:latin typeface="Calibri" panose="020F0502020204030204" pitchFamily="34" charset="0"/>
                    <a:cs typeface="Calibri" panose="020F0502020204030204" pitchFamily="34" charset="0"/>
                  </a:rPr>
                  <a:t>.</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D25D9673-5CF0-4F81-A2DD-60C41DAE5135}"/>
                  </a:ext>
                </a:extLst>
              </p:cNvPr>
              <p:cNvSpPr txBox="1">
                <a:spLocks noRot="1" noChangeAspect="1" noMove="1" noResize="1" noEditPoints="1" noAdjustHandles="1" noChangeArrowheads="1" noChangeShapeType="1" noTextEdit="1"/>
              </p:cNvSpPr>
              <p:nvPr/>
            </p:nvSpPr>
            <p:spPr>
              <a:xfrm>
                <a:off x="85005" y="1304764"/>
                <a:ext cx="8931175" cy="5447645"/>
              </a:xfrm>
              <a:prstGeom prst="rect">
                <a:avLst/>
              </a:prstGeom>
              <a:blipFill>
                <a:blip r:embed="rId2"/>
                <a:stretch>
                  <a:fillRect l="-751" t="-559" r="-546"/>
                </a:stretch>
              </a:blipFill>
            </p:spPr>
            <p:txBody>
              <a:bodyPr/>
              <a:lstStyle/>
              <a:p>
                <a:r>
                  <a:rPr lang="en-US">
                    <a:noFill/>
                  </a:rPr>
                  <a:t> </a:t>
                </a:r>
              </a:p>
            </p:txBody>
          </p:sp>
        </mc:Fallback>
      </mc:AlternateContent>
    </p:spTree>
    <p:extLst>
      <p:ext uri="{BB962C8B-B14F-4D97-AF65-F5344CB8AC3E}">
        <p14:creationId xmlns:p14="http://schemas.microsoft.com/office/powerpoint/2010/main" val="1132836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25</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CP-ABE (security model)</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5D9673-5CF0-4F81-A2DD-60C41DAE5135}"/>
                  </a:ext>
                </a:extLst>
              </p:cNvPr>
              <p:cNvSpPr txBox="1"/>
              <p:nvPr/>
            </p:nvSpPr>
            <p:spPr>
              <a:xfrm>
                <a:off x="114257" y="1244614"/>
                <a:ext cx="8915486" cy="5327484"/>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CP-ABE considers a model of security, expressed through the following security game:  </a:t>
                </a:r>
              </a:p>
              <a:p>
                <a:pPr marL="88900" algn="just"/>
                <a:endParaRPr lang="en-US" sz="20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𝑺𝒆𝒕𝒖𝒑</m:t>
                    </m:r>
                    <m:r>
                      <a:rPr lang="fr-FR" sz="2000" b="1" i="1">
                        <a:latin typeface="Cambria Math" panose="02040503050406030204" pitchFamily="18" charset="0"/>
                        <a:cs typeface="Calibri" panose="020F0502020204030204" pitchFamily="34" charset="0"/>
                      </a:rPr>
                      <m:t>:</m:t>
                    </m:r>
                  </m:oMath>
                </a14:m>
                <a:r>
                  <a:rPr lang="en-US" sz="2000"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challenger runs the </a:t>
                </a:r>
                <a:r>
                  <a:rPr lang="en-US" i="1" dirty="0">
                    <a:latin typeface="Calibri" panose="020F0502020204030204" pitchFamily="34" charset="0"/>
                    <a:cs typeface="Calibri" panose="020F0502020204030204" pitchFamily="34" charset="0"/>
                  </a:rPr>
                  <a:t>Setup</a:t>
                </a:r>
                <a:r>
                  <a:rPr lang="en-US" dirty="0">
                    <a:latin typeface="Calibri" panose="020F0502020204030204" pitchFamily="34" charset="0"/>
                    <a:cs typeface="Calibri" panose="020F0502020204030204" pitchFamily="34" charset="0"/>
                  </a:rPr>
                  <a:t> algorithm of CP-ABE and provides the public 	parameters </a:t>
                </a:r>
                <a14:m>
                  <m:oMath xmlns:m="http://schemas.openxmlformats.org/officeDocument/2006/math">
                    <m:r>
                      <a:rPr lang="fr-FR" b="0" i="1" smtClean="0">
                        <a:latin typeface="Cambria Math" panose="02040503050406030204" pitchFamily="18" charset="0"/>
                        <a:cs typeface="Calibri" panose="020F0502020204030204" pitchFamily="34" charset="0"/>
                      </a:rPr>
                      <m:t>𝑃𝐾</m:t>
                    </m:r>
                  </m:oMath>
                </a14:m>
                <a:r>
                  <a:rPr lang="en-US" dirty="0">
                    <a:latin typeface="Calibri" panose="020F0502020204030204" pitchFamily="34" charset="0"/>
                    <a:cs typeface="Calibri" panose="020F0502020204030204" pitchFamily="34" charset="0"/>
                  </a:rPr>
                  <a:t> to the adversary</a:t>
                </a:r>
              </a:p>
              <a:p>
                <a:pPr marL="88900" algn="just"/>
                <a:endParaRPr lang="en-US" sz="16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𝑷𝒉𝒂𝒔𝒆</m:t>
                    </m:r>
                    <m:r>
                      <a:rPr lang="fr-FR" sz="2000" b="1" i="1" smtClean="0">
                        <a:latin typeface="Cambria Math" panose="02040503050406030204" pitchFamily="18" charset="0"/>
                        <a:cs typeface="Calibri" panose="020F0502020204030204" pitchFamily="34" charset="0"/>
                      </a:rPr>
                      <m:t> </m:t>
                    </m:r>
                    <m:r>
                      <a:rPr lang="fr-FR" sz="2000" b="1" i="1" smtClean="0">
                        <a:latin typeface="Cambria Math" panose="02040503050406030204" pitchFamily="18" charset="0"/>
                        <a:cs typeface="Calibri" panose="020F0502020204030204" pitchFamily="34" charset="0"/>
                      </a:rPr>
                      <m:t>𝟏</m:t>
                    </m:r>
                    <m:r>
                      <a:rPr lang="fr-FR" sz="2000" b="1" i="1">
                        <a:latin typeface="Cambria Math" panose="02040503050406030204" pitchFamily="18" charset="0"/>
                        <a:cs typeface="Calibri" panose="020F0502020204030204" pitchFamily="34" charset="0"/>
                      </a:rPr>
                      <m:t>:</m:t>
                    </m:r>
                  </m:oMath>
                </a14:m>
                <a:r>
                  <a:rPr lang="en-US" sz="2000"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adversary makes repeated queries to ask for private keys for different set of 	      attributes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𝑆</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𝑆</m:t>
                        </m:r>
                      </m:e>
                      <m:sub>
                        <m:r>
                          <a:rPr lang="fr-FR" b="0" i="1" smtClean="0">
                            <a:latin typeface="Cambria Math" panose="02040503050406030204" pitchFamily="18" charset="0"/>
                            <a:cs typeface="Calibri" panose="020F0502020204030204" pitchFamily="34" charset="0"/>
                          </a:rPr>
                          <m:t>𝑞</m:t>
                        </m:r>
                      </m:sub>
                    </m:sSub>
                  </m:oMath>
                </a14:m>
                <a:endParaRPr lang="en-US" dirty="0">
                  <a:latin typeface="Calibri" panose="020F0502020204030204" pitchFamily="34" charset="0"/>
                  <a:cs typeface="Calibri" panose="020F0502020204030204" pitchFamily="34" charset="0"/>
                </a:endParaRPr>
              </a:p>
              <a:p>
                <a:pPr marL="88900" algn="just"/>
                <a:endParaRPr lang="en-US" sz="16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𝑪𝒉𝒂𝒍𝒍𝒆𝒏𝒈𝒆</m:t>
                    </m:r>
                    <m:r>
                      <a:rPr lang="fr-FR" sz="2000" b="1" i="1">
                        <a:latin typeface="Cambria Math" panose="02040503050406030204" pitchFamily="18" charset="0"/>
                        <a:cs typeface="Calibri" panose="020F0502020204030204" pitchFamily="34" charset="0"/>
                      </a:rPr>
                      <m:t>:</m:t>
                    </m:r>
                  </m:oMath>
                </a14:m>
                <a:r>
                  <a:rPr lang="en-US" sz="2000" b="1" dirty="0">
                    <a:latin typeface="Calibri" panose="020F0502020204030204" pitchFamily="34" charset="0"/>
                    <a:cs typeface="Calibri" panose="020F0502020204030204" pitchFamily="34" charset="0"/>
                  </a:rPr>
                  <a:t> </a:t>
                </a:r>
              </a:p>
              <a:p>
                <a:pPr marL="1524000" lvl="3" indent="-17621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The adversary submits two equal length messages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𝑀</m:t>
                        </m:r>
                      </m:e>
                      <m:sub>
                        <m:r>
                          <a:rPr lang="en-US" dirty="0">
                            <a:latin typeface="Cambria Math" panose="02040503050406030204" pitchFamily="18" charset="0"/>
                            <a:cs typeface="Calibri" panose="020F0502020204030204" pitchFamily="34" charset="0"/>
                          </a:rPr>
                          <m:t>0</m:t>
                        </m:r>
                      </m:sub>
                    </m:sSub>
                  </m:oMath>
                </a14:m>
                <a:r>
                  <a:rPr lang="en-US" dirty="0">
                    <a:latin typeface="Calibri" panose="020F0502020204030204" pitchFamily="34" charset="0"/>
                    <a:cs typeface="Calibri" panose="020F0502020204030204" pitchFamily="34" charset="0"/>
                  </a:rPr>
                  <a:t> and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𝑀</m:t>
                        </m:r>
                      </m:e>
                      <m:sub>
                        <m:r>
                          <a:rPr lang="en-US" dirty="0">
                            <a:latin typeface="Cambria Math" panose="02040503050406030204" pitchFamily="18" charset="0"/>
                            <a:cs typeface="Calibri" panose="020F0502020204030204" pitchFamily="34" charset="0"/>
                          </a:rPr>
                          <m:t>1</m:t>
                        </m:r>
                      </m:sub>
                    </m:sSub>
                    <m:r>
                      <a:rPr lang="fr-FR" dirty="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and a challenge access policy </a:t>
                </a:r>
                <a14:m>
                  <m:oMath xmlns:m="http://schemas.openxmlformats.org/officeDocument/2006/math">
                    <m:r>
                      <a:rPr lang="fr-FR" b="0" i="1"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 (with the condition that no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𝑆</m:t>
                        </m:r>
                      </m:e>
                      <m:sub>
                        <m:r>
                          <a:rPr lang="fr-FR" b="0" i="1" smtClean="0">
                            <a:latin typeface="Cambria Math" panose="02040503050406030204" pitchFamily="18" charset="0"/>
                            <a:cs typeface="Calibri" panose="020F0502020204030204" pitchFamily="34" charset="0"/>
                          </a:rPr>
                          <m:t>𝑖</m:t>
                        </m:r>
                      </m:sub>
                    </m:sSub>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𝑖</m:t>
                    </m:r>
                    <m:r>
                      <a:rPr lang="fr-FR" b="0" i="1" smtClean="0">
                        <a:latin typeface="Cambria Math" panose="02040503050406030204" pitchFamily="18" charset="0"/>
                        <a:cs typeface="Calibri" panose="020F0502020204030204" pitchFamily="34" charset="0"/>
                      </a:rPr>
                      <m:t>∈[1,</m:t>
                    </m:r>
                    <m:r>
                      <a:rPr lang="fr-FR" b="0" i="1" smtClean="0">
                        <a:latin typeface="Cambria Math" panose="02040503050406030204" pitchFamily="18" charset="0"/>
                        <a:cs typeface="Calibri" panose="020F0502020204030204" pitchFamily="34" charset="0"/>
                      </a:rPr>
                      <m:t>𝑞</m:t>
                    </m:r>
                    <m:r>
                      <a:rPr lang="fr-FR"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satisfies </a:t>
                </a:r>
                <a14:m>
                  <m:oMath xmlns:m="http://schemas.openxmlformats.org/officeDocument/2006/math">
                    <m:r>
                      <a:rPr lang="fr-FR" b="0" i="1"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a:t>
                </a:r>
              </a:p>
              <a:p>
                <a:pPr marL="1524000" lvl="3" indent="-17621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The challenger flips a random coin </a:t>
                </a:r>
                <a14:m>
                  <m:oMath xmlns:m="http://schemas.openxmlformats.org/officeDocument/2006/math">
                    <m:r>
                      <a:rPr lang="en-US" dirty="0" smtClean="0">
                        <a:solidFill>
                          <a:srgbClr val="FF0000"/>
                        </a:solidFill>
                        <a:latin typeface="Cambria Math" panose="02040503050406030204" pitchFamily="18" charset="0"/>
                        <a:cs typeface="Calibri" panose="020F0502020204030204" pitchFamily="34" charset="0"/>
                      </a:rPr>
                      <m:t>𝑏</m:t>
                    </m:r>
                  </m:oMath>
                </a14:m>
                <a:r>
                  <a:rPr lang="en-US" dirty="0">
                    <a:latin typeface="Calibri" panose="020F0502020204030204" pitchFamily="34" charset="0"/>
                    <a:cs typeface="Calibri" panose="020F0502020204030204" pitchFamily="34" charset="0"/>
                  </a:rPr>
                  <a:t>, and encrypts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𝑀</m:t>
                        </m:r>
                      </m:e>
                      <m:sub>
                        <m:r>
                          <a:rPr lang="en-US" dirty="0" smtClean="0">
                            <a:solidFill>
                              <a:srgbClr val="FF0000"/>
                            </a:solidFill>
                            <a:latin typeface="Cambria Math" panose="02040503050406030204" pitchFamily="18" charset="0"/>
                            <a:cs typeface="Calibri" panose="020F0502020204030204" pitchFamily="34" charset="0"/>
                          </a:rPr>
                          <m:t>𝑏</m:t>
                        </m:r>
                      </m:sub>
                    </m:sSub>
                  </m:oMath>
                </a14:m>
                <a:r>
                  <a:rPr lang="en-US" dirty="0">
                    <a:latin typeface="Calibri" panose="020F0502020204030204" pitchFamily="34" charset="0"/>
                    <a:cs typeface="Calibri" panose="020F0502020204030204" pitchFamily="34" charset="0"/>
                  </a:rPr>
                  <a:t> under </a:t>
                </a:r>
                <a14:m>
                  <m:oMath xmlns:m="http://schemas.openxmlformats.org/officeDocument/2006/math">
                    <m:r>
                      <a:rPr lang="fr-FR" dirty="0" smtClean="0">
                        <a:latin typeface="Cambria Math" panose="02040503050406030204" pitchFamily="18" charset="0"/>
                        <a:cs typeface="Calibri" panose="020F0502020204030204" pitchFamily="34" charset="0"/>
                      </a:rPr>
                      <m:t>𝐴</m:t>
                    </m:r>
                    <m:r>
                      <a:rPr lang="fr-FR" dirty="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t>
                </a:r>
              </a:p>
              <a:p>
                <a:pPr marL="1524000" lvl="3" indent="-17621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Finally, the ciphertext is passed to the adversary.</a:t>
                </a:r>
              </a:p>
              <a:p>
                <a:pPr marL="88900" algn="just"/>
                <a:endParaRPr lang="en-US" sz="12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𝑷</m:t>
                    </m:r>
                    <m:r>
                      <a:rPr lang="fr-FR" sz="2000" b="1" i="1">
                        <a:latin typeface="Cambria Math" panose="02040503050406030204" pitchFamily="18" charset="0"/>
                        <a:cs typeface="Calibri" panose="020F0502020204030204" pitchFamily="34" charset="0"/>
                      </a:rPr>
                      <m:t>𝒉𝒂𝒔𝒆</m:t>
                    </m:r>
                    <m:r>
                      <a:rPr lang="fr-FR" sz="2000" b="1" i="1">
                        <a:latin typeface="Cambria Math" panose="02040503050406030204" pitchFamily="18" charset="0"/>
                        <a:cs typeface="Calibri" panose="020F0502020204030204" pitchFamily="34" charset="0"/>
                      </a:rPr>
                      <m:t> </m:t>
                    </m:r>
                    <m:r>
                      <a:rPr lang="fr-FR" sz="2000" b="1" i="1" smtClean="0">
                        <a:latin typeface="Cambria Math" panose="02040503050406030204" pitchFamily="18" charset="0"/>
                        <a:cs typeface="Calibri" panose="020F0502020204030204" pitchFamily="34" charset="0"/>
                      </a:rPr>
                      <m:t>𝟐</m:t>
                    </m:r>
                    <m:r>
                      <a:rPr lang="fr-FR" sz="2000" b="1" i="1">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repeat phase 1</a:t>
                </a:r>
                <a:endParaRPr lang="fr-FR" sz="2000" b="1" i="1" dirty="0">
                  <a:latin typeface="Cambria Math" panose="02040503050406030204" pitchFamily="18" charset="0"/>
                  <a:cs typeface="Calibri" panose="020F0502020204030204" pitchFamily="34" charset="0"/>
                </a:endParaRPr>
              </a:p>
              <a:p>
                <a:pPr marL="88900" algn="just"/>
                <a:endParaRPr lang="fr-FR" sz="1600" b="1" i="1" dirty="0">
                  <a:latin typeface="Cambria Math" panose="02040503050406030204" pitchFamily="18"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𝑮𝒖𝒆𝒔𝒔</m:t>
                    </m:r>
                    <m:r>
                      <a:rPr lang="fr-FR" sz="2000" b="1" i="1">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the adversary outputs a guess </a:t>
                </a:r>
                <a14:m>
                  <m:oMath xmlns:m="http://schemas.openxmlformats.org/officeDocument/2006/math">
                    <m:r>
                      <a:rPr lang="fr-FR" sz="2000" b="0" i="1" smtClean="0">
                        <a:latin typeface="Cambria Math" panose="02040503050406030204" pitchFamily="18" charset="0"/>
                        <a:cs typeface="Calibri" panose="020F0502020204030204" pitchFamily="34" charset="0"/>
                      </a:rPr>
                      <m:t>𝑏</m:t>
                    </m:r>
                    <m:r>
                      <a:rPr lang="fr-FR"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of </a:t>
                </a:r>
                <a14:m>
                  <m:oMath xmlns:m="http://schemas.openxmlformats.org/officeDocument/2006/math">
                    <m:r>
                      <a:rPr lang="fr-FR" sz="2000" b="0" i="1" smtClean="0">
                        <a:solidFill>
                          <a:srgbClr val="FF0000"/>
                        </a:solidFill>
                        <a:latin typeface="Cambria Math" panose="02040503050406030204" pitchFamily="18" charset="0"/>
                        <a:cs typeface="Calibri" panose="020F0502020204030204" pitchFamily="34" charset="0"/>
                      </a:rPr>
                      <m:t>𝑏</m:t>
                    </m:r>
                  </m:oMath>
                </a14:m>
                <a:endParaRPr lang="en-US" sz="2000" dirty="0">
                  <a:latin typeface="Calibri" panose="020F0502020204030204" pitchFamily="34" charset="0"/>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D25D9673-5CF0-4F81-A2DD-60C41DAE5135}"/>
                  </a:ext>
                </a:extLst>
              </p:cNvPr>
              <p:cNvSpPr txBox="1">
                <a:spLocks noRot="1" noChangeAspect="1" noMove="1" noResize="1" noEditPoints="1" noAdjustHandles="1" noChangeArrowheads="1" noChangeShapeType="1" noTextEdit="1"/>
              </p:cNvSpPr>
              <p:nvPr/>
            </p:nvSpPr>
            <p:spPr>
              <a:xfrm>
                <a:off x="114257" y="1244614"/>
                <a:ext cx="8915486" cy="5327484"/>
              </a:xfrm>
              <a:prstGeom prst="rect">
                <a:avLst/>
              </a:prstGeom>
              <a:blipFill>
                <a:blip r:embed="rId3"/>
                <a:stretch>
                  <a:fillRect l="-752" t="-572" r="-684"/>
                </a:stretch>
              </a:blipFill>
            </p:spPr>
            <p:txBody>
              <a:bodyPr/>
              <a:lstStyle/>
              <a:p>
                <a:r>
                  <a:rPr lang="en-US">
                    <a:noFill/>
                  </a:rPr>
                  <a:t> </a:t>
                </a:r>
              </a:p>
            </p:txBody>
          </p:sp>
        </mc:Fallback>
      </mc:AlternateContent>
    </p:spTree>
    <p:extLst>
      <p:ext uri="{BB962C8B-B14F-4D97-AF65-F5344CB8AC3E}">
        <p14:creationId xmlns:p14="http://schemas.microsoft.com/office/powerpoint/2010/main" val="2363824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26</a:t>
            </a:fld>
            <a:endParaRPr lang="fr-FR" dirty="0"/>
          </a:p>
        </p:txBody>
      </p:sp>
      <p:sp>
        <p:nvSpPr>
          <p:cNvPr id="9" name="Rectangle 2"/>
          <p:cNvSpPr>
            <a:spLocks noGrp="1" noChangeArrowheads="1"/>
          </p:cNvSpPr>
          <p:nvPr>
            <p:ph type="title" idx="4294967295"/>
          </p:nvPr>
        </p:nvSpPr>
        <p:spPr>
          <a:xfrm>
            <a:off x="143508" y="267890"/>
            <a:ext cx="7596844" cy="476250"/>
          </a:xfrm>
        </p:spPr>
        <p:txBody>
          <a:bodyPr>
            <a:noAutofit/>
          </a:bodyPr>
          <a:lstStyle/>
          <a:p>
            <a:pPr eaLnBrk="1" hangingPunct="1"/>
            <a:r>
              <a:rPr lang="en-US" altLang="fr-FR" sz="3200" b="1" dirty="0" err="1">
                <a:latin typeface="Calibri" panose="020F0502020204030204" pitchFamily="34" charset="0"/>
              </a:rPr>
              <a:t>Bethencourt</a:t>
            </a:r>
            <a:r>
              <a:rPr lang="en-US" altLang="fr-FR" sz="3200" b="1" dirty="0">
                <a:latin typeface="Calibri" panose="020F0502020204030204" pitchFamily="34" charset="0"/>
              </a:rPr>
              <a:t> et al. CP-ABE scheme</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2A9DC08B-19E6-4E91-BD24-1C3CEC4A752C}"/>
                  </a:ext>
                </a:extLst>
              </p:cNvPr>
              <p:cNvSpPr txBox="1"/>
              <p:nvPr/>
            </p:nvSpPr>
            <p:spPr>
              <a:xfrm>
                <a:off x="143508" y="1331872"/>
                <a:ext cx="9000492" cy="5526128"/>
              </a:xfrm>
              <a:prstGeom prst="rect">
                <a:avLst/>
              </a:prstGeom>
              <a:noFill/>
            </p:spPr>
            <p:txBody>
              <a:bodyPr wrap="square">
                <a:spAutoFit/>
              </a:bodyPr>
              <a:lstStyle/>
              <a:p>
                <a14:m>
                  <m:oMath xmlns:m="http://schemas.openxmlformats.org/officeDocument/2006/math">
                    <m:r>
                      <a:rPr lang="en-US" sz="2000" b="1" i="1" dirty="0" smtClean="0">
                        <a:latin typeface="Cambria Math" panose="02040503050406030204" pitchFamily="18" charset="0"/>
                        <a:cs typeface="Calibri" panose="020F0502020204030204" pitchFamily="34" charset="0"/>
                      </a:rPr>
                      <m:t>𝑺𝒆𝒕𝒖𝒑</m:t>
                    </m:r>
                    <m:r>
                      <a:rPr lang="fr-FR" sz="2000" b="1" i="1" dirty="0" smtClean="0">
                        <a:latin typeface="Cambria Math" panose="02040503050406030204" pitchFamily="18" charset="0"/>
                        <a:cs typeface="Calibri" panose="020F0502020204030204" pitchFamily="34" charset="0"/>
                      </a:rPr>
                      <m:t>()</m:t>
                    </m:r>
                    <m:r>
                      <a:rPr lang="en-US"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𝑷𝑲</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𝑴𝑲</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b="1" i="1" dirty="0">
                    <a:latin typeface="Calibri" panose="020F0502020204030204" pitchFamily="34" charset="0"/>
                    <a:cs typeface="Calibri" panose="020F0502020204030204" pitchFamily="34" charset="0"/>
                  </a:rPr>
                  <a:t> :</a:t>
                </a:r>
                <a:r>
                  <a:rPr lang="en-US" b="1" i="1" dirty="0">
                    <a:latin typeface="Calibri" panose="020F0502020204030204" pitchFamily="34" charset="0"/>
                    <a:cs typeface="Calibri" panose="020F0502020204030204" pitchFamily="34" charset="0"/>
                  </a:rPr>
                  <a:t> </a:t>
                </a:r>
              </a:p>
              <a:p>
                <a:endParaRPr lang="en-US" sz="1000"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fr-FR" dirty="0">
                    <a:latin typeface="Calibri"/>
                    <a:cs typeface="Calibri"/>
                  </a:rPr>
                  <a:t>Let </a:t>
                </a:r>
                <a14:m>
                  <m:oMath xmlns:m="http://schemas.openxmlformats.org/officeDocument/2006/math">
                    <m:sSub>
                      <m:sSubPr>
                        <m:ctrlPr>
                          <a:rPr lang="fr-FR" b="0" i="1" smtClean="0">
                            <a:latin typeface="Cambria Math" panose="02040503050406030204" pitchFamily="18" charset="0"/>
                            <a:cs typeface="Calibri"/>
                          </a:rPr>
                        </m:ctrlPr>
                      </m:sSubPr>
                      <m:e>
                        <m:r>
                          <a:rPr lang="fr-FR" b="0" i="1" smtClean="0">
                            <a:latin typeface="Cambria Math" panose="02040503050406030204" pitchFamily="18" charset="0"/>
                            <a:cs typeface="Calibri"/>
                          </a:rPr>
                          <m:t>𝐺</m:t>
                        </m:r>
                      </m:e>
                      <m:sub>
                        <m:r>
                          <a:rPr lang="fr-FR" b="0" i="1" smtClean="0">
                            <a:latin typeface="Cambria Math" panose="02040503050406030204" pitchFamily="18" charset="0"/>
                            <a:cs typeface="Calibri"/>
                          </a:rPr>
                          <m:t>1</m:t>
                        </m:r>
                      </m:sub>
                    </m:sSub>
                  </m:oMath>
                </a14:m>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be</a:t>
                </a:r>
                <a:r>
                  <a:rPr lang="fr-FR" dirty="0">
                    <a:latin typeface="Calibri" panose="020F0502020204030204" pitchFamily="34" charset="0"/>
                    <a:cs typeface="Calibri" panose="020F0502020204030204" pitchFamily="34" charset="0"/>
                  </a:rPr>
                  <a:t> a </a:t>
                </a:r>
                <a:r>
                  <a:rPr lang="fr-FR" dirty="0" err="1">
                    <a:latin typeface="Calibri" panose="020F0502020204030204" pitchFamily="34" charset="0"/>
                    <a:cs typeface="Calibri" panose="020F0502020204030204" pitchFamily="34" charset="0"/>
                  </a:rPr>
                  <a:t>bilinear</a:t>
                </a:r>
                <a:r>
                  <a:rPr lang="fr-FR" dirty="0">
                    <a:latin typeface="Calibri" panose="020F0502020204030204" pitchFamily="34" charset="0"/>
                    <a:cs typeface="Calibri" panose="020F0502020204030204" pitchFamily="34" charset="0"/>
                  </a:rPr>
                  <a:t> group of prime </a:t>
                </a:r>
                <a:r>
                  <a:rPr lang="fr-FR" dirty="0" err="1">
                    <a:latin typeface="Calibri" panose="020F0502020204030204" pitchFamily="34" charset="0"/>
                    <a:cs typeface="Calibri" panose="020F0502020204030204" pitchFamily="34" charset="0"/>
                  </a:rPr>
                  <a:t>order</a:t>
                </a:r>
                <a:r>
                  <a:rPr lang="fr-FR" dirty="0">
                    <a:latin typeface="Calibri" panose="020F0502020204030204" pitchFamily="34" charset="0"/>
                    <a:cs typeface="Calibri" panose="020F0502020204030204" pitchFamily="34" charset="0"/>
                  </a:rPr>
                  <a:t> </a:t>
                </a:r>
                <a14:m>
                  <m:oMath xmlns:m="http://schemas.openxmlformats.org/officeDocument/2006/math">
                    <m:r>
                      <a:rPr lang="fr-FR" b="0" i="1" smtClean="0">
                        <a:latin typeface="Cambria Math" panose="02040503050406030204" pitchFamily="18" charset="0"/>
                        <a:cs typeface="Calibri" panose="020F0502020204030204" pitchFamily="34" charset="0"/>
                      </a:rPr>
                      <m:t>𝑝</m:t>
                    </m:r>
                  </m:oMath>
                </a14:m>
                <a:r>
                  <a:rPr lang="fr-FR" dirty="0">
                    <a:latin typeface="Calibri" panose="020F0502020204030204" pitchFamily="34" charset="0"/>
                    <a:cs typeface="Calibri" panose="020F0502020204030204" pitchFamily="34" charset="0"/>
                  </a:rPr>
                  <a:t>, and </a:t>
                </a:r>
                <a14:m>
                  <m:oMath xmlns:m="http://schemas.openxmlformats.org/officeDocument/2006/math">
                    <m:r>
                      <a:rPr lang="fr-FR" b="0" i="1" smtClean="0">
                        <a:latin typeface="Cambria Math" panose="02040503050406030204" pitchFamily="18" charset="0"/>
                        <a:cs typeface="Calibri" panose="020F0502020204030204" pitchFamily="34" charset="0"/>
                      </a:rPr>
                      <m:t>𝑔</m:t>
                    </m:r>
                  </m:oMath>
                </a14:m>
                <a:r>
                  <a:rPr lang="fr-FR" dirty="0">
                    <a:latin typeface="Calibri" panose="020F0502020204030204" pitchFamily="34" charset="0"/>
                    <a:cs typeface="Calibri" panose="020F0502020204030204" pitchFamily="34" charset="0"/>
                  </a:rPr>
                  <a:t> the </a:t>
                </a:r>
                <a:r>
                  <a:rPr lang="fr-FR" dirty="0" err="1">
                    <a:latin typeface="Calibri" panose="020F0502020204030204" pitchFamily="34" charset="0"/>
                    <a:cs typeface="Calibri" panose="020F0502020204030204" pitchFamily="34" charset="0"/>
                  </a:rPr>
                  <a:t>generator</a:t>
                </a:r>
                <a:r>
                  <a:rPr lang="fr-FR" dirty="0">
                    <a:latin typeface="Calibri" panose="020F0502020204030204" pitchFamily="34" charset="0"/>
                    <a:cs typeface="Calibri" panose="020F0502020204030204" pitchFamily="34" charset="0"/>
                  </a:rPr>
                  <a:t> of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𝐺</m:t>
                        </m:r>
                      </m:e>
                      <m:sub>
                        <m:r>
                          <a:rPr lang="fr-FR" b="0" i="1" smtClean="0">
                            <a:latin typeface="Cambria Math" panose="02040503050406030204" pitchFamily="18" charset="0"/>
                            <a:cs typeface="Calibri" panose="020F0502020204030204" pitchFamily="34" charset="0"/>
                          </a:rPr>
                          <m:t>1</m:t>
                        </m:r>
                      </m:sub>
                    </m:sSub>
                  </m:oMath>
                </a14:m>
                <a:endParaRPr lang="fr-FR"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fr-FR" sz="2000"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fr-FR" dirty="0">
                    <a:latin typeface="Calibri" panose="020F0502020204030204" pitchFamily="34" charset="0"/>
                    <a:cs typeface="Calibri" panose="020F0502020204030204" pitchFamily="34" charset="0"/>
                  </a:rPr>
                  <a:t>Let </a:t>
                </a:r>
                <a14:m>
                  <m:oMath xmlns:m="http://schemas.openxmlformats.org/officeDocument/2006/math">
                    <m:r>
                      <a:rPr lang="fr-FR" b="0" i="1" smtClean="0">
                        <a:latin typeface="Cambria Math" panose="02040503050406030204" pitchFamily="18" charset="0"/>
                        <a:cs typeface="Calibri" panose="020F0502020204030204" pitchFamily="34" charset="0"/>
                      </a:rPr>
                      <m:t>𝑒</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𝐺</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𝐺</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ea typeface="Cambria Math" panose="02040503050406030204" pitchFamily="18" charset="0"/>
                            <a:cs typeface="Calibri" panose="020F0502020204030204" pitchFamily="34" charset="0"/>
                          </a:rPr>
                        </m:ctrlPr>
                      </m:sSubPr>
                      <m:e>
                        <m:r>
                          <a:rPr lang="fr-FR" b="0" i="1" smtClean="0">
                            <a:latin typeface="Cambria Math" panose="02040503050406030204" pitchFamily="18" charset="0"/>
                            <a:ea typeface="Cambria Math" panose="02040503050406030204" pitchFamily="18" charset="0"/>
                            <a:cs typeface="Calibri" panose="020F0502020204030204" pitchFamily="34" charset="0"/>
                          </a:rPr>
                          <m:t>𝐺</m:t>
                        </m:r>
                      </m:e>
                      <m:sub>
                        <m:r>
                          <a:rPr lang="fr-FR" b="0" i="1" smtClean="0">
                            <a:latin typeface="Cambria Math" panose="02040503050406030204" pitchFamily="18" charset="0"/>
                            <a:ea typeface="Cambria Math" panose="02040503050406030204" pitchFamily="18" charset="0"/>
                            <a:cs typeface="Calibri" panose="020F0502020204030204" pitchFamily="34" charset="0"/>
                          </a:rPr>
                          <m:t>2</m:t>
                        </m:r>
                      </m:sub>
                    </m:sSub>
                  </m:oMath>
                </a14:m>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be</a:t>
                </a:r>
                <a:r>
                  <a:rPr lang="fr-FR" dirty="0">
                    <a:latin typeface="Calibri" panose="020F0502020204030204" pitchFamily="34" charset="0"/>
                    <a:cs typeface="Calibri" panose="020F0502020204030204" pitchFamily="34" charset="0"/>
                  </a:rPr>
                  <a:t> a </a:t>
                </a:r>
                <a:r>
                  <a:rPr lang="fr-FR" dirty="0" err="1">
                    <a:latin typeface="Calibri" panose="020F0502020204030204" pitchFamily="34" charset="0"/>
                    <a:cs typeface="Calibri" panose="020F0502020204030204" pitchFamily="34" charset="0"/>
                  </a:rPr>
                  <a:t>bilinear</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map</a:t>
                </a:r>
                <a:endParaRPr lang="fr-FR"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fr-FR" sz="2000"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fr-FR" dirty="0">
                    <a:latin typeface="Calibri" panose="020F0502020204030204" pitchFamily="34" charset="0"/>
                    <a:cs typeface="Calibri" panose="020F0502020204030204" pitchFamily="34" charset="0"/>
                  </a:rPr>
                  <a:t>Let </a:t>
                </a:r>
                <a14:m>
                  <m:oMath xmlns:m="http://schemas.openxmlformats.org/officeDocument/2006/math">
                    <m:r>
                      <a:rPr lang="fr-FR" b="0" i="1" smtClean="0">
                        <a:latin typeface="Cambria Math" panose="02040503050406030204" pitchFamily="18" charset="0"/>
                        <a:cs typeface="Calibri" panose="020F0502020204030204" pitchFamily="34" charset="0"/>
                      </a:rPr>
                      <m:t>𝜆</m:t>
                    </m:r>
                  </m:oMath>
                </a14:m>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be</a:t>
                </a:r>
                <a:r>
                  <a:rPr lang="fr-FR" dirty="0">
                    <a:latin typeface="Calibri" panose="020F0502020204030204" pitchFamily="34" charset="0"/>
                    <a:cs typeface="Calibri" panose="020F0502020204030204" pitchFamily="34" charset="0"/>
                  </a:rPr>
                  <a:t> a </a:t>
                </a:r>
                <a:r>
                  <a:rPr lang="fr-FR" dirty="0" err="1">
                    <a:latin typeface="Calibri" panose="020F0502020204030204" pitchFamily="34" charset="0"/>
                    <a:cs typeface="Calibri" panose="020F0502020204030204" pitchFamily="34" charset="0"/>
                  </a:rPr>
                  <a:t>parameter</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that</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determines</a:t>
                </a:r>
                <a:r>
                  <a:rPr lang="fr-FR" dirty="0">
                    <a:latin typeface="Calibri" panose="020F0502020204030204" pitchFamily="34" charset="0"/>
                    <a:cs typeface="Calibri" panose="020F0502020204030204" pitchFamily="34" charset="0"/>
                  </a:rPr>
                  <a:t> the size of the groups</a:t>
                </a:r>
              </a:p>
              <a:p>
                <a:pPr marL="898525" indent="-273050">
                  <a:buClr>
                    <a:srgbClr val="438086"/>
                  </a:buClr>
                  <a:buSzPct val="60000"/>
                  <a:buFont typeface="Wingdings"/>
                  <a:buChar char=""/>
                </a:pPr>
                <a:endParaRPr lang="en-US" sz="2000" dirty="0">
                  <a:latin typeface="Calibri"/>
                  <a:cs typeface="Calibri"/>
                </a:endParaRPr>
              </a:p>
              <a:p>
                <a:pPr marL="898525" indent="-273050">
                  <a:buClr>
                    <a:srgbClr val="438086"/>
                  </a:buClr>
                  <a:buSzPct val="60000"/>
                  <a:buFont typeface="Wingdings"/>
                  <a:buChar char=""/>
                </a:pPr>
                <a:r>
                  <a:rPr lang="fr-FR" dirty="0">
                    <a:latin typeface="Calibri"/>
                    <a:cs typeface="Calibri"/>
                  </a:rPr>
                  <a:t>Let </a:t>
                </a:r>
                <a14:m>
                  <m:oMath xmlns:m="http://schemas.openxmlformats.org/officeDocument/2006/math">
                    <m:r>
                      <a:rPr lang="fr-FR" b="0" i="1" smtClean="0">
                        <a:latin typeface="Cambria Math" panose="02040503050406030204" pitchFamily="18" charset="0"/>
                        <a:cs typeface="Calibri"/>
                      </a:rPr>
                      <m:t>𝐻</m:t>
                    </m:r>
                    <m:r>
                      <a:rPr lang="fr-FR" b="0" i="1" smtClean="0">
                        <a:latin typeface="Cambria Math" panose="02040503050406030204" pitchFamily="18" charset="0"/>
                        <a:cs typeface="Calibri"/>
                      </a:rPr>
                      <m:t>:</m:t>
                    </m:r>
                    <m:sSup>
                      <m:sSupPr>
                        <m:ctrlPr>
                          <a:rPr lang="fr-FR" b="0" i="1" smtClean="0">
                            <a:latin typeface="Cambria Math" panose="02040503050406030204" pitchFamily="18" charset="0"/>
                            <a:cs typeface="Calibri"/>
                          </a:rPr>
                        </m:ctrlPr>
                      </m:sSupPr>
                      <m:e>
                        <m:d>
                          <m:dPr>
                            <m:begChr m:val="{"/>
                            <m:endChr m:val="}"/>
                            <m:ctrlPr>
                              <a:rPr lang="fr-FR" b="0" i="1" smtClean="0">
                                <a:latin typeface="Cambria Math" panose="02040503050406030204" pitchFamily="18" charset="0"/>
                                <a:cs typeface="Calibri"/>
                              </a:rPr>
                            </m:ctrlPr>
                          </m:dPr>
                          <m:e>
                            <m:r>
                              <a:rPr lang="fr-FR" b="0" i="1" smtClean="0">
                                <a:latin typeface="Cambria Math" panose="02040503050406030204" pitchFamily="18" charset="0"/>
                                <a:cs typeface="Calibri"/>
                              </a:rPr>
                              <m:t>0,1</m:t>
                            </m:r>
                          </m:e>
                        </m:d>
                      </m:e>
                      <m:sup>
                        <m:r>
                          <a:rPr lang="fr-FR" b="0" i="1" smtClean="0">
                            <a:latin typeface="Cambria Math" panose="02040503050406030204" pitchFamily="18" charset="0"/>
                            <a:cs typeface="Calibri"/>
                          </a:rPr>
                          <m:t>∗</m:t>
                        </m:r>
                      </m:sup>
                    </m:sSup>
                    <m:r>
                      <a:rPr lang="fr-FR" b="0" i="1" smtClean="0">
                        <a:latin typeface="Cambria Math" panose="02040503050406030204" pitchFamily="18" charset="0"/>
                        <a:cs typeface="Calibri"/>
                      </a:rPr>
                      <m:t>→</m:t>
                    </m:r>
                    <m:sSub>
                      <m:sSubPr>
                        <m:ctrlPr>
                          <a:rPr lang="fr-FR" b="0" i="1" smtClean="0">
                            <a:latin typeface="Cambria Math" panose="02040503050406030204" pitchFamily="18" charset="0"/>
                            <a:cs typeface="Calibri"/>
                          </a:rPr>
                        </m:ctrlPr>
                      </m:sSubPr>
                      <m:e>
                        <m:r>
                          <a:rPr lang="fr-FR" b="0" i="1" smtClean="0">
                            <a:latin typeface="Cambria Math" panose="02040503050406030204" pitchFamily="18" charset="0"/>
                            <a:cs typeface="Calibri"/>
                          </a:rPr>
                          <m:t>𝐺</m:t>
                        </m:r>
                      </m:e>
                      <m:sub>
                        <m:r>
                          <a:rPr lang="fr-FR" b="0" i="1" smtClean="0">
                            <a:latin typeface="Cambria Math" panose="02040503050406030204" pitchFamily="18" charset="0"/>
                            <a:cs typeface="Calibri"/>
                          </a:rPr>
                          <m:t>1</m:t>
                        </m:r>
                      </m:sub>
                    </m:sSub>
                  </m:oMath>
                </a14:m>
                <a:r>
                  <a:rPr lang="fr-FR" sz="16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be a hash function that maps any attribute described as a binary string to an element in the group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𝐺</m:t>
                        </m:r>
                      </m:e>
                      <m:sub>
                        <m:r>
                          <a:rPr lang="fr-FR" b="0" i="1" smtClean="0">
                            <a:latin typeface="Cambria Math" panose="02040503050406030204" pitchFamily="18" charset="0"/>
                            <a:cs typeface="Calibri" panose="020F0502020204030204" pitchFamily="34" charset="0"/>
                          </a:rPr>
                          <m:t>1</m:t>
                        </m:r>
                      </m:sub>
                    </m:sSub>
                  </m:oMath>
                </a14:m>
                <a:r>
                  <a:rPr lang="en-US" dirty="0">
                    <a:latin typeface="Calibri" panose="020F0502020204030204" pitchFamily="34" charset="0"/>
                    <a:cs typeface="Calibri" panose="020F0502020204030204" pitchFamily="34" charset="0"/>
                  </a:rPr>
                  <a:t> </a:t>
                </a:r>
              </a:p>
              <a:p>
                <a:pPr marL="625475">
                  <a:buClr>
                    <a:srgbClr val="438086"/>
                  </a:buClr>
                  <a:buSzPct val="60000"/>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Choose two random values </a:t>
                </a:r>
                <a14:m>
                  <m:oMath xmlns:m="http://schemas.openxmlformats.org/officeDocument/2006/math">
                    <m:r>
                      <a:rPr lang="fr-FR" b="0" i="1" smtClean="0">
                        <a:latin typeface="Cambria Math" panose="02040503050406030204" pitchFamily="18" charset="0"/>
                        <a:cs typeface="Calibri" panose="020F0502020204030204" pitchFamily="34" charset="0"/>
                      </a:rPr>
                      <m:t>𝛼</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𝛽</m:t>
                    </m:r>
                    <m:r>
                      <a:rPr lang="fr-FR" b="0" i="1" smtClean="0">
                        <a:latin typeface="Cambria Math" panose="02040503050406030204" pitchFamily="18" charset="0"/>
                        <a:cs typeface="Calibri" panose="020F0502020204030204" pitchFamily="34" charset="0"/>
                      </a:rPr>
                      <m:t>∈</m:t>
                    </m:r>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𝑍</m:t>
                        </m:r>
                      </m:e>
                      <m:sub>
                        <m:r>
                          <a:rPr lang="fr-FR" b="0" i="1" smtClean="0">
                            <a:latin typeface="Cambria Math" panose="02040503050406030204" pitchFamily="18" charset="0"/>
                            <a:cs typeface="Calibri" panose="020F0502020204030204" pitchFamily="34" charset="0"/>
                          </a:rPr>
                          <m:t>𝑝</m:t>
                        </m:r>
                      </m:sub>
                      <m:sup>
                        <m:r>
                          <a:rPr lang="fr-FR" b="0" i="1" smtClean="0">
                            <a:latin typeface="Cambria Math" panose="02040503050406030204" pitchFamily="18" charset="0"/>
                            <a:cs typeface="Calibri" panose="020F0502020204030204" pitchFamily="34" charset="0"/>
                          </a:rPr>
                          <m:t>∗</m:t>
                        </m:r>
                      </m:sup>
                    </m:sSubSup>
                  </m:oMath>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fr-FR"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fr-FR" dirty="0">
                    <a:latin typeface="Calibri" panose="020F0502020204030204" pitchFamily="34" charset="0"/>
                    <a:cs typeface="Calibri" panose="020F0502020204030204" pitchFamily="34" charset="0"/>
                  </a:rPr>
                  <a:t>The master key </a:t>
                </a:r>
                <a14:m>
                  <m:oMath xmlns:m="http://schemas.openxmlformats.org/officeDocument/2006/math">
                    <m:r>
                      <a:rPr lang="fr-FR" b="0" i="1" smtClean="0">
                        <a:latin typeface="Cambria Math" panose="02040503050406030204" pitchFamily="18" charset="0"/>
                        <a:cs typeface="Calibri" panose="020F0502020204030204" pitchFamily="34" charset="0"/>
                      </a:rPr>
                      <m:t>𝑀𝐾</m:t>
                    </m:r>
                  </m:oMath>
                </a14:m>
                <a:r>
                  <a:rPr lang="en-US" dirty="0">
                    <a:latin typeface="Calibri" panose="020F0502020204030204" pitchFamily="34" charset="0"/>
                    <a:cs typeface="Calibri" panose="020F0502020204030204" pitchFamily="34" charset="0"/>
                  </a:rPr>
                  <a:t> is:</a:t>
                </a:r>
              </a:p>
              <a:p>
                <a:pPr marL="625475">
                  <a:buClr>
                    <a:srgbClr val="438086"/>
                  </a:buClr>
                  <a:buSzPct val="60000"/>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Calibri" panose="020F0502020204030204" pitchFamily="34" charset="0"/>
                        </a:rPr>
                        <m:t>𝑀𝐾</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𝛽</m:t>
                      </m:r>
                      <m:r>
                        <a:rPr lang="fr-FR" b="0" i="1" smtClean="0">
                          <a:latin typeface="Cambria Math" panose="02040503050406030204" pitchFamily="18" charset="0"/>
                          <a:cs typeface="Calibri" panose="020F0502020204030204" pitchFamily="34" charset="0"/>
                        </a:rPr>
                        <m:t>,</m:t>
                      </m:r>
                      <m:sSup>
                        <m:sSupPr>
                          <m:ctrlPr>
                            <a:rPr lang="fr-FR" b="0" i="1" smtClean="0">
                              <a:latin typeface="Cambria Math" panose="02040503050406030204" pitchFamily="18" charset="0"/>
                              <a:cs typeface="Calibri" panose="020F0502020204030204" pitchFamily="34" charset="0"/>
                            </a:rPr>
                          </m:ctrlPr>
                        </m:sSupPr>
                        <m:e>
                          <m:r>
                            <a:rPr lang="fr-FR" b="0" i="1" smtClean="0">
                              <a:latin typeface="Cambria Math" panose="02040503050406030204" pitchFamily="18" charset="0"/>
                              <a:cs typeface="Calibri" panose="020F0502020204030204" pitchFamily="34" charset="0"/>
                            </a:rPr>
                            <m:t>𝑔</m:t>
                          </m:r>
                        </m:e>
                        <m:sup>
                          <m:r>
                            <a:rPr lang="fr-FR" b="0" i="1" smtClean="0">
                              <a:latin typeface="Cambria Math" panose="02040503050406030204" pitchFamily="18" charset="0"/>
                              <a:cs typeface="Calibri" panose="020F0502020204030204" pitchFamily="34" charset="0"/>
                            </a:rPr>
                            <m:t>𝛼</m:t>
                          </m:r>
                        </m:sup>
                      </m:sSup>
                      <m:r>
                        <a:rPr lang="fr-FR" b="0" i="1" smtClean="0">
                          <a:latin typeface="Cambria Math" panose="02040503050406030204" pitchFamily="18" charset="0"/>
                          <a:cs typeface="Calibri" panose="020F0502020204030204" pitchFamily="34" charset="0"/>
                        </a:rPr>
                        <m:t>)</m:t>
                      </m:r>
                    </m:oMath>
                  </m:oMathPara>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Set the public parameters </a:t>
                </a:r>
                <a14:m>
                  <m:oMath xmlns:m="http://schemas.openxmlformats.org/officeDocument/2006/math">
                    <m:r>
                      <a:rPr lang="fr-FR" b="0" i="1" smtClean="0">
                        <a:latin typeface="Cambria Math" panose="02040503050406030204" pitchFamily="18" charset="0"/>
                        <a:cs typeface="Calibri" panose="020F0502020204030204" pitchFamily="34" charset="0"/>
                      </a:rPr>
                      <m:t>𝑃𝐾</m:t>
                    </m:r>
                  </m:oMath>
                </a14:m>
                <a:r>
                  <a:rPr lang="en-US" dirty="0">
                    <a:latin typeface="Calibri" panose="020F0502020204030204" pitchFamily="34" charset="0"/>
                    <a:cs typeface="Calibri" panose="020F0502020204030204" pitchFamily="34" charset="0"/>
                  </a:rPr>
                  <a:t> as:</a:t>
                </a:r>
              </a:p>
              <a:p>
                <a:pPr marL="625475" algn="ctr">
                  <a:buClr>
                    <a:srgbClr val="438086"/>
                  </a:buClr>
                  <a:buSzPct val="60000"/>
                </a:pPr>
                <a:r>
                  <a:rPr lang="en-US" dirty="0">
                    <a:latin typeface="Calibri" panose="020F0502020204030204" pitchFamily="34" charset="0"/>
                    <a:cs typeface="Calibri" panose="020F0502020204030204" pitchFamily="34" charset="0"/>
                  </a:rPr>
                  <a:t>	</a:t>
                </a:r>
                <a14:m>
                  <m:oMath xmlns:m="http://schemas.openxmlformats.org/officeDocument/2006/math">
                    <m:r>
                      <a:rPr lang="fr-FR" b="0" i="1" smtClean="0">
                        <a:latin typeface="Cambria Math" panose="02040503050406030204" pitchFamily="18" charset="0"/>
                        <a:cs typeface="Calibri" panose="020F0502020204030204" pitchFamily="34" charset="0"/>
                      </a:rPr>
                      <m:t>𝑃𝐾</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𝐺</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𝑔</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h</m:t>
                    </m:r>
                    <m:r>
                      <a:rPr lang="fr-FR" b="0" i="1" smtClean="0">
                        <a:latin typeface="Cambria Math" panose="02040503050406030204" pitchFamily="18" charset="0"/>
                        <a:cs typeface="Calibri" panose="020F0502020204030204" pitchFamily="34" charset="0"/>
                      </a:rPr>
                      <m:t>=</m:t>
                    </m:r>
                    <m:sSup>
                      <m:sSupPr>
                        <m:ctrlPr>
                          <a:rPr lang="fr-FR" b="0" i="1" smtClean="0">
                            <a:latin typeface="Cambria Math" panose="02040503050406030204" pitchFamily="18" charset="0"/>
                            <a:cs typeface="Calibri" panose="020F0502020204030204" pitchFamily="34" charset="0"/>
                          </a:rPr>
                        </m:ctrlPr>
                      </m:sSupPr>
                      <m:e>
                        <m:r>
                          <a:rPr lang="fr-FR" b="0" i="1" smtClean="0">
                            <a:latin typeface="Cambria Math" panose="02040503050406030204" pitchFamily="18" charset="0"/>
                            <a:cs typeface="Calibri" panose="020F0502020204030204" pitchFamily="34" charset="0"/>
                          </a:rPr>
                          <m:t>𝑔</m:t>
                        </m:r>
                      </m:e>
                      <m:sup>
                        <m:r>
                          <a:rPr lang="fr-FR" b="0" i="1" smtClean="0">
                            <a:latin typeface="Cambria Math" panose="02040503050406030204" pitchFamily="18" charset="0"/>
                            <a:cs typeface="Calibri" panose="020F0502020204030204" pitchFamily="34" charset="0"/>
                          </a:rPr>
                          <m:t>𝛽</m:t>
                        </m:r>
                      </m:sup>
                    </m:sSup>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𝑓</m:t>
                    </m:r>
                    <m:r>
                      <a:rPr lang="fr-FR" b="0" i="1" smtClean="0">
                        <a:latin typeface="Cambria Math" panose="02040503050406030204" pitchFamily="18" charset="0"/>
                        <a:cs typeface="Calibri" panose="020F0502020204030204" pitchFamily="34" charset="0"/>
                      </a:rPr>
                      <m:t>=</m:t>
                    </m:r>
                    <m:sSup>
                      <m:sSupPr>
                        <m:ctrlPr>
                          <a:rPr lang="fr-FR" b="0" i="1" smtClean="0">
                            <a:latin typeface="Cambria Math" panose="02040503050406030204" pitchFamily="18" charset="0"/>
                            <a:cs typeface="Calibri" panose="020F0502020204030204" pitchFamily="34" charset="0"/>
                          </a:rPr>
                        </m:ctrlPr>
                      </m:sSupPr>
                      <m:e>
                        <m:r>
                          <a:rPr lang="fr-FR" b="0" i="1" smtClean="0">
                            <a:latin typeface="Cambria Math" panose="02040503050406030204" pitchFamily="18" charset="0"/>
                            <a:cs typeface="Calibri" panose="020F0502020204030204" pitchFamily="34" charset="0"/>
                          </a:rPr>
                          <m:t>𝑔</m:t>
                        </m:r>
                      </m:e>
                      <m:sup>
                        <m:f>
                          <m:fPr>
                            <m:ctrlPr>
                              <a:rPr lang="fr-FR" b="0" i="1" smtClean="0">
                                <a:latin typeface="Cambria Math" panose="02040503050406030204" pitchFamily="18" charset="0"/>
                                <a:cs typeface="Calibri" panose="020F0502020204030204" pitchFamily="34" charset="0"/>
                              </a:rPr>
                            </m:ctrlPr>
                          </m:fPr>
                          <m:num>
                            <m:r>
                              <a:rPr lang="fr-FR" b="0" i="1" smtClean="0">
                                <a:latin typeface="Cambria Math" panose="02040503050406030204" pitchFamily="18" charset="0"/>
                                <a:cs typeface="Calibri" panose="020F0502020204030204" pitchFamily="34" charset="0"/>
                              </a:rPr>
                              <m:t>1</m:t>
                            </m:r>
                          </m:num>
                          <m:den>
                            <m:r>
                              <a:rPr lang="fr-FR" b="0" i="1" smtClean="0">
                                <a:latin typeface="Cambria Math" panose="02040503050406030204" pitchFamily="18" charset="0"/>
                                <a:cs typeface="Calibri" panose="020F0502020204030204" pitchFamily="34" charset="0"/>
                              </a:rPr>
                              <m:t>𝛽</m:t>
                            </m:r>
                          </m:den>
                        </m:f>
                      </m:sup>
                    </m:sSup>
                    <m:r>
                      <a:rPr lang="fr-FR" b="0" i="1" smtClean="0">
                        <a:latin typeface="Cambria Math" panose="02040503050406030204" pitchFamily="18" charset="0"/>
                        <a:cs typeface="Calibri" panose="020F0502020204030204" pitchFamily="34" charset="0"/>
                      </a:rPr>
                      <m:t>, </m:t>
                    </m:r>
                    <m:r>
                      <a:rPr lang="fr-FR" b="0" i="1" smtClean="0">
                        <a:latin typeface="Cambria Math" panose="02040503050406030204" pitchFamily="18" charset="0"/>
                        <a:cs typeface="Calibri" panose="020F0502020204030204" pitchFamily="34" charset="0"/>
                      </a:rPr>
                      <m:t>𝑒</m:t>
                    </m:r>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𝑔</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𝑔</m:t>
                            </m:r>
                          </m:e>
                        </m:d>
                      </m:e>
                      <m:sup>
                        <m:r>
                          <a:rPr lang="fr-FR" b="0" i="1" smtClean="0">
                            <a:latin typeface="Cambria Math" panose="02040503050406030204" pitchFamily="18" charset="0"/>
                            <a:cs typeface="Calibri" panose="020F0502020204030204" pitchFamily="34" charset="0"/>
                          </a:rPr>
                          <m:t>𝛼</m:t>
                        </m:r>
                      </m:sup>
                    </m:sSup>
                    <m:r>
                      <a:rPr lang="fr-FR" b="0" i="1" smtClean="0">
                        <a:latin typeface="Cambria Math" panose="02040503050406030204" pitchFamily="18" charset="0"/>
                        <a:cs typeface="Calibri" panose="020F0502020204030204" pitchFamily="34" charset="0"/>
                      </a:rPr>
                      <m:t>)</m:t>
                    </m:r>
                  </m:oMath>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p:txBody>
          </p:sp>
        </mc:Choice>
        <mc:Fallback xmlns="">
          <p:sp>
            <p:nvSpPr>
              <p:cNvPr id="6" name="ZoneTexte 5">
                <a:extLst>
                  <a:ext uri="{FF2B5EF4-FFF2-40B4-BE49-F238E27FC236}">
                    <a16:creationId xmlns:a16="http://schemas.microsoft.com/office/drawing/2014/main" id="{2A9DC08B-19E6-4E91-BD24-1C3CEC4A752C}"/>
                  </a:ext>
                </a:extLst>
              </p:cNvPr>
              <p:cNvSpPr txBox="1">
                <a:spLocks noRot="1" noChangeAspect="1" noMove="1" noResize="1" noEditPoints="1" noAdjustHandles="1" noChangeArrowheads="1" noChangeShapeType="1" noTextEdit="1"/>
              </p:cNvSpPr>
              <p:nvPr/>
            </p:nvSpPr>
            <p:spPr>
              <a:xfrm>
                <a:off x="143508" y="1331872"/>
                <a:ext cx="9000492" cy="5526128"/>
              </a:xfrm>
              <a:prstGeom prst="rect">
                <a:avLst/>
              </a:prstGeom>
              <a:blipFill>
                <a:blip r:embed="rId2"/>
                <a:stretch>
                  <a:fillRect l="-271" t="-551"/>
                </a:stretch>
              </a:blipFill>
            </p:spPr>
            <p:txBody>
              <a:bodyPr/>
              <a:lstStyle/>
              <a:p>
                <a:r>
                  <a:rPr lang="en-US">
                    <a:noFill/>
                  </a:rPr>
                  <a:t> </a:t>
                </a:r>
              </a:p>
            </p:txBody>
          </p:sp>
        </mc:Fallback>
      </mc:AlternateContent>
    </p:spTree>
    <p:extLst>
      <p:ext uri="{BB962C8B-B14F-4D97-AF65-F5344CB8AC3E}">
        <p14:creationId xmlns:p14="http://schemas.microsoft.com/office/powerpoint/2010/main" val="1486368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27</a:t>
            </a:fld>
            <a:endParaRPr lang="fr-FR" dirty="0"/>
          </a:p>
        </p:txBody>
      </p:sp>
      <p:sp>
        <p:nvSpPr>
          <p:cNvPr id="9" name="Rectangle 2"/>
          <p:cNvSpPr>
            <a:spLocks noGrp="1" noChangeArrowheads="1"/>
          </p:cNvSpPr>
          <p:nvPr>
            <p:ph type="title" idx="4294967295"/>
          </p:nvPr>
        </p:nvSpPr>
        <p:spPr>
          <a:xfrm>
            <a:off x="143508" y="267890"/>
            <a:ext cx="7596844" cy="476250"/>
          </a:xfrm>
        </p:spPr>
        <p:txBody>
          <a:bodyPr>
            <a:noAutofit/>
          </a:bodyPr>
          <a:lstStyle/>
          <a:p>
            <a:pPr eaLnBrk="1" hangingPunct="1"/>
            <a:r>
              <a:rPr lang="en-US" altLang="fr-FR" sz="3200" b="1" dirty="0" err="1">
                <a:latin typeface="Calibri" panose="020F0502020204030204" pitchFamily="34" charset="0"/>
              </a:rPr>
              <a:t>Bethencourt</a:t>
            </a:r>
            <a:r>
              <a:rPr lang="en-US" altLang="fr-FR" sz="3200" b="1" dirty="0">
                <a:latin typeface="Calibri" panose="020F0502020204030204" pitchFamily="34" charset="0"/>
              </a:rPr>
              <a:t> et al. CP-ABE scheme</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E8887B45-17A6-4B9E-9024-C5006313517C}"/>
                  </a:ext>
                </a:extLst>
              </p:cNvPr>
              <p:cNvSpPr txBox="1"/>
              <p:nvPr/>
            </p:nvSpPr>
            <p:spPr>
              <a:xfrm>
                <a:off x="143508" y="1323381"/>
                <a:ext cx="8851197" cy="5598007"/>
              </a:xfrm>
              <a:prstGeom prst="rect">
                <a:avLst/>
              </a:prstGeom>
              <a:noFill/>
            </p:spPr>
            <p:txBody>
              <a:bodyPr wrap="square">
                <a:spAutoFit/>
              </a:bodyPr>
              <a:lstStyle/>
              <a:p>
                <a14:m>
                  <m:oMath xmlns:m="http://schemas.openxmlformats.org/officeDocument/2006/math">
                    <m:r>
                      <a:rPr lang="fr-FR" sz="2000" b="1" i="1" dirty="0" smtClean="0">
                        <a:latin typeface="Cambria Math" panose="02040503050406030204" pitchFamily="18" charset="0"/>
                        <a:cs typeface="Calibri" panose="020F0502020204030204" pitchFamily="34" charset="0"/>
                      </a:rPr>
                      <m:t>𝑲𝒆𝒚𝑮𝒆𝒏</m:t>
                    </m:r>
                    <m:d>
                      <m:dPr>
                        <m:ctrlPr>
                          <a:rPr lang="en-US" sz="2000" b="1" i="1" dirty="0">
                            <a:latin typeface="Cambria Math" panose="02040503050406030204" pitchFamily="18" charset="0"/>
                            <a:cs typeface="Calibri" panose="020F0502020204030204" pitchFamily="34" charset="0"/>
                          </a:rPr>
                        </m:ctrlPr>
                      </m:dPr>
                      <m:e>
                        <m:r>
                          <a:rPr lang="fr-FR" sz="2000" b="1" i="1" dirty="0">
                            <a:latin typeface="Cambria Math" panose="02040503050406030204" pitchFamily="18" charset="0"/>
                            <a:cs typeface="Calibri" panose="020F0502020204030204" pitchFamily="34" charset="0"/>
                          </a:rPr>
                          <m:t>𝑴𝑲</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𝑺</m:t>
                        </m:r>
                      </m:e>
                    </m:d>
                    <m:r>
                      <a:rPr lang="en-US" sz="2000" b="1" i="1" dirty="0">
                        <a:latin typeface="Cambria Math" panose="02040503050406030204" pitchFamily="18" charset="0"/>
                        <a:ea typeface="Cambria Math" panose="02040503050406030204" pitchFamily="18" charset="0"/>
                        <a:cs typeface="Calibri" panose="020F0502020204030204" pitchFamily="34" charset="0"/>
                      </a:rPr>
                      <m:t>→</m:t>
                    </m:r>
                    <m:r>
                      <a:rPr lang="fr-FR" sz="2000" b="1" i="1" dirty="0">
                        <a:latin typeface="Cambria Math" panose="02040503050406030204" pitchFamily="18" charset="0"/>
                        <a:ea typeface="Cambria Math" panose="02040503050406030204" pitchFamily="18" charset="0"/>
                        <a:cs typeface="Calibri" panose="020F0502020204030204" pitchFamily="34" charset="0"/>
                      </a:rPr>
                      <m:t>𝑺𝑲</m:t>
                    </m:r>
                  </m:oMath>
                </a14:m>
                <a:r>
                  <a:rPr lang="en-US" sz="2000" b="1" i="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 </a:t>
                </a:r>
              </a:p>
              <a:p>
                <a:endParaRPr lang="en-US" sz="1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dirty="0">
                    <a:latin typeface="Calibri"/>
                    <a:cs typeface="Calibri"/>
                  </a:rPr>
                  <a:t>Choose </a:t>
                </a:r>
                <a:r>
                  <a:rPr lang="en-US" sz="1800" b="0" i="0" dirty="0">
                    <a:solidFill>
                      <a:srgbClr val="000000"/>
                    </a:solidFill>
                    <a:effectLst/>
                    <a:latin typeface="CMR10"/>
                  </a:rPr>
                  <a:t>a random </a:t>
                </a:r>
                <a14:m>
                  <m:oMath xmlns:m="http://schemas.openxmlformats.org/officeDocument/2006/math">
                    <m:r>
                      <a:rPr lang="fr-FR" sz="1800" b="0" i="1" smtClean="0">
                        <a:solidFill>
                          <a:srgbClr val="000000"/>
                        </a:solidFill>
                        <a:effectLst/>
                        <a:latin typeface="Cambria Math" panose="02040503050406030204" pitchFamily="18" charset="0"/>
                      </a:rPr>
                      <m:t>𝑟</m:t>
                    </m:r>
                    <m:r>
                      <a:rPr lang="fr-FR" sz="1800" b="0" i="1" smtClean="0">
                        <a:solidFill>
                          <a:srgbClr val="000000"/>
                        </a:solidFill>
                        <a:effectLst/>
                        <a:latin typeface="Cambria Math" panose="02040503050406030204" pitchFamily="18" charset="0"/>
                      </a:rPr>
                      <m:t>∈</m:t>
                    </m:r>
                    <m:sSubSup>
                      <m:sSubSupPr>
                        <m:ctrlPr>
                          <a:rPr lang="fr-FR" sz="1800" b="0" i="1" smtClean="0">
                            <a:solidFill>
                              <a:srgbClr val="000000"/>
                            </a:solidFill>
                            <a:effectLst/>
                            <a:latin typeface="Cambria Math" panose="02040503050406030204" pitchFamily="18" charset="0"/>
                          </a:rPr>
                        </m:ctrlPr>
                      </m:sSubSupPr>
                      <m:e>
                        <m:r>
                          <a:rPr lang="fr-FR" sz="1800" b="0" i="1" smtClean="0">
                            <a:solidFill>
                              <a:srgbClr val="000000"/>
                            </a:solidFill>
                            <a:effectLst/>
                            <a:latin typeface="Cambria Math" panose="02040503050406030204" pitchFamily="18" charset="0"/>
                          </a:rPr>
                          <m:t>𝑍</m:t>
                        </m:r>
                      </m:e>
                      <m:sub>
                        <m:r>
                          <a:rPr lang="fr-FR" sz="1800" b="0" i="1" smtClean="0">
                            <a:solidFill>
                              <a:srgbClr val="000000"/>
                            </a:solidFill>
                            <a:effectLst/>
                            <a:latin typeface="Cambria Math" panose="02040503050406030204" pitchFamily="18" charset="0"/>
                          </a:rPr>
                          <m:t>𝑝</m:t>
                        </m:r>
                      </m:sub>
                      <m:sup>
                        <m:r>
                          <a:rPr lang="fr-FR" sz="1800" b="0" i="1" smtClean="0">
                            <a:solidFill>
                              <a:srgbClr val="000000"/>
                            </a:solidFill>
                            <a:effectLst/>
                            <a:latin typeface="Cambria Math" panose="02040503050406030204" pitchFamily="18" charset="0"/>
                          </a:rPr>
                          <m:t>∗</m:t>
                        </m:r>
                      </m:sup>
                    </m:sSubSup>
                  </m:oMath>
                </a14:m>
                <a:endParaRPr lang="en-US" sz="1400" b="0" i="0" dirty="0">
                  <a:solidFill>
                    <a:srgbClr val="000000"/>
                  </a:solidFill>
                  <a:effectLst/>
                  <a:latin typeface="CMR10"/>
                </a:endParaRPr>
              </a:p>
              <a:p>
                <a:pPr marL="898525" indent="-273050" algn="just">
                  <a:buClr>
                    <a:srgbClr val="438086"/>
                  </a:buClr>
                  <a:buSzPct val="60000"/>
                  <a:buFont typeface="Wingdings"/>
                  <a:buChar char=""/>
                </a:pPr>
                <a:endParaRPr lang="en-US" b="0" i="0" dirty="0">
                  <a:solidFill>
                    <a:srgbClr val="000000"/>
                  </a:solidFill>
                  <a:effectLst/>
                  <a:latin typeface="CMR10"/>
                </a:endParaRPr>
              </a:p>
              <a:p>
                <a:pPr marL="898525" indent="-273050" algn="just">
                  <a:buClr>
                    <a:srgbClr val="438086"/>
                  </a:buClr>
                  <a:buSzPct val="60000"/>
                  <a:buFont typeface="Wingdings"/>
                  <a:buChar char=""/>
                </a:pPr>
                <a:r>
                  <a:rPr lang="en-US" b="0" i="0" dirty="0">
                    <a:solidFill>
                      <a:srgbClr val="000000"/>
                    </a:solidFill>
                    <a:effectLst/>
                    <a:latin typeface="CMR10"/>
                  </a:rPr>
                  <a:t>For each node </a:t>
                </a:r>
                <a14:m>
                  <m:oMath xmlns:m="http://schemas.openxmlformats.org/officeDocument/2006/math">
                    <m:r>
                      <a:rPr lang="fr-FR" b="0" i="1" smtClean="0">
                        <a:solidFill>
                          <a:srgbClr val="000000"/>
                        </a:solidFill>
                        <a:effectLst/>
                        <a:latin typeface="Cambria Math" panose="02040503050406030204" pitchFamily="18" charset="0"/>
                      </a:rPr>
                      <m:t>𝑗</m:t>
                    </m:r>
                  </m:oMath>
                </a14:m>
                <a:r>
                  <a:rPr lang="en-US" b="0" i="0" dirty="0">
                    <a:solidFill>
                      <a:srgbClr val="000000"/>
                    </a:solidFill>
                    <a:effectLst/>
                    <a:latin typeface="CMR10"/>
                  </a:rPr>
                  <a:t> in </a:t>
                </a:r>
                <a14:m>
                  <m:oMath xmlns:m="http://schemas.openxmlformats.org/officeDocument/2006/math">
                    <m:r>
                      <a:rPr lang="fr-FR" b="0" i="1" smtClean="0">
                        <a:solidFill>
                          <a:srgbClr val="000000"/>
                        </a:solidFill>
                        <a:effectLst/>
                        <a:latin typeface="Cambria Math" panose="02040503050406030204" pitchFamily="18" charset="0"/>
                      </a:rPr>
                      <m:t>𝑆</m:t>
                    </m:r>
                  </m:oMath>
                </a14:m>
                <a:r>
                  <a:rPr lang="en-US" dirty="0">
                    <a:solidFill>
                      <a:srgbClr val="000000"/>
                    </a:solidFill>
                    <a:latin typeface="CMR10"/>
                  </a:rPr>
                  <a:t> choose a random </a:t>
                </a:r>
                <a14:m>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𝑟</m:t>
                        </m:r>
                      </m:e>
                      <m:sub>
                        <m:r>
                          <a:rPr lang="fr-FR" b="0" i="1" smtClean="0">
                            <a:solidFill>
                              <a:srgbClr val="000000"/>
                            </a:solidFill>
                            <a:latin typeface="Cambria Math" panose="02040503050406030204" pitchFamily="18" charset="0"/>
                          </a:rPr>
                          <m:t>𝑗</m:t>
                        </m:r>
                      </m:sub>
                    </m:sSub>
                    <m:r>
                      <a:rPr lang="fr-FR" b="0" i="1" smtClean="0">
                        <a:solidFill>
                          <a:srgbClr val="000000"/>
                        </a:solidFill>
                        <a:latin typeface="Cambria Math" panose="02040503050406030204" pitchFamily="18" charset="0"/>
                      </a:rPr>
                      <m:t>∈</m:t>
                    </m:r>
                    <m:sSubSup>
                      <m:sSubSupPr>
                        <m:ctrlPr>
                          <a:rPr lang="fr-FR" b="0" i="1" smtClean="0">
                            <a:solidFill>
                              <a:srgbClr val="000000"/>
                            </a:solidFill>
                            <a:latin typeface="Cambria Math" panose="02040503050406030204" pitchFamily="18" charset="0"/>
                          </a:rPr>
                        </m:ctrlPr>
                      </m:sSubSupPr>
                      <m:e>
                        <m:r>
                          <a:rPr lang="fr-FR" b="0" i="1" smtClean="0">
                            <a:solidFill>
                              <a:srgbClr val="000000"/>
                            </a:solidFill>
                            <a:latin typeface="Cambria Math" panose="02040503050406030204" pitchFamily="18" charset="0"/>
                          </a:rPr>
                          <m:t>𝑍</m:t>
                        </m:r>
                      </m:e>
                      <m:sub>
                        <m:r>
                          <a:rPr lang="fr-FR" b="0" i="1" smtClean="0">
                            <a:solidFill>
                              <a:srgbClr val="000000"/>
                            </a:solidFill>
                            <a:latin typeface="Cambria Math" panose="02040503050406030204" pitchFamily="18" charset="0"/>
                          </a:rPr>
                          <m:t>𝑝</m:t>
                        </m:r>
                      </m:sub>
                      <m:sup>
                        <m:r>
                          <a:rPr lang="fr-FR" b="0" i="1" smtClean="0">
                            <a:solidFill>
                              <a:srgbClr val="000000"/>
                            </a:solidFill>
                            <a:latin typeface="Cambria Math" panose="02040503050406030204" pitchFamily="18" charset="0"/>
                          </a:rPr>
                          <m:t>∗</m:t>
                        </m:r>
                      </m:sup>
                    </m:sSubSup>
                  </m:oMath>
                </a14:m>
                <a:endParaRPr lang="en-US" dirty="0">
                  <a:solidFill>
                    <a:srgbClr val="000000"/>
                  </a:solidFill>
                  <a:latin typeface="CMR10"/>
                </a:endParaRPr>
              </a:p>
              <a:p>
                <a:pPr marL="898525" indent="-273050" algn="just">
                  <a:buClr>
                    <a:srgbClr val="438086"/>
                  </a:buClr>
                  <a:buSzPct val="60000"/>
                  <a:buFont typeface="Wingdings"/>
                  <a:buChar char=""/>
                </a:pPr>
                <a:endParaRPr lang="en-US" dirty="0">
                  <a:solidFill>
                    <a:srgbClr val="000000"/>
                  </a:solidFill>
                  <a:latin typeface="CMR10"/>
                </a:endParaRPr>
              </a:p>
              <a:p>
                <a:pPr marL="898525" indent="-273050" algn="just">
                  <a:buClr>
                    <a:srgbClr val="438086"/>
                  </a:buClr>
                  <a:buSzPct val="60000"/>
                  <a:buFont typeface="Wingdings"/>
                  <a:buChar char=""/>
                </a:pPr>
                <a:r>
                  <a:rPr lang="en-US" dirty="0">
                    <a:solidFill>
                      <a:srgbClr val="000000"/>
                    </a:solidFill>
                    <a:latin typeface="CMR10"/>
                  </a:rPr>
                  <a:t>Compute the secret key as:</a:t>
                </a:r>
              </a:p>
              <a:p>
                <a:pPr marL="898525" indent="-273050" algn="just">
                  <a:buClr>
                    <a:srgbClr val="438086"/>
                  </a:buClr>
                  <a:buSzPct val="60000"/>
                  <a:buFont typeface="Wingdings"/>
                  <a:buChar char=""/>
                </a:pPr>
                <a:endParaRPr lang="en-US" dirty="0">
                  <a:solidFill>
                    <a:srgbClr val="000000"/>
                  </a:solidFill>
                  <a:latin typeface="CMR10"/>
                </a:endParaRPr>
              </a:p>
              <a:p>
                <a:pPr marL="625475" algn="just">
                  <a:buClr>
                    <a:srgbClr val="438086"/>
                  </a:buClr>
                  <a:buSzPct val="60000"/>
                </a:pPr>
                <a14:m>
                  <m:oMathPara xmlns:m="http://schemas.openxmlformats.org/officeDocument/2006/math">
                    <m:oMathParaPr>
                      <m:jc m:val="centerGroup"/>
                    </m:oMathParaPr>
                    <m:oMath xmlns:m="http://schemas.openxmlformats.org/officeDocument/2006/math">
                      <m:r>
                        <a:rPr lang="fr-FR" b="0" i="1" smtClean="0">
                          <a:solidFill>
                            <a:srgbClr val="000000"/>
                          </a:solidFill>
                          <a:latin typeface="Cambria Math" panose="02040503050406030204" pitchFamily="18" charset="0"/>
                        </a:rPr>
                        <m:t>𝑆𝐾</m:t>
                      </m:r>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𝐷</m:t>
                      </m:r>
                      <m:r>
                        <a:rPr lang="fr-FR" b="0" i="1" smtClean="0">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𝑔</m:t>
                          </m:r>
                        </m:e>
                        <m:sup>
                          <m:f>
                            <m:fPr>
                              <m:ctrlPr>
                                <a:rPr lang="fr-FR" b="0" i="1" smtClean="0">
                                  <a:solidFill>
                                    <a:srgbClr val="000000"/>
                                  </a:solidFill>
                                  <a:latin typeface="Cambria Math" panose="02040503050406030204" pitchFamily="18" charset="0"/>
                                </a:rPr>
                              </m:ctrlPr>
                            </m:fPr>
                            <m:num>
                              <m:r>
                                <a:rPr lang="fr-FR" b="0" i="1" smtClean="0">
                                  <a:solidFill>
                                    <a:srgbClr val="000000"/>
                                  </a:solidFill>
                                  <a:latin typeface="Cambria Math" panose="02040503050406030204" pitchFamily="18" charset="0"/>
                                </a:rPr>
                                <m:t>𝛼</m:t>
                              </m:r>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𝑟</m:t>
                              </m:r>
                            </m:num>
                            <m:den>
                              <m:r>
                                <a:rPr lang="fr-FR" b="0" i="1" smtClean="0">
                                  <a:solidFill>
                                    <a:srgbClr val="000000"/>
                                  </a:solidFill>
                                  <a:latin typeface="Cambria Math" panose="02040503050406030204" pitchFamily="18" charset="0"/>
                                </a:rPr>
                                <m:t>𝛽</m:t>
                              </m:r>
                            </m:den>
                          </m:f>
                        </m:sup>
                      </m:sSup>
                      <m:r>
                        <a:rPr lang="fr-FR" b="0" i="1" smtClean="0">
                          <a:solidFill>
                            <a:srgbClr val="000000"/>
                          </a:solidFill>
                          <a:latin typeface="Cambria Math" panose="02040503050406030204" pitchFamily="18" charset="0"/>
                        </a:rPr>
                        <m:t>, ∀ </m:t>
                      </m:r>
                      <m:r>
                        <a:rPr lang="fr-FR" b="0" i="1" smtClean="0">
                          <a:solidFill>
                            <a:srgbClr val="000000"/>
                          </a:solidFill>
                          <a:latin typeface="Cambria Math" panose="02040503050406030204" pitchFamily="18" charset="0"/>
                        </a:rPr>
                        <m:t>𝑗</m:t>
                      </m:r>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𝑆</m:t>
                      </m:r>
                      <m:r>
                        <a:rPr lang="fr-FR" b="0" i="1" smtClean="0">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𝐷</m:t>
                          </m:r>
                        </m:e>
                        <m:sub>
                          <m:r>
                            <a:rPr lang="fr-FR" b="0" i="1" smtClean="0">
                              <a:solidFill>
                                <a:srgbClr val="000000"/>
                              </a:solidFill>
                              <a:latin typeface="Cambria Math" panose="02040503050406030204" pitchFamily="18" charset="0"/>
                            </a:rPr>
                            <m:t>𝑗</m:t>
                          </m:r>
                        </m:sub>
                      </m:sSub>
                      <m:r>
                        <a:rPr lang="fr-FR" b="0" i="1" smtClean="0">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𝑔</m:t>
                          </m:r>
                        </m:e>
                        <m:sup>
                          <m:r>
                            <a:rPr lang="fr-FR" b="0" i="1" smtClean="0">
                              <a:solidFill>
                                <a:srgbClr val="000000"/>
                              </a:solidFill>
                              <a:latin typeface="Cambria Math" panose="02040503050406030204" pitchFamily="18" charset="0"/>
                            </a:rPr>
                            <m:t>𝑟</m:t>
                          </m:r>
                        </m:sup>
                      </m:sSup>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𝐻</m:t>
                      </m:r>
                      <m:sSup>
                        <m:sSupPr>
                          <m:ctrlPr>
                            <a:rPr lang="fr-FR" b="0" i="1" smtClean="0">
                              <a:solidFill>
                                <a:srgbClr val="000000"/>
                              </a:solidFill>
                              <a:latin typeface="Cambria Math" panose="02040503050406030204" pitchFamily="18" charset="0"/>
                            </a:rPr>
                          </m:ctrlPr>
                        </m:sSupPr>
                        <m:e>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𝑗</m:t>
                              </m:r>
                            </m:e>
                          </m:d>
                        </m:e>
                        <m:sup>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𝑟</m:t>
                              </m:r>
                            </m:e>
                            <m:sub>
                              <m:r>
                                <a:rPr lang="fr-FR" b="0" i="1" smtClean="0">
                                  <a:solidFill>
                                    <a:srgbClr val="000000"/>
                                  </a:solidFill>
                                  <a:latin typeface="Cambria Math" panose="02040503050406030204" pitchFamily="18" charset="0"/>
                                </a:rPr>
                                <m:t>𝑗</m:t>
                              </m:r>
                            </m:sub>
                          </m:sSub>
                        </m:sup>
                      </m:sSup>
                      <m:r>
                        <a:rPr lang="fr-FR" b="0" i="1" smtClean="0">
                          <a:solidFill>
                            <a:srgbClr val="000000"/>
                          </a:solidFill>
                          <a:latin typeface="Cambria Math" panose="02040503050406030204" pitchFamily="18" charset="0"/>
                        </a:rPr>
                        <m:t>,</m:t>
                      </m:r>
                      <m:sSubSup>
                        <m:sSubSupPr>
                          <m:ctrlPr>
                            <a:rPr lang="fr-FR" b="0" i="1" smtClean="0">
                              <a:solidFill>
                                <a:srgbClr val="000000"/>
                              </a:solidFill>
                              <a:latin typeface="Cambria Math" panose="02040503050406030204" pitchFamily="18" charset="0"/>
                            </a:rPr>
                          </m:ctrlPr>
                        </m:sSubSupPr>
                        <m:e>
                          <m:r>
                            <a:rPr lang="fr-FR" b="0" i="1" smtClean="0">
                              <a:solidFill>
                                <a:srgbClr val="000000"/>
                              </a:solidFill>
                              <a:latin typeface="Cambria Math" panose="02040503050406030204" pitchFamily="18" charset="0"/>
                            </a:rPr>
                            <m:t>𝐷</m:t>
                          </m:r>
                        </m:e>
                        <m:sub>
                          <m:r>
                            <a:rPr lang="fr-FR" b="0" i="1" smtClean="0">
                              <a:solidFill>
                                <a:srgbClr val="000000"/>
                              </a:solidFill>
                              <a:latin typeface="Cambria Math" panose="02040503050406030204" pitchFamily="18" charset="0"/>
                            </a:rPr>
                            <m:t>𝑗</m:t>
                          </m:r>
                        </m:sub>
                        <m:sup>
                          <m:r>
                            <a:rPr lang="fr-FR" b="0" i="1" smtClean="0">
                              <a:solidFill>
                                <a:srgbClr val="000000"/>
                              </a:solidFill>
                              <a:latin typeface="Cambria Math" panose="02040503050406030204" pitchFamily="18" charset="0"/>
                            </a:rPr>
                            <m:t>′</m:t>
                          </m:r>
                        </m:sup>
                      </m:sSubSup>
                      <m:r>
                        <a:rPr lang="fr-FR" b="0" i="1" smtClean="0">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𝑔</m:t>
                          </m:r>
                        </m:e>
                        <m:sup>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𝑟</m:t>
                              </m:r>
                            </m:e>
                            <m:sub>
                              <m:r>
                                <a:rPr lang="fr-FR" b="0" i="1" smtClean="0">
                                  <a:solidFill>
                                    <a:srgbClr val="000000"/>
                                  </a:solidFill>
                                  <a:latin typeface="Cambria Math" panose="02040503050406030204" pitchFamily="18" charset="0"/>
                                </a:rPr>
                                <m:t>𝑗</m:t>
                              </m:r>
                            </m:sub>
                          </m:sSub>
                        </m:sup>
                      </m:sSup>
                      <m:r>
                        <a:rPr lang="fr-FR" b="0" i="1" smtClean="0">
                          <a:solidFill>
                            <a:srgbClr val="000000"/>
                          </a:solidFill>
                          <a:latin typeface="Cambria Math" panose="02040503050406030204" pitchFamily="18" charset="0"/>
                        </a:rPr>
                        <m:t>)</m:t>
                      </m:r>
                    </m:oMath>
                  </m:oMathPara>
                </a14:m>
                <a:endParaRPr lang="en-US" dirty="0">
                  <a:solidFill>
                    <a:srgbClr val="000000"/>
                  </a:solidFill>
                  <a:latin typeface="CMR10"/>
                </a:endParaRPr>
              </a:p>
              <a:p>
                <a:pPr algn="just">
                  <a:buClr>
                    <a:srgbClr val="438086"/>
                  </a:buClr>
                  <a:buSzPct val="60000"/>
                </a:pPr>
                <a:endParaRPr kumimoji="0" lang="fr-FR" sz="20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Calibri" panose="020F0502020204030204" pitchFamily="34" charset="0"/>
                </a:endParaRPr>
              </a:p>
              <a:p>
                <a:pPr algn="just">
                  <a:buClr>
                    <a:srgbClr val="438086"/>
                  </a:buClr>
                  <a:buSzPct val="60000"/>
                </a:pPr>
                <a:endParaRPr kumimoji="0" lang="fr-FR" sz="20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Calibri" panose="020F0502020204030204" pitchFamily="34" charset="0"/>
                </a:endParaRPr>
              </a:p>
              <a:p>
                <a:pPr algn="just">
                  <a:buClr>
                    <a:srgbClr val="438086"/>
                  </a:buClr>
                  <a:buSzPct val="60000"/>
                </a:pPr>
                <a14:m>
                  <m:oMathPara xmlns:m="http://schemas.openxmlformats.org/officeDocument/2006/math">
                    <m:oMathParaPr>
                      <m:jc m:val="left"/>
                    </m:oMathParaPr>
                    <m:oMath xmlns:m="http://schemas.openxmlformats.org/officeDocument/2006/math">
                      <m:r>
                        <a:rPr lang="fr-FR" sz="2000" b="1" i="1" dirty="0">
                          <a:solidFill>
                            <a:prstClr val="black"/>
                          </a:solidFill>
                          <a:latin typeface="Cambria Math" panose="02040503050406030204" pitchFamily="18" charset="0"/>
                          <a:cs typeface="Calibri" panose="020F0502020204030204" pitchFamily="34" charset="0"/>
                        </a:rPr>
                        <m:t>𝑫𝒆𝒍𝒆𝒈𝒂𝒕𝒆</m:t>
                      </m:r>
                      <m:d>
                        <m:dPr>
                          <m:ctrlPr>
                            <a:rPr lang="en-US" sz="2000" b="1" i="1" dirty="0">
                              <a:solidFill>
                                <a:prstClr val="black"/>
                              </a:solidFill>
                              <a:latin typeface="Cambria Math" panose="02040503050406030204" pitchFamily="18" charset="0"/>
                              <a:cs typeface="Calibri" panose="020F0502020204030204" pitchFamily="34" charset="0"/>
                            </a:rPr>
                          </m:ctrlPr>
                        </m:dPr>
                        <m:e>
                          <m:r>
                            <a:rPr lang="fr-FR" sz="2000" b="1" i="1" dirty="0">
                              <a:solidFill>
                                <a:prstClr val="black"/>
                              </a:solidFill>
                              <a:latin typeface="Cambria Math" panose="02040503050406030204" pitchFamily="18" charset="0"/>
                              <a:cs typeface="Calibri" panose="020F0502020204030204" pitchFamily="34" charset="0"/>
                            </a:rPr>
                            <m:t>𝑺𝑲</m:t>
                          </m:r>
                          <m:r>
                            <a:rPr lang="fr-FR" sz="2000" b="1" i="1" dirty="0">
                              <a:solidFill>
                                <a:prstClr val="black"/>
                              </a:solidFill>
                              <a:latin typeface="Cambria Math" panose="02040503050406030204" pitchFamily="18" charset="0"/>
                              <a:cs typeface="Calibri" panose="020F0502020204030204" pitchFamily="34" charset="0"/>
                            </a:rPr>
                            <m:t>, </m:t>
                          </m:r>
                          <m:r>
                            <a:rPr lang="fr-FR" sz="2000" b="1" i="1" dirty="0">
                              <a:solidFill>
                                <a:prstClr val="black"/>
                              </a:solidFill>
                              <a:latin typeface="Cambria Math" panose="02040503050406030204" pitchFamily="18" charset="0"/>
                              <a:cs typeface="Calibri" panose="020F0502020204030204" pitchFamily="34" charset="0"/>
                            </a:rPr>
                            <m:t>𝑺</m:t>
                          </m:r>
                          <m:r>
                            <a:rPr lang="fr-FR" sz="2000" b="1" i="1" dirty="0">
                              <a:solidFill>
                                <a:prstClr val="black"/>
                              </a:solidFill>
                              <a:latin typeface="Cambria Math" panose="02040503050406030204" pitchFamily="18" charset="0"/>
                              <a:cs typeface="Calibri" panose="020F0502020204030204" pitchFamily="34" charset="0"/>
                            </a:rPr>
                            <m:t>′</m:t>
                          </m:r>
                        </m:e>
                      </m:d>
                      <m:r>
                        <a:rPr lang="en-US" sz="2000" b="1" i="1" dirty="0">
                          <a:solidFill>
                            <a:prstClr val="black"/>
                          </a:solidFill>
                          <a:latin typeface="Cambria Math" panose="02040503050406030204" pitchFamily="18" charset="0"/>
                          <a:ea typeface="Cambria Math" panose="02040503050406030204" pitchFamily="18" charset="0"/>
                          <a:cs typeface="Calibri" panose="020F0502020204030204" pitchFamily="34" charset="0"/>
                        </a:rPr>
                        <m:t>→</m:t>
                      </m:r>
                      <m:r>
                        <a:rPr lang="fr-FR" sz="2000" b="1" i="1" dirty="0">
                          <a:solidFill>
                            <a:prstClr val="black"/>
                          </a:solidFill>
                          <a:latin typeface="Cambria Math" panose="02040503050406030204" pitchFamily="18" charset="0"/>
                          <a:ea typeface="Cambria Math" panose="02040503050406030204" pitchFamily="18" charset="0"/>
                          <a:cs typeface="Calibri" panose="020F0502020204030204" pitchFamily="34" charset="0"/>
                        </a:rPr>
                        <m:t>𝑺𝑲</m:t>
                      </m:r>
                      <m:r>
                        <a:rPr lang="fr-FR" sz="2000" b="1" i="1" dirty="0">
                          <a:solidFill>
                            <a:prstClr val="black"/>
                          </a:solidFill>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b="1" i="0" dirty="0">
                  <a:solidFill>
                    <a:srgbClr val="000000"/>
                  </a:solidFill>
                  <a:effectLst/>
                  <a:latin typeface="CMR10"/>
                </a:endParaRPr>
              </a:p>
              <a:p>
                <a:pPr algn="just">
                  <a:buClr>
                    <a:srgbClr val="438086"/>
                  </a:buClr>
                  <a:buSzPct val="60000"/>
                </a:pPr>
                <a:endParaRPr lang="en-US" b="0" i="0" dirty="0">
                  <a:solidFill>
                    <a:srgbClr val="000000"/>
                  </a:solidFill>
                  <a:effectLst/>
                  <a:latin typeface="CMR10"/>
                </a:endParaRPr>
              </a:p>
              <a:p>
                <a:pPr marL="898525" indent="-273050" algn="just">
                  <a:buClr>
                    <a:srgbClr val="438086"/>
                  </a:buClr>
                  <a:buSzPct val="60000"/>
                  <a:buFont typeface="Wingdings"/>
                  <a:buChar char=""/>
                </a:pPr>
                <a:r>
                  <a:rPr lang="en-US" dirty="0">
                    <a:latin typeface="Calibri"/>
                    <a:cs typeface="Calibri"/>
                  </a:rPr>
                  <a:t>Given </a:t>
                </a:r>
                <a14:m>
                  <m:oMath xmlns:m="http://schemas.openxmlformats.org/officeDocument/2006/math">
                    <m:r>
                      <a:rPr lang="fr-FR" b="0" i="1" smtClean="0">
                        <a:latin typeface="Cambria Math" panose="02040503050406030204" pitchFamily="18" charset="0"/>
                        <a:cs typeface="Calibri"/>
                      </a:rPr>
                      <m:t>𝑆</m:t>
                    </m:r>
                    <m:r>
                      <a:rPr lang="fr-FR" b="0" i="1" smtClean="0">
                        <a:latin typeface="Cambria Math" panose="02040503050406030204" pitchFamily="18" charset="0"/>
                        <a:cs typeface="Calibri"/>
                      </a:rPr>
                      <m:t>′⊆</m:t>
                    </m:r>
                    <m:r>
                      <a:rPr lang="fr-FR" b="0" i="1" smtClean="0">
                        <a:latin typeface="Cambria Math" panose="02040503050406030204" pitchFamily="18" charset="0"/>
                        <a:ea typeface="Cambria Math" panose="02040503050406030204" pitchFamily="18" charset="0"/>
                        <a:cs typeface="Calibri"/>
                      </a:rPr>
                      <m:t>𝑆</m:t>
                    </m:r>
                  </m:oMath>
                </a14:m>
                <a:r>
                  <a:rPr lang="en-US" dirty="0">
                    <a:latin typeface="Calibri"/>
                    <a:cs typeface="Calibri"/>
                  </a:rPr>
                  <a:t>, choose </a:t>
                </a:r>
                <a:r>
                  <a:rPr lang="en-US" sz="1800" b="0" i="0" dirty="0">
                    <a:solidFill>
                      <a:srgbClr val="000000"/>
                    </a:solidFill>
                    <a:effectLst/>
                    <a:latin typeface="CMR10"/>
                  </a:rPr>
                  <a:t>random values </a:t>
                </a:r>
                <a14:m>
                  <m:oMath xmlns:m="http://schemas.openxmlformats.org/officeDocument/2006/math">
                    <m:r>
                      <a:rPr lang="en-US" sz="1800" b="0" i="1" dirty="0" smtClean="0">
                        <a:solidFill>
                          <a:srgbClr val="000000"/>
                        </a:solidFill>
                        <a:effectLst/>
                        <a:latin typeface="Cambria Math" panose="02040503050406030204" pitchFamily="18" charset="0"/>
                      </a:rPr>
                      <m:t>𝑟</m:t>
                    </m:r>
                    <m:r>
                      <a:rPr lang="fr-FR" sz="1800" b="0" i="1" dirty="0" smtClean="0">
                        <a:solidFill>
                          <a:srgbClr val="000000"/>
                        </a:solidFill>
                        <a:effectLst/>
                        <a:latin typeface="Cambria Math" panose="02040503050406030204" pitchFamily="18" charset="0"/>
                      </a:rPr>
                      <m:t>′</m:t>
                    </m:r>
                  </m:oMath>
                </a14:m>
                <a:r>
                  <a:rPr lang="en-US" sz="1800" b="0" i="0" dirty="0">
                    <a:solidFill>
                      <a:srgbClr val="000000"/>
                    </a:solidFill>
                    <a:effectLst/>
                    <a:latin typeface="CMR10"/>
                  </a:rPr>
                  <a:t>and </a:t>
                </a:r>
                <a14:m>
                  <m:oMath xmlns:m="http://schemas.openxmlformats.org/officeDocument/2006/math">
                    <m:sSubSup>
                      <m:sSubSupPr>
                        <m:ctrlPr>
                          <a:rPr lang="fr-FR" sz="1800" b="0" i="1" smtClean="0">
                            <a:solidFill>
                              <a:srgbClr val="000000"/>
                            </a:solidFill>
                            <a:effectLst/>
                            <a:latin typeface="Cambria Math" panose="02040503050406030204" pitchFamily="18" charset="0"/>
                          </a:rPr>
                        </m:ctrlPr>
                      </m:sSubSupPr>
                      <m:e>
                        <m:r>
                          <a:rPr lang="fr-FR" sz="1800" b="0" i="1" smtClean="0">
                            <a:solidFill>
                              <a:srgbClr val="000000"/>
                            </a:solidFill>
                            <a:effectLst/>
                            <a:latin typeface="Cambria Math" panose="02040503050406030204" pitchFamily="18" charset="0"/>
                          </a:rPr>
                          <m:t>𝑟</m:t>
                        </m:r>
                      </m:e>
                      <m:sub>
                        <m:r>
                          <a:rPr lang="fr-FR" sz="1800" b="0" i="1" smtClean="0">
                            <a:solidFill>
                              <a:srgbClr val="000000"/>
                            </a:solidFill>
                            <a:effectLst/>
                            <a:latin typeface="Cambria Math" panose="02040503050406030204" pitchFamily="18" charset="0"/>
                          </a:rPr>
                          <m:t>𝑘</m:t>
                        </m:r>
                      </m:sub>
                      <m:sup>
                        <m:r>
                          <a:rPr lang="fr-FR" sz="1800" b="0" i="1" smtClean="0">
                            <a:solidFill>
                              <a:srgbClr val="000000"/>
                            </a:solidFill>
                            <a:effectLst/>
                            <a:latin typeface="Cambria Math" panose="02040503050406030204" pitchFamily="18" charset="0"/>
                          </a:rPr>
                          <m:t>′</m:t>
                        </m:r>
                      </m:sup>
                    </m:sSubSup>
                    <m:r>
                      <a:rPr lang="fr-FR" sz="1800" b="0" i="1" smtClean="0">
                        <a:solidFill>
                          <a:srgbClr val="000000"/>
                        </a:solidFill>
                        <a:effectLst/>
                        <a:latin typeface="Cambria Math" panose="02040503050406030204" pitchFamily="18" charset="0"/>
                      </a:rPr>
                      <m:t> ∀</m:t>
                    </m:r>
                    <m:r>
                      <a:rPr lang="fr-FR" sz="1800" b="0" i="1" smtClean="0">
                        <a:solidFill>
                          <a:srgbClr val="000000"/>
                        </a:solidFill>
                        <a:effectLst/>
                        <a:latin typeface="Cambria Math" panose="02040503050406030204" pitchFamily="18" charset="0"/>
                      </a:rPr>
                      <m:t>𝑘</m:t>
                    </m:r>
                    <m:r>
                      <a:rPr lang="fr-FR" sz="1800" b="0" i="1" smtClean="0">
                        <a:solidFill>
                          <a:srgbClr val="000000"/>
                        </a:solidFill>
                        <a:effectLst/>
                        <a:latin typeface="Cambria Math" panose="02040503050406030204" pitchFamily="18" charset="0"/>
                      </a:rPr>
                      <m:t>∈</m:t>
                    </m:r>
                    <m:r>
                      <a:rPr lang="fr-FR" sz="1800" b="0" i="1" smtClean="0">
                        <a:solidFill>
                          <a:srgbClr val="000000"/>
                        </a:solidFill>
                        <a:effectLst/>
                        <a:latin typeface="Cambria Math" panose="02040503050406030204" pitchFamily="18" charset="0"/>
                      </a:rPr>
                      <m:t>𝑆</m:t>
                    </m:r>
                    <m:r>
                      <a:rPr lang="fr-FR" sz="1800" b="0" i="1" smtClean="0">
                        <a:solidFill>
                          <a:srgbClr val="000000"/>
                        </a:solidFill>
                        <a:effectLst/>
                        <a:latin typeface="Cambria Math" panose="02040503050406030204" pitchFamily="18" charset="0"/>
                      </a:rPr>
                      <m:t>′</m:t>
                    </m:r>
                  </m:oMath>
                </a14:m>
                <a:r>
                  <a:rPr lang="en-US" sz="1800" b="0" i="0" dirty="0">
                    <a:solidFill>
                      <a:srgbClr val="000000"/>
                    </a:solidFill>
                    <a:effectLst/>
                    <a:latin typeface="CMR10"/>
                  </a:rPr>
                  <a:t>.</a:t>
                </a:r>
              </a:p>
              <a:p>
                <a:pPr marL="898525" indent="-273050" algn="just">
                  <a:buClr>
                    <a:srgbClr val="438086"/>
                  </a:buClr>
                  <a:buSzPct val="60000"/>
                  <a:buFont typeface="Wingdings"/>
                  <a:buChar char=""/>
                </a:pPr>
                <a:endParaRPr lang="en-US" sz="1400" b="0" i="0" dirty="0">
                  <a:solidFill>
                    <a:srgbClr val="000000"/>
                  </a:solidFill>
                  <a:effectLst/>
                  <a:latin typeface="CMR10"/>
                </a:endParaRPr>
              </a:p>
              <a:p>
                <a:pPr marL="898525" indent="-273050" algn="just">
                  <a:buClr>
                    <a:srgbClr val="438086"/>
                  </a:buClr>
                  <a:buSzPct val="60000"/>
                  <a:buFont typeface="Wingdings"/>
                  <a:buChar char=""/>
                </a:pPr>
                <a:r>
                  <a:rPr lang="en-US" b="0" i="0" dirty="0">
                    <a:solidFill>
                      <a:srgbClr val="000000"/>
                    </a:solidFill>
                    <a:effectLst/>
                    <a:latin typeface="CMR10"/>
                  </a:rPr>
                  <a:t>Compute a new secret key as :</a:t>
                </a:r>
              </a:p>
              <a:p>
                <a:pPr marL="625475" algn="just">
                  <a:buClr>
                    <a:srgbClr val="438086"/>
                  </a:buClr>
                  <a:buSzPct val="60000"/>
                </a:pPr>
                <a:endParaRPr lang="fr-FR" b="0" i="0" dirty="0">
                  <a:solidFill>
                    <a:srgbClr val="000000"/>
                  </a:solidFill>
                  <a:effectLst/>
                  <a:latin typeface="CMR10"/>
                </a:endParaRPr>
              </a:p>
              <a:p>
                <a:pPr marL="1435100" algn="just">
                  <a:buClr>
                    <a:srgbClr val="438086"/>
                  </a:buClr>
                  <a:buSzPct val="60000"/>
                </a:pPr>
                <a14:m>
                  <m:oMathPara xmlns:m="http://schemas.openxmlformats.org/officeDocument/2006/math">
                    <m:oMathParaPr>
                      <m:jc m:val="center"/>
                    </m:oMathParaPr>
                    <m:oMath xmlns:m="http://schemas.openxmlformats.org/officeDocument/2006/math">
                      <m:r>
                        <a:rPr lang="fr-FR" b="0" i="1" smtClean="0">
                          <a:solidFill>
                            <a:srgbClr val="000000"/>
                          </a:solidFill>
                          <a:latin typeface="Cambria Math" panose="02040503050406030204" pitchFamily="18" charset="0"/>
                        </a:rPr>
                        <m:t>𝑆</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𝐾</m:t>
                          </m:r>
                        </m:e>
                        <m:sup>
                          <m:r>
                            <a:rPr lang="fr-FR" b="0" i="1" smtClean="0">
                              <a:solidFill>
                                <a:srgbClr val="000000"/>
                              </a:solidFill>
                              <a:latin typeface="Cambria Math" panose="02040503050406030204" pitchFamily="18" charset="0"/>
                            </a:rPr>
                            <m:t>′</m:t>
                          </m:r>
                        </m:sup>
                      </m:sSup>
                      <m:r>
                        <a:rPr lang="fr-FR" b="0" i="1" smtClean="0">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𝐷</m:t>
                          </m:r>
                        </m:e>
                        <m:sup>
                          <m:r>
                            <m:rPr>
                              <m:nor/>
                            </m:rPr>
                            <a:rPr lang="fr-FR" dirty="0">
                              <a:solidFill>
                                <a:srgbClr val="000000"/>
                              </a:solidFill>
                              <a:latin typeface="CMR10"/>
                            </a:rPr>
                            <m:t>~</m:t>
                          </m:r>
                        </m:sup>
                      </m:sSup>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𝐷</m:t>
                      </m:r>
                      <m:r>
                        <a:rPr lang="fr-FR" b="0" i="1" smtClean="0">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𝑓</m:t>
                          </m:r>
                        </m:e>
                        <m:sup>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𝑟</m:t>
                              </m:r>
                            </m:e>
                            <m:sup>
                              <m:r>
                                <a:rPr lang="fr-FR" b="0" i="1" smtClean="0">
                                  <a:solidFill>
                                    <a:srgbClr val="000000"/>
                                  </a:solidFill>
                                  <a:latin typeface="Cambria Math" panose="02040503050406030204" pitchFamily="18" charset="0"/>
                                </a:rPr>
                                <m:t>′</m:t>
                              </m:r>
                            </m:sup>
                          </m:sSup>
                        </m:sup>
                      </m:sSup>
                      <m:r>
                        <a:rPr lang="fr-FR" b="0" i="1" smtClean="0">
                          <a:solidFill>
                            <a:srgbClr val="000000"/>
                          </a:solidFill>
                          <a:latin typeface="Cambria Math" panose="02040503050406030204" pitchFamily="18" charset="0"/>
                        </a:rPr>
                        <m:t>, ∀ </m:t>
                      </m:r>
                      <m:r>
                        <a:rPr lang="fr-FR" b="0" i="1" smtClean="0">
                          <a:solidFill>
                            <a:srgbClr val="000000"/>
                          </a:solidFill>
                          <a:latin typeface="Cambria Math" panose="02040503050406030204" pitchFamily="18" charset="0"/>
                        </a:rPr>
                        <m:t>𝑘</m:t>
                      </m:r>
                      <m:r>
                        <a:rPr lang="fr-FR" b="0" i="1" smtClean="0">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𝑆</m:t>
                          </m:r>
                        </m:e>
                        <m:sup>
                          <m:r>
                            <a:rPr lang="fr-FR" b="0" i="1" smtClean="0">
                              <a:solidFill>
                                <a:srgbClr val="000000"/>
                              </a:solidFill>
                              <a:latin typeface="Cambria Math" panose="02040503050406030204" pitchFamily="18" charset="0"/>
                            </a:rPr>
                            <m:t>′</m:t>
                          </m:r>
                        </m:sup>
                      </m:sSup>
                      <m:r>
                        <a:rPr lang="fr-FR" b="0" i="1" smtClean="0">
                          <a:solidFill>
                            <a:srgbClr val="000000"/>
                          </a:solidFill>
                          <a:latin typeface="Cambria Math" panose="02040503050406030204" pitchFamily="18" charset="0"/>
                        </a:rPr>
                        <m:t>:</m:t>
                      </m:r>
                      <m:sSubSup>
                        <m:sSubSupPr>
                          <m:ctrlPr>
                            <a:rPr lang="fr-FR" b="0" i="1" smtClean="0">
                              <a:solidFill>
                                <a:srgbClr val="000000"/>
                              </a:solidFill>
                              <a:latin typeface="Cambria Math" panose="02040503050406030204" pitchFamily="18" charset="0"/>
                            </a:rPr>
                          </m:ctrlPr>
                        </m:sSubSupPr>
                        <m:e>
                          <m:r>
                            <a:rPr lang="fr-FR" b="0" i="1" smtClean="0">
                              <a:solidFill>
                                <a:srgbClr val="000000"/>
                              </a:solidFill>
                              <a:latin typeface="Cambria Math" panose="02040503050406030204" pitchFamily="18" charset="0"/>
                            </a:rPr>
                            <m:t>𝐷</m:t>
                          </m:r>
                        </m:e>
                        <m:sub>
                          <m:r>
                            <a:rPr lang="fr-FR" b="0" i="1" smtClean="0">
                              <a:solidFill>
                                <a:srgbClr val="000000"/>
                              </a:solidFill>
                              <a:latin typeface="Cambria Math" panose="02040503050406030204" pitchFamily="18" charset="0"/>
                            </a:rPr>
                            <m:t>𝑘</m:t>
                          </m:r>
                        </m:sub>
                        <m:sup>
                          <m:r>
                            <m:rPr>
                              <m:nor/>
                            </m:rPr>
                            <a:rPr lang="fr-FR" dirty="0">
                              <a:solidFill>
                                <a:srgbClr val="000000"/>
                              </a:solidFill>
                              <a:latin typeface="CMR10"/>
                            </a:rPr>
                            <m:t>~</m:t>
                          </m:r>
                        </m:sup>
                      </m:sSubSup>
                      <m:r>
                        <a:rPr lang="fr-FR" b="0" i="1" smtClean="0">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𝐷</m:t>
                          </m:r>
                        </m:e>
                        <m:sub>
                          <m:r>
                            <a:rPr lang="fr-FR" b="0" i="1" smtClean="0">
                              <a:solidFill>
                                <a:srgbClr val="000000"/>
                              </a:solidFill>
                              <a:latin typeface="Cambria Math" panose="02040503050406030204" pitchFamily="18" charset="0"/>
                            </a:rPr>
                            <m:t>𝑘</m:t>
                          </m:r>
                        </m:sub>
                      </m:sSub>
                      <m:r>
                        <a:rPr lang="fr-FR" b="0" i="1" smtClean="0">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𝑔</m:t>
                          </m:r>
                        </m:e>
                        <m:sup>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𝑟</m:t>
                              </m:r>
                            </m:e>
                            <m:sup>
                              <m:r>
                                <a:rPr lang="fr-FR" b="0" i="1" smtClean="0">
                                  <a:solidFill>
                                    <a:srgbClr val="000000"/>
                                  </a:solidFill>
                                  <a:latin typeface="Cambria Math" panose="02040503050406030204" pitchFamily="18" charset="0"/>
                                </a:rPr>
                                <m:t>′</m:t>
                              </m:r>
                            </m:sup>
                          </m:sSup>
                        </m:sup>
                      </m:sSup>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𝐻</m:t>
                      </m:r>
                      <m:sSup>
                        <m:sSupPr>
                          <m:ctrlPr>
                            <a:rPr lang="fr-FR" b="0" i="1" smtClean="0">
                              <a:solidFill>
                                <a:srgbClr val="000000"/>
                              </a:solidFill>
                              <a:latin typeface="Cambria Math" panose="02040503050406030204" pitchFamily="18" charset="0"/>
                            </a:rPr>
                          </m:ctrlPr>
                        </m:sSupPr>
                        <m:e>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𝑘</m:t>
                              </m:r>
                            </m:e>
                          </m:d>
                        </m:e>
                        <m:sup>
                          <m:sSubSup>
                            <m:sSubSupPr>
                              <m:ctrlPr>
                                <a:rPr lang="fr-FR" b="0" i="1" smtClean="0">
                                  <a:solidFill>
                                    <a:srgbClr val="000000"/>
                                  </a:solidFill>
                                  <a:latin typeface="Cambria Math" panose="02040503050406030204" pitchFamily="18" charset="0"/>
                                </a:rPr>
                              </m:ctrlPr>
                            </m:sSubSupPr>
                            <m:e>
                              <m:r>
                                <a:rPr lang="fr-FR" b="0" i="1" smtClean="0">
                                  <a:solidFill>
                                    <a:srgbClr val="000000"/>
                                  </a:solidFill>
                                  <a:latin typeface="Cambria Math" panose="02040503050406030204" pitchFamily="18" charset="0"/>
                                </a:rPr>
                                <m:t>𝑟</m:t>
                              </m:r>
                            </m:e>
                            <m:sub>
                              <m:r>
                                <a:rPr lang="fr-FR" b="0" i="1" smtClean="0">
                                  <a:solidFill>
                                    <a:srgbClr val="000000"/>
                                  </a:solidFill>
                                  <a:latin typeface="Cambria Math" panose="02040503050406030204" pitchFamily="18" charset="0"/>
                                </a:rPr>
                                <m:t>𝑘</m:t>
                              </m:r>
                            </m:sub>
                            <m:sup>
                              <m:r>
                                <a:rPr lang="fr-FR" b="0" i="1" smtClean="0">
                                  <a:solidFill>
                                    <a:srgbClr val="000000"/>
                                  </a:solidFill>
                                  <a:latin typeface="Cambria Math" panose="02040503050406030204" pitchFamily="18" charset="0"/>
                                </a:rPr>
                                <m:t>′</m:t>
                              </m:r>
                            </m:sup>
                          </m:sSubSup>
                        </m:sup>
                      </m:sSup>
                      <m:r>
                        <a:rPr lang="fr-FR" b="0" i="1" smtClean="0">
                          <a:solidFill>
                            <a:srgbClr val="000000"/>
                          </a:solidFill>
                          <a:latin typeface="Cambria Math" panose="02040503050406030204" pitchFamily="18" charset="0"/>
                        </a:rPr>
                        <m:t>,</m:t>
                      </m:r>
                      <m:sSup>
                        <m:sSupPr>
                          <m:ctrlPr>
                            <a:rPr lang="fr-FR" b="0" i="1" dirty="0" smtClean="0">
                              <a:solidFill>
                                <a:srgbClr val="000000"/>
                              </a:solidFill>
                              <a:latin typeface="Cambria Math" panose="02040503050406030204" pitchFamily="18" charset="0"/>
                            </a:rPr>
                          </m:ctrlPr>
                        </m:sSupPr>
                        <m:e>
                          <m:sSubSup>
                            <m:sSubSupPr>
                              <m:ctrlPr>
                                <a:rPr lang="fr-FR" i="1">
                                  <a:solidFill>
                                    <a:srgbClr val="000000"/>
                                  </a:solidFill>
                                  <a:latin typeface="Cambria Math" panose="02040503050406030204" pitchFamily="18" charset="0"/>
                                </a:rPr>
                              </m:ctrlPr>
                            </m:sSubSupPr>
                            <m:e>
                              <m:r>
                                <a:rPr lang="fr-FR" i="1">
                                  <a:solidFill>
                                    <a:srgbClr val="000000"/>
                                  </a:solidFill>
                                  <a:latin typeface="Cambria Math" panose="02040503050406030204" pitchFamily="18" charset="0"/>
                                </a:rPr>
                                <m:t>𝐷</m:t>
                              </m:r>
                            </m:e>
                            <m:sub>
                              <m:r>
                                <a:rPr lang="fr-FR" i="1">
                                  <a:solidFill>
                                    <a:srgbClr val="000000"/>
                                  </a:solidFill>
                                  <a:latin typeface="Cambria Math" panose="02040503050406030204" pitchFamily="18" charset="0"/>
                                </a:rPr>
                                <m:t>𝑘</m:t>
                              </m:r>
                            </m:sub>
                            <m:sup>
                              <m:r>
                                <m:rPr>
                                  <m:nor/>
                                </m:rPr>
                                <a:rPr lang="fr-FR" dirty="0">
                                  <a:solidFill>
                                    <a:srgbClr val="000000"/>
                                  </a:solidFill>
                                  <a:latin typeface="CMR10"/>
                                </a:rPr>
                                <m:t>~</m:t>
                              </m:r>
                            </m:sup>
                          </m:sSubSup>
                        </m:e>
                        <m:sup>
                          <m:r>
                            <a:rPr lang="fr-FR" b="0" i="1" dirty="0" smtClean="0">
                              <a:solidFill>
                                <a:srgbClr val="000000"/>
                              </a:solidFill>
                              <a:latin typeface="Cambria Math" panose="02040503050406030204" pitchFamily="18" charset="0"/>
                            </a:rPr>
                            <m:t>′</m:t>
                          </m:r>
                        </m:sup>
                      </m:sSup>
                      <m:r>
                        <a:rPr lang="fr-FR" b="0" i="1" dirty="0" smtClean="0">
                          <a:solidFill>
                            <a:srgbClr val="000000"/>
                          </a:solidFill>
                          <a:latin typeface="Cambria Math" panose="02040503050406030204" pitchFamily="18" charset="0"/>
                        </a:rPr>
                        <m:t>=</m:t>
                      </m:r>
                      <m:sSubSup>
                        <m:sSubSupPr>
                          <m:ctrlPr>
                            <a:rPr lang="fr-FR" b="0" i="1" dirty="0" smtClean="0">
                              <a:solidFill>
                                <a:srgbClr val="000000"/>
                              </a:solidFill>
                              <a:latin typeface="Cambria Math" panose="02040503050406030204" pitchFamily="18" charset="0"/>
                            </a:rPr>
                          </m:ctrlPr>
                        </m:sSubSupPr>
                        <m:e>
                          <m:r>
                            <a:rPr lang="fr-FR" b="0" i="1" dirty="0" smtClean="0">
                              <a:solidFill>
                                <a:srgbClr val="000000"/>
                              </a:solidFill>
                              <a:latin typeface="Cambria Math" panose="02040503050406030204" pitchFamily="18" charset="0"/>
                            </a:rPr>
                            <m:t>𝐷</m:t>
                          </m:r>
                        </m:e>
                        <m:sub>
                          <m:r>
                            <a:rPr lang="fr-FR" b="0" i="1" dirty="0" smtClean="0">
                              <a:solidFill>
                                <a:srgbClr val="000000"/>
                              </a:solidFill>
                              <a:latin typeface="Cambria Math" panose="02040503050406030204" pitchFamily="18" charset="0"/>
                            </a:rPr>
                            <m:t>𝑘</m:t>
                          </m:r>
                        </m:sub>
                        <m:sup>
                          <m:r>
                            <a:rPr lang="fr-FR" b="0" i="1" dirty="0" smtClean="0">
                              <a:solidFill>
                                <a:srgbClr val="000000"/>
                              </a:solidFill>
                              <a:latin typeface="Cambria Math" panose="02040503050406030204" pitchFamily="18" charset="0"/>
                            </a:rPr>
                            <m:t>′</m:t>
                          </m:r>
                        </m:sup>
                      </m:sSubSup>
                      <m:r>
                        <a:rPr lang="fr-FR" b="0" i="1" dirty="0" smtClean="0">
                          <a:solidFill>
                            <a:srgbClr val="000000"/>
                          </a:solidFill>
                          <a:latin typeface="Cambria Math" panose="02040503050406030204" pitchFamily="18" charset="0"/>
                        </a:rPr>
                        <m:t>.</m:t>
                      </m:r>
                      <m:sSup>
                        <m:sSupPr>
                          <m:ctrlPr>
                            <a:rPr lang="fr-FR" b="0" i="1" dirty="0" smtClean="0">
                              <a:solidFill>
                                <a:srgbClr val="000000"/>
                              </a:solidFill>
                              <a:latin typeface="Cambria Math" panose="02040503050406030204" pitchFamily="18" charset="0"/>
                            </a:rPr>
                          </m:ctrlPr>
                        </m:sSupPr>
                        <m:e>
                          <m:r>
                            <a:rPr lang="fr-FR" b="0" i="1" dirty="0" smtClean="0">
                              <a:solidFill>
                                <a:srgbClr val="000000"/>
                              </a:solidFill>
                              <a:latin typeface="Cambria Math" panose="02040503050406030204" pitchFamily="18" charset="0"/>
                            </a:rPr>
                            <m:t>𝑔</m:t>
                          </m:r>
                        </m:e>
                        <m:sup>
                          <m:sSubSup>
                            <m:sSubSupPr>
                              <m:ctrlPr>
                                <a:rPr lang="fr-FR" b="0" i="1" dirty="0" smtClean="0">
                                  <a:solidFill>
                                    <a:srgbClr val="000000"/>
                                  </a:solidFill>
                                  <a:latin typeface="Cambria Math" panose="02040503050406030204" pitchFamily="18" charset="0"/>
                                </a:rPr>
                              </m:ctrlPr>
                            </m:sSubSupPr>
                            <m:e>
                              <m:r>
                                <a:rPr lang="fr-FR" b="0" i="1" dirty="0" smtClean="0">
                                  <a:solidFill>
                                    <a:srgbClr val="000000"/>
                                  </a:solidFill>
                                  <a:latin typeface="Cambria Math" panose="02040503050406030204" pitchFamily="18" charset="0"/>
                                </a:rPr>
                                <m:t>𝑟</m:t>
                              </m:r>
                            </m:e>
                            <m:sub>
                              <m:r>
                                <a:rPr lang="fr-FR" b="0" i="1" dirty="0" smtClean="0">
                                  <a:solidFill>
                                    <a:srgbClr val="000000"/>
                                  </a:solidFill>
                                  <a:latin typeface="Cambria Math" panose="02040503050406030204" pitchFamily="18" charset="0"/>
                                </a:rPr>
                                <m:t>𝑘</m:t>
                              </m:r>
                            </m:sub>
                            <m:sup>
                              <m:r>
                                <a:rPr lang="fr-FR" b="0" i="1" dirty="0" smtClean="0">
                                  <a:solidFill>
                                    <a:srgbClr val="000000"/>
                                  </a:solidFill>
                                  <a:latin typeface="Cambria Math" panose="02040503050406030204" pitchFamily="18" charset="0"/>
                                </a:rPr>
                                <m:t>′</m:t>
                              </m:r>
                            </m:sup>
                          </m:sSubSup>
                        </m:sup>
                      </m:sSup>
                      <m:r>
                        <a:rPr lang="fr-FR" b="0" i="1" dirty="0" smtClean="0">
                          <a:solidFill>
                            <a:srgbClr val="000000"/>
                          </a:solidFill>
                          <a:latin typeface="Cambria Math" panose="02040503050406030204" pitchFamily="18" charset="0"/>
                        </a:rPr>
                        <m:t>)</m:t>
                      </m:r>
                    </m:oMath>
                  </m:oMathPara>
                </a14:m>
                <a:endParaRPr lang="en-US" dirty="0">
                  <a:solidFill>
                    <a:srgbClr val="000000"/>
                  </a:solidFill>
                  <a:latin typeface="CMR10"/>
                </a:endParaRPr>
              </a:p>
              <a:p>
                <a:pPr marL="625475">
                  <a:buClr>
                    <a:srgbClr val="438086"/>
                  </a:buClr>
                  <a:buSzPct val="60000"/>
                </a:pPr>
                <a:endParaRPr lang="en-US" b="0" i="0" dirty="0">
                  <a:solidFill>
                    <a:srgbClr val="000000"/>
                  </a:solidFill>
                  <a:effectLst/>
                  <a:latin typeface="CMR10"/>
                </a:endParaRPr>
              </a:p>
            </p:txBody>
          </p:sp>
        </mc:Choice>
        <mc:Fallback xmlns="">
          <p:sp>
            <p:nvSpPr>
              <p:cNvPr id="8" name="ZoneTexte 7">
                <a:extLst>
                  <a:ext uri="{FF2B5EF4-FFF2-40B4-BE49-F238E27FC236}">
                    <a16:creationId xmlns:a16="http://schemas.microsoft.com/office/drawing/2014/main" id="{E8887B45-17A6-4B9E-9024-C5006313517C}"/>
                  </a:ext>
                </a:extLst>
              </p:cNvPr>
              <p:cNvSpPr txBox="1">
                <a:spLocks noRot="1" noChangeAspect="1" noMove="1" noResize="1" noEditPoints="1" noAdjustHandles="1" noChangeArrowheads="1" noChangeShapeType="1" noTextEdit="1"/>
              </p:cNvSpPr>
              <p:nvPr/>
            </p:nvSpPr>
            <p:spPr>
              <a:xfrm>
                <a:off x="143508" y="1323381"/>
                <a:ext cx="8851197" cy="5598007"/>
              </a:xfrm>
              <a:prstGeom prst="rect">
                <a:avLst/>
              </a:prstGeom>
              <a:blipFill>
                <a:blip r:embed="rId2"/>
                <a:stretch>
                  <a:fillRect l="-344" t="-545"/>
                </a:stretch>
              </a:blipFill>
            </p:spPr>
            <p:txBody>
              <a:bodyPr/>
              <a:lstStyle/>
              <a:p>
                <a:r>
                  <a:rPr lang="en-US">
                    <a:noFill/>
                  </a:rPr>
                  <a:t> </a:t>
                </a:r>
              </a:p>
            </p:txBody>
          </p:sp>
        </mc:Fallback>
      </mc:AlternateContent>
    </p:spTree>
    <p:extLst>
      <p:ext uri="{BB962C8B-B14F-4D97-AF65-F5344CB8AC3E}">
        <p14:creationId xmlns:p14="http://schemas.microsoft.com/office/powerpoint/2010/main" val="3774231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28</a:t>
            </a:fld>
            <a:endParaRPr lang="fr-FR" dirty="0"/>
          </a:p>
        </p:txBody>
      </p:sp>
      <p:sp>
        <p:nvSpPr>
          <p:cNvPr id="9" name="Rectangle 2"/>
          <p:cNvSpPr>
            <a:spLocks noGrp="1" noChangeArrowheads="1"/>
          </p:cNvSpPr>
          <p:nvPr>
            <p:ph type="title" idx="4294967295"/>
          </p:nvPr>
        </p:nvSpPr>
        <p:spPr>
          <a:xfrm>
            <a:off x="143508" y="267890"/>
            <a:ext cx="7596844" cy="476250"/>
          </a:xfrm>
        </p:spPr>
        <p:txBody>
          <a:bodyPr>
            <a:noAutofit/>
          </a:bodyPr>
          <a:lstStyle/>
          <a:p>
            <a:pPr eaLnBrk="1" hangingPunct="1"/>
            <a:r>
              <a:rPr lang="en-US" altLang="fr-FR" sz="3200" b="1" dirty="0" err="1">
                <a:latin typeface="Calibri" panose="020F0502020204030204" pitchFamily="34" charset="0"/>
              </a:rPr>
              <a:t>Bethencourt</a:t>
            </a:r>
            <a:r>
              <a:rPr lang="en-US" altLang="fr-FR" sz="3200" b="1" dirty="0">
                <a:latin typeface="Calibri" panose="020F0502020204030204" pitchFamily="34" charset="0"/>
              </a:rPr>
              <a:t> et al. CP-ABE scheme</a:t>
            </a:r>
          </a:p>
        </p:txBody>
      </p:sp>
      <p:sp>
        <p:nvSpPr>
          <p:cNvPr id="10" name="Rectangle 3"/>
          <p:cNvSpPr txBox="1">
            <a:spLocks noChangeArrowheads="1"/>
          </p:cNvSpPr>
          <p:nvPr/>
        </p:nvSpPr>
        <p:spPr>
          <a:xfrm>
            <a:off x="431540" y="1448780"/>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E8887B45-17A6-4B9E-9024-C5006313517C}"/>
                  </a:ext>
                </a:extLst>
              </p:cNvPr>
              <p:cNvSpPr txBox="1"/>
              <p:nvPr/>
            </p:nvSpPr>
            <p:spPr>
              <a:xfrm>
                <a:off x="143508" y="1226982"/>
                <a:ext cx="8851197" cy="5740546"/>
              </a:xfrm>
              <a:prstGeom prst="rect">
                <a:avLst/>
              </a:prstGeom>
              <a:noFill/>
            </p:spPr>
            <p:txBody>
              <a:bodyPr wrap="square">
                <a:spAutoFit/>
              </a:bodyPr>
              <a:lstStyle/>
              <a:p>
                <a:pPr algn="just">
                  <a:buClr>
                    <a:srgbClr val="438086"/>
                  </a:buClr>
                  <a:buSzPct val="60000"/>
                </a:pPr>
                <a14:m>
                  <m:oMathPara xmlns:m="http://schemas.openxmlformats.org/officeDocument/2006/math">
                    <m:oMathParaPr>
                      <m:jc m:val="left"/>
                    </m:oMathParaPr>
                    <m:oMath xmlns:m="http://schemas.openxmlformats.org/officeDocument/2006/math">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𝑬𝒏𝒄𝒓𝒚𝒑𝒕</m:t>
                      </m:r>
                      <m:d>
                        <m:dPr>
                          <m:ctrlPr>
                            <a:rPr kumimoji="0" lang="en-US"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ctrlPr>
                        </m:dPr>
                        <m:e>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𝑷𝑲</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 </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𝑨</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 </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𝑴</m:t>
                          </m:r>
                        </m:e>
                      </m:d>
                      <m:r>
                        <a:rPr kumimoji="0" lang="en-US" sz="20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m:t>→</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m:t>𝑪𝑻</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b="0" i="0" dirty="0">
                  <a:solidFill>
                    <a:srgbClr val="000000"/>
                  </a:solidFill>
                  <a:effectLst/>
                  <a:latin typeface="CMR10"/>
                </a:endParaRPr>
              </a:p>
              <a:p>
                <a:pPr algn="just">
                  <a:buClr>
                    <a:srgbClr val="438086"/>
                  </a:buClr>
                  <a:buSzPct val="60000"/>
                </a:pPr>
                <a:endParaRPr lang="en-US" b="0" i="0" dirty="0">
                  <a:solidFill>
                    <a:srgbClr val="000000"/>
                  </a:solidFill>
                  <a:effectLst/>
                  <a:latin typeface="CMR10"/>
                </a:endParaRPr>
              </a:p>
              <a:p>
                <a:pPr marL="898525" indent="-273050" algn="just">
                  <a:buClr>
                    <a:srgbClr val="438086"/>
                  </a:buClr>
                  <a:buSzPct val="60000"/>
                  <a:buFont typeface="Wingdings"/>
                  <a:buChar char=""/>
                </a:pPr>
                <a:r>
                  <a:rPr lang="en-US" dirty="0">
                    <a:latin typeface="Calibri"/>
                    <a:cs typeface="Calibri"/>
                  </a:rPr>
                  <a:t>Choose </a:t>
                </a:r>
                <a:r>
                  <a:rPr lang="en-US" sz="1800" b="0" i="0" dirty="0">
                    <a:solidFill>
                      <a:srgbClr val="000000"/>
                    </a:solidFill>
                    <a:effectLst/>
                    <a:latin typeface="CMR10"/>
                  </a:rPr>
                  <a:t>a polynomial </a:t>
                </a:r>
                <a14:m>
                  <m:oMath xmlns:m="http://schemas.openxmlformats.org/officeDocument/2006/math">
                    <m:sSub>
                      <m:sSubPr>
                        <m:ctrlPr>
                          <a:rPr lang="fr-FR"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𝑞</m:t>
                        </m:r>
                      </m:e>
                      <m:sub>
                        <m:r>
                          <a:rPr lang="en-US" sz="1800" b="0" i="1" dirty="0" smtClean="0">
                            <a:solidFill>
                              <a:srgbClr val="000000"/>
                            </a:solidFill>
                            <a:effectLst/>
                            <a:latin typeface="Cambria Math" panose="02040503050406030204" pitchFamily="18" charset="0"/>
                          </a:rPr>
                          <m:t>𝑥</m:t>
                        </m:r>
                      </m:sub>
                    </m:sSub>
                  </m:oMath>
                </a14:m>
                <a:r>
                  <a:rPr lang="en-US" sz="1800" b="0" i="1" dirty="0">
                    <a:solidFill>
                      <a:srgbClr val="000000"/>
                    </a:solidFill>
                    <a:effectLst/>
                    <a:latin typeface="CMMI8"/>
                  </a:rPr>
                  <a:t> </a:t>
                </a:r>
                <a:r>
                  <a:rPr lang="en-US" sz="1800" b="0" i="0" dirty="0">
                    <a:solidFill>
                      <a:srgbClr val="000000"/>
                    </a:solidFill>
                    <a:effectLst/>
                    <a:latin typeface="CMR10"/>
                  </a:rPr>
                  <a:t>for each node </a:t>
                </a:r>
                <a14:m>
                  <m:oMath xmlns:m="http://schemas.openxmlformats.org/officeDocument/2006/math">
                    <m:r>
                      <a:rPr lang="en-US" sz="1800" b="0" i="1" dirty="0" smtClean="0">
                        <a:solidFill>
                          <a:srgbClr val="000000"/>
                        </a:solidFill>
                        <a:effectLst/>
                        <a:latin typeface="Cambria Math" panose="02040503050406030204" pitchFamily="18" charset="0"/>
                      </a:rPr>
                      <m:t>𝑥</m:t>
                    </m:r>
                  </m:oMath>
                </a14:m>
                <a:r>
                  <a:rPr lang="en-US" sz="1800" b="0" i="1" dirty="0">
                    <a:solidFill>
                      <a:srgbClr val="000000"/>
                    </a:solidFill>
                    <a:effectLst/>
                    <a:latin typeface="CMMI10"/>
                  </a:rPr>
                  <a:t> in </a:t>
                </a:r>
                <a14:m>
                  <m:oMath xmlns:m="http://schemas.openxmlformats.org/officeDocument/2006/math">
                    <m:r>
                      <a:rPr lang="fr-FR" sz="1800" b="0" i="1" smtClean="0">
                        <a:solidFill>
                          <a:srgbClr val="000000"/>
                        </a:solidFill>
                        <a:effectLst/>
                        <a:latin typeface="Cambria Math" panose="02040503050406030204" pitchFamily="18" charset="0"/>
                      </a:rPr>
                      <m:t>𝐴</m:t>
                    </m:r>
                  </m:oMath>
                </a14:m>
                <a:r>
                  <a:rPr lang="en-US" sz="1800" b="0" i="0" dirty="0">
                    <a:solidFill>
                      <a:srgbClr val="000000"/>
                    </a:solidFill>
                    <a:effectLst/>
                    <a:latin typeface="CMR10"/>
                  </a:rPr>
                  <a:t> (including the leaves). These polynomials are chosen starting from the root node </a:t>
                </a:r>
                <a14:m>
                  <m:oMath xmlns:m="http://schemas.openxmlformats.org/officeDocument/2006/math">
                    <m:r>
                      <a:rPr lang="en-US" sz="1800" b="0" i="1" dirty="0" smtClean="0">
                        <a:solidFill>
                          <a:srgbClr val="000000"/>
                        </a:solidFill>
                        <a:effectLst/>
                        <a:latin typeface="Cambria Math" panose="02040503050406030204" pitchFamily="18" charset="0"/>
                      </a:rPr>
                      <m:t>𝑟</m:t>
                    </m:r>
                  </m:oMath>
                </a14:m>
                <a:r>
                  <a:rPr lang="en-US" sz="1800" b="0" i="0" dirty="0">
                    <a:solidFill>
                      <a:srgbClr val="000000"/>
                    </a:solidFill>
                    <a:effectLst/>
                    <a:latin typeface="CMR10"/>
                  </a:rPr>
                  <a:t>.</a:t>
                </a:r>
              </a:p>
              <a:p>
                <a:pPr marL="898525" indent="-273050" algn="just">
                  <a:buClr>
                    <a:srgbClr val="438086"/>
                  </a:buClr>
                  <a:buSzPct val="60000"/>
                  <a:buFont typeface="Wingdings"/>
                  <a:buChar char=""/>
                </a:pPr>
                <a:endParaRPr lang="en-US" sz="1400" b="0" i="0" dirty="0">
                  <a:solidFill>
                    <a:srgbClr val="000000"/>
                  </a:solidFill>
                  <a:effectLst/>
                  <a:latin typeface="CMR10"/>
                </a:endParaRPr>
              </a:p>
              <a:p>
                <a:pPr marL="898525" indent="-273050" algn="just">
                  <a:buClr>
                    <a:srgbClr val="438086"/>
                  </a:buClr>
                  <a:buSzPct val="60000"/>
                  <a:buFont typeface="Wingdings"/>
                  <a:buChar char=""/>
                </a:pPr>
                <a:r>
                  <a:rPr lang="en-US" b="0" i="0" dirty="0">
                    <a:solidFill>
                      <a:srgbClr val="000000"/>
                    </a:solidFill>
                    <a:effectLst/>
                    <a:latin typeface="CMR10"/>
                  </a:rPr>
                  <a:t>For each node </a:t>
                </a:r>
                <a14:m>
                  <m:oMath xmlns:m="http://schemas.openxmlformats.org/officeDocument/2006/math">
                    <m:r>
                      <a:rPr lang="fr-FR" b="0" i="1" smtClean="0">
                        <a:solidFill>
                          <a:srgbClr val="000000"/>
                        </a:solidFill>
                        <a:effectLst/>
                        <a:latin typeface="Cambria Math" panose="02040503050406030204" pitchFamily="18" charset="0"/>
                      </a:rPr>
                      <m:t>𝑥</m:t>
                    </m:r>
                  </m:oMath>
                </a14:m>
                <a:r>
                  <a:rPr lang="en-US" b="0" i="0" dirty="0">
                    <a:solidFill>
                      <a:srgbClr val="000000"/>
                    </a:solidFill>
                    <a:effectLst/>
                    <a:latin typeface="CMR10"/>
                  </a:rPr>
                  <a:t> in </a:t>
                </a:r>
                <a14:m>
                  <m:oMath xmlns:m="http://schemas.openxmlformats.org/officeDocument/2006/math">
                    <m:r>
                      <a:rPr lang="fr-FR" b="0" i="1" smtClean="0">
                        <a:solidFill>
                          <a:srgbClr val="000000"/>
                        </a:solidFill>
                        <a:effectLst/>
                        <a:latin typeface="Cambria Math" panose="02040503050406030204" pitchFamily="18" charset="0"/>
                      </a:rPr>
                      <m:t>𝐴</m:t>
                    </m:r>
                  </m:oMath>
                </a14:m>
                <a:r>
                  <a:rPr lang="en-US" b="0" i="0" dirty="0">
                    <a:solidFill>
                      <a:srgbClr val="000000"/>
                    </a:solidFill>
                    <a:effectLst/>
                    <a:latin typeface="CMR10"/>
                  </a:rPr>
                  <a:t> </a:t>
                </a:r>
                <a:r>
                  <a:rPr lang="en-US" dirty="0">
                    <a:solidFill>
                      <a:srgbClr val="000000"/>
                    </a:solidFill>
                    <a:latin typeface="CMR10"/>
                  </a:rPr>
                  <a:t>s</a:t>
                </a:r>
                <a:r>
                  <a:rPr lang="en-US" b="0" i="0" dirty="0">
                    <a:solidFill>
                      <a:srgbClr val="000000"/>
                    </a:solidFill>
                    <a:effectLst/>
                    <a:latin typeface="CMR10"/>
                  </a:rPr>
                  <a:t>et </a:t>
                </a:r>
                <a14:m>
                  <m:oMath xmlns:m="http://schemas.openxmlformats.org/officeDocument/2006/math">
                    <m:sSub>
                      <m:sSubPr>
                        <m:ctrlPr>
                          <a:rPr lang="fr-FR" b="0" i="1" smtClean="0">
                            <a:solidFill>
                              <a:srgbClr val="000000"/>
                            </a:solidFill>
                            <a:effectLst/>
                            <a:latin typeface="Cambria Math" panose="02040503050406030204" pitchFamily="18" charset="0"/>
                          </a:rPr>
                        </m:ctrlPr>
                      </m:sSubPr>
                      <m:e>
                        <m:r>
                          <a:rPr lang="fr-FR" b="0" i="1" smtClean="0">
                            <a:solidFill>
                              <a:srgbClr val="000000"/>
                            </a:solidFill>
                            <a:effectLst/>
                            <a:latin typeface="Cambria Math" panose="02040503050406030204" pitchFamily="18" charset="0"/>
                          </a:rPr>
                          <m:t>𝑑</m:t>
                        </m:r>
                      </m:e>
                      <m:sub>
                        <m:r>
                          <a:rPr lang="fr-FR" b="0" i="1" smtClean="0">
                            <a:solidFill>
                              <a:srgbClr val="000000"/>
                            </a:solidFill>
                            <a:effectLst/>
                            <a:latin typeface="Cambria Math" panose="02040503050406030204" pitchFamily="18" charset="0"/>
                          </a:rPr>
                          <m:t>𝑥</m:t>
                        </m:r>
                      </m:sub>
                    </m:sSub>
                    <m:r>
                      <a:rPr lang="fr-FR" b="0" i="1" smtClean="0">
                        <a:solidFill>
                          <a:srgbClr val="000000"/>
                        </a:solidFill>
                        <a:effectLst/>
                        <a:latin typeface="Cambria Math" panose="02040503050406030204" pitchFamily="18" charset="0"/>
                      </a:rPr>
                      <m:t>=</m:t>
                    </m:r>
                    <m:sSub>
                      <m:sSubPr>
                        <m:ctrlPr>
                          <a:rPr lang="fr-FR" b="0" i="1" smtClean="0">
                            <a:solidFill>
                              <a:srgbClr val="000000"/>
                            </a:solidFill>
                            <a:effectLst/>
                            <a:latin typeface="Cambria Math" panose="02040503050406030204" pitchFamily="18" charset="0"/>
                          </a:rPr>
                        </m:ctrlPr>
                      </m:sSubPr>
                      <m:e>
                        <m:r>
                          <a:rPr lang="fr-FR" b="0" i="1" smtClean="0">
                            <a:solidFill>
                              <a:srgbClr val="000000"/>
                            </a:solidFill>
                            <a:effectLst/>
                            <a:latin typeface="Cambria Math" panose="02040503050406030204" pitchFamily="18" charset="0"/>
                          </a:rPr>
                          <m:t>𝑘</m:t>
                        </m:r>
                      </m:e>
                      <m:sub>
                        <m:r>
                          <a:rPr lang="fr-FR" b="0" i="1" smtClean="0">
                            <a:solidFill>
                              <a:srgbClr val="000000"/>
                            </a:solidFill>
                            <a:effectLst/>
                            <a:latin typeface="Cambria Math" panose="02040503050406030204" pitchFamily="18" charset="0"/>
                          </a:rPr>
                          <m:t>𝑥</m:t>
                        </m:r>
                      </m:sub>
                    </m:sSub>
                    <m:r>
                      <a:rPr lang="fr-FR" b="0" i="1" smtClean="0">
                        <a:solidFill>
                          <a:srgbClr val="000000"/>
                        </a:solidFill>
                        <a:effectLst/>
                        <a:latin typeface="Cambria Math" panose="02040503050406030204" pitchFamily="18" charset="0"/>
                      </a:rPr>
                      <m:t>−1</m:t>
                    </m:r>
                  </m:oMath>
                </a14:m>
                <a:r>
                  <a:rPr lang="en-US" b="0" i="0" dirty="0">
                    <a:solidFill>
                      <a:srgbClr val="000000"/>
                    </a:solidFill>
                    <a:effectLst/>
                    <a:latin typeface="CMR10"/>
                  </a:rPr>
                  <a:t>, </a:t>
                </a:r>
                <a:r>
                  <a:rPr lang="en-US" dirty="0">
                    <a:solidFill>
                      <a:srgbClr val="000000"/>
                    </a:solidFill>
                    <a:latin typeface="CMR10"/>
                  </a:rPr>
                  <a:t>where </a:t>
                </a:r>
                <a14:m>
                  <m:oMath xmlns:m="http://schemas.openxmlformats.org/officeDocument/2006/math">
                    <m:sSub>
                      <m:sSubPr>
                        <m:ctrlPr>
                          <a:rPr lang="en-US" i="1" dirty="0" smtClean="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𝑘</m:t>
                        </m:r>
                      </m:e>
                      <m:sub>
                        <m:r>
                          <a:rPr lang="en-US" i="1" dirty="0" err="1">
                            <a:solidFill>
                              <a:srgbClr val="000000"/>
                            </a:solidFill>
                            <a:latin typeface="Cambria Math" panose="02040503050406030204" pitchFamily="18" charset="0"/>
                          </a:rPr>
                          <m:t>𝑥</m:t>
                        </m:r>
                      </m:sub>
                    </m:sSub>
                  </m:oMath>
                </a14:m>
                <a:r>
                  <a:rPr lang="en-US" i="1" dirty="0">
                    <a:solidFill>
                      <a:srgbClr val="000000"/>
                    </a:solidFill>
                    <a:latin typeface="CMMI8"/>
                  </a:rPr>
                  <a:t> is </a:t>
                </a:r>
                <a:r>
                  <a:rPr lang="en-US" dirty="0">
                    <a:solidFill>
                      <a:srgbClr val="000000"/>
                    </a:solidFill>
                    <a:latin typeface="CMR10"/>
                  </a:rPr>
                  <a:t>the threshold value</a:t>
                </a:r>
                <a:r>
                  <a:rPr lang="en-US" i="1" dirty="0">
                    <a:solidFill>
                      <a:srgbClr val="000000"/>
                    </a:solidFill>
                    <a:latin typeface="CMMI8"/>
                  </a:rPr>
                  <a:t> </a:t>
                </a:r>
                <a:r>
                  <a:rPr lang="en-US" dirty="0">
                    <a:solidFill>
                      <a:srgbClr val="000000"/>
                    </a:solidFill>
                    <a:latin typeface="CMR10"/>
                  </a:rPr>
                  <a:t>of node </a:t>
                </a:r>
                <a14:m>
                  <m:oMath xmlns:m="http://schemas.openxmlformats.org/officeDocument/2006/math">
                    <m:r>
                      <a:rPr lang="fr-FR" i="1">
                        <a:solidFill>
                          <a:srgbClr val="000000"/>
                        </a:solidFill>
                        <a:latin typeface="Cambria Math" panose="02040503050406030204" pitchFamily="18" charset="0"/>
                      </a:rPr>
                      <m:t>𝑥</m:t>
                    </m:r>
                  </m:oMath>
                </a14:m>
                <a:endParaRPr lang="en-US" dirty="0">
                  <a:solidFill>
                    <a:srgbClr val="000000"/>
                  </a:solidFill>
                  <a:latin typeface="CMR10"/>
                </a:endParaRPr>
              </a:p>
              <a:p>
                <a:pPr marL="625475" algn="just">
                  <a:buClr>
                    <a:srgbClr val="438086"/>
                  </a:buClr>
                  <a:buSzPct val="60000"/>
                </a:pPr>
                <a:endParaRPr lang="en-US" dirty="0">
                  <a:solidFill>
                    <a:srgbClr val="000000"/>
                  </a:solidFill>
                  <a:latin typeface="CMR10"/>
                </a:endParaRPr>
              </a:p>
              <a:p>
                <a:pPr marL="898525" indent="-273050" algn="just">
                  <a:buClr>
                    <a:srgbClr val="438086"/>
                  </a:buClr>
                  <a:buSzPct val="60000"/>
                  <a:buFont typeface="Wingdings"/>
                  <a:buChar char=""/>
                </a:pPr>
                <a:r>
                  <a:rPr lang="en-US" dirty="0">
                    <a:solidFill>
                      <a:srgbClr val="000000"/>
                    </a:solidFill>
                    <a:latin typeface="CMR10"/>
                  </a:rPr>
                  <a:t>For the root node </a:t>
                </a:r>
                <a:r>
                  <a:rPr lang="en-US" i="1" dirty="0">
                    <a:solidFill>
                      <a:srgbClr val="000000"/>
                    </a:solidFill>
                    <a:latin typeface="CMMI10"/>
                  </a:rPr>
                  <a:t>r</a:t>
                </a:r>
                <a:r>
                  <a:rPr lang="en-US" dirty="0">
                    <a:solidFill>
                      <a:srgbClr val="000000"/>
                    </a:solidFill>
                    <a:latin typeface="CMR10"/>
                  </a:rPr>
                  <a:t>: </a:t>
                </a:r>
              </a:p>
              <a:p>
                <a:pPr marL="1700213" lvl="4" indent="-285750">
                  <a:lnSpc>
                    <a:spcPct val="90000"/>
                  </a:lnSpc>
                  <a:spcBef>
                    <a:spcPts val="400"/>
                  </a:spcBef>
                  <a:buClr>
                    <a:schemeClr val="accent3"/>
                  </a:buClr>
                  <a:buSzPct val="75000"/>
                  <a:buFont typeface="Wingdings"/>
                  <a:buChar char=""/>
                  <a:tabLst>
                    <a:tab pos="1700213" algn="l"/>
                  </a:tabLst>
                </a:pPr>
                <a:r>
                  <a:rPr lang="en-US" dirty="0">
                    <a:solidFill>
                      <a:srgbClr val="000000"/>
                    </a:solidFill>
                  </a:rPr>
                  <a:t>Choose a random value </a:t>
                </a:r>
                <a14:m>
                  <m:oMath xmlns:m="http://schemas.openxmlformats.org/officeDocument/2006/math">
                    <m:r>
                      <a:rPr lang="fr-FR" b="0" i="1" smtClean="0">
                        <a:solidFill>
                          <a:srgbClr val="000000"/>
                        </a:solidFill>
                        <a:latin typeface="Cambria Math" panose="02040503050406030204" pitchFamily="18" charset="0"/>
                      </a:rPr>
                      <m:t>𝑠</m:t>
                    </m:r>
                    <m:r>
                      <a:rPr lang="fr-FR" b="0" i="1" smtClean="0">
                        <a:solidFill>
                          <a:srgbClr val="000000"/>
                        </a:solidFill>
                        <a:latin typeface="Cambria Math" panose="02040503050406030204" pitchFamily="18" charset="0"/>
                      </a:rPr>
                      <m:t>∈</m:t>
                    </m:r>
                    <m:sSubSup>
                      <m:sSubSupPr>
                        <m:ctrlPr>
                          <a:rPr lang="fr-FR" b="0" i="1" smtClean="0">
                            <a:solidFill>
                              <a:srgbClr val="000000"/>
                            </a:solidFill>
                            <a:latin typeface="Cambria Math" panose="02040503050406030204" pitchFamily="18" charset="0"/>
                          </a:rPr>
                        </m:ctrlPr>
                      </m:sSubSupPr>
                      <m:e>
                        <m:r>
                          <a:rPr lang="fr-FR" b="0" i="1" smtClean="0">
                            <a:solidFill>
                              <a:srgbClr val="000000"/>
                            </a:solidFill>
                            <a:latin typeface="Cambria Math" panose="02040503050406030204" pitchFamily="18" charset="0"/>
                          </a:rPr>
                          <m:t>𝑍</m:t>
                        </m:r>
                      </m:e>
                      <m:sub>
                        <m:r>
                          <a:rPr lang="fr-FR" b="0" i="1" smtClean="0">
                            <a:solidFill>
                              <a:srgbClr val="000000"/>
                            </a:solidFill>
                            <a:latin typeface="Cambria Math" panose="02040503050406030204" pitchFamily="18" charset="0"/>
                          </a:rPr>
                          <m:t>𝑝</m:t>
                        </m:r>
                      </m:sub>
                      <m:sup>
                        <m:r>
                          <a:rPr lang="fr-FR" b="0" i="1" smtClean="0">
                            <a:solidFill>
                              <a:srgbClr val="000000"/>
                            </a:solidFill>
                            <a:latin typeface="Cambria Math" panose="02040503050406030204" pitchFamily="18" charset="0"/>
                          </a:rPr>
                          <m:t>∗</m:t>
                        </m:r>
                      </m:sup>
                    </m:sSubSup>
                  </m:oMath>
                </a14:m>
                <a:endParaRPr lang="en-US" dirty="0">
                  <a:solidFill>
                    <a:srgbClr val="000000"/>
                  </a:solidFill>
                  <a:latin typeface="CMR10"/>
                </a:endParaRPr>
              </a:p>
              <a:p>
                <a:pPr marL="1700213" lvl="4" indent="-285750">
                  <a:lnSpc>
                    <a:spcPct val="90000"/>
                  </a:lnSpc>
                  <a:spcBef>
                    <a:spcPts val="400"/>
                  </a:spcBef>
                  <a:buClr>
                    <a:schemeClr val="accent3"/>
                  </a:buClr>
                  <a:buSzPct val="75000"/>
                  <a:buFont typeface="Wingdings"/>
                  <a:buChar char=""/>
                  <a:tabLst>
                    <a:tab pos="1700213" algn="l"/>
                  </a:tabLst>
                </a:pPr>
                <a:r>
                  <a:rPr lang="fr-FR" dirty="0">
                    <a:solidFill>
                      <a:srgbClr val="000000"/>
                    </a:solidFill>
                  </a:rPr>
                  <a:t>Set </a:t>
                </a:r>
                <a14:m>
                  <m:oMath xmlns:m="http://schemas.openxmlformats.org/officeDocument/2006/math">
                    <m:sSub>
                      <m:sSubPr>
                        <m:ctrlPr>
                          <a:rPr lang="fr-FR" i="1" dirty="0" smtClean="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𝑞</m:t>
                        </m:r>
                      </m:e>
                      <m:sub>
                        <m:r>
                          <a:rPr lang="en-US" i="1" dirty="0">
                            <a:solidFill>
                              <a:srgbClr val="000000"/>
                            </a:solidFill>
                            <a:latin typeface="Cambria Math" panose="02040503050406030204" pitchFamily="18" charset="0"/>
                          </a:rPr>
                          <m:t>𝑟</m:t>
                        </m:r>
                      </m:sub>
                    </m:sSub>
                    <m:r>
                      <a:rPr lang="en-US" i="1" dirty="0">
                        <a:solidFill>
                          <a:srgbClr val="000000"/>
                        </a:solidFill>
                        <a:latin typeface="Cambria Math" panose="02040503050406030204" pitchFamily="18" charset="0"/>
                      </a:rPr>
                      <m:t>(0) =</m:t>
                    </m:r>
                    <m:r>
                      <a:rPr lang="fr-FR" i="1" dirty="0">
                        <a:solidFill>
                          <a:srgbClr val="000000"/>
                        </a:solidFill>
                        <a:latin typeface="Cambria Math" panose="02040503050406030204" pitchFamily="18" charset="0"/>
                      </a:rPr>
                      <m:t>𝑠</m:t>
                    </m:r>
                  </m:oMath>
                </a14:m>
                <a:r>
                  <a:rPr lang="en-US" i="1" dirty="0">
                    <a:solidFill>
                      <a:srgbClr val="000000"/>
                    </a:solidFill>
                    <a:latin typeface="CMMI10"/>
                  </a:rPr>
                  <a:t> </a:t>
                </a:r>
                <a:r>
                  <a:rPr lang="en-US" dirty="0">
                    <a:solidFill>
                      <a:srgbClr val="000000"/>
                    </a:solidFill>
                    <a:latin typeface="CMR10"/>
                  </a:rPr>
                  <a:t>and choose </a:t>
                </a:r>
                <a14:m>
                  <m:oMath xmlns:m="http://schemas.openxmlformats.org/officeDocument/2006/math">
                    <m:sSub>
                      <m:sSubPr>
                        <m:ctrlPr>
                          <a:rPr lang="fr-FR"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𝑑</m:t>
                        </m:r>
                      </m:e>
                      <m:sub>
                        <m:r>
                          <a:rPr lang="en-US" i="1" dirty="0">
                            <a:solidFill>
                              <a:srgbClr val="000000"/>
                            </a:solidFill>
                            <a:latin typeface="Cambria Math" panose="02040503050406030204" pitchFamily="18" charset="0"/>
                          </a:rPr>
                          <m:t>𝑟</m:t>
                        </m:r>
                      </m:sub>
                    </m:sSub>
                  </m:oMath>
                </a14:m>
                <a:r>
                  <a:rPr lang="en-US" i="1" dirty="0">
                    <a:solidFill>
                      <a:srgbClr val="000000"/>
                    </a:solidFill>
                    <a:latin typeface="CMMI8"/>
                  </a:rPr>
                  <a:t> </a:t>
                </a:r>
                <a:r>
                  <a:rPr lang="en-US" dirty="0">
                    <a:solidFill>
                      <a:srgbClr val="000000"/>
                    </a:solidFill>
                    <a:latin typeface="CMR10"/>
                  </a:rPr>
                  <a:t>other random points for the polynomial </a:t>
                </a:r>
                <a14:m>
                  <m:oMath xmlns:m="http://schemas.openxmlformats.org/officeDocument/2006/math">
                    <m:sSub>
                      <m:sSubPr>
                        <m:ctrlPr>
                          <a:rPr lang="fr-FR"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𝑞</m:t>
                        </m:r>
                      </m:e>
                      <m:sub>
                        <m:r>
                          <a:rPr lang="en-US" i="1" dirty="0">
                            <a:solidFill>
                              <a:srgbClr val="000000"/>
                            </a:solidFill>
                            <a:latin typeface="Cambria Math" panose="02040503050406030204" pitchFamily="18" charset="0"/>
                          </a:rPr>
                          <m:t>𝑟</m:t>
                        </m:r>
                      </m:sub>
                    </m:sSub>
                  </m:oMath>
                </a14:m>
                <a:r>
                  <a:rPr lang="en-US" i="1" dirty="0">
                    <a:solidFill>
                      <a:srgbClr val="000000"/>
                    </a:solidFill>
                    <a:latin typeface="CMMI8"/>
                  </a:rPr>
                  <a:t> </a:t>
                </a:r>
                <a:r>
                  <a:rPr lang="en-US" dirty="0">
                    <a:solidFill>
                      <a:srgbClr val="000000"/>
                    </a:solidFill>
                    <a:latin typeface="CMR10"/>
                  </a:rPr>
                  <a:t>to define it completely.</a:t>
                </a:r>
              </a:p>
              <a:p>
                <a:pPr marL="898525" indent="-273050">
                  <a:buClr>
                    <a:srgbClr val="438086"/>
                  </a:buClr>
                  <a:buSzPct val="60000"/>
                  <a:buFont typeface="Wingdings"/>
                  <a:buChar char=""/>
                </a:pPr>
                <a:endParaRPr lang="en-US" sz="1600" dirty="0">
                  <a:solidFill>
                    <a:srgbClr val="000000"/>
                  </a:solidFill>
                  <a:latin typeface="CMR10"/>
                </a:endParaRPr>
              </a:p>
              <a:p>
                <a:pPr marL="898525" indent="-273050">
                  <a:buClr>
                    <a:srgbClr val="438086"/>
                  </a:buClr>
                  <a:buSzPct val="60000"/>
                  <a:buFont typeface="Wingdings"/>
                  <a:buChar char=""/>
                </a:pPr>
                <a:r>
                  <a:rPr lang="en-US" dirty="0">
                    <a:solidFill>
                      <a:srgbClr val="000000"/>
                    </a:solidFill>
                    <a:latin typeface="CMR10"/>
                  </a:rPr>
                  <a:t>For any other node </a:t>
                </a:r>
                <a14:m>
                  <m:oMath xmlns:m="http://schemas.openxmlformats.org/officeDocument/2006/math">
                    <m:r>
                      <a:rPr lang="en-US" i="1" dirty="0">
                        <a:solidFill>
                          <a:srgbClr val="000000"/>
                        </a:solidFill>
                        <a:latin typeface="Cambria Math" panose="02040503050406030204" pitchFamily="18" charset="0"/>
                      </a:rPr>
                      <m:t>𝑥</m:t>
                    </m:r>
                  </m:oMath>
                </a14:m>
                <a:r>
                  <a:rPr lang="en-US" i="1" dirty="0">
                    <a:solidFill>
                      <a:srgbClr val="000000"/>
                    </a:solidFill>
                    <a:latin typeface="CMMI10"/>
                  </a:rPr>
                  <a:t> </a:t>
                </a:r>
                <a:r>
                  <a:rPr lang="en-US" dirty="0">
                    <a:solidFill>
                      <a:srgbClr val="000000"/>
                    </a:solidFill>
                    <a:latin typeface="CMR10"/>
                  </a:rPr>
                  <a:t>in </a:t>
                </a:r>
                <a14:m>
                  <m:oMath xmlns:m="http://schemas.openxmlformats.org/officeDocument/2006/math">
                    <m:r>
                      <a:rPr lang="fr-FR" i="1">
                        <a:solidFill>
                          <a:srgbClr val="000000"/>
                        </a:solidFill>
                        <a:latin typeface="Cambria Math" panose="02040503050406030204" pitchFamily="18" charset="0"/>
                      </a:rPr>
                      <m:t>𝐴</m:t>
                    </m:r>
                    <m:r>
                      <a:rPr lang="fr-FR">
                        <a:solidFill>
                          <a:srgbClr val="000000"/>
                        </a:solidFill>
                        <a:latin typeface="Cambria Math" panose="02040503050406030204" pitchFamily="18" charset="0"/>
                      </a:rPr>
                      <m:t>:</m:t>
                    </m:r>
                  </m:oMath>
                </a14:m>
                <a:r>
                  <a:rPr lang="en-US" dirty="0">
                    <a:solidFill>
                      <a:srgbClr val="000000"/>
                    </a:solidFill>
                    <a:latin typeface="CMR10"/>
                  </a:rPr>
                  <a:t> </a:t>
                </a:r>
              </a:p>
              <a:p>
                <a:pPr marL="1700213" lvl="4" indent="-285750">
                  <a:lnSpc>
                    <a:spcPct val="90000"/>
                  </a:lnSpc>
                  <a:spcBef>
                    <a:spcPts val="400"/>
                  </a:spcBef>
                  <a:buClr>
                    <a:schemeClr val="accent3"/>
                  </a:buClr>
                  <a:buSzPct val="75000"/>
                  <a:buFont typeface="Wingdings"/>
                  <a:buChar char=""/>
                  <a:tabLst>
                    <a:tab pos="1700213" algn="l"/>
                  </a:tabLst>
                </a:pPr>
                <a:r>
                  <a:rPr lang="en-US" i="1" dirty="0">
                    <a:solidFill>
                      <a:srgbClr val="000000"/>
                    </a:solidFill>
                    <a:latin typeface="Calibri" panose="020F0502020204030204" pitchFamily="34" charset="0"/>
                    <a:cs typeface="Calibri" panose="020F0502020204030204" pitchFamily="34" charset="0"/>
                  </a:rPr>
                  <a:t>set</a:t>
                </a:r>
                <a:r>
                  <a:rPr lang="en-US" i="1" dirty="0">
                    <a:solidFill>
                      <a:srgbClr val="000000"/>
                    </a:solidFill>
                    <a:latin typeface="Cambria Math" panose="02040503050406030204" pitchFamily="18" charset="0"/>
                  </a:rPr>
                  <a:t> </a:t>
                </a:r>
                <a14:m>
                  <m:oMath xmlns:m="http://schemas.openxmlformats.org/officeDocument/2006/math">
                    <m:sSub>
                      <m:sSubPr>
                        <m:ctrlPr>
                          <a:rPr lang="fr-FR"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𝑞</m:t>
                        </m:r>
                      </m:e>
                      <m:sub>
                        <m:r>
                          <a:rPr lang="en-US" i="1" dirty="0">
                            <a:solidFill>
                              <a:srgbClr val="000000"/>
                            </a:solidFill>
                            <a:latin typeface="Cambria Math" panose="02040503050406030204" pitchFamily="18" charset="0"/>
                          </a:rPr>
                          <m:t>𝑥</m:t>
                        </m:r>
                      </m:sub>
                    </m:sSub>
                    <m:d>
                      <m:dPr>
                        <m:ctrlPr>
                          <a:rPr lang="en-US" i="1" dirty="0">
                            <a:solidFill>
                              <a:srgbClr val="000000"/>
                            </a:solidFill>
                            <a:latin typeface="Cambria Math" panose="02040503050406030204" pitchFamily="18" charset="0"/>
                          </a:rPr>
                        </m:ctrlPr>
                      </m:dPr>
                      <m:e>
                        <m:r>
                          <a:rPr lang="en-US" i="1" dirty="0">
                            <a:solidFill>
                              <a:srgbClr val="000000"/>
                            </a:solidFill>
                            <a:latin typeface="Cambria Math" panose="02040503050406030204" pitchFamily="18" charset="0"/>
                          </a:rPr>
                          <m:t>0</m:t>
                        </m:r>
                      </m:e>
                    </m:d>
                    <m:r>
                      <a:rPr lang="en-US" i="1" dirty="0">
                        <a:solidFill>
                          <a:srgbClr val="000000"/>
                        </a:solidFill>
                        <a:latin typeface="Cambria Math" panose="02040503050406030204" pitchFamily="18" charset="0"/>
                      </a:rPr>
                      <m:t> = </m:t>
                    </m:r>
                    <m:sSub>
                      <m:sSubPr>
                        <m:ctrlPr>
                          <a:rPr lang="fr-FR" i="1" dirty="0">
                            <a:solidFill>
                              <a:srgbClr val="000000"/>
                            </a:solidFill>
                            <a:latin typeface="Cambria Math" panose="02040503050406030204" pitchFamily="18" charset="0"/>
                          </a:rPr>
                        </m:ctrlPr>
                      </m:sSubPr>
                      <m:e>
                        <m:r>
                          <a:rPr lang="en-US" i="1" dirty="0" err="1">
                            <a:solidFill>
                              <a:srgbClr val="000000"/>
                            </a:solidFill>
                            <a:latin typeface="Cambria Math" panose="02040503050406030204" pitchFamily="18" charset="0"/>
                          </a:rPr>
                          <m:t>𝑞</m:t>
                        </m:r>
                      </m:e>
                      <m:sub>
                        <m:r>
                          <a:rPr lang="en-US" i="1" dirty="0" err="1">
                            <a:solidFill>
                              <a:srgbClr val="000000"/>
                            </a:solidFill>
                            <a:latin typeface="Cambria Math" panose="02040503050406030204" pitchFamily="18" charset="0"/>
                          </a:rPr>
                          <m:t>𝑝𝑎𝑟𝑒𝑛𝑡</m:t>
                        </m:r>
                      </m:sub>
                    </m:sSub>
                    <m:r>
                      <a:rPr lang="en-US" i="1" dirty="0">
                        <a:solidFill>
                          <a:srgbClr val="000000"/>
                        </a:solidFill>
                        <a:latin typeface="Cambria Math" panose="02040503050406030204" pitchFamily="18" charset="0"/>
                      </a:rPr>
                      <m:t>(</m:t>
                    </m:r>
                    <m:r>
                      <a:rPr lang="en-US" i="1" dirty="0">
                        <a:solidFill>
                          <a:srgbClr val="000000"/>
                        </a:solidFill>
                        <a:latin typeface="Cambria Math" panose="02040503050406030204" pitchFamily="18" charset="0"/>
                      </a:rPr>
                      <m:t>𝑥</m:t>
                    </m:r>
                    <m:r>
                      <a:rPr lang="en-US" i="1" dirty="0">
                        <a:solidFill>
                          <a:srgbClr val="000000"/>
                        </a:solidFill>
                        <a:latin typeface="Cambria Math" panose="02040503050406030204" pitchFamily="18" charset="0"/>
                      </a:rPr>
                      <m:t>)(</m:t>
                    </m:r>
                    <m:r>
                      <a:rPr lang="en-US" i="1" dirty="0">
                        <a:solidFill>
                          <a:srgbClr val="000000"/>
                        </a:solidFill>
                        <a:latin typeface="Cambria Math" panose="02040503050406030204" pitchFamily="18" charset="0"/>
                      </a:rPr>
                      <m:t>𝑖𝑛𝑑𝑒𝑥</m:t>
                    </m:r>
                    <m:r>
                      <a:rPr lang="en-US" i="1" dirty="0">
                        <a:solidFill>
                          <a:srgbClr val="000000"/>
                        </a:solidFill>
                        <a:latin typeface="Cambria Math" panose="02040503050406030204" pitchFamily="18" charset="0"/>
                      </a:rPr>
                      <m:t>(</m:t>
                    </m:r>
                    <m:r>
                      <a:rPr lang="en-US" i="1" dirty="0">
                        <a:solidFill>
                          <a:srgbClr val="000000"/>
                        </a:solidFill>
                        <a:latin typeface="Cambria Math" panose="02040503050406030204" pitchFamily="18" charset="0"/>
                      </a:rPr>
                      <m:t>𝑥</m:t>
                    </m:r>
                    <m:r>
                      <a:rPr lang="en-US" i="1" dirty="0">
                        <a:solidFill>
                          <a:srgbClr val="000000"/>
                        </a:solidFill>
                        <a:latin typeface="Cambria Math" panose="02040503050406030204" pitchFamily="18" charset="0"/>
                      </a:rPr>
                      <m:t>))</m:t>
                    </m:r>
                  </m:oMath>
                </a14:m>
                <a:r>
                  <a:rPr lang="en-US" i="1" dirty="0">
                    <a:solidFill>
                      <a:srgbClr val="000000"/>
                    </a:solidFill>
                    <a:latin typeface="Cambria Math" panose="02040503050406030204" pitchFamily="18" charset="0"/>
                  </a:rPr>
                  <a:t> </a:t>
                </a:r>
                <a:r>
                  <a:rPr lang="en-US" dirty="0">
                    <a:solidFill>
                      <a:srgbClr val="000000"/>
                    </a:solidFill>
                    <a:latin typeface="Calibri" panose="020F0502020204030204" pitchFamily="34" charset="0"/>
                    <a:cs typeface="Calibri" panose="020F0502020204030204" pitchFamily="34" charset="0"/>
                  </a:rPr>
                  <a:t>and choose </a:t>
                </a:r>
                <a14:m>
                  <m:oMath xmlns:m="http://schemas.openxmlformats.org/officeDocument/2006/math">
                    <m:sSub>
                      <m:sSubPr>
                        <m:ctrlPr>
                          <a:rPr lang="fr-FR"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𝑑</m:t>
                        </m:r>
                      </m:e>
                      <m:sub>
                        <m:r>
                          <a:rPr lang="en-US" i="1" dirty="0">
                            <a:solidFill>
                              <a:srgbClr val="000000"/>
                            </a:solidFill>
                            <a:latin typeface="Cambria Math" panose="02040503050406030204" pitchFamily="18" charset="0"/>
                          </a:rPr>
                          <m:t>𝑥</m:t>
                        </m:r>
                      </m:sub>
                    </m:sSub>
                  </m:oMath>
                </a14:m>
                <a:r>
                  <a:rPr lang="en-US" dirty="0">
                    <a:solidFill>
                      <a:srgbClr val="000000"/>
                    </a:solidFill>
                    <a:latin typeface="Cambria Math" panose="02040503050406030204" pitchFamily="18" charset="0"/>
                  </a:rPr>
                  <a:t> </a:t>
                </a:r>
                <a:r>
                  <a:rPr lang="en-US" dirty="0">
                    <a:solidFill>
                      <a:srgbClr val="000000"/>
                    </a:solidFill>
                    <a:latin typeface="Calibri" panose="020F0502020204030204" pitchFamily="34" charset="0"/>
                    <a:cs typeface="Calibri" panose="020F0502020204030204" pitchFamily="34" charset="0"/>
                  </a:rPr>
                  <a:t>other random points to completely define </a:t>
                </a:r>
                <a14:m>
                  <m:oMath xmlns:m="http://schemas.openxmlformats.org/officeDocument/2006/math">
                    <m:sSub>
                      <m:sSubPr>
                        <m:ctrlPr>
                          <a:rPr lang="fr-FR" i="1" dirty="0">
                            <a:solidFill>
                              <a:srgbClr val="000000"/>
                            </a:solidFill>
                            <a:latin typeface="Cambria Math" panose="02040503050406030204" pitchFamily="18" charset="0"/>
                          </a:rPr>
                        </m:ctrlPr>
                      </m:sSubPr>
                      <m:e>
                        <m:r>
                          <a:rPr lang="en-US" i="1" dirty="0">
                            <a:solidFill>
                              <a:srgbClr val="000000"/>
                            </a:solidFill>
                            <a:latin typeface="Cambria Math" panose="02040503050406030204" pitchFamily="18" charset="0"/>
                          </a:rPr>
                          <m:t>𝑞</m:t>
                        </m:r>
                      </m:e>
                      <m:sub>
                        <m:r>
                          <a:rPr lang="en-US" i="1" dirty="0">
                            <a:solidFill>
                              <a:srgbClr val="000000"/>
                            </a:solidFill>
                            <a:latin typeface="Cambria Math" panose="02040503050406030204" pitchFamily="18" charset="0"/>
                          </a:rPr>
                          <m:t>𝑥</m:t>
                        </m:r>
                      </m:sub>
                    </m:sSub>
                  </m:oMath>
                </a14:m>
                <a:r>
                  <a:rPr lang="en-US" dirty="0">
                    <a:solidFill>
                      <a:srgbClr val="000000"/>
                    </a:solidFill>
                    <a:latin typeface="Cambria Math" panose="02040503050406030204" pitchFamily="18" charset="0"/>
                  </a:rPr>
                  <a:t> </a:t>
                </a:r>
              </a:p>
              <a:p>
                <a:pPr marL="625475" algn="just">
                  <a:buClr>
                    <a:srgbClr val="438086"/>
                  </a:buClr>
                  <a:buSzPct val="60000"/>
                </a:pPr>
                <a:endParaRPr lang="en-US" dirty="0">
                  <a:solidFill>
                    <a:srgbClr val="000000"/>
                  </a:solidFill>
                  <a:latin typeface="CMR10"/>
                </a:endParaRPr>
              </a:p>
              <a:p>
                <a:pPr marL="898525" marR="0" lvl="0" indent="-273050" algn="l" defTabSz="914400" rtl="0" eaLnBrk="1" fontAlgn="auto" latinLnBrk="0" hangingPunct="1">
                  <a:lnSpc>
                    <a:spcPct val="100000"/>
                  </a:lnSpc>
                  <a:spcBef>
                    <a:spcPts val="0"/>
                  </a:spcBef>
                  <a:spcAft>
                    <a:spcPts val="0"/>
                  </a:spcAft>
                  <a:buClr>
                    <a:srgbClr val="438086"/>
                  </a:buClr>
                  <a:buSzPct val="60000"/>
                  <a:buFont typeface="Wingdings"/>
                  <a:buChar char=""/>
                  <a:tabLst/>
                  <a:defRPr/>
                </a:pPr>
                <a:r>
                  <a:rPr kumimoji="0" lang="fr-FR" sz="1800" b="0" i="0" u="none" strike="noStrike" kern="1200" cap="none" spc="0" normalizeH="0" baseline="0" noProof="0" dirty="0">
                    <a:ln>
                      <a:noFill/>
                    </a:ln>
                    <a:solidFill>
                      <a:srgbClr val="000000"/>
                    </a:solidFill>
                    <a:effectLst/>
                    <a:uLnTx/>
                    <a:uFillTx/>
                    <a:latin typeface="CMR10"/>
                    <a:ea typeface="+mn-ea"/>
                    <a:cs typeface="+mn-cs"/>
                  </a:rPr>
                  <a:t>Let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𝑌</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be the set of leaf nodes in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set the ciphertext as:</a:t>
                </a:r>
              </a:p>
              <a:p>
                <a:pPr marL="625475" marR="0" lvl="0" algn="l" defTabSz="914400" rtl="0" eaLnBrk="1" fontAlgn="auto" latinLnBrk="0" hangingPunct="1">
                  <a:lnSpc>
                    <a:spcPct val="100000"/>
                  </a:lnSpc>
                  <a:spcBef>
                    <a:spcPts val="0"/>
                  </a:spcBef>
                  <a:spcAft>
                    <a:spcPts val="0"/>
                  </a:spcAft>
                  <a:buClr>
                    <a:srgbClr val="438086"/>
                  </a:buClr>
                  <a:buSzPct val="60000"/>
                  <a:tabLst/>
                  <a:defRPr/>
                </a:pPr>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625475" marR="0" lvl="0" algn="ctr" defTabSz="914400" rtl="0" eaLnBrk="1" fontAlgn="auto" latinLnBrk="0" hangingPunct="1">
                  <a:lnSpc>
                    <a:spcPct val="100000"/>
                  </a:lnSpc>
                  <a:spcBef>
                    <a:spcPts val="0"/>
                  </a:spcBef>
                  <a:spcAft>
                    <a:spcPts val="0"/>
                  </a:spcAft>
                  <a:buClr>
                    <a:srgbClr val="438086"/>
                  </a:buClr>
                  <a:buSzPct val="60000"/>
                  <a:tabLst/>
                  <a:defRPr/>
                </a:pP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𝐶𝑇</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𝑀𝑒</m:t>
                    </m:r>
                    <m:sSup>
                      <m:s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d>
                          <m:d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𝑔</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𝑔</m:t>
                            </m:r>
                          </m:e>
                        </m:d>
                      </m:e>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𝛼</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𝑠</m:t>
                        </m:r>
                      </m:sup>
                    </m:s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p>
                      <m:s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e>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p>
                      <m:s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h</m:t>
                        </m:r>
                      </m:e>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𝑠</m:t>
                        </m:r>
                      </m:sup>
                    </m:s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 </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𝑌</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b>
                      <m:sSub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sub>
                    </m:s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p>
                      <m:s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𝑔</m:t>
                        </m:r>
                      </m:e>
                      <m:sup>
                        <m:sSub>
                          <m:sSub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𝑞</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sub>
                        </m:sSub>
                        <m:d>
                          <m:d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sup>
                    </m:s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Sup>
                      <m:sSub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sub>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b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m:t>
                    </m:r>
                    <m:sSup>
                      <m:s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d>
                          <m:d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𝑎𝑡𝑡𝑟</m:t>
                            </m:r>
                            <m:d>
                              <m:d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e>
                            </m:d>
                          </m:e>
                        </m:d>
                      </m:e>
                      <m:sup>
                        <m:sSub>
                          <m:sSub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𝑞</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sub>
                        </m:sSub>
                        <m:d>
                          <m:d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sup>
                    </m:s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a:t>
                </a:r>
              </a:p>
              <a:p>
                <a:pPr marL="625475">
                  <a:buClr>
                    <a:srgbClr val="438086"/>
                  </a:buClr>
                  <a:buSzPct val="60000"/>
                </a:pPr>
                <a:endParaRPr lang="en-US" b="0" i="0" dirty="0">
                  <a:solidFill>
                    <a:srgbClr val="000000"/>
                  </a:solidFill>
                  <a:effectLst/>
                  <a:latin typeface="CMR10"/>
                </a:endParaRPr>
              </a:p>
            </p:txBody>
          </p:sp>
        </mc:Choice>
        <mc:Fallback xmlns="">
          <p:sp>
            <p:nvSpPr>
              <p:cNvPr id="8" name="ZoneTexte 7">
                <a:extLst>
                  <a:ext uri="{FF2B5EF4-FFF2-40B4-BE49-F238E27FC236}">
                    <a16:creationId xmlns:a16="http://schemas.microsoft.com/office/drawing/2014/main" id="{E8887B45-17A6-4B9E-9024-C5006313517C}"/>
                  </a:ext>
                </a:extLst>
              </p:cNvPr>
              <p:cNvSpPr txBox="1">
                <a:spLocks noRot="1" noChangeAspect="1" noMove="1" noResize="1" noEditPoints="1" noAdjustHandles="1" noChangeArrowheads="1" noChangeShapeType="1" noTextEdit="1"/>
              </p:cNvSpPr>
              <p:nvPr/>
            </p:nvSpPr>
            <p:spPr>
              <a:xfrm>
                <a:off x="143508" y="1226982"/>
                <a:ext cx="8851197" cy="5740546"/>
              </a:xfrm>
              <a:prstGeom prst="rect">
                <a:avLst/>
              </a:prstGeom>
              <a:blipFill>
                <a:blip r:embed="rId3"/>
                <a:stretch>
                  <a:fillRect l="-275" r="-5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F00AC43E-4D4F-4D77-B4EC-E15FC0A55B2C}"/>
                  </a:ext>
                </a:extLst>
              </p:cNvPr>
              <p:cNvSpPr txBox="1"/>
              <p:nvPr/>
            </p:nvSpPr>
            <p:spPr>
              <a:xfrm>
                <a:off x="6804248" y="5162877"/>
                <a:ext cx="3240360" cy="936282"/>
              </a:xfrm>
              <a:prstGeom prst="rect">
                <a:avLst/>
              </a:prstGeom>
              <a:noFill/>
              <a:ln w="19050">
                <a:solidFill>
                  <a:srgbClr val="FF0000"/>
                </a:solidFill>
              </a:ln>
            </p:spPr>
            <p:txBody>
              <a:bodyPr wrap="square" rtlCol="0">
                <a:spAutoFit/>
              </a:bodyPr>
              <a:lstStyle/>
              <a:p>
                <a:r>
                  <a:rPr lang="en-US" dirty="0"/>
                  <a:t>Note that:</a:t>
                </a:r>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h</m:t>
                      </m:r>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𝑔</m:t>
                          </m:r>
                        </m:e>
                        <m:sup>
                          <m:r>
                            <a:rPr lang="fr-FR" b="0" i="1" smtClean="0">
                              <a:latin typeface="Cambria Math" panose="02040503050406030204" pitchFamily="18" charset="0"/>
                            </a:rPr>
                            <m:t>𝛽</m:t>
                          </m:r>
                        </m:sup>
                      </m:sSup>
                    </m:oMath>
                  </m:oMathPara>
                </a14:m>
                <a:endParaRPr lang="en-US" dirty="0"/>
              </a:p>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𝐻</m:t>
                      </m:r>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0,1</m:t>
                              </m:r>
                            </m:e>
                          </m:d>
                        </m:e>
                        <m:sup>
                          <m:r>
                            <a:rPr lang="fr-FR" b="0" i="1" smtClean="0">
                              <a:latin typeface="Cambria Math" panose="02040503050406030204" pitchFamily="18" charset="0"/>
                            </a:rPr>
                            <m:t>∗</m:t>
                          </m:r>
                        </m:sup>
                      </m:sSup>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𝐺</m:t>
                          </m:r>
                        </m:e>
                        <m:sub>
                          <m:r>
                            <a:rPr lang="fr-FR" b="0" i="1" smtClean="0">
                              <a:latin typeface="Cambria Math" panose="02040503050406030204" pitchFamily="18" charset="0"/>
                            </a:rPr>
                            <m:t>1</m:t>
                          </m:r>
                        </m:sub>
                      </m:sSub>
                    </m:oMath>
                  </m:oMathPara>
                </a14:m>
                <a:endParaRPr lang="en-US" dirty="0"/>
              </a:p>
            </p:txBody>
          </p:sp>
        </mc:Choice>
        <mc:Fallback xmlns="">
          <p:sp>
            <p:nvSpPr>
              <p:cNvPr id="2" name="ZoneTexte 1">
                <a:extLst>
                  <a:ext uri="{FF2B5EF4-FFF2-40B4-BE49-F238E27FC236}">
                    <a16:creationId xmlns:a16="http://schemas.microsoft.com/office/drawing/2014/main" id="{F00AC43E-4D4F-4D77-B4EC-E15FC0A55B2C}"/>
                  </a:ext>
                </a:extLst>
              </p:cNvPr>
              <p:cNvSpPr txBox="1">
                <a:spLocks noRot="1" noChangeAspect="1" noMove="1" noResize="1" noEditPoints="1" noAdjustHandles="1" noChangeArrowheads="1" noChangeShapeType="1" noTextEdit="1"/>
              </p:cNvSpPr>
              <p:nvPr/>
            </p:nvSpPr>
            <p:spPr>
              <a:xfrm>
                <a:off x="6804248" y="5162877"/>
                <a:ext cx="3240360" cy="936282"/>
              </a:xfrm>
              <a:prstGeom prst="rect">
                <a:avLst/>
              </a:prstGeom>
              <a:blipFill>
                <a:blip r:embed="rId4"/>
                <a:stretch>
                  <a:fillRect l="-1308" t="-3185"/>
                </a:stretch>
              </a:blipFill>
              <a:ln w="190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954368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29</a:t>
            </a:fld>
            <a:endParaRPr lang="fr-FR" dirty="0"/>
          </a:p>
        </p:txBody>
      </p:sp>
      <p:sp>
        <p:nvSpPr>
          <p:cNvPr id="9" name="Rectangle 2"/>
          <p:cNvSpPr>
            <a:spLocks noGrp="1" noChangeArrowheads="1"/>
          </p:cNvSpPr>
          <p:nvPr>
            <p:ph type="title" idx="4294967295"/>
          </p:nvPr>
        </p:nvSpPr>
        <p:spPr>
          <a:xfrm>
            <a:off x="143508" y="267890"/>
            <a:ext cx="7596844" cy="476250"/>
          </a:xfrm>
        </p:spPr>
        <p:txBody>
          <a:bodyPr>
            <a:noAutofit/>
          </a:bodyPr>
          <a:lstStyle/>
          <a:p>
            <a:pPr eaLnBrk="1" hangingPunct="1"/>
            <a:r>
              <a:rPr lang="en-US" altLang="fr-FR" sz="3200" b="1" dirty="0" err="1">
                <a:latin typeface="Calibri" panose="020F0502020204030204" pitchFamily="34" charset="0"/>
              </a:rPr>
              <a:t>Bethencourt</a:t>
            </a:r>
            <a:r>
              <a:rPr lang="en-US" altLang="fr-FR" sz="3200" b="1" dirty="0">
                <a:latin typeface="Calibri" panose="020F0502020204030204" pitchFamily="34" charset="0"/>
              </a:rPr>
              <a:t> et al. CP-ABE scheme</a:t>
            </a:r>
          </a:p>
        </p:txBody>
      </p:sp>
      <p:sp>
        <p:nvSpPr>
          <p:cNvPr id="10" name="Rectangle 3"/>
          <p:cNvSpPr txBox="1">
            <a:spLocks noChangeArrowheads="1"/>
          </p:cNvSpPr>
          <p:nvPr/>
        </p:nvSpPr>
        <p:spPr>
          <a:xfrm>
            <a:off x="431540" y="1448780"/>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2" name="ZoneTexte 11">
                <a:extLst>
                  <a:ext uri="{FF2B5EF4-FFF2-40B4-BE49-F238E27FC236}">
                    <a16:creationId xmlns:a16="http://schemas.microsoft.com/office/drawing/2014/main" id="{556613BE-AD87-4309-8262-A91D0563E4F2}"/>
                  </a:ext>
                </a:extLst>
              </p:cNvPr>
              <p:cNvSpPr txBox="1"/>
              <p:nvPr/>
            </p:nvSpPr>
            <p:spPr>
              <a:xfrm>
                <a:off x="143508" y="1304764"/>
                <a:ext cx="8851197" cy="5985228"/>
              </a:xfrm>
              <a:prstGeom prst="rect">
                <a:avLst/>
              </a:prstGeom>
              <a:noFill/>
            </p:spPr>
            <p:txBody>
              <a:bodyPr wrap="square">
                <a:spAutoFit/>
              </a:bodyPr>
              <a:lstStyle/>
              <a:p>
                <a14:m>
                  <m:oMath xmlns:m="http://schemas.openxmlformats.org/officeDocument/2006/math">
                    <m:r>
                      <a:rPr lang="fr-FR" sz="2000" b="1" i="1" dirty="0" smtClean="0">
                        <a:latin typeface="Cambria Math" panose="02040503050406030204" pitchFamily="18" charset="0"/>
                        <a:cs typeface="Calibri" panose="020F0502020204030204" pitchFamily="34" charset="0"/>
                      </a:rPr>
                      <m:t>𝑫𝒆𝒄𝒓𝒚𝒑𝒕</m:t>
                    </m:r>
                    <m:d>
                      <m:dPr>
                        <m:ctrlPr>
                          <a:rPr lang="en-US" sz="2000" b="1" i="1" dirty="0">
                            <a:latin typeface="Cambria Math" panose="02040503050406030204" pitchFamily="18" charset="0"/>
                            <a:cs typeface="Calibri" panose="020F0502020204030204" pitchFamily="34" charset="0"/>
                          </a:rPr>
                        </m:ctrlPr>
                      </m:dPr>
                      <m:e>
                        <m:r>
                          <a:rPr lang="fr-FR" sz="2000" b="1" i="1" dirty="0">
                            <a:latin typeface="Cambria Math" panose="02040503050406030204" pitchFamily="18" charset="0"/>
                            <a:cs typeface="Calibri" panose="020F0502020204030204" pitchFamily="34" charset="0"/>
                          </a:rPr>
                          <m:t>𝑺𝑲</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𝑪𝑻</m:t>
                        </m:r>
                      </m:e>
                    </m:d>
                    <m:r>
                      <a:rPr lang="en-US" sz="2000" b="1" i="1" dirty="0">
                        <a:latin typeface="Cambria Math" panose="02040503050406030204" pitchFamily="18" charset="0"/>
                        <a:ea typeface="Cambria Math" panose="02040503050406030204" pitchFamily="18" charset="0"/>
                        <a:cs typeface="Calibri" panose="020F0502020204030204" pitchFamily="34" charset="0"/>
                      </a:rPr>
                      <m:t>→</m:t>
                    </m:r>
                    <m:r>
                      <a:rPr lang="fr-FR" sz="2000" b="1" i="1" dirty="0">
                        <a:latin typeface="Cambria Math" panose="02040503050406030204" pitchFamily="18" charset="0"/>
                        <a:ea typeface="Cambria Math" panose="02040503050406030204" pitchFamily="18" charset="0"/>
                        <a:cs typeface="Calibri" panose="020F0502020204030204" pitchFamily="34" charset="0"/>
                      </a:rPr>
                      <m:t>𝑴</m:t>
                    </m:r>
                  </m:oMath>
                </a14:m>
                <a:r>
                  <a:rPr lang="en-US" sz="2000" b="1" i="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 </a:t>
                </a:r>
              </a:p>
              <a:p>
                <a:pPr marL="625475" algn="just">
                  <a:buClr>
                    <a:srgbClr val="438086"/>
                  </a:buClr>
                  <a:buSzPct val="60000"/>
                </a:pPr>
                <a:endParaRPr lang="en-US" sz="1000" dirty="0">
                  <a:latin typeface="Calibri" panose="020F0502020204030204" pitchFamily="34" charset="0"/>
                  <a:cs typeface="Calibri" panose="020F0502020204030204" pitchFamily="34" charset="0"/>
                </a:endParaRPr>
              </a:p>
              <a:p>
                <a:pPr marL="265113" algn="just">
                  <a:buClr>
                    <a:srgbClr val="438086"/>
                  </a:buClr>
                  <a:buSzPct val="60000"/>
                </a:pPr>
                <a:r>
                  <a:rPr lang="en-US" dirty="0">
                    <a:solidFill>
                      <a:srgbClr val="000000"/>
                    </a:solidFill>
                    <a:latin typeface="Calibri"/>
                    <a:cs typeface="Calibri"/>
                  </a:rPr>
                  <a:t>C</a:t>
                </a:r>
                <a:r>
                  <a:rPr lang="en-US" sz="1800" b="0" i="0" dirty="0">
                    <a:solidFill>
                      <a:srgbClr val="000000"/>
                    </a:solidFill>
                    <a:effectLst/>
                    <a:latin typeface="Calibri"/>
                    <a:cs typeface="Calibri"/>
                  </a:rPr>
                  <a:t>P-ABE decryption algorithm also use </a:t>
                </a:r>
                <a:r>
                  <a:rPr lang="en-US" dirty="0">
                    <a:solidFill>
                      <a:srgbClr val="000000"/>
                    </a:solidFill>
                    <a:latin typeface="Calibri"/>
                    <a:cs typeface="Calibri"/>
                  </a:rPr>
                  <a:t>the</a:t>
                </a:r>
                <a:r>
                  <a:rPr lang="en-US" sz="1800" b="0" i="0" dirty="0">
                    <a:solidFill>
                      <a:srgbClr val="000000"/>
                    </a:solidFill>
                    <a:effectLst/>
                    <a:latin typeface="Calibri"/>
                    <a:cs typeface="Calibri"/>
                  </a:rPr>
                  <a:t> recursive algorithm </a:t>
                </a:r>
                <a14:m>
                  <m:oMath xmlns:m="http://schemas.openxmlformats.org/officeDocument/2006/math">
                    <m:r>
                      <a:rPr lang="fr-FR" sz="1800" b="0" i="1" smtClean="0">
                        <a:solidFill>
                          <a:srgbClr val="000000"/>
                        </a:solidFill>
                        <a:effectLst/>
                        <a:latin typeface="Cambria Math" panose="02040503050406030204" pitchFamily="18" charset="0"/>
                        <a:cs typeface="Calibri"/>
                      </a:rPr>
                      <m:t>𝐷𝑒𝑐𝑟𝑦𝑝𝑡𝑁𝑜𝑑𝑒</m:t>
                    </m:r>
                    <m:r>
                      <a:rPr lang="fr-FR" sz="1800" b="0" i="1" smtClean="0">
                        <a:solidFill>
                          <a:srgbClr val="000000"/>
                        </a:solidFill>
                        <a:effectLst/>
                        <a:latin typeface="Cambria Math" panose="02040503050406030204" pitchFamily="18" charset="0"/>
                        <a:cs typeface="Calibri"/>
                      </a:rPr>
                      <m:t>(</m:t>
                    </m:r>
                    <m:r>
                      <a:rPr lang="fr-FR" sz="1800" b="0" i="1" smtClean="0">
                        <a:solidFill>
                          <a:srgbClr val="000000"/>
                        </a:solidFill>
                        <a:effectLst/>
                        <a:latin typeface="Cambria Math" panose="02040503050406030204" pitchFamily="18" charset="0"/>
                        <a:cs typeface="Calibri"/>
                      </a:rPr>
                      <m:t>𝑆𝐾</m:t>
                    </m:r>
                    <m:r>
                      <a:rPr lang="fr-FR" sz="1800" b="0" i="1" smtClean="0">
                        <a:solidFill>
                          <a:srgbClr val="000000"/>
                        </a:solidFill>
                        <a:effectLst/>
                        <a:latin typeface="Cambria Math" panose="02040503050406030204" pitchFamily="18" charset="0"/>
                        <a:cs typeface="Calibri"/>
                      </a:rPr>
                      <m:t>,</m:t>
                    </m:r>
                    <m:r>
                      <a:rPr lang="fr-FR" sz="1800" b="0" i="1" smtClean="0">
                        <a:solidFill>
                          <a:srgbClr val="000000"/>
                        </a:solidFill>
                        <a:effectLst/>
                        <a:latin typeface="Cambria Math" panose="02040503050406030204" pitchFamily="18" charset="0"/>
                        <a:cs typeface="Calibri"/>
                      </a:rPr>
                      <m:t>𝐶𝑇</m:t>
                    </m:r>
                    <m:r>
                      <a:rPr lang="fr-FR" sz="1800" b="0" i="1" smtClean="0">
                        <a:solidFill>
                          <a:srgbClr val="000000"/>
                        </a:solidFill>
                        <a:effectLst/>
                        <a:latin typeface="Cambria Math" panose="02040503050406030204" pitchFamily="18" charset="0"/>
                        <a:cs typeface="Calibri"/>
                      </a:rPr>
                      <m:t>,</m:t>
                    </m:r>
                    <m:r>
                      <a:rPr lang="fr-FR" sz="1800" b="0" i="1" smtClean="0">
                        <a:solidFill>
                          <a:srgbClr val="000000"/>
                        </a:solidFill>
                        <a:effectLst/>
                        <a:latin typeface="Cambria Math" panose="02040503050406030204" pitchFamily="18" charset="0"/>
                        <a:cs typeface="Calibri"/>
                      </a:rPr>
                      <m:t>𝑥</m:t>
                    </m:r>
                    <m:r>
                      <a:rPr lang="fr-FR" sz="1800" b="0" i="1" smtClean="0">
                        <a:solidFill>
                          <a:srgbClr val="000000"/>
                        </a:solidFill>
                        <a:effectLst/>
                        <a:latin typeface="Cambria Math" panose="02040503050406030204" pitchFamily="18" charset="0"/>
                        <a:cs typeface="Calibri"/>
                      </a:rPr>
                      <m:t>)</m:t>
                    </m:r>
                  </m:oMath>
                </a14:m>
                <a:r>
                  <a:rPr lang="en-US" sz="1800" b="0" i="0" dirty="0">
                    <a:solidFill>
                      <a:srgbClr val="000000"/>
                    </a:solidFill>
                    <a:effectLst/>
                    <a:latin typeface="CMR10"/>
                  </a:rPr>
                  <a:t> that works as follows:</a:t>
                </a:r>
              </a:p>
              <a:p>
                <a:pPr marL="717550" indent="-273050" algn="just">
                  <a:buClr>
                    <a:srgbClr val="438086"/>
                  </a:buClr>
                  <a:buSzPct val="60000"/>
                  <a:buFont typeface="Wingdings"/>
                  <a:buChar char=""/>
                </a:pPr>
                <a:r>
                  <a:rPr lang="en-US" dirty="0">
                    <a:solidFill>
                      <a:srgbClr val="000000"/>
                    </a:solidFill>
                    <a:latin typeface="CMR10"/>
                  </a:rPr>
                  <a:t>If </a:t>
                </a:r>
                <a14:m>
                  <m:oMath xmlns:m="http://schemas.openxmlformats.org/officeDocument/2006/math">
                    <m:r>
                      <a:rPr lang="fr-FR" b="0" i="1" smtClean="0">
                        <a:solidFill>
                          <a:srgbClr val="000000"/>
                        </a:solidFill>
                        <a:latin typeface="Cambria Math" panose="02040503050406030204" pitchFamily="18" charset="0"/>
                      </a:rPr>
                      <m:t>𝑥</m:t>
                    </m:r>
                  </m:oMath>
                </a14:m>
                <a:r>
                  <a:rPr lang="en-US" sz="1800" b="0" i="0" dirty="0">
                    <a:solidFill>
                      <a:srgbClr val="000000"/>
                    </a:solidFill>
                    <a:effectLst/>
                    <a:latin typeface="CMR10"/>
                  </a:rPr>
                  <a:t> is a leaf node then:</a:t>
                </a:r>
                <a:endParaRPr lang="en-US" b="0" i="0" dirty="0">
                  <a:solidFill>
                    <a:srgbClr val="000000"/>
                  </a:solidFill>
                  <a:effectLst/>
                  <a:latin typeface="CMR10"/>
                </a:endParaRPr>
              </a:p>
              <a:p>
                <a:pPr marL="895350" marR="0" lvl="4" indent="-273050" algn="l" defTabSz="914400" rtl="0" eaLnBrk="1" fontAlgn="auto" latinLnBrk="0" hangingPunct="1">
                  <a:lnSpc>
                    <a:spcPct val="90000"/>
                  </a:lnSpc>
                  <a:spcBef>
                    <a:spcPts val="400"/>
                  </a:spcBef>
                  <a:spcAft>
                    <a:spcPts val="0"/>
                  </a:spcAft>
                  <a:buClr>
                    <a:srgbClr val="A04DA3"/>
                  </a:buClr>
                  <a:buSzPct val="75000"/>
                  <a:buFont typeface="Wingdings"/>
                  <a:buChar char=""/>
                  <a:tabLst>
                    <a:tab pos="1435100" algn="l"/>
                  </a:tabLst>
                  <a:defRPr/>
                </a:pPr>
                <a:r>
                  <a:rPr kumimoji="0" lang="en-US" sz="1800" b="0" i="0" u="none" strike="noStrike" kern="1200" cap="none" spc="0" normalizeH="0" baseline="0" noProof="0" dirty="0">
                    <a:ln>
                      <a:noFill/>
                    </a:ln>
                    <a:solidFill>
                      <a:srgbClr val="000000"/>
                    </a:solidFill>
                    <a:effectLst/>
                    <a:uLnTx/>
                    <a:uFillTx/>
                    <a:latin typeface="CMR10"/>
                    <a:ea typeface="+mn-ea"/>
                    <a:cs typeface="+mn-cs"/>
                  </a:rPr>
                  <a:t>Let</a:t>
                </a:r>
                <a:r>
                  <a:rPr kumimoji="0" lang="en-US" sz="1800" b="0" i="0" u="none" strike="noStrike" kern="1200" cap="none" spc="0" normalizeH="0" noProof="0" dirty="0">
                    <a:ln>
                      <a:noFill/>
                    </a:ln>
                    <a:solidFill>
                      <a:srgbClr val="000000"/>
                    </a:solidFill>
                    <a:effectLst/>
                    <a:uLnTx/>
                    <a:uFillTx/>
                    <a:latin typeface="CMR10"/>
                    <a:ea typeface="+mn-ea"/>
                    <a:cs typeface="+mn-cs"/>
                  </a:rPr>
                  <a:t> </a:t>
                </a:r>
                <a14:m>
                  <m:oMath xmlns:m="http://schemas.openxmlformats.org/officeDocument/2006/math">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𝑖</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𝑎𝑡𝑡𝑟</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𝑥</m:t>
                    </m:r>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and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be the set of attributes associated with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𝑆𝐾</m:t>
                    </m:r>
                  </m:oMath>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895350" lvl="4" indent="-273050">
                  <a:lnSpc>
                    <a:spcPct val="90000"/>
                  </a:lnSpc>
                  <a:spcBef>
                    <a:spcPts val="400"/>
                  </a:spcBef>
                  <a:buClr>
                    <a:srgbClr val="A04DA3"/>
                  </a:buClr>
                  <a:buSzPct val="75000"/>
                  <a:buFont typeface="Wingdings"/>
                  <a:buChar char=""/>
                  <a:tabLst>
                    <a:tab pos="1435100" algn="l"/>
                  </a:tabLst>
                  <a:defRPr/>
                </a:pPr>
                <a:r>
                  <a:rPr kumimoji="0" lang="en-US" sz="1800" b="0" u="none" strike="noStrike" kern="1200" cap="none" spc="0" normalizeH="0" baseline="0" noProof="0" dirty="0">
                    <a:ln>
                      <a:noFill/>
                    </a:ln>
                    <a:solidFill>
                      <a:srgbClr val="000000"/>
                    </a:solidFill>
                    <a:effectLst/>
                    <a:uLnTx/>
                    <a:uFillTx/>
                    <a:ea typeface="+mn-ea"/>
                    <a:cs typeface="+mn-cs"/>
                  </a:rPr>
                  <a:t>If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then return</a:t>
                </a:r>
              </a:p>
              <a:p>
                <a:pPr marL="622300" lvl="4" algn="ctr">
                  <a:lnSpc>
                    <a:spcPct val="90000"/>
                  </a:lnSpc>
                  <a:spcBef>
                    <a:spcPts val="400"/>
                  </a:spcBef>
                  <a:buClr>
                    <a:srgbClr val="A04DA3"/>
                  </a:buClr>
                  <a:buSzPct val="75000"/>
                  <a:tabLst>
                    <a:tab pos="1435100" algn="l"/>
                  </a:tabLst>
                  <a:defRPr/>
                </a:pPr>
                <a:r>
                  <a:rPr kumimoji="0" lang="en-US" sz="1800" b="0" i="0" u="none" strike="noStrike" kern="1200" cap="none" spc="0" normalizeH="0" baseline="0" noProof="0" dirty="0">
                    <a:ln>
                      <a:noFill/>
                    </a:ln>
                    <a:solidFill>
                      <a:srgbClr val="000000"/>
                    </a:solidFill>
                    <a:effectLst/>
                    <a:uLnTx/>
                    <a:uFillTx/>
                    <a:latin typeface="CMR10"/>
                    <a:ea typeface="+mn-ea"/>
                    <a:cs typeface="+mn-cs"/>
                  </a:rPr>
                  <a:t> </a:t>
                </a:r>
                <a14:m>
                  <m:oMath xmlns:m="http://schemas.openxmlformats.org/officeDocument/2006/math">
                    <m:f>
                      <m:f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m:t>
                        </m:r>
                        <m:d>
                          <m:d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sSub>
                              <m:sSub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sub>
                            </m:s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sub>
                            </m:sSub>
                          </m:e>
                        </m:d>
                      </m:num>
                      <m:den>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𝑒</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Sup>
                          <m:sSub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sub>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b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Sup>
                          <m:sSubSup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SupPr>
                          <m:e>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e>
                          <m:sub>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sub>
                          <m: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up>
                        </m:sSubSup>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den>
                    </m:f>
                    <m:r>
                      <a:rPr lang="fr-FR" i="1">
                        <a:solidFill>
                          <a:srgbClr val="000000"/>
                        </a:solidFill>
                        <a:latin typeface="Cambria Math" panose="02040503050406030204" pitchFamily="18" charset="0"/>
                      </a:rPr>
                      <m:t>=</m:t>
                    </m:r>
                    <m:f>
                      <m:fPr>
                        <m:ctrlPr>
                          <a:rPr lang="fr-FR" b="0" i="1" smtClean="0">
                            <a:solidFill>
                              <a:srgbClr val="000000"/>
                            </a:solidFill>
                            <a:latin typeface="Cambria Math" panose="02040503050406030204" pitchFamily="18" charset="0"/>
                          </a:rPr>
                        </m:ctrlPr>
                      </m:fPr>
                      <m:num>
                        <m:r>
                          <a:rPr lang="fr-FR" i="1">
                            <a:solidFill>
                              <a:srgbClr val="000000"/>
                            </a:solidFill>
                            <a:latin typeface="Cambria Math" panose="02040503050406030204" pitchFamily="18" charset="0"/>
                          </a:rPr>
                          <m:t>𝑒</m:t>
                        </m:r>
                        <m:d>
                          <m:dPr>
                            <m:ctrlPr>
                              <a:rPr lang="fr-FR" i="1">
                                <a:solidFill>
                                  <a:srgbClr val="000000"/>
                                </a:solidFill>
                                <a:latin typeface="Cambria Math" panose="02040503050406030204" pitchFamily="18" charset="0"/>
                              </a:rPr>
                            </m:ctrlPr>
                          </m:dPr>
                          <m:e>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𝑔</m:t>
                                </m:r>
                              </m:e>
                              <m:sup>
                                <m:r>
                                  <a:rPr lang="fr-FR" b="0" i="1" smtClean="0">
                                    <a:solidFill>
                                      <a:srgbClr val="000000"/>
                                    </a:solidFill>
                                    <a:latin typeface="Cambria Math" panose="02040503050406030204" pitchFamily="18" charset="0"/>
                                  </a:rPr>
                                  <m:t>𝑟</m:t>
                                </m:r>
                              </m:sup>
                            </m:sSup>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𝐻</m:t>
                            </m:r>
                            <m:sSup>
                              <m:sSupPr>
                                <m:ctrlPr>
                                  <a:rPr lang="fr-FR" b="0" i="1" smtClean="0">
                                    <a:solidFill>
                                      <a:srgbClr val="000000"/>
                                    </a:solidFill>
                                    <a:latin typeface="Cambria Math" panose="02040503050406030204" pitchFamily="18" charset="0"/>
                                  </a:rPr>
                                </m:ctrlPr>
                              </m:sSupPr>
                              <m:e>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𝑖</m:t>
                                    </m:r>
                                  </m:e>
                                </m:d>
                              </m:e>
                              <m:sup>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𝑟</m:t>
                                    </m:r>
                                  </m:e>
                                  <m:sub>
                                    <m:r>
                                      <a:rPr lang="fr-FR" b="0" i="1" smtClean="0">
                                        <a:solidFill>
                                          <a:srgbClr val="000000"/>
                                        </a:solidFill>
                                        <a:latin typeface="Cambria Math" panose="02040503050406030204" pitchFamily="18" charset="0"/>
                                      </a:rPr>
                                      <m:t>𝑖</m:t>
                                    </m:r>
                                  </m:sub>
                                </m:sSub>
                              </m:sup>
                            </m:sSup>
                            <m:r>
                              <a:rPr lang="fr-FR" i="1">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𝑔</m:t>
                                </m:r>
                              </m:e>
                              <m:sup>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𝑥</m:t>
                                    </m:r>
                                  </m:sub>
                                </m:sSub>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0</m:t>
                                    </m:r>
                                  </m:e>
                                </m:d>
                              </m:sup>
                            </m:sSup>
                          </m:e>
                        </m:d>
                      </m:num>
                      <m:den>
                        <m:r>
                          <a:rPr lang="fr-FR" b="0" i="1" smtClean="0">
                            <a:solidFill>
                              <a:srgbClr val="000000"/>
                            </a:solidFill>
                            <a:latin typeface="Cambria Math" panose="02040503050406030204" pitchFamily="18" charset="0"/>
                          </a:rPr>
                          <m:t>𝑒</m:t>
                        </m:r>
                        <m:r>
                          <a:rPr lang="fr-FR" b="0" i="1" smtClean="0">
                            <a:solidFill>
                              <a:srgbClr val="000000"/>
                            </a:solidFill>
                            <a:latin typeface="Cambria Math" panose="02040503050406030204" pitchFamily="18" charset="0"/>
                          </a:rPr>
                          <m:t>(</m:t>
                        </m:r>
                        <m:sSup>
                          <m:sSupPr>
                            <m:ctrlPr>
                              <a:rPr lang="fr-FR" b="0" i="1" smtClean="0">
                                <a:solidFill>
                                  <a:srgbClr val="000000"/>
                                </a:solidFill>
                                <a:latin typeface="Cambria Math" panose="02040503050406030204" pitchFamily="18" charset="0"/>
                              </a:rPr>
                            </m:ctrlPr>
                          </m:sSupPr>
                          <m:e>
                            <m:r>
                              <a:rPr lang="fr-FR" b="0" i="1" smtClean="0">
                                <a:solidFill>
                                  <a:srgbClr val="000000"/>
                                </a:solidFill>
                                <a:latin typeface="Cambria Math" panose="02040503050406030204" pitchFamily="18" charset="0"/>
                              </a:rPr>
                              <m:t>𝑔</m:t>
                            </m:r>
                          </m:e>
                          <m:sup>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𝑟</m:t>
                                </m:r>
                              </m:e>
                              <m:sub>
                                <m:r>
                                  <a:rPr lang="fr-FR" b="0" i="1" smtClean="0">
                                    <a:solidFill>
                                      <a:srgbClr val="000000"/>
                                    </a:solidFill>
                                    <a:latin typeface="Cambria Math" panose="02040503050406030204" pitchFamily="18" charset="0"/>
                                  </a:rPr>
                                  <m:t>𝑖</m:t>
                                </m:r>
                              </m:sub>
                            </m:sSub>
                          </m:sup>
                        </m:sSup>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𝐻</m:t>
                        </m:r>
                        <m:sSup>
                          <m:sSupPr>
                            <m:ctrlPr>
                              <a:rPr lang="fr-FR" b="0" i="1" smtClean="0">
                                <a:solidFill>
                                  <a:srgbClr val="000000"/>
                                </a:solidFill>
                                <a:latin typeface="Cambria Math" panose="02040503050406030204" pitchFamily="18" charset="0"/>
                              </a:rPr>
                            </m:ctrlPr>
                          </m:sSupPr>
                          <m:e>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𝑖</m:t>
                                </m:r>
                              </m:e>
                            </m:d>
                          </m:e>
                          <m:sup>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𝑥</m:t>
                                </m:r>
                              </m:sub>
                            </m:sSub>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0</m:t>
                                </m:r>
                              </m:e>
                            </m:d>
                          </m:sup>
                        </m:sSup>
                        <m:r>
                          <a:rPr lang="fr-FR" b="0" i="1" smtClean="0">
                            <a:solidFill>
                              <a:srgbClr val="000000"/>
                            </a:solidFill>
                            <a:latin typeface="Cambria Math" panose="02040503050406030204" pitchFamily="18" charset="0"/>
                          </a:rPr>
                          <m:t>)</m:t>
                        </m:r>
                      </m:den>
                    </m:f>
                    <m:r>
                      <a:rPr lang="fr-FR" b="0" i="1" smtClean="0">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𝑒</m:t>
                    </m:r>
                    <m:sSup>
                      <m:sSupPr>
                        <m:ctrlPr>
                          <a:rPr lang="fr-FR" b="0" i="1" smtClean="0">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𝑔</m:t>
                            </m:r>
                          </m:e>
                        </m:d>
                      </m:e>
                      <m:sup>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𝑥</m:t>
                            </m:r>
                          </m:sub>
                        </m:sSub>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0</m:t>
                            </m:r>
                          </m:e>
                        </m:d>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𝑟</m:t>
                        </m:r>
                      </m:sup>
                    </m:sSup>
                  </m:oMath>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895350" lvl="4" indent="-273050">
                  <a:lnSpc>
                    <a:spcPct val="90000"/>
                  </a:lnSpc>
                  <a:spcBef>
                    <a:spcPts val="400"/>
                  </a:spcBef>
                  <a:buClr>
                    <a:srgbClr val="A04DA3"/>
                  </a:buClr>
                  <a:buSzPct val="75000"/>
                  <a:buFont typeface="Wingdings"/>
                  <a:buChar char=""/>
                  <a:tabLst>
                    <a:tab pos="1435100" algn="l"/>
                  </a:tabLst>
                  <a:defRPr/>
                </a:pPr>
                <a:r>
                  <a:rPr lang="en-US" dirty="0">
                    <a:solidFill>
                      <a:srgbClr val="000000"/>
                    </a:solidFill>
                    <a:latin typeface="CMR10"/>
                  </a:rPr>
                  <a:t>Else return </a:t>
                </a:r>
                <a14:m>
                  <m:oMath xmlns:m="http://schemas.openxmlformats.org/officeDocument/2006/math">
                    <m:r>
                      <a:rPr lang="en-US" i="1" smtClean="0">
                        <a:solidFill>
                          <a:srgbClr val="000000"/>
                        </a:solidFill>
                        <a:latin typeface="Cambria Math" panose="02040503050406030204" pitchFamily="18" charset="0"/>
                        <a:ea typeface="Cambria Math" panose="02040503050406030204" pitchFamily="18" charset="0"/>
                      </a:rPr>
                      <m:t>⊥</m:t>
                    </m:r>
                  </m:oMath>
                </a14:m>
                <a:endParaRPr lang="en-US" dirty="0">
                  <a:solidFill>
                    <a:srgbClr val="000000"/>
                  </a:solidFill>
                  <a:latin typeface="CMR10"/>
                </a:endParaRPr>
              </a:p>
              <a:p>
                <a:pPr marL="717550" indent="-273050" algn="just">
                  <a:buClr>
                    <a:srgbClr val="438086"/>
                  </a:buClr>
                  <a:buSzPct val="60000"/>
                  <a:buFont typeface="Wingdings"/>
                  <a:buChar char=""/>
                </a:pPr>
                <a:endParaRPr lang="en-US" sz="1800" b="0" i="0" dirty="0">
                  <a:solidFill>
                    <a:srgbClr val="000000"/>
                  </a:solidFill>
                  <a:effectLst/>
                  <a:latin typeface="CMR10"/>
                </a:endParaRPr>
              </a:p>
              <a:p>
                <a:pPr marL="717550" indent="-273050" algn="just">
                  <a:buClr>
                    <a:srgbClr val="438086"/>
                  </a:buClr>
                  <a:buSzPct val="60000"/>
                  <a:buFont typeface="Wingdings"/>
                  <a:buChar char=""/>
                </a:pPr>
                <a:r>
                  <a:rPr lang="en-US" sz="1800" b="0" i="0" dirty="0">
                    <a:solidFill>
                      <a:srgbClr val="000000"/>
                    </a:solidFill>
                    <a:effectLst/>
                    <a:latin typeface="CMR10"/>
                  </a:rPr>
                  <a:t>Else </a:t>
                </a:r>
              </a:p>
              <a:p>
                <a:pPr marL="895350" lvl="4" indent="-273050">
                  <a:lnSpc>
                    <a:spcPct val="90000"/>
                  </a:lnSpc>
                  <a:spcBef>
                    <a:spcPts val="400"/>
                  </a:spcBef>
                  <a:buClr>
                    <a:srgbClr val="A04DA3"/>
                  </a:buClr>
                  <a:buSzPct val="75000"/>
                  <a:buFont typeface="Wingdings"/>
                  <a:buChar char=""/>
                  <a:tabLst>
                    <a:tab pos="1347788" algn="l"/>
                  </a:tabLst>
                  <a:defRPr/>
                </a:pPr>
                <a:r>
                  <a:rPr kumimoji="0" lang="en-US" sz="1800" b="0" i="0" u="none" strike="noStrike" kern="1200" cap="none" spc="0" normalizeH="0" baseline="0" dirty="0">
                    <a:ln>
                      <a:noFill/>
                    </a:ln>
                    <a:solidFill>
                      <a:srgbClr val="000000"/>
                    </a:solidFill>
                    <a:effectLst/>
                    <a:uLnTx/>
                    <a:uFillTx/>
                    <a:latin typeface="CMR10"/>
                    <a:ea typeface="+mn-ea"/>
                    <a:cs typeface="+mn-cs"/>
                  </a:rPr>
                  <a:t>For all nodes </a:t>
                </a:r>
                <a14:m>
                  <m:oMath xmlns:m="http://schemas.openxmlformats.org/officeDocument/2006/math">
                    <m:r>
                      <a:rPr kumimoji="0" lang="en-US" sz="1800" b="0" i="1" u="none" strike="noStrike" kern="1200" cap="none" spc="0" normalizeH="0" baseline="0" smtClean="0">
                        <a:ln>
                          <a:noFill/>
                        </a:ln>
                        <a:solidFill>
                          <a:srgbClr val="000000"/>
                        </a:solidFill>
                        <a:effectLst/>
                        <a:uLnTx/>
                        <a:uFillTx/>
                        <a:latin typeface="Cambria Math" panose="02040503050406030204" pitchFamily="18" charset="0"/>
                        <a:ea typeface="+mn-ea"/>
                        <a:cs typeface="+mn-cs"/>
                      </a:rPr>
                      <m:t>𝑧</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that</a:t>
                </a:r>
                <a:r>
                  <a:rPr kumimoji="0" lang="en-US" sz="1800" b="0" i="0" u="none" strike="noStrike" kern="1200" cap="none" spc="0" normalizeH="0" noProof="0" dirty="0">
                    <a:ln>
                      <a:noFill/>
                    </a:ln>
                    <a:solidFill>
                      <a:srgbClr val="000000"/>
                    </a:solidFill>
                    <a:effectLst/>
                    <a:uLnTx/>
                    <a:uFillTx/>
                    <a:latin typeface="CMR10"/>
                    <a:ea typeface="+mn-ea"/>
                    <a:cs typeface="+mn-cs"/>
                  </a:rPr>
                  <a:t> are children of </a:t>
                </a:r>
                <a14:m>
                  <m:oMath xmlns:m="http://schemas.openxmlformats.org/officeDocument/2006/math">
                    <m:r>
                      <a:rPr kumimoji="0" lang="fr-FR" sz="1800" b="0" i="1" u="none" strike="noStrike" kern="1200" cap="none" spc="0" normalizeH="0" noProof="0" smtClean="0">
                        <a:ln>
                          <a:noFill/>
                        </a:ln>
                        <a:solidFill>
                          <a:srgbClr val="000000"/>
                        </a:solidFill>
                        <a:effectLst/>
                        <a:uLnTx/>
                        <a:uFillTx/>
                        <a:latin typeface="Cambria Math" panose="02040503050406030204" pitchFamily="18" charset="0"/>
                        <a:ea typeface="+mn-ea"/>
                        <a:cs typeface="+mn-cs"/>
                      </a:rPr>
                      <m:t>𝑥</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put </a:t>
                </a:r>
                <a14:m>
                  <m:oMath xmlns:m="http://schemas.openxmlformats.org/officeDocument/2006/math">
                    <m:sSub>
                      <m:sSubPr>
                        <m:ctrlPr>
                          <a:rPr lang="fr-FR" b="0" i="1" smtClean="0">
                            <a:solidFill>
                              <a:srgbClr val="000000"/>
                            </a:solidFill>
                            <a:latin typeface="Cambria Math" panose="02040503050406030204" pitchFamily="18" charset="0"/>
                            <a:cs typeface="Calibri"/>
                          </a:rPr>
                        </m:ctrlPr>
                      </m:sSubPr>
                      <m:e>
                        <m:r>
                          <m:rPr>
                            <m:sty m:val="p"/>
                          </m:rPr>
                          <a:rPr lang="fr-FR" b="0" i="0" smtClean="0">
                            <a:solidFill>
                              <a:srgbClr val="000000"/>
                            </a:solidFill>
                            <a:latin typeface="Cambria Math" panose="02040503050406030204" pitchFamily="18" charset="0"/>
                            <a:cs typeface="Calibri"/>
                          </a:rPr>
                          <m:t>F</m:t>
                        </m:r>
                      </m:e>
                      <m:sub>
                        <m:r>
                          <m:rPr>
                            <m:sty m:val="p"/>
                          </m:rPr>
                          <a:rPr lang="fr-FR" b="0" i="0" smtClean="0">
                            <a:solidFill>
                              <a:srgbClr val="000000"/>
                            </a:solidFill>
                            <a:latin typeface="Cambria Math" panose="02040503050406030204" pitchFamily="18" charset="0"/>
                            <a:cs typeface="Calibri"/>
                          </a:rPr>
                          <m:t>z</m:t>
                        </m:r>
                      </m:sub>
                    </m:sSub>
                    <m:r>
                      <a:rPr lang="fr-FR" b="0" i="0" smtClean="0">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𝐷𝑒𝑐𝑟𝑦𝑝𝑡𝑁𝑜𝑑𝑒</m:t>
                    </m:r>
                    <m:r>
                      <a:rPr lang="fr-FR" i="1">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𝑆𝐾</m:t>
                    </m:r>
                    <m:r>
                      <a:rPr lang="fr-FR" i="1">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𝐶𝑇</m:t>
                    </m:r>
                    <m:r>
                      <a:rPr lang="fr-FR" i="1">
                        <a:solidFill>
                          <a:srgbClr val="000000"/>
                        </a:solidFill>
                        <a:latin typeface="Cambria Math" panose="02040503050406030204" pitchFamily="18" charset="0"/>
                        <a:cs typeface="Calibri"/>
                      </a:rPr>
                      <m:t>,</m:t>
                    </m:r>
                    <m:r>
                      <a:rPr lang="fr-FR" b="0" i="1" smtClean="0">
                        <a:solidFill>
                          <a:srgbClr val="000000"/>
                        </a:solidFill>
                        <a:latin typeface="Cambria Math" panose="02040503050406030204" pitchFamily="18" charset="0"/>
                        <a:cs typeface="Calibri"/>
                      </a:rPr>
                      <m:t>𝑧</m:t>
                    </m:r>
                    <m:r>
                      <a:rPr lang="fr-FR" i="1">
                        <a:solidFill>
                          <a:srgbClr val="000000"/>
                        </a:solidFill>
                        <a:latin typeface="Cambria Math" panose="02040503050406030204" pitchFamily="18" charset="0"/>
                        <a:cs typeface="Calibri"/>
                      </a:rPr>
                      <m:t>)</m:t>
                    </m:r>
                  </m:oMath>
                </a14:m>
                <a:endParaRPr lang="en-US" dirty="0">
                  <a:solidFill>
                    <a:srgbClr val="000000"/>
                  </a:solidFill>
                  <a:latin typeface="CMR10"/>
                </a:endParaRPr>
              </a:p>
              <a:p>
                <a:pPr marL="895350" lvl="4" indent="-273050">
                  <a:lnSpc>
                    <a:spcPct val="90000"/>
                  </a:lnSpc>
                  <a:spcBef>
                    <a:spcPts val="400"/>
                  </a:spcBef>
                  <a:buClr>
                    <a:srgbClr val="A04DA3"/>
                  </a:buClr>
                  <a:buSzPct val="75000"/>
                  <a:buFont typeface="Wingdings"/>
                  <a:buChar char=""/>
                  <a:tabLst>
                    <a:tab pos="1347788" algn="l"/>
                  </a:tabLst>
                  <a:defRPr/>
                </a:pPr>
                <a:r>
                  <a:rPr lang="en-US" dirty="0">
                    <a:solidFill>
                      <a:srgbClr val="000000"/>
                    </a:solidFill>
                    <a:latin typeface="CMR10"/>
                  </a:rPr>
                  <a:t>Let </a:t>
                </a:r>
                <a14:m>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e>
                      <m:sub>
                        <m:r>
                          <a:rPr lang="fr-FR" b="0" i="1" smtClean="0">
                            <a:solidFill>
                              <a:srgbClr val="000000"/>
                            </a:solidFill>
                            <a:latin typeface="Cambria Math" panose="02040503050406030204" pitchFamily="18" charset="0"/>
                          </a:rPr>
                          <m:t>𝑥</m:t>
                        </m:r>
                      </m:sub>
                    </m:sSub>
                  </m:oMath>
                </a14:m>
                <a:r>
                  <a:rPr lang="en-US" dirty="0">
                    <a:solidFill>
                      <a:srgbClr val="000000"/>
                    </a:solidFill>
                    <a:latin typeface="CMR10"/>
                  </a:rPr>
                  <a:t>be the set of at most </a:t>
                </a:r>
                <a14:m>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𝑘</m:t>
                        </m:r>
                      </m:e>
                      <m:sub>
                        <m:r>
                          <a:rPr lang="fr-FR" b="0" i="1" smtClean="0">
                            <a:solidFill>
                              <a:srgbClr val="000000"/>
                            </a:solidFill>
                            <a:latin typeface="Cambria Math" panose="02040503050406030204" pitchFamily="18" charset="0"/>
                          </a:rPr>
                          <m:t>𝑥</m:t>
                        </m:r>
                      </m:sub>
                    </m:sSub>
                  </m:oMath>
                </a14:m>
                <a:r>
                  <a:rPr lang="en-US" dirty="0">
                    <a:solidFill>
                      <a:srgbClr val="000000"/>
                    </a:solidFill>
                    <a:latin typeface="CMR10"/>
                  </a:rPr>
                  <a:t> children of </a:t>
                </a:r>
                <a14:m>
                  <m:oMath xmlns:m="http://schemas.openxmlformats.org/officeDocument/2006/math">
                    <m:r>
                      <a:rPr lang="fr-FR" b="0" i="1" smtClean="0">
                        <a:solidFill>
                          <a:srgbClr val="000000"/>
                        </a:solidFill>
                        <a:latin typeface="Cambria Math" panose="02040503050406030204" pitchFamily="18" charset="0"/>
                      </a:rPr>
                      <m:t>𝑥</m:t>
                    </m:r>
                  </m:oMath>
                </a14:m>
                <a:r>
                  <a:rPr lang="en-US" dirty="0">
                    <a:solidFill>
                      <a:srgbClr val="000000"/>
                    </a:solidFill>
                    <a:latin typeface="CMR10"/>
                  </a:rPr>
                  <a:t> such that </a:t>
                </a:r>
                <a14:m>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𝑧</m:t>
                        </m:r>
                      </m:sub>
                    </m:sSub>
                    <m:r>
                      <a:rPr lang="fr-FR"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ea typeface="Cambria Math" panose="02040503050406030204" pitchFamily="18" charset="0"/>
                      </a:rPr>
                      <m:t>⊥</m:t>
                    </m:r>
                  </m:oMath>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895350" lvl="4" indent="-273050">
                  <a:lnSpc>
                    <a:spcPct val="90000"/>
                  </a:lnSpc>
                  <a:spcBef>
                    <a:spcPts val="400"/>
                  </a:spcBef>
                  <a:buClr>
                    <a:srgbClr val="A04DA3"/>
                  </a:buClr>
                  <a:buSzPct val="75000"/>
                  <a:buFont typeface="Wingdings"/>
                  <a:buChar char=""/>
                  <a:tabLst>
                    <a:tab pos="1347788" algn="l"/>
                  </a:tabLst>
                  <a:defRPr/>
                </a:pPr>
                <a:r>
                  <a:rPr lang="en-US" dirty="0">
                    <a:solidFill>
                      <a:srgbClr val="000000"/>
                    </a:solidFill>
                    <a:latin typeface="CMR10"/>
                  </a:rPr>
                  <a:t>If </a:t>
                </a:r>
                <a14:m>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e>
                      <m:sub>
                        <m:r>
                          <a:rPr lang="fr-FR" b="0" i="1" smtClean="0">
                            <a:solidFill>
                              <a:srgbClr val="000000"/>
                            </a:solidFill>
                            <a:latin typeface="Cambria Math" panose="02040503050406030204" pitchFamily="18" charset="0"/>
                          </a:rPr>
                          <m:t>𝑥</m:t>
                        </m:r>
                      </m:sub>
                    </m:sSub>
                    <m:r>
                      <a:rPr lang="fr-FR" i="1">
                        <a:solidFill>
                          <a:srgbClr val="000000"/>
                        </a:solidFill>
                        <a:latin typeface="Cambria Math" panose="02040503050406030204" pitchFamily="18" charset="0"/>
                      </a:rPr>
                      <m:t>=Ø</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then return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m:t>
                    </m:r>
                  </m:oMath>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895350" lvl="4" indent="-273050">
                  <a:lnSpc>
                    <a:spcPct val="90000"/>
                  </a:lnSpc>
                  <a:spcBef>
                    <a:spcPts val="400"/>
                  </a:spcBef>
                  <a:buClr>
                    <a:srgbClr val="A04DA3"/>
                  </a:buClr>
                  <a:buSzPct val="75000"/>
                  <a:buFont typeface="Wingdings"/>
                  <a:buChar char=""/>
                  <a:tabLst>
                    <a:tab pos="1347788" algn="l"/>
                  </a:tabLst>
                  <a:defRPr/>
                </a:pPr>
                <a:r>
                  <a:rPr lang="en-US" dirty="0">
                    <a:solidFill>
                      <a:srgbClr val="000000"/>
                    </a:solidFill>
                    <a:latin typeface="CMR10"/>
                  </a:rPr>
                  <a:t>Else compute: </a:t>
                </a:r>
              </a:p>
              <a:p>
                <a:pPr marL="622300" lvl="4" algn="ctr">
                  <a:lnSpc>
                    <a:spcPct val="90000"/>
                  </a:lnSpc>
                  <a:spcBef>
                    <a:spcPts val="400"/>
                  </a:spcBef>
                  <a:buClr>
                    <a:srgbClr val="A04DA3"/>
                  </a:buClr>
                  <a:buSzPct val="75000"/>
                  <a:tabLst>
                    <a:tab pos="1347788" algn="l"/>
                  </a:tabLst>
                  <a:defRPr/>
                </a:pPr>
                <a:endParaRPr lang="fr-FR" i="1" dirty="0">
                  <a:solidFill>
                    <a:srgbClr val="000000"/>
                  </a:solidFill>
                  <a:latin typeface="Cambria Math" panose="02040503050406030204" pitchFamily="18" charset="0"/>
                </a:endParaRPr>
              </a:p>
              <a:p>
                <a:pPr marL="1524000" lvl="4">
                  <a:lnSpc>
                    <a:spcPct val="90000"/>
                  </a:lnSpc>
                  <a:spcBef>
                    <a:spcPts val="400"/>
                  </a:spcBef>
                  <a:buClr>
                    <a:srgbClr val="A04DA3"/>
                  </a:buClr>
                  <a:buSzPct val="75000"/>
                  <a:tabLst>
                    <a:tab pos="806450" algn="l"/>
                    <a:tab pos="1435100" algn="l"/>
                  </a:tabLst>
                  <a:defRPr/>
                </a:pPr>
                <a14:m>
                  <m:oMathPara xmlns:m="http://schemas.openxmlformats.org/officeDocument/2006/math">
                    <m:oMathParaPr>
                      <m:jc m:val="center"/>
                    </m:oMathParaPr>
                    <m:oMath xmlns:m="http://schemas.openxmlformats.org/officeDocument/2006/math">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𝑥</m:t>
                          </m:r>
                        </m:sub>
                      </m:sSub>
                      <m:r>
                        <a:rPr lang="fr-FR" b="0" i="1" smtClean="0">
                          <a:solidFill>
                            <a:srgbClr val="000000"/>
                          </a:solidFill>
                          <a:latin typeface="Cambria Math" panose="02040503050406030204" pitchFamily="18" charset="0"/>
                        </a:rPr>
                        <m:t>=</m:t>
                      </m:r>
                      <m:nary>
                        <m:naryPr>
                          <m:chr m:val="∏"/>
                          <m:supHide m:val="on"/>
                          <m:ctrlPr>
                            <a:rPr lang="fr-FR" b="0" i="1" smtClean="0">
                              <a:solidFill>
                                <a:srgbClr val="000000"/>
                              </a:solidFill>
                              <a:latin typeface="Cambria Math" panose="02040503050406030204" pitchFamily="18" charset="0"/>
                            </a:rPr>
                          </m:ctrlPr>
                        </m:naryPr>
                        <m:sub>
                          <m:r>
                            <a:rPr lang="fr-FR" b="0" i="1" smtClean="0">
                              <a:solidFill>
                                <a:srgbClr val="000000"/>
                              </a:solidFill>
                              <a:latin typeface="Cambria Math" panose="02040503050406030204" pitchFamily="18" charset="0"/>
                            </a:rPr>
                            <m:t>𝑧</m:t>
                          </m:r>
                          <m:r>
                            <a:rPr lang="fr-FR" b="0" i="1" smtClean="0">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e>
                            <m:sub>
                              <m:r>
                                <a:rPr lang="fr-FR" b="0" i="1" smtClean="0">
                                  <a:solidFill>
                                    <a:srgbClr val="000000"/>
                                  </a:solidFill>
                                  <a:latin typeface="Cambria Math" panose="02040503050406030204" pitchFamily="18" charset="0"/>
                                </a:rPr>
                                <m:t>𝑥</m:t>
                              </m:r>
                            </m:sub>
                          </m:sSub>
                        </m:sub>
                        <m:sup/>
                        <m:e>
                          <m:sSubSup>
                            <m:sSubSupPr>
                              <m:ctrlPr>
                                <a:rPr lang="fr-FR" b="0" i="1" smtClean="0">
                                  <a:solidFill>
                                    <a:srgbClr val="000000"/>
                                  </a:solidFill>
                                  <a:latin typeface="Cambria Math" panose="02040503050406030204" pitchFamily="18" charset="0"/>
                                </a:rPr>
                              </m:ctrlPr>
                            </m:sSubSupPr>
                            <m:e>
                              <m:r>
                                <a:rPr lang="fr-FR" b="0" i="1" smtClean="0">
                                  <a:solidFill>
                                    <a:srgbClr val="000000"/>
                                  </a:solidFill>
                                  <a:latin typeface="Cambria Math" panose="02040503050406030204" pitchFamily="18" charset="0"/>
                                </a:rPr>
                                <m:t>𝐹</m:t>
                              </m:r>
                            </m:e>
                            <m:sub>
                              <m:r>
                                <a:rPr lang="fr-FR" b="0" i="1" smtClean="0">
                                  <a:solidFill>
                                    <a:srgbClr val="000000"/>
                                  </a:solidFill>
                                  <a:latin typeface="Cambria Math" panose="02040503050406030204" pitchFamily="18" charset="0"/>
                                </a:rPr>
                                <m:t>𝑧</m:t>
                              </m:r>
                            </m:sub>
                            <m:sup>
                              <m:sSub>
                                <m:sSubPr>
                                  <m:ctrlPr>
                                    <a:rPr lang="fr-FR" b="0" i="1" smtClean="0">
                                      <a:solidFill>
                                        <a:srgbClr val="000000"/>
                                      </a:solidFill>
                                      <a:latin typeface="Cambria Math" panose="02040503050406030204" pitchFamily="18" charset="0"/>
                                    </a:rPr>
                                  </m:ctrlPr>
                                </m:sSubPr>
                                <m:e>
                                  <m:r>
                                    <m:rPr>
                                      <m:sty m:val="p"/>
                                    </m:rPr>
                                    <a:rPr lang="fr-FR" b="0" i="0" smtClean="0">
                                      <a:solidFill>
                                        <a:srgbClr val="000000"/>
                                      </a:solidFill>
                                      <a:latin typeface="Cambria Math" panose="02040503050406030204" pitchFamily="18" charset="0"/>
                                    </a:rPr>
                                    <m:t>Δ</m:t>
                                  </m:r>
                                </m:e>
                                <m:sub>
                                  <m:r>
                                    <a:rPr lang="fr-FR" b="0" i="1" smtClean="0">
                                      <a:solidFill>
                                        <a:srgbClr val="000000"/>
                                      </a:solidFill>
                                      <a:latin typeface="Cambria Math" panose="02040503050406030204" pitchFamily="18" charset="0"/>
                                    </a:rPr>
                                    <m:t>𝑖</m:t>
                                  </m:r>
                                  <m:r>
                                    <a:rPr lang="fr-FR" b="0" i="1" smtClean="0">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r>
                                        <a:rPr lang="fr-FR" b="0" i="1" smtClean="0">
                                          <a:solidFill>
                                            <a:srgbClr val="000000"/>
                                          </a:solidFill>
                                          <a:latin typeface="Cambria Math" panose="02040503050406030204" pitchFamily="18" charset="0"/>
                                        </a:rPr>
                                        <m:t>′</m:t>
                                      </m:r>
                                    </m:e>
                                    <m:sub>
                                      <m:r>
                                        <a:rPr lang="fr-FR" b="0" i="1" smtClean="0">
                                          <a:solidFill>
                                            <a:srgbClr val="000000"/>
                                          </a:solidFill>
                                          <a:latin typeface="Cambria Math" panose="02040503050406030204" pitchFamily="18" charset="0"/>
                                        </a:rPr>
                                        <m:t>𝑥</m:t>
                                      </m:r>
                                    </m:sub>
                                  </m:sSub>
                                </m:sub>
                              </m:sSub>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0</m:t>
                                  </m:r>
                                </m:e>
                              </m:d>
                            </m:sup>
                          </m:sSubSup>
                        </m:e>
                      </m:nary>
                      <m:r>
                        <a:rPr lang="fr-FR" b="0" i="1" smtClean="0">
                          <a:solidFill>
                            <a:srgbClr val="000000"/>
                          </a:solidFill>
                          <a:latin typeface="Cambria Math" panose="02040503050406030204" pitchFamily="18" charset="0"/>
                        </a:rPr>
                        <m:t>=</m:t>
                      </m:r>
                      <m:nary>
                        <m:naryPr>
                          <m:chr m:val="∏"/>
                          <m:supHide m:val="on"/>
                          <m:ctrlPr>
                            <a:rPr lang="fr-FR" i="1">
                              <a:solidFill>
                                <a:srgbClr val="000000"/>
                              </a:solidFill>
                              <a:latin typeface="Cambria Math" panose="02040503050406030204" pitchFamily="18" charset="0"/>
                            </a:rPr>
                          </m:ctrlPr>
                        </m:naryPr>
                        <m:sub>
                          <m:r>
                            <a:rPr lang="fr-FR" b="0" i="1" smtClean="0">
                              <a:solidFill>
                                <a:srgbClr val="000000"/>
                              </a:solidFill>
                              <a:latin typeface="Cambria Math" panose="02040503050406030204" pitchFamily="18" charset="0"/>
                            </a:rPr>
                            <m:t>𝑧</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𝑆</m:t>
                              </m:r>
                            </m:e>
                            <m:sub>
                              <m:r>
                                <a:rPr lang="fr-FR" i="1">
                                  <a:solidFill>
                                    <a:srgbClr val="000000"/>
                                  </a:solidFill>
                                  <a:latin typeface="Cambria Math" panose="02040503050406030204" pitchFamily="18" charset="0"/>
                                </a:rPr>
                                <m:t>𝑥</m:t>
                              </m:r>
                            </m:sub>
                          </m:sSub>
                        </m:sub>
                        <m:sup/>
                        <m:e>
                          <m:sSup>
                            <m:sSupPr>
                              <m:ctrlPr>
                                <a:rPr lang="fr-FR" b="0" i="1" smtClean="0">
                                  <a:solidFill>
                                    <a:srgbClr val="000000"/>
                                  </a:solidFill>
                                  <a:latin typeface="Cambria Math" panose="02040503050406030204" pitchFamily="18" charset="0"/>
                                </a:rPr>
                              </m:ctrlPr>
                            </m:sSupPr>
                            <m:e>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𝑒</m:t>
                                  </m:r>
                                  <m:sSup>
                                    <m:sSupPr>
                                      <m:ctrlPr>
                                        <a:rPr lang="fr-FR" b="0" i="1" smtClean="0">
                                          <a:solidFill>
                                            <a:srgbClr val="000000"/>
                                          </a:solidFill>
                                          <a:latin typeface="Cambria Math" panose="02040503050406030204" pitchFamily="18" charset="0"/>
                                        </a:rPr>
                                      </m:ctrlPr>
                                    </m:sSupPr>
                                    <m:e>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𝑔</m:t>
                                          </m:r>
                                          <m:r>
                                            <a:rPr lang="fr-FR" b="0" i="1" smtClean="0">
                                              <a:solidFill>
                                                <a:srgbClr val="000000"/>
                                              </a:solidFill>
                                              <a:latin typeface="Cambria Math" panose="02040503050406030204" pitchFamily="18" charset="0"/>
                                            </a:rPr>
                                            <m:t>,</m:t>
                                          </m:r>
                                          <m:r>
                                            <a:rPr lang="fr-FR" b="0" i="1" smtClean="0">
                                              <a:solidFill>
                                                <a:srgbClr val="000000"/>
                                              </a:solidFill>
                                              <a:latin typeface="Cambria Math" panose="02040503050406030204" pitchFamily="18" charset="0"/>
                                            </a:rPr>
                                            <m:t>𝑔</m:t>
                                          </m:r>
                                        </m:e>
                                      </m:d>
                                    </m:e>
                                    <m:sup>
                                      <m:r>
                                        <a:rPr lang="fr-FR" b="0" i="1" smtClean="0">
                                          <a:solidFill>
                                            <a:srgbClr val="000000"/>
                                          </a:solidFill>
                                          <a:latin typeface="Cambria Math" panose="02040503050406030204" pitchFamily="18" charset="0"/>
                                        </a:rPr>
                                        <m:t>𝑠</m:t>
                                      </m:r>
                                      <m:r>
                                        <a:rPr lang="fr-FR" b="0" i="1" smtClean="0">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𝑧</m:t>
                                          </m:r>
                                        </m:sub>
                                      </m:sSub>
                                      <m:d>
                                        <m:dPr>
                                          <m:ctrlPr>
                                            <a:rPr lang="fr-FR" b="0" i="1" smtClean="0">
                                              <a:solidFill>
                                                <a:srgbClr val="000000"/>
                                              </a:solidFill>
                                              <a:latin typeface="Cambria Math" panose="02040503050406030204" pitchFamily="18" charset="0"/>
                                            </a:rPr>
                                          </m:ctrlPr>
                                        </m:dPr>
                                        <m:e>
                                          <m:r>
                                            <a:rPr lang="fr-FR" b="0" i="1" smtClean="0">
                                              <a:solidFill>
                                                <a:srgbClr val="000000"/>
                                              </a:solidFill>
                                              <a:latin typeface="Cambria Math" panose="02040503050406030204" pitchFamily="18" charset="0"/>
                                            </a:rPr>
                                            <m:t>0</m:t>
                                          </m:r>
                                        </m:e>
                                      </m:d>
                                    </m:sup>
                                  </m:sSup>
                                </m:e>
                              </m:d>
                            </m:e>
                            <m:sup>
                              <m:sSub>
                                <m:sSubPr>
                                  <m:ctrlPr>
                                    <a:rPr lang="fr-FR" i="1">
                                      <a:solidFill>
                                        <a:srgbClr val="000000"/>
                                      </a:solidFill>
                                      <a:latin typeface="Cambria Math" panose="02040503050406030204" pitchFamily="18" charset="0"/>
                                    </a:rPr>
                                  </m:ctrlPr>
                                </m:sSubPr>
                                <m:e>
                                  <m:r>
                                    <m:rPr>
                                      <m:sty m:val="p"/>
                                    </m:rPr>
                                    <a:rPr lang="fr-FR">
                                      <a:solidFill>
                                        <a:srgbClr val="000000"/>
                                      </a:solidFill>
                                      <a:latin typeface="Cambria Math" panose="02040503050406030204" pitchFamily="18" charset="0"/>
                                    </a:rPr>
                                    <m:t>Δ</m:t>
                                  </m:r>
                                </m:e>
                                <m:sub>
                                  <m:r>
                                    <a:rPr lang="fr-FR" i="1">
                                      <a:solidFill>
                                        <a:srgbClr val="000000"/>
                                      </a:solidFill>
                                      <a:latin typeface="Cambria Math" panose="02040503050406030204" pitchFamily="18" charset="0"/>
                                    </a:rPr>
                                    <m:t>𝑖</m:t>
                                  </m:r>
                                  <m:r>
                                    <a:rPr lang="fr-FR" i="1">
                                      <a:solidFill>
                                        <a:srgbClr val="000000"/>
                                      </a:solidFill>
                                      <a:latin typeface="Cambria Math" panose="02040503050406030204" pitchFamily="18" charset="0"/>
                                    </a:rPr>
                                    <m:t>,</m:t>
                                  </m:r>
                                  <m:sSub>
                                    <m:sSubPr>
                                      <m:ctrlPr>
                                        <a:rPr lang="fr-FR" b="0" i="1" smtClean="0">
                                          <a:solidFill>
                                            <a:srgbClr val="000000"/>
                                          </a:solidFill>
                                          <a:latin typeface="Cambria Math" panose="02040503050406030204" pitchFamily="18" charset="0"/>
                                        </a:rPr>
                                      </m:ctrlPr>
                                    </m:sSubPr>
                                    <m:e>
                                      <m:r>
                                        <a:rPr lang="fr-FR" b="0" i="1" smtClean="0">
                                          <a:solidFill>
                                            <a:srgbClr val="000000"/>
                                          </a:solidFill>
                                          <a:latin typeface="Cambria Math" panose="02040503050406030204" pitchFamily="18" charset="0"/>
                                        </a:rPr>
                                        <m:t>𝑆</m:t>
                                      </m:r>
                                      <m:r>
                                        <a:rPr lang="fr-FR" b="0" i="1" smtClean="0">
                                          <a:solidFill>
                                            <a:srgbClr val="000000"/>
                                          </a:solidFill>
                                          <a:latin typeface="Cambria Math" panose="02040503050406030204" pitchFamily="18" charset="0"/>
                                        </a:rPr>
                                        <m:t>′</m:t>
                                      </m:r>
                                    </m:e>
                                    <m:sub>
                                      <m:r>
                                        <a:rPr lang="fr-FR" b="0" i="1" smtClean="0">
                                          <a:solidFill>
                                            <a:srgbClr val="000000"/>
                                          </a:solidFill>
                                          <a:latin typeface="Cambria Math" panose="02040503050406030204" pitchFamily="18" charset="0"/>
                                        </a:rPr>
                                        <m:t>𝑥</m:t>
                                      </m:r>
                                    </m:sub>
                                  </m:sSub>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0</m:t>
                                  </m:r>
                                </m:e>
                              </m:d>
                            </m:sup>
                          </m:sSup>
                        </m:e>
                      </m:nary>
                      <m:r>
                        <a:rPr lang="fr-FR" b="0" i="1" smtClean="0">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𝑒</m:t>
                      </m:r>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𝑔</m:t>
                              </m:r>
                            </m:e>
                          </m:d>
                        </m:e>
                        <m:sup>
                          <m:r>
                            <a:rPr lang="fr-FR" b="0" i="1" smtClean="0">
                              <a:solidFill>
                                <a:srgbClr val="000000"/>
                              </a:solidFill>
                              <a:latin typeface="Cambria Math" panose="02040503050406030204" pitchFamily="18" charset="0"/>
                            </a:rPr>
                            <m:t>𝑟</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𝑞</m:t>
                              </m:r>
                            </m:e>
                            <m:sub>
                              <m:r>
                                <a:rPr lang="fr-FR" i="1">
                                  <a:solidFill>
                                    <a:srgbClr val="000000"/>
                                  </a:solidFill>
                                  <a:latin typeface="Cambria Math" panose="02040503050406030204" pitchFamily="18" charset="0"/>
                                </a:rPr>
                                <m:t>𝑥</m:t>
                              </m:r>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0</m:t>
                              </m:r>
                            </m:e>
                          </m:d>
                        </m:sup>
                      </m:sSup>
                    </m:oMath>
                  </m:oMathPara>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625475">
                  <a:buClr>
                    <a:srgbClr val="438086"/>
                  </a:buClr>
                  <a:buSzPct val="60000"/>
                </a:pPr>
                <a:endParaRPr lang="en-US" sz="1800" b="0" i="0" dirty="0">
                  <a:solidFill>
                    <a:srgbClr val="000000"/>
                  </a:solidFill>
                  <a:effectLst/>
                  <a:latin typeface="CMR10"/>
                </a:endParaRPr>
              </a:p>
              <a:p>
                <a:pPr marL="898525" indent="-273050" algn="just">
                  <a:buClr>
                    <a:srgbClr val="438086"/>
                  </a:buClr>
                  <a:buSzPct val="60000"/>
                  <a:buFont typeface="Wingdings"/>
                  <a:buChar char=""/>
                </a:pPr>
                <a:endParaRPr lang="en-US" sz="1400" b="0" i="0" dirty="0">
                  <a:solidFill>
                    <a:srgbClr val="000000"/>
                  </a:solidFill>
                  <a:effectLst/>
                  <a:latin typeface="CMR10"/>
                </a:endParaRPr>
              </a:p>
            </p:txBody>
          </p:sp>
        </mc:Choice>
        <mc:Fallback>
          <p:sp>
            <p:nvSpPr>
              <p:cNvPr id="12" name="ZoneTexte 11">
                <a:extLst>
                  <a:ext uri="{FF2B5EF4-FFF2-40B4-BE49-F238E27FC236}">
                    <a16:creationId xmlns:a16="http://schemas.microsoft.com/office/drawing/2014/main" id="{556613BE-AD87-4309-8262-A91D0563E4F2}"/>
                  </a:ext>
                </a:extLst>
              </p:cNvPr>
              <p:cNvSpPr txBox="1">
                <a:spLocks noRot="1" noChangeAspect="1" noMove="1" noResize="1" noEditPoints="1" noAdjustHandles="1" noChangeArrowheads="1" noChangeShapeType="1" noTextEdit="1"/>
              </p:cNvSpPr>
              <p:nvPr/>
            </p:nvSpPr>
            <p:spPr>
              <a:xfrm>
                <a:off x="143508" y="1304764"/>
                <a:ext cx="8851197" cy="5985228"/>
              </a:xfrm>
              <a:prstGeom prst="rect">
                <a:avLst/>
              </a:prstGeom>
              <a:blipFill>
                <a:blip r:embed="rId3"/>
                <a:stretch>
                  <a:fillRect l="-275" t="-509" r="-275" b="-13238"/>
                </a:stretch>
              </a:blipFill>
            </p:spPr>
            <p:txBody>
              <a:bodyPr/>
              <a:lstStyle/>
              <a:p>
                <a:r>
                  <a:rPr lang="en-US">
                    <a:noFill/>
                  </a:rPr>
                  <a:t> </a:t>
                </a:r>
              </a:p>
            </p:txBody>
          </p:sp>
        </mc:Fallback>
      </mc:AlternateContent>
    </p:spTree>
    <p:extLst>
      <p:ext uri="{BB962C8B-B14F-4D97-AF65-F5344CB8AC3E}">
        <p14:creationId xmlns:p14="http://schemas.microsoft.com/office/powerpoint/2010/main" val="275913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normAutofit lnSpcReduction="10000"/>
          </a:bodyPr>
          <a:lstStyle>
            <a:lvl1pPr eaLnBrk="0" hangingPunct="0">
              <a:defRPr sz="1500" b="1">
                <a:solidFill>
                  <a:srgbClr val="333399"/>
                </a:solidFill>
                <a:latin typeface="Times New Roman" panose="02020603050405020304" pitchFamily="18" charset="0"/>
                <a:cs typeface="Times New Roman" panose="02020603050405020304" pitchFamily="18" charset="0"/>
              </a:defRPr>
            </a:lvl1pPr>
            <a:lvl2pPr marL="557213" indent="-214313" eaLnBrk="0" hangingPunct="0">
              <a:defRPr sz="1500" b="1">
                <a:solidFill>
                  <a:srgbClr val="333399"/>
                </a:solidFill>
                <a:latin typeface="Times New Roman" panose="02020603050405020304" pitchFamily="18" charset="0"/>
                <a:cs typeface="Times New Roman" panose="02020603050405020304" pitchFamily="18" charset="0"/>
              </a:defRPr>
            </a:lvl2pPr>
            <a:lvl3pPr marL="857250" indent="-171450" eaLnBrk="0" hangingPunct="0">
              <a:defRPr sz="1500" b="1">
                <a:solidFill>
                  <a:srgbClr val="333399"/>
                </a:solidFill>
                <a:latin typeface="Times New Roman" panose="02020603050405020304" pitchFamily="18" charset="0"/>
                <a:cs typeface="Times New Roman" panose="02020603050405020304" pitchFamily="18" charset="0"/>
              </a:defRPr>
            </a:lvl3pPr>
            <a:lvl4pPr marL="1200150" indent="-171450" eaLnBrk="0" hangingPunct="0">
              <a:defRPr sz="1500" b="1">
                <a:solidFill>
                  <a:srgbClr val="333399"/>
                </a:solidFill>
                <a:latin typeface="Times New Roman" panose="02020603050405020304" pitchFamily="18" charset="0"/>
                <a:cs typeface="Times New Roman" panose="02020603050405020304" pitchFamily="18" charset="0"/>
              </a:defRPr>
            </a:lvl4pPr>
            <a:lvl5pPr marL="1543050" indent="-171450" eaLnBrk="0" hangingPunct="0">
              <a:defRPr sz="1500" b="1">
                <a:solidFill>
                  <a:srgbClr val="333399"/>
                </a:solidFill>
                <a:latin typeface="Times New Roman" panose="02020603050405020304" pitchFamily="18" charset="0"/>
                <a:cs typeface="Times New Roman" panose="02020603050405020304" pitchFamily="18" charset="0"/>
              </a:defRPr>
            </a:lvl5pPr>
            <a:lvl6pPr marL="18859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6pPr>
            <a:lvl7pPr marL="22288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7pPr>
            <a:lvl8pPr marL="25717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8pPr>
            <a:lvl9pPr marL="29146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9pPr>
          </a:lstStyle>
          <a:p>
            <a:pPr eaLnBrk="1" hangingPunct="1"/>
            <a:fld id="{33FF4F30-DEFF-4E3F-A550-2F5EED874EDC}" type="slidenum">
              <a:rPr lang="fr-FR" altLang="fr-FR" sz="1050" b="0">
                <a:solidFill>
                  <a:srgbClr val="000000"/>
                </a:solidFill>
                <a:latin typeface="Arial" panose="020B0604020202020204" pitchFamily="34" charset="0"/>
              </a:rPr>
              <a:pPr eaLnBrk="1" hangingPunct="1"/>
              <a:t>3</a:t>
            </a:fld>
            <a:endParaRPr lang="fr-FR" altLang="fr-FR" sz="1050" b="0">
              <a:solidFill>
                <a:srgbClr val="000000"/>
              </a:solidFill>
              <a:latin typeface="Arial" panose="020B0604020202020204" pitchFamily="34" charset="0"/>
            </a:endParaRPr>
          </a:p>
        </p:txBody>
      </p:sp>
      <p:sp>
        <p:nvSpPr>
          <p:cNvPr id="5123" name="Rectangle 3"/>
          <p:cNvSpPr>
            <a:spLocks noGrp="1" noChangeArrowheads="1"/>
          </p:cNvSpPr>
          <p:nvPr>
            <p:ph type="body" idx="1"/>
          </p:nvPr>
        </p:nvSpPr>
        <p:spPr>
          <a:xfrm>
            <a:off x="1494235" y="1628799"/>
            <a:ext cx="6172200" cy="4176689"/>
          </a:xfrm>
        </p:spPr>
        <p:txBody>
          <a:bodyPr/>
          <a:lstStyle/>
          <a:p>
            <a:pPr eaLnBrk="1" hangingPunct="1"/>
            <a:endParaRPr lang="fr-FR" altLang="fr-FR" dirty="0">
              <a:latin typeface="Garamond" panose="02020404030301010803" pitchFamily="18" charset="0"/>
            </a:endParaRPr>
          </a:p>
          <a:p>
            <a:pPr marL="0" indent="0" eaLnBrk="1" hangingPunct="1">
              <a:buNone/>
            </a:pPr>
            <a:endParaRPr lang="fr-FR" altLang="fr-FR" dirty="0">
              <a:latin typeface="Garamond" panose="02020404030301010803" pitchFamily="18" charset="0"/>
            </a:endParaRPr>
          </a:p>
          <a:p>
            <a:pPr eaLnBrk="1" hangingPunct="1">
              <a:buFont typeface="Wingdings" panose="05000000000000000000" pitchFamily="2" charset="2"/>
              <a:buNone/>
            </a:pPr>
            <a:endParaRPr lang="fr-FR" altLang="fr-FR" dirty="0">
              <a:latin typeface="Garamond" panose="02020404030301010803" pitchFamily="18" charset="0"/>
            </a:endParaRPr>
          </a:p>
          <a:p>
            <a:pPr algn="ctr" eaLnBrk="1" hangingPunct="1">
              <a:buFont typeface="Wingdings" panose="05000000000000000000" pitchFamily="2" charset="2"/>
              <a:buNone/>
            </a:pPr>
            <a:r>
              <a:rPr lang="fr-FR" altLang="fr-FR" sz="4000" b="1" dirty="0"/>
              <a:t>Introduction</a:t>
            </a:r>
            <a:endParaRPr lang="fr-CA" altLang="fr-FR" sz="4000" b="1" dirty="0"/>
          </a:p>
        </p:txBody>
      </p:sp>
    </p:spTree>
    <p:extLst>
      <p:ext uri="{BB962C8B-B14F-4D97-AF65-F5344CB8AC3E}">
        <p14:creationId xmlns:p14="http://schemas.microsoft.com/office/powerpoint/2010/main" val="230141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30</a:t>
            </a:fld>
            <a:endParaRPr lang="fr-FR" dirty="0"/>
          </a:p>
        </p:txBody>
      </p:sp>
      <p:sp>
        <p:nvSpPr>
          <p:cNvPr id="9" name="Rectangle 2"/>
          <p:cNvSpPr>
            <a:spLocks noGrp="1" noChangeArrowheads="1"/>
          </p:cNvSpPr>
          <p:nvPr>
            <p:ph type="title" idx="4294967295"/>
          </p:nvPr>
        </p:nvSpPr>
        <p:spPr>
          <a:xfrm>
            <a:off x="143508" y="267890"/>
            <a:ext cx="7596844" cy="476250"/>
          </a:xfrm>
        </p:spPr>
        <p:txBody>
          <a:bodyPr>
            <a:noAutofit/>
          </a:bodyPr>
          <a:lstStyle/>
          <a:p>
            <a:pPr eaLnBrk="1" hangingPunct="1"/>
            <a:r>
              <a:rPr lang="en-US" altLang="fr-FR" sz="3200" b="1" dirty="0" err="1">
                <a:latin typeface="Calibri" panose="020F0502020204030204" pitchFamily="34" charset="0"/>
              </a:rPr>
              <a:t>Bethencourt</a:t>
            </a:r>
            <a:r>
              <a:rPr lang="en-US" altLang="fr-FR" sz="3200" b="1" dirty="0">
                <a:latin typeface="Calibri" panose="020F0502020204030204" pitchFamily="34" charset="0"/>
              </a:rPr>
              <a:t> et al. CP-ABE scheme</a:t>
            </a:r>
          </a:p>
        </p:txBody>
      </p:sp>
      <p:sp>
        <p:nvSpPr>
          <p:cNvPr id="10" name="Rectangle 3"/>
          <p:cNvSpPr txBox="1">
            <a:spLocks noChangeArrowheads="1"/>
          </p:cNvSpPr>
          <p:nvPr/>
        </p:nvSpPr>
        <p:spPr>
          <a:xfrm>
            <a:off x="431540" y="1448780"/>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282246" y="1303493"/>
            <a:ext cx="8712459" cy="646331"/>
          </a:xfrm>
          <a:prstGeom prst="rect">
            <a:avLst/>
          </a:prstGeom>
          <a:noFill/>
        </p:spPr>
        <p:txBody>
          <a:bodyPr wrap="square">
            <a:spAutoFit/>
          </a:bodyPr>
          <a:lstStyle/>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861D54FD-FEA5-4DBC-A442-C6C9A790BB6D}"/>
                  </a:ext>
                </a:extLst>
              </p:cNvPr>
              <p:cNvSpPr txBox="1"/>
              <p:nvPr/>
            </p:nvSpPr>
            <p:spPr>
              <a:xfrm>
                <a:off x="143508" y="1371065"/>
                <a:ext cx="8851197" cy="5872441"/>
              </a:xfrm>
              <a:prstGeom prst="rect">
                <a:avLst/>
              </a:prstGeom>
              <a:noFill/>
            </p:spPr>
            <p:txBody>
              <a:bodyPr wrap="square">
                <a:spAutoFit/>
              </a:bodyPr>
              <a:lstStyle/>
              <a:p>
                <a14:m>
                  <m:oMath xmlns:m="http://schemas.openxmlformats.org/officeDocument/2006/math">
                    <m:r>
                      <a:rPr lang="fr-FR" sz="2000" b="1" i="1" dirty="0" smtClean="0">
                        <a:latin typeface="Cambria Math" panose="02040503050406030204" pitchFamily="18" charset="0"/>
                        <a:cs typeface="Calibri" panose="020F0502020204030204" pitchFamily="34" charset="0"/>
                      </a:rPr>
                      <m:t>𝑫𝒆𝒄𝒓𝒚𝒑𝒕</m:t>
                    </m:r>
                    <m:d>
                      <m:dPr>
                        <m:ctrlPr>
                          <a:rPr lang="en-US" sz="2000" b="1" i="1" dirty="0">
                            <a:latin typeface="Cambria Math" panose="02040503050406030204" pitchFamily="18" charset="0"/>
                            <a:cs typeface="Calibri" panose="020F0502020204030204" pitchFamily="34" charset="0"/>
                          </a:rPr>
                        </m:ctrlPr>
                      </m:dPr>
                      <m:e>
                        <m:r>
                          <a:rPr lang="fr-FR" sz="2000" b="1" i="1" dirty="0">
                            <a:latin typeface="Cambria Math" panose="02040503050406030204" pitchFamily="18" charset="0"/>
                            <a:cs typeface="Calibri" panose="020F0502020204030204" pitchFamily="34" charset="0"/>
                          </a:rPr>
                          <m:t>𝑺𝑲</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𝑪𝑻</m:t>
                        </m:r>
                      </m:e>
                    </m:d>
                    <m:r>
                      <a:rPr lang="en-US" sz="2000" b="1" i="1" dirty="0">
                        <a:latin typeface="Cambria Math" panose="02040503050406030204" pitchFamily="18" charset="0"/>
                        <a:ea typeface="Cambria Math" panose="02040503050406030204" pitchFamily="18" charset="0"/>
                        <a:cs typeface="Calibri" panose="020F0502020204030204" pitchFamily="34" charset="0"/>
                      </a:rPr>
                      <m:t>→</m:t>
                    </m:r>
                    <m:r>
                      <a:rPr lang="fr-FR" sz="2000" b="1" i="1" dirty="0">
                        <a:latin typeface="Cambria Math" panose="02040503050406030204" pitchFamily="18" charset="0"/>
                        <a:ea typeface="Cambria Math" panose="02040503050406030204" pitchFamily="18" charset="0"/>
                        <a:cs typeface="Calibri" panose="020F0502020204030204" pitchFamily="34" charset="0"/>
                      </a:rPr>
                      <m:t>𝑴</m:t>
                    </m:r>
                  </m:oMath>
                </a14:m>
                <a:r>
                  <a:rPr lang="en-US" sz="2000" b="1" i="1" dirty="0">
                    <a:latin typeface="Calibri" panose="020F0502020204030204" pitchFamily="34" charset="0"/>
                    <a:cs typeface="Calibri" panose="020F0502020204030204" pitchFamily="34" charset="0"/>
                  </a:rPr>
                  <a:t>:</a:t>
                </a:r>
                <a:r>
                  <a:rPr lang="en-US" b="1" i="1" dirty="0">
                    <a:latin typeface="Calibri" panose="020F0502020204030204" pitchFamily="34" charset="0"/>
                    <a:cs typeface="Calibri" panose="020F0502020204030204" pitchFamily="34" charset="0"/>
                  </a:rPr>
                  <a:t> </a:t>
                </a:r>
              </a:p>
              <a:p>
                <a:pPr marL="625475" algn="just">
                  <a:buClr>
                    <a:srgbClr val="438086"/>
                  </a:buClr>
                  <a:buSzPct val="60000"/>
                </a:pPr>
                <a:endParaRPr lang="en-US" sz="1000" dirty="0">
                  <a:latin typeface="Calibri" panose="020F0502020204030204" pitchFamily="34" charset="0"/>
                  <a:cs typeface="Calibri" panose="020F0502020204030204" pitchFamily="34" charset="0"/>
                </a:endParaRPr>
              </a:p>
              <a:p>
                <a:pPr marL="717550" indent="-273050" algn="just">
                  <a:buClr>
                    <a:srgbClr val="438086"/>
                  </a:buClr>
                  <a:buSzPct val="60000"/>
                  <a:buFont typeface="Wingdings"/>
                  <a:buChar char=""/>
                </a:pPr>
                <a:r>
                  <a:rPr kumimoji="0" lang="en-US" sz="1800" b="0" i="0" u="none" strike="noStrike" kern="1200" cap="none" spc="0" normalizeH="0" baseline="0" noProof="0" dirty="0">
                    <a:ln>
                      <a:noFill/>
                    </a:ln>
                    <a:solidFill>
                      <a:srgbClr val="000000"/>
                    </a:solidFill>
                    <a:effectLst/>
                    <a:uLnTx/>
                    <a:uFillTx/>
                    <a:latin typeface="CMR10"/>
                    <a:ea typeface="+mn-ea"/>
                    <a:cs typeface="+mn-cs"/>
                  </a:rPr>
                  <a:t>The get the Message </a:t>
                </a: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𝑀</m:t>
                    </m:r>
                  </m:oMath>
                </a14:m>
                <a:r>
                  <a:rPr kumimoji="0" lang="en-US" sz="1800" b="0" i="0" u="none" strike="noStrike" kern="1200" cap="none" spc="0" normalizeH="0" baseline="0" noProof="0" dirty="0">
                    <a:ln>
                      <a:noFill/>
                    </a:ln>
                    <a:solidFill>
                      <a:srgbClr val="000000"/>
                    </a:solidFill>
                    <a:effectLst/>
                    <a:uLnTx/>
                    <a:uFillTx/>
                    <a:latin typeface="CMR10"/>
                    <a:ea typeface="+mn-ea"/>
                    <a:cs typeface="+mn-cs"/>
                  </a:rPr>
                  <a:t>, we need to call </a:t>
                </a:r>
                <a14:m>
                  <m:oMath xmlns:m="http://schemas.openxmlformats.org/officeDocument/2006/math">
                    <m:r>
                      <a:rPr lang="fr-FR" i="1">
                        <a:solidFill>
                          <a:srgbClr val="000000"/>
                        </a:solidFill>
                        <a:latin typeface="Cambria Math" panose="02040503050406030204" pitchFamily="18" charset="0"/>
                        <a:cs typeface="Calibri"/>
                      </a:rPr>
                      <m:t>𝐷𝑒𝑐𝑟𝑦𝑝𝑡𝑁𝑜𝑑𝑒</m:t>
                    </m:r>
                    <m:r>
                      <a:rPr lang="fr-FR" i="1">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𝑆𝐾</m:t>
                    </m:r>
                    <m:r>
                      <a:rPr lang="fr-FR" i="1">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cs typeface="Calibri"/>
                      </a:rPr>
                      <m:t>𝐶𝑇</m:t>
                    </m:r>
                    <m:r>
                      <a:rPr lang="fr-FR" i="1">
                        <a:solidFill>
                          <a:srgbClr val="000000"/>
                        </a:solidFill>
                        <a:latin typeface="Cambria Math" panose="02040503050406030204" pitchFamily="18" charset="0"/>
                        <a:cs typeface="Calibri"/>
                      </a:rPr>
                      <m:t>,</m:t>
                    </m:r>
                    <m:r>
                      <a:rPr lang="fr-FR" b="0" i="1" smtClean="0">
                        <a:solidFill>
                          <a:srgbClr val="000000"/>
                        </a:solidFill>
                        <a:latin typeface="Cambria Math" panose="02040503050406030204" pitchFamily="18" charset="0"/>
                        <a:cs typeface="Calibri"/>
                      </a:rPr>
                      <m:t>𝑟</m:t>
                    </m:r>
                    <m:r>
                      <a:rPr lang="fr-FR" i="1">
                        <a:solidFill>
                          <a:srgbClr val="000000"/>
                        </a:solidFill>
                        <a:latin typeface="Cambria Math" panose="02040503050406030204" pitchFamily="18" charset="0"/>
                        <a:cs typeface="Calibri"/>
                      </a:rPr>
                      <m:t>)</m:t>
                    </m:r>
                  </m:oMath>
                </a14:m>
                <a:r>
                  <a:rPr lang="en-US" dirty="0">
                    <a:solidFill>
                      <a:srgbClr val="000000"/>
                    </a:solidFill>
                    <a:latin typeface="CMR10"/>
                  </a:rPr>
                  <a:t>, where </a:t>
                </a:r>
                <a14:m>
                  <m:oMath xmlns:m="http://schemas.openxmlformats.org/officeDocument/2006/math">
                    <m:r>
                      <a:rPr lang="fr-FR" b="0" i="1" smtClean="0">
                        <a:solidFill>
                          <a:srgbClr val="000000"/>
                        </a:solidFill>
                        <a:latin typeface="Cambria Math" panose="02040503050406030204" pitchFamily="18" charset="0"/>
                      </a:rPr>
                      <m:t>𝑟</m:t>
                    </m:r>
                  </m:oMath>
                </a14:m>
                <a:r>
                  <a:rPr lang="en-US" dirty="0">
                    <a:solidFill>
                      <a:srgbClr val="000000"/>
                    </a:solidFill>
                    <a:latin typeface="CMR10"/>
                  </a:rPr>
                  <a:t> is the root of the access policy.</a:t>
                </a:r>
              </a:p>
              <a:p>
                <a:pPr marL="717550" indent="-273050" algn="just">
                  <a:buClr>
                    <a:srgbClr val="438086"/>
                  </a:buClr>
                  <a:buSzPct val="60000"/>
                  <a:buFont typeface="Wingdings"/>
                  <a:buChar char=""/>
                </a:pPr>
                <a:endParaRPr lang="en-US" dirty="0">
                  <a:solidFill>
                    <a:srgbClr val="000000"/>
                  </a:solidFill>
                  <a:latin typeface="CMR10"/>
                </a:endParaRPr>
              </a:p>
              <a:p>
                <a:pPr marL="717550" indent="-273050" algn="just">
                  <a:buClr>
                    <a:srgbClr val="438086"/>
                  </a:buClr>
                  <a:buSzPct val="60000"/>
                  <a:buFont typeface="Wingdings"/>
                  <a:buChar char=""/>
                </a:pPr>
                <a:r>
                  <a:rPr lang="en-US" dirty="0">
                    <a:solidFill>
                      <a:srgbClr val="000000"/>
                    </a:solidFill>
                    <a:latin typeface="CMR10"/>
                  </a:rPr>
                  <a:t>If the attributes in </a:t>
                </a:r>
                <a14:m>
                  <m:oMath xmlns:m="http://schemas.openxmlformats.org/officeDocument/2006/math">
                    <m:r>
                      <a:rPr lang="fr-FR" b="0" i="1" smtClean="0">
                        <a:solidFill>
                          <a:srgbClr val="000000"/>
                        </a:solidFill>
                        <a:latin typeface="Cambria Math" panose="02040503050406030204" pitchFamily="18" charset="0"/>
                      </a:rPr>
                      <m:t>𝑆𝐾</m:t>
                    </m:r>
                  </m:oMath>
                </a14:m>
                <a:r>
                  <a:rPr lang="en-US" dirty="0">
                    <a:solidFill>
                      <a:srgbClr val="000000"/>
                    </a:solidFill>
                    <a:latin typeface="CMR10"/>
                  </a:rPr>
                  <a:t> satisfies the access policy, we will have:  </a:t>
                </a:r>
              </a:p>
              <a:p>
                <a:pPr marL="444500" algn="just">
                  <a:buClr>
                    <a:srgbClr val="438086"/>
                  </a:buClr>
                  <a:buSzPct val="60000"/>
                </a:pPr>
                <a:endParaRPr lang="fr-FR" i="1" dirty="0">
                  <a:solidFill>
                    <a:srgbClr val="000000"/>
                  </a:solidFill>
                  <a:latin typeface="Cambria Math" panose="02040503050406030204" pitchFamily="18" charset="0"/>
                  <a:cs typeface="Calibri"/>
                </a:endParaRPr>
              </a:p>
              <a:p>
                <a:pPr marL="444500" algn="just">
                  <a:buClr>
                    <a:srgbClr val="438086"/>
                  </a:buClr>
                  <a:buSzPct val="60000"/>
                </a:pPr>
                <a14:m>
                  <m:oMathPara xmlns:m="http://schemas.openxmlformats.org/officeDocument/2006/math">
                    <m:oMathParaPr>
                      <m:jc m:val="centerGroup"/>
                    </m:oMathParaPr>
                    <m:oMath xmlns:m="http://schemas.openxmlformats.org/officeDocument/2006/math">
                      <m:r>
                        <a:rPr lang="fr-FR" b="0" i="1" smtClean="0">
                          <a:solidFill>
                            <a:srgbClr val="000000"/>
                          </a:solidFill>
                          <a:latin typeface="Cambria Math" panose="02040503050406030204" pitchFamily="18" charset="0"/>
                          <a:cs typeface="Calibri"/>
                        </a:rPr>
                        <m:t>𝐴</m:t>
                      </m:r>
                      <m:r>
                        <a:rPr lang="fr-FR" b="0" i="1" smtClean="0">
                          <a:solidFill>
                            <a:srgbClr val="000000"/>
                          </a:solidFill>
                          <a:latin typeface="Cambria Math" panose="02040503050406030204" pitchFamily="18" charset="0"/>
                          <a:cs typeface="Calibri"/>
                        </a:rPr>
                        <m:t>=</m:t>
                      </m:r>
                      <m:r>
                        <a:rPr lang="fr-FR" i="1" smtClean="0">
                          <a:solidFill>
                            <a:srgbClr val="000000"/>
                          </a:solidFill>
                          <a:latin typeface="Cambria Math" panose="02040503050406030204" pitchFamily="18" charset="0"/>
                          <a:cs typeface="Calibri"/>
                        </a:rPr>
                        <m:t>𝐷𝑒𝑐𝑟𝑦𝑝𝑡𝑁𝑜𝑑𝑒</m:t>
                      </m:r>
                      <m:d>
                        <m:dPr>
                          <m:ctrlPr>
                            <a:rPr lang="fr-FR" i="1" smtClean="0">
                              <a:solidFill>
                                <a:srgbClr val="000000"/>
                              </a:solidFill>
                              <a:latin typeface="Cambria Math" panose="02040503050406030204" pitchFamily="18" charset="0"/>
                              <a:cs typeface="Calibri"/>
                            </a:rPr>
                          </m:ctrlPr>
                        </m:dPr>
                        <m:e>
                          <m:r>
                            <a:rPr lang="fr-FR" i="1" smtClean="0">
                              <a:solidFill>
                                <a:srgbClr val="000000"/>
                              </a:solidFill>
                              <a:latin typeface="Cambria Math" panose="02040503050406030204" pitchFamily="18" charset="0"/>
                              <a:cs typeface="Calibri"/>
                            </a:rPr>
                            <m:t>𝑆𝐾</m:t>
                          </m:r>
                          <m:r>
                            <a:rPr lang="fr-FR" i="1" smtClean="0">
                              <a:solidFill>
                                <a:srgbClr val="000000"/>
                              </a:solidFill>
                              <a:latin typeface="Cambria Math" panose="02040503050406030204" pitchFamily="18" charset="0"/>
                              <a:cs typeface="Calibri"/>
                            </a:rPr>
                            <m:t>,</m:t>
                          </m:r>
                          <m:r>
                            <a:rPr lang="fr-FR" i="1" smtClean="0">
                              <a:solidFill>
                                <a:srgbClr val="000000"/>
                              </a:solidFill>
                              <a:latin typeface="Cambria Math" panose="02040503050406030204" pitchFamily="18" charset="0"/>
                              <a:cs typeface="Calibri"/>
                            </a:rPr>
                            <m:t>𝐶𝑇</m:t>
                          </m:r>
                          <m:r>
                            <a:rPr lang="fr-FR" i="1" smtClean="0">
                              <a:solidFill>
                                <a:srgbClr val="000000"/>
                              </a:solidFill>
                              <a:latin typeface="Cambria Math" panose="02040503050406030204" pitchFamily="18" charset="0"/>
                              <a:cs typeface="Calibri"/>
                            </a:rPr>
                            <m:t>,</m:t>
                          </m:r>
                          <m:r>
                            <a:rPr lang="fr-FR" b="0" i="1" smtClean="0">
                              <a:solidFill>
                                <a:srgbClr val="000000"/>
                              </a:solidFill>
                              <a:latin typeface="Cambria Math" panose="02040503050406030204" pitchFamily="18" charset="0"/>
                              <a:cs typeface="Calibri"/>
                            </a:rPr>
                            <m:t>𝑟</m:t>
                          </m:r>
                        </m:e>
                      </m:d>
                      <m:r>
                        <a:rPr lang="fr-FR" b="0" i="1" smtClean="0">
                          <a:solidFill>
                            <a:srgbClr val="000000"/>
                          </a:solidFill>
                          <a:latin typeface="Cambria Math" panose="02040503050406030204" pitchFamily="18" charset="0"/>
                          <a:cs typeface="Calibri"/>
                        </a:rPr>
                        <m:t>=</m:t>
                      </m:r>
                      <m:r>
                        <a:rPr lang="fr-FR" i="1">
                          <a:solidFill>
                            <a:srgbClr val="000000"/>
                          </a:solidFill>
                          <a:latin typeface="Cambria Math" panose="02040503050406030204" pitchFamily="18" charset="0"/>
                        </a:rPr>
                        <m:t>𝑒</m:t>
                      </m:r>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𝑔</m:t>
                              </m:r>
                            </m:e>
                          </m:d>
                        </m:e>
                        <m:sup>
                          <m:r>
                            <a:rPr lang="fr-FR" b="0" i="1" smtClean="0">
                              <a:solidFill>
                                <a:srgbClr val="000000"/>
                              </a:solidFill>
                              <a:latin typeface="Cambria Math" panose="02040503050406030204" pitchFamily="18" charset="0"/>
                            </a:rPr>
                            <m:t>𝑟</m:t>
                          </m:r>
                          <m:r>
                            <a:rPr lang="fr-FR" i="1">
                              <a:solidFill>
                                <a:srgbClr val="000000"/>
                              </a:solidFill>
                              <a:latin typeface="Cambria Math" panose="02040503050406030204" pitchFamily="18" charset="0"/>
                            </a:rPr>
                            <m:t>.</m:t>
                          </m:r>
                          <m:sSub>
                            <m:sSubPr>
                              <m:ctrlPr>
                                <a:rPr lang="fr-FR" i="1">
                                  <a:solidFill>
                                    <a:srgbClr val="000000"/>
                                  </a:solidFill>
                                  <a:latin typeface="Cambria Math" panose="02040503050406030204" pitchFamily="18" charset="0"/>
                                </a:rPr>
                              </m:ctrlPr>
                            </m:sSubPr>
                            <m:e>
                              <m:r>
                                <a:rPr lang="fr-FR" i="1">
                                  <a:solidFill>
                                    <a:srgbClr val="000000"/>
                                  </a:solidFill>
                                  <a:latin typeface="Cambria Math" panose="02040503050406030204" pitchFamily="18" charset="0"/>
                                </a:rPr>
                                <m:t>𝑞</m:t>
                              </m:r>
                            </m:e>
                            <m:sub>
                              <m:r>
                                <a:rPr lang="fr-FR" b="0" i="1" smtClean="0">
                                  <a:solidFill>
                                    <a:srgbClr val="000000"/>
                                  </a:solidFill>
                                  <a:latin typeface="Cambria Math" panose="02040503050406030204" pitchFamily="18" charset="0"/>
                                </a:rPr>
                                <m:t>𝑟</m:t>
                              </m:r>
                            </m:sub>
                          </m:sSub>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0</m:t>
                              </m:r>
                            </m:e>
                          </m:d>
                        </m:sup>
                      </m:sSup>
                      <m:r>
                        <a:rPr lang="fr-FR" b="0" i="1" smtClean="0">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𝑒</m:t>
                      </m:r>
                      <m:sSup>
                        <m:sSupPr>
                          <m:ctrlPr>
                            <a:rPr lang="fr-FR" i="1">
                              <a:solidFill>
                                <a:srgbClr val="000000"/>
                              </a:solidFill>
                              <a:latin typeface="Cambria Math" panose="02040503050406030204" pitchFamily="18" charset="0"/>
                            </a:rPr>
                          </m:ctrlPr>
                        </m:sSupPr>
                        <m:e>
                          <m:d>
                            <m:dPr>
                              <m:ctrlPr>
                                <a:rPr lang="fr-FR" i="1">
                                  <a:solidFill>
                                    <a:srgbClr val="000000"/>
                                  </a:solidFill>
                                  <a:latin typeface="Cambria Math" panose="02040503050406030204" pitchFamily="18" charset="0"/>
                                </a:rPr>
                              </m:ctrlPr>
                            </m:dPr>
                            <m:e>
                              <m:r>
                                <a:rPr lang="fr-FR" i="1">
                                  <a:solidFill>
                                    <a:srgbClr val="000000"/>
                                  </a:solidFill>
                                  <a:latin typeface="Cambria Math" panose="02040503050406030204" pitchFamily="18" charset="0"/>
                                </a:rPr>
                                <m:t>𝑔</m:t>
                              </m:r>
                              <m:r>
                                <a:rPr lang="fr-FR" i="1">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𝑔</m:t>
                              </m:r>
                            </m:e>
                          </m:d>
                        </m:e>
                        <m:sup>
                          <m:r>
                            <a:rPr lang="fr-FR" b="0" i="1" smtClean="0">
                              <a:solidFill>
                                <a:srgbClr val="000000"/>
                              </a:solidFill>
                              <a:latin typeface="Cambria Math" panose="02040503050406030204" pitchFamily="18" charset="0"/>
                            </a:rPr>
                            <m:t>𝑟</m:t>
                          </m:r>
                          <m:r>
                            <a:rPr lang="fr-FR" b="0" i="1" smtClean="0">
                              <a:solidFill>
                                <a:srgbClr val="000000"/>
                              </a:solidFill>
                              <a:latin typeface="Cambria Math" panose="02040503050406030204" pitchFamily="18" charset="0"/>
                            </a:rPr>
                            <m:t>.</m:t>
                          </m:r>
                          <m:r>
                            <a:rPr lang="fr-FR" i="1">
                              <a:solidFill>
                                <a:srgbClr val="000000"/>
                              </a:solidFill>
                              <a:latin typeface="Cambria Math" panose="02040503050406030204" pitchFamily="18" charset="0"/>
                            </a:rPr>
                            <m:t>𝑠</m:t>
                          </m:r>
                          <m:r>
                            <a:rPr lang="fr-FR" b="0" i="1" smtClean="0">
                              <a:solidFill>
                                <a:srgbClr val="000000"/>
                              </a:solidFill>
                              <a:latin typeface="Cambria Math" panose="02040503050406030204" pitchFamily="18" charset="0"/>
                            </a:rPr>
                            <m:t> </m:t>
                          </m:r>
                        </m:sup>
                      </m:sSup>
                    </m:oMath>
                  </m:oMathPara>
                </a14:m>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444500" algn="just">
                  <a:buClr>
                    <a:srgbClr val="438086"/>
                  </a:buClr>
                  <a:buSzPct val="60000"/>
                </a:pPr>
                <a:endParaRPr kumimoji="0" lang="en-US" sz="1800" b="0" i="0" u="none" strike="noStrike" kern="1200" cap="none" spc="0" normalizeH="0" baseline="0" noProof="0" dirty="0">
                  <a:ln>
                    <a:noFill/>
                  </a:ln>
                  <a:solidFill>
                    <a:srgbClr val="000000"/>
                  </a:solidFill>
                  <a:effectLst/>
                  <a:uLnTx/>
                  <a:uFillTx/>
                  <a:latin typeface="CMR10"/>
                  <a:ea typeface="+mn-ea"/>
                  <a:cs typeface="+mn-cs"/>
                </a:endParaRPr>
              </a:p>
              <a:p>
                <a:pPr marL="717550" marR="0" lvl="0" indent="-273050" algn="just" defTabSz="914400" rtl="0" eaLnBrk="1" fontAlgn="auto" latinLnBrk="0" hangingPunct="1">
                  <a:lnSpc>
                    <a:spcPct val="100000"/>
                  </a:lnSpc>
                  <a:spcBef>
                    <a:spcPts val="0"/>
                  </a:spcBef>
                  <a:spcAft>
                    <a:spcPts val="0"/>
                  </a:spcAft>
                  <a:buClr>
                    <a:srgbClr val="438086"/>
                  </a:buClr>
                  <a:buSzPct val="60000"/>
                  <a:buFont typeface="Wingdings"/>
                  <a:buChar char=""/>
                  <a:tabLst/>
                  <a:defRPr/>
                </a:pPr>
                <a:r>
                  <a:rPr kumimoji="0" lang="en-US" sz="1800" b="0" i="0" u="none" strike="noStrike" kern="1200" cap="none" spc="0" normalizeH="0" baseline="0" dirty="0">
                    <a:ln>
                      <a:noFill/>
                    </a:ln>
                    <a:solidFill>
                      <a:srgbClr val="000000"/>
                    </a:solidFill>
                    <a:effectLst/>
                    <a:uLnTx/>
                    <a:uFillTx/>
                    <a:latin typeface="CMR10"/>
                    <a:ea typeface="+mn-ea"/>
                    <a:cs typeface="+mn-cs"/>
                  </a:rPr>
                  <a:t>The</a:t>
                </a:r>
                <a:r>
                  <a:rPr kumimoji="0" lang="en-US" sz="1800" b="0" i="0" u="none" strike="noStrike" kern="1200" cap="none" spc="0" normalizeH="0" dirty="0">
                    <a:ln>
                      <a:noFill/>
                    </a:ln>
                    <a:solidFill>
                      <a:srgbClr val="000000"/>
                    </a:solidFill>
                    <a:effectLst/>
                    <a:uLnTx/>
                    <a:uFillTx/>
                    <a:latin typeface="CMR10"/>
                    <a:ea typeface="+mn-ea"/>
                    <a:cs typeface="+mn-cs"/>
                  </a:rPr>
                  <a:t> message</a:t>
                </a:r>
                <a:r>
                  <a:rPr lang="en-US" dirty="0">
                    <a:solidFill>
                      <a:srgbClr val="000000"/>
                    </a:solidFill>
                    <a:latin typeface="CMR10"/>
                  </a:rPr>
                  <a:t> can be decrypted by computing </a:t>
                </a:r>
              </a:p>
              <a:p>
                <a:pPr marL="444500" lvl="0" algn="ctr">
                  <a:buClr>
                    <a:srgbClr val="438086"/>
                  </a:buClr>
                  <a:buSzPct val="60000"/>
                  <a:defRPr/>
                </a:pPr>
                <a:endParaRPr kumimoji="0" lang="fr-FR"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444500" lvl="0" algn="ctr">
                  <a:buClr>
                    <a:srgbClr val="438086"/>
                  </a:buClr>
                  <a:buSzPct val="60000"/>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𝑀</m:t>
                      </m:r>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num>
                        <m:den>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𝑒</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𝐶</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𝐷</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𝐴</m:t>
                          </m:r>
                        </m:den>
                      </m:f>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f>
                        <m:fPr>
                          <m:ctrlP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𝐶</m:t>
                          </m:r>
                        </m:num>
                        <m:den>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𝑒</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p>
                            <m:sSupPr>
                              <m:ctrlP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h</m:t>
                              </m:r>
                            </m:e>
                            <m:sup>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𝑠</m:t>
                              </m:r>
                            </m:sup>
                          </m:sSup>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sSup>
                            <m:sSupPr>
                              <m:ctrlP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𝑔</m:t>
                              </m:r>
                            </m:e>
                            <m:sup>
                              <m:f>
                                <m:fPr>
                                  <m:ctrlP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fPr>
                                <m:num>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𝛼</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𝑟</m:t>
                                  </m:r>
                                </m:num>
                                <m:den>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𝛽</m:t>
                                  </m:r>
                                </m:den>
                              </m:f>
                            </m:sup>
                          </m:sSup>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𝑒</m:t>
                          </m:r>
                          <m:sSup>
                            <m:sSupPr>
                              <m:ctrlP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pPr>
                            <m:e>
                              <m:d>
                                <m:dPr>
                                  <m:ctrlP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𝑔</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𝑔</m:t>
                                  </m:r>
                                </m:e>
                              </m:d>
                            </m:e>
                            <m:sup>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𝑟</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𝑠</m:t>
                              </m:r>
                            </m:sup>
                          </m:sSup>
                        </m:den>
                      </m:f>
                      <m:r>
                        <a:rPr kumimoji="0" lang="fr-FR" sz="18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f>
                        <m:fPr>
                          <m:ctrlPr>
                            <a:rPr lang="fr-FR" i="1">
                              <a:latin typeface="Cambria Math" panose="02040503050406030204" pitchFamily="18" charset="0"/>
                            </a:rPr>
                          </m:ctrlPr>
                        </m:fPr>
                        <m:num>
                          <m:r>
                            <a:rPr lang="fr-FR" i="1">
                              <a:latin typeface="Cambria Math" panose="02040503050406030204" pitchFamily="18" charset="0"/>
                            </a:rPr>
                            <m:t>𝐶</m:t>
                          </m:r>
                        </m:num>
                        <m:den>
                          <m:r>
                            <a:rPr lang="fr-FR" i="1">
                              <a:latin typeface="Cambria Math" panose="02040503050406030204" pitchFamily="18" charset="0"/>
                            </a:rPr>
                            <m:t>𝑒</m:t>
                          </m:r>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h</m:t>
                              </m:r>
                            </m:e>
                            <m:sup>
                              <m:r>
                                <a:rPr lang="fr-FR" i="1">
                                  <a:latin typeface="Cambria Math" panose="02040503050406030204" pitchFamily="18" charset="0"/>
                                </a:rPr>
                                <m:t>𝑠</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𝑔</m:t>
                              </m:r>
                            </m:e>
                            <m:sup>
                              <m:f>
                                <m:fPr>
                                  <m:ctrlPr>
                                    <a:rPr lang="fr-FR" i="1">
                                      <a:latin typeface="Cambria Math" panose="02040503050406030204" pitchFamily="18" charset="0"/>
                                    </a:rPr>
                                  </m:ctrlPr>
                                </m:fPr>
                                <m:num>
                                  <m:r>
                                    <a:rPr lang="fr-FR" i="1">
                                      <a:latin typeface="Cambria Math" panose="02040503050406030204" pitchFamily="18" charset="0"/>
                                    </a:rPr>
                                    <m:t>𝛼</m:t>
                                  </m:r>
                                  <m:r>
                                    <a:rPr lang="fr-FR" i="1">
                                      <a:latin typeface="Cambria Math" panose="02040503050406030204" pitchFamily="18" charset="0"/>
                                    </a:rPr>
                                    <m:t>+</m:t>
                                  </m:r>
                                  <m:r>
                                    <a:rPr lang="fr-FR" i="1">
                                      <a:latin typeface="Cambria Math" panose="02040503050406030204" pitchFamily="18" charset="0"/>
                                    </a:rPr>
                                    <m:t>𝑟</m:t>
                                  </m:r>
                                </m:num>
                                <m:den>
                                  <m:r>
                                    <a:rPr lang="fr-FR" i="1">
                                      <a:latin typeface="Cambria Math" panose="02040503050406030204" pitchFamily="18" charset="0"/>
                                    </a:rPr>
                                    <m:t>𝛽</m:t>
                                  </m:r>
                                </m:den>
                              </m:f>
                            </m:sup>
                          </m:sSup>
                          <m:r>
                            <a:rPr lang="fr-FR" i="1">
                              <a:latin typeface="Cambria Math" panose="02040503050406030204" pitchFamily="18" charset="0"/>
                            </a:rPr>
                            <m:t>)/</m:t>
                          </m:r>
                          <m:r>
                            <a:rPr lang="fr-FR" i="1">
                              <a:latin typeface="Cambria Math" panose="02040503050406030204" pitchFamily="18" charset="0"/>
                            </a:rPr>
                            <m:t>𝑒</m:t>
                          </m:r>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fr-FR" i="1">
                                      <a:latin typeface="Cambria Math" panose="02040503050406030204" pitchFamily="18" charset="0"/>
                                    </a:rPr>
                                    <m:t>𝑔</m:t>
                                  </m:r>
                                  <m:r>
                                    <a:rPr lang="fr-FR" i="1">
                                      <a:latin typeface="Cambria Math" panose="02040503050406030204" pitchFamily="18" charset="0"/>
                                    </a:rPr>
                                    <m:t>,</m:t>
                                  </m:r>
                                  <m:r>
                                    <a:rPr lang="fr-FR" i="1">
                                      <a:latin typeface="Cambria Math" panose="02040503050406030204" pitchFamily="18" charset="0"/>
                                    </a:rPr>
                                    <m:t>𝑔</m:t>
                                  </m:r>
                                </m:e>
                              </m:d>
                            </m:e>
                            <m:sup>
                              <m:r>
                                <a:rPr lang="fr-FR" i="1">
                                  <a:latin typeface="Cambria Math" panose="02040503050406030204" pitchFamily="18" charset="0"/>
                                </a:rPr>
                                <m:t>𝑟</m:t>
                              </m:r>
                              <m:r>
                                <a:rPr lang="fr-FR" i="1">
                                  <a:latin typeface="Cambria Math" panose="02040503050406030204" pitchFamily="18" charset="0"/>
                                </a:rPr>
                                <m:t>.</m:t>
                              </m:r>
                              <m:r>
                                <a:rPr lang="fr-FR" i="1">
                                  <a:latin typeface="Cambria Math" panose="02040503050406030204" pitchFamily="18" charset="0"/>
                                </a:rPr>
                                <m:t>𝑠</m:t>
                              </m:r>
                            </m:sup>
                          </m:sSup>
                        </m:den>
                      </m:f>
                    </m:oMath>
                  </m:oMathPara>
                </a14:m>
                <a:endParaRPr lang="fr-FR" i="1" dirty="0">
                  <a:latin typeface="Cambria Math" panose="02040503050406030204" pitchFamily="18" charset="0"/>
                </a:endParaRPr>
              </a:p>
              <a:p>
                <a:pPr marL="444500" lvl="0" algn="ctr">
                  <a:buClr>
                    <a:srgbClr val="438086"/>
                  </a:buClr>
                  <a:buSzPct val="60000"/>
                  <a:defRPr/>
                </a:pPr>
                <a:endParaRPr lang="fr-FR" b="0" i="1" dirty="0">
                  <a:latin typeface="Cambria Math" panose="02040503050406030204" pitchFamily="18" charset="0"/>
                </a:endParaRPr>
              </a:p>
              <a:p>
                <a:pPr marL="444500" lvl="0" algn="ctr">
                  <a:buClr>
                    <a:srgbClr val="438086"/>
                  </a:buClr>
                  <a:buSzPct val="60000"/>
                  <a:defRPr/>
                </a:pPr>
                <a:endParaRPr lang="fr-FR" i="1" dirty="0">
                  <a:latin typeface="Cambria Math" panose="02040503050406030204" pitchFamily="18" charset="0"/>
                </a:endParaRPr>
              </a:p>
              <a:p>
                <a:pPr marL="444500" lvl="0" algn="ctr">
                  <a:buClr>
                    <a:srgbClr val="438086"/>
                  </a:buClr>
                  <a:buSzPct val="60000"/>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𝐶</m:t>
                          </m:r>
                        </m:num>
                        <m:den>
                          <m:r>
                            <a:rPr lang="fr-FR" i="1">
                              <a:latin typeface="Cambria Math" panose="02040503050406030204" pitchFamily="18" charset="0"/>
                            </a:rPr>
                            <m:t>𝑒</m:t>
                          </m:r>
                          <m:r>
                            <a:rPr lang="fr-FR" i="1">
                              <a:latin typeface="Cambria Math" panose="02040503050406030204" pitchFamily="18" charset="0"/>
                            </a:rPr>
                            <m:t>(</m:t>
                          </m:r>
                          <m:sSup>
                            <m:sSupPr>
                              <m:ctrlPr>
                                <a:rPr lang="fr-FR" i="1">
                                  <a:latin typeface="Cambria Math" panose="02040503050406030204" pitchFamily="18" charset="0"/>
                                </a:rPr>
                              </m:ctrlPr>
                            </m:sSupPr>
                            <m:e>
                              <m:r>
                                <a:rPr lang="fr-FR" b="0" i="1" smtClean="0">
                                  <a:latin typeface="Cambria Math" panose="02040503050406030204" pitchFamily="18" charset="0"/>
                                </a:rPr>
                                <m:t>𝑔</m:t>
                              </m:r>
                            </m:e>
                            <m:sup>
                              <m:r>
                                <a:rPr lang="fr-FR" b="0" i="1" smtClean="0">
                                  <a:solidFill>
                                    <a:srgbClr val="FF0000"/>
                                  </a:solidFill>
                                  <a:latin typeface="Cambria Math" panose="02040503050406030204" pitchFamily="18" charset="0"/>
                                </a:rPr>
                                <m:t>𝛽</m:t>
                              </m:r>
                              <m:r>
                                <a:rPr lang="fr-FR" b="0" i="1" smtClean="0">
                                  <a:latin typeface="Cambria Math" panose="02040503050406030204" pitchFamily="18" charset="0"/>
                                </a:rPr>
                                <m:t>.</m:t>
                              </m:r>
                              <m:r>
                                <a:rPr lang="fr-FR" i="1">
                                  <a:latin typeface="Cambria Math" panose="02040503050406030204" pitchFamily="18" charset="0"/>
                                </a:rPr>
                                <m:t>𝑠</m:t>
                              </m:r>
                            </m:sup>
                          </m:sSup>
                          <m:r>
                            <a:rPr lang="fr-FR"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𝑔</m:t>
                              </m:r>
                            </m:e>
                            <m:sup>
                              <m:f>
                                <m:fPr>
                                  <m:ctrlPr>
                                    <a:rPr lang="fr-FR" i="1">
                                      <a:latin typeface="Cambria Math" panose="02040503050406030204" pitchFamily="18" charset="0"/>
                                    </a:rPr>
                                  </m:ctrlPr>
                                </m:fPr>
                                <m:num>
                                  <m:r>
                                    <a:rPr lang="fr-FR" i="1">
                                      <a:latin typeface="Cambria Math" panose="02040503050406030204" pitchFamily="18" charset="0"/>
                                    </a:rPr>
                                    <m:t>𝛼</m:t>
                                  </m:r>
                                  <m:r>
                                    <a:rPr lang="fr-FR" i="1">
                                      <a:latin typeface="Cambria Math" panose="02040503050406030204" pitchFamily="18" charset="0"/>
                                    </a:rPr>
                                    <m:t>+</m:t>
                                  </m:r>
                                  <m:r>
                                    <a:rPr lang="fr-FR" i="1">
                                      <a:latin typeface="Cambria Math" panose="02040503050406030204" pitchFamily="18" charset="0"/>
                                    </a:rPr>
                                    <m:t>𝑟</m:t>
                                  </m:r>
                                </m:num>
                                <m:den>
                                  <m:r>
                                    <a:rPr lang="fr-FR" i="1" smtClean="0">
                                      <a:solidFill>
                                        <a:srgbClr val="FF0000"/>
                                      </a:solidFill>
                                      <a:latin typeface="Cambria Math" panose="02040503050406030204" pitchFamily="18" charset="0"/>
                                    </a:rPr>
                                    <m:t>𝛽</m:t>
                                  </m:r>
                                </m:den>
                              </m:f>
                            </m:sup>
                          </m:sSup>
                          <m:r>
                            <a:rPr lang="fr-FR" i="1">
                              <a:latin typeface="Cambria Math" panose="02040503050406030204" pitchFamily="18" charset="0"/>
                            </a:rPr>
                            <m:t>)/</m:t>
                          </m:r>
                          <m:r>
                            <a:rPr lang="fr-FR" i="1">
                              <a:latin typeface="Cambria Math" panose="02040503050406030204" pitchFamily="18" charset="0"/>
                            </a:rPr>
                            <m:t>𝑒</m:t>
                          </m:r>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fr-FR" i="1">
                                      <a:latin typeface="Cambria Math" panose="02040503050406030204" pitchFamily="18" charset="0"/>
                                    </a:rPr>
                                    <m:t>𝑔</m:t>
                                  </m:r>
                                  <m:r>
                                    <a:rPr lang="fr-FR" i="1">
                                      <a:latin typeface="Cambria Math" panose="02040503050406030204" pitchFamily="18" charset="0"/>
                                    </a:rPr>
                                    <m:t>,</m:t>
                                  </m:r>
                                  <m:r>
                                    <a:rPr lang="fr-FR" i="1">
                                      <a:latin typeface="Cambria Math" panose="02040503050406030204" pitchFamily="18" charset="0"/>
                                    </a:rPr>
                                    <m:t>𝑔</m:t>
                                  </m:r>
                                </m:e>
                              </m:d>
                            </m:e>
                            <m:sup>
                              <m:r>
                                <a:rPr lang="fr-FR" i="1">
                                  <a:latin typeface="Cambria Math" panose="02040503050406030204" pitchFamily="18" charset="0"/>
                                </a:rPr>
                                <m:t>𝑟</m:t>
                              </m:r>
                              <m:r>
                                <a:rPr lang="fr-FR" i="1">
                                  <a:latin typeface="Cambria Math" panose="02040503050406030204" pitchFamily="18" charset="0"/>
                                </a:rPr>
                                <m:t>.</m:t>
                              </m:r>
                              <m:r>
                                <a:rPr lang="fr-FR" i="1">
                                  <a:latin typeface="Cambria Math" panose="02040503050406030204" pitchFamily="18" charset="0"/>
                                </a:rPr>
                                <m:t>𝑠</m:t>
                              </m:r>
                            </m:sup>
                          </m:sSup>
                        </m:den>
                      </m:f>
                      <m:r>
                        <a:rPr lang="fr-FR" b="0"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𝐶</m:t>
                          </m:r>
                        </m:num>
                        <m:den>
                          <m:r>
                            <a:rPr lang="fr-FR" i="1">
                              <a:latin typeface="Cambria Math" panose="02040503050406030204" pitchFamily="18" charset="0"/>
                            </a:rPr>
                            <m:t>𝑒</m:t>
                          </m:r>
                          <m:sSup>
                            <m:sSupPr>
                              <m:ctrlPr>
                                <a:rPr lang="fr-FR" b="0" i="1" smtClean="0">
                                  <a:latin typeface="Cambria Math" panose="02040503050406030204" pitchFamily="18" charset="0"/>
                                </a:rPr>
                              </m:ctrlPr>
                            </m:sSupPr>
                            <m:e>
                              <m:d>
                                <m:dPr>
                                  <m:ctrlPr>
                                    <a:rPr lang="fr-FR" i="1">
                                      <a:latin typeface="Cambria Math" panose="02040503050406030204" pitchFamily="18" charset="0"/>
                                    </a:rPr>
                                  </m:ctrlPr>
                                </m:dPr>
                                <m:e>
                                  <m:r>
                                    <a:rPr lang="fr-FR" b="0" i="1" smtClean="0">
                                      <a:latin typeface="Cambria Math" panose="02040503050406030204" pitchFamily="18" charset="0"/>
                                    </a:rPr>
                                    <m:t>𝑔</m:t>
                                  </m:r>
                                  <m:r>
                                    <a:rPr lang="fr-FR" i="1">
                                      <a:latin typeface="Cambria Math" panose="02040503050406030204" pitchFamily="18" charset="0"/>
                                    </a:rPr>
                                    <m:t>,</m:t>
                                  </m:r>
                                  <m:r>
                                    <a:rPr lang="fr-FR" b="0" i="1" smtClean="0">
                                      <a:latin typeface="Cambria Math" panose="02040503050406030204" pitchFamily="18" charset="0"/>
                                    </a:rPr>
                                    <m:t>𝑔</m:t>
                                  </m:r>
                                </m:e>
                              </m:d>
                            </m:e>
                            <m:sup>
                              <m:r>
                                <a:rPr lang="fr-FR" b="0" i="1" smtClean="0">
                                  <a:latin typeface="Cambria Math" panose="02040503050406030204" pitchFamily="18" charset="0"/>
                                </a:rPr>
                                <m:t>𝛼</m:t>
                              </m:r>
                              <m:r>
                                <a:rPr lang="fr-FR" b="0" i="1" smtClean="0">
                                  <a:latin typeface="Cambria Math" panose="02040503050406030204" pitchFamily="18" charset="0"/>
                                </a:rPr>
                                <m:t>.</m:t>
                              </m:r>
                              <m:r>
                                <a:rPr lang="fr-FR" b="0" i="1" smtClean="0">
                                  <a:latin typeface="Cambria Math" panose="02040503050406030204" pitchFamily="18" charset="0"/>
                                </a:rPr>
                                <m:t>𝑠</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𝑠</m:t>
                              </m:r>
                            </m:sup>
                          </m:sSup>
                          <m:r>
                            <a:rPr lang="fr-FR" i="1">
                              <a:latin typeface="Cambria Math" panose="02040503050406030204" pitchFamily="18" charset="0"/>
                            </a:rPr>
                            <m:t>/</m:t>
                          </m:r>
                          <m:r>
                            <a:rPr lang="fr-FR" i="1">
                              <a:latin typeface="Cambria Math" panose="02040503050406030204" pitchFamily="18" charset="0"/>
                            </a:rPr>
                            <m:t>𝑒</m:t>
                          </m:r>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fr-FR" i="1">
                                      <a:latin typeface="Cambria Math" panose="02040503050406030204" pitchFamily="18" charset="0"/>
                                    </a:rPr>
                                    <m:t>𝑔</m:t>
                                  </m:r>
                                  <m:r>
                                    <a:rPr lang="fr-FR" i="1">
                                      <a:latin typeface="Cambria Math" panose="02040503050406030204" pitchFamily="18" charset="0"/>
                                    </a:rPr>
                                    <m:t>,</m:t>
                                  </m:r>
                                  <m:r>
                                    <a:rPr lang="fr-FR" i="1">
                                      <a:latin typeface="Cambria Math" panose="02040503050406030204" pitchFamily="18" charset="0"/>
                                    </a:rPr>
                                    <m:t>𝑔</m:t>
                                  </m:r>
                                </m:e>
                              </m:d>
                            </m:e>
                            <m:sup>
                              <m:r>
                                <a:rPr lang="fr-FR" i="1">
                                  <a:latin typeface="Cambria Math" panose="02040503050406030204" pitchFamily="18" charset="0"/>
                                </a:rPr>
                                <m:t>𝑟</m:t>
                              </m:r>
                              <m:r>
                                <a:rPr lang="fr-FR" i="1">
                                  <a:latin typeface="Cambria Math" panose="02040503050406030204" pitchFamily="18" charset="0"/>
                                </a:rPr>
                                <m:t>.</m:t>
                              </m:r>
                              <m:r>
                                <a:rPr lang="fr-FR" i="1">
                                  <a:latin typeface="Cambria Math" panose="02040503050406030204" pitchFamily="18" charset="0"/>
                                </a:rPr>
                                <m:t>𝑠</m:t>
                              </m:r>
                            </m:sup>
                          </m:sSup>
                        </m:den>
                      </m:f>
                      <m:r>
                        <a:rPr lang="fr-FR" b="0" i="1" smtClean="0">
                          <a:latin typeface="Cambria Math" panose="02040503050406030204" pitchFamily="18" charset="0"/>
                        </a:rPr>
                        <m:t>=</m:t>
                      </m:r>
                      <m:f>
                        <m:fPr>
                          <m:ctrlPr>
                            <a:rPr lang="fr-FR" i="1">
                              <a:latin typeface="Cambria Math" panose="02040503050406030204" pitchFamily="18" charset="0"/>
                            </a:rPr>
                          </m:ctrlPr>
                        </m:fPr>
                        <m:num>
                          <m:r>
                            <a:rPr lang="fr-FR" b="0" i="1" smtClean="0">
                              <a:latin typeface="Cambria Math" panose="02040503050406030204" pitchFamily="18" charset="0"/>
                            </a:rPr>
                            <m:t>𝑀</m:t>
                          </m:r>
                          <m:r>
                            <a:rPr lang="fr-FR" b="0" i="1" smtClean="0">
                              <a:latin typeface="Cambria Math" panose="02040503050406030204" pitchFamily="18" charset="0"/>
                            </a:rPr>
                            <m:t>.</m:t>
                          </m:r>
                          <m:r>
                            <a:rPr lang="fr-FR" b="0" i="1" smtClean="0">
                              <a:latin typeface="Cambria Math" panose="02040503050406030204" pitchFamily="18" charset="0"/>
                            </a:rPr>
                            <m:t>𝑒</m:t>
                          </m:r>
                          <m:sSup>
                            <m:sSupPr>
                              <m:ctrlPr>
                                <a:rPr lang="fr-FR" b="0" i="1" smtClean="0">
                                  <a:latin typeface="Cambria Math" panose="02040503050406030204" pitchFamily="18" charset="0"/>
                                </a:rPr>
                              </m:ctrlPr>
                            </m:sSupPr>
                            <m:e>
                              <m:d>
                                <m:dPr>
                                  <m:ctrlPr>
                                    <a:rPr lang="fr-FR" b="0" i="1" smtClean="0">
                                      <a:latin typeface="Cambria Math" panose="02040503050406030204" pitchFamily="18" charset="0"/>
                                    </a:rPr>
                                  </m:ctrlPr>
                                </m:dPr>
                                <m:e>
                                  <m:r>
                                    <a:rPr lang="fr-FR" b="0" i="1" smtClean="0">
                                      <a:latin typeface="Cambria Math" panose="02040503050406030204" pitchFamily="18" charset="0"/>
                                    </a:rPr>
                                    <m:t>𝑔</m:t>
                                  </m:r>
                                  <m:r>
                                    <a:rPr lang="fr-FR" b="0" i="1" smtClean="0">
                                      <a:latin typeface="Cambria Math" panose="02040503050406030204" pitchFamily="18" charset="0"/>
                                    </a:rPr>
                                    <m:t>,</m:t>
                                  </m:r>
                                  <m:r>
                                    <a:rPr lang="fr-FR" b="0" i="1" smtClean="0">
                                      <a:latin typeface="Cambria Math" panose="02040503050406030204" pitchFamily="18" charset="0"/>
                                    </a:rPr>
                                    <m:t>𝑔</m:t>
                                  </m:r>
                                </m:e>
                              </m:d>
                            </m:e>
                            <m:sup>
                              <m:r>
                                <a:rPr lang="fr-FR" b="0" i="1" smtClean="0">
                                  <a:latin typeface="Cambria Math" panose="02040503050406030204" pitchFamily="18" charset="0"/>
                                </a:rPr>
                                <m:t>𝛼</m:t>
                              </m:r>
                              <m:r>
                                <a:rPr lang="fr-FR" b="0" i="1" smtClean="0">
                                  <a:latin typeface="Cambria Math" panose="02040503050406030204" pitchFamily="18" charset="0"/>
                                </a:rPr>
                                <m:t>.</m:t>
                              </m:r>
                              <m:r>
                                <a:rPr lang="fr-FR" b="0" i="1" smtClean="0">
                                  <a:latin typeface="Cambria Math" panose="02040503050406030204" pitchFamily="18" charset="0"/>
                                </a:rPr>
                                <m:t>𝑠</m:t>
                              </m:r>
                            </m:sup>
                          </m:sSup>
                        </m:num>
                        <m:den>
                          <m:r>
                            <a:rPr lang="fr-FR" i="1">
                              <a:latin typeface="Cambria Math" panose="02040503050406030204" pitchFamily="18" charset="0"/>
                            </a:rPr>
                            <m:t>𝑒</m:t>
                          </m:r>
                          <m:sSup>
                            <m:sSupPr>
                              <m:ctrlPr>
                                <a:rPr lang="fr-FR" i="1">
                                  <a:latin typeface="Cambria Math" panose="02040503050406030204" pitchFamily="18" charset="0"/>
                                </a:rPr>
                              </m:ctrlPr>
                            </m:sSupPr>
                            <m:e>
                              <m:d>
                                <m:dPr>
                                  <m:ctrlPr>
                                    <a:rPr lang="fr-FR" i="1">
                                      <a:latin typeface="Cambria Math" panose="02040503050406030204" pitchFamily="18" charset="0"/>
                                    </a:rPr>
                                  </m:ctrlPr>
                                </m:dPr>
                                <m:e>
                                  <m:r>
                                    <a:rPr lang="fr-FR" i="1">
                                      <a:latin typeface="Cambria Math" panose="02040503050406030204" pitchFamily="18" charset="0"/>
                                    </a:rPr>
                                    <m:t>𝑔</m:t>
                                  </m:r>
                                  <m:r>
                                    <a:rPr lang="fr-FR" i="1">
                                      <a:latin typeface="Cambria Math" panose="02040503050406030204" pitchFamily="18" charset="0"/>
                                    </a:rPr>
                                    <m:t>,</m:t>
                                  </m:r>
                                  <m:r>
                                    <a:rPr lang="fr-FR" i="1">
                                      <a:latin typeface="Cambria Math" panose="02040503050406030204" pitchFamily="18" charset="0"/>
                                    </a:rPr>
                                    <m:t>𝑔</m:t>
                                  </m:r>
                                </m:e>
                              </m:d>
                            </m:e>
                            <m:sup>
                              <m:r>
                                <a:rPr lang="fr-FR" i="1">
                                  <a:latin typeface="Cambria Math" panose="02040503050406030204" pitchFamily="18" charset="0"/>
                                </a:rPr>
                                <m:t>𝛼</m:t>
                              </m:r>
                              <m:r>
                                <a:rPr lang="fr-FR" i="1">
                                  <a:latin typeface="Cambria Math" panose="02040503050406030204" pitchFamily="18" charset="0"/>
                                </a:rPr>
                                <m:t>.</m:t>
                              </m:r>
                              <m:r>
                                <a:rPr lang="fr-FR" i="1">
                                  <a:latin typeface="Cambria Math" panose="02040503050406030204" pitchFamily="18" charset="0"/>
                                </a:rPr>
                                <m:t>𝑠</m:t>
                              </m:r>
                            </m:sup>
                          </m:sSup>
                        </m:den>
                      </m:f>
                    </m:oMath>
                  </m:oMathPara>
                </a14:m>
                <a:endParaRPr kumimoji="0" lang="fr-FR" sz="1800" b="0" i="0" u="none" strike="noStrike" kern="1200" cap="none" spc="0" normalizeH="0" baseline="0" noProof="0" dirty="0">
                  <a:ln>
                    <a:noFill/>
                  </a:ln>
                  <a:solidFill>
                    <a:schemeClr val="tx1"/>
                  </a:solidFill>
                  <a:effectLst/>
                  <a:uLnTx/>
                  <a:uFillTx/>
                  <a:latin typeface="CMR10"/>
                  <a:ea typeface="+mn-ea"/>
                  <a:cs typeface="+mn-cs"/>
                </a:endParaRPr>
              </a:p>
              <a:p>
                <a:pPr marL="444500" marR="0" lvl="0" algn="ctr" defTabSz="914400" rtl="0" eaLnBrk="1" fontAlgn="auto" latinLnBrk="0" hangingPunct="1">
                  <a:lnSpc>
                    <a:spcPct val="100000"/>
                  </a:lnSpc>
                  <a:spcBef>
                    <a:spcPts val="0"/>
                  </a:spcBef>
                  <a:spcAft>
                    <a:spcPts val="0"/>
                  </a:spcAft>
                  <a:buClr>
                    <a:srgbClr val="438086"/>
                  </a:buClr>
                  <a:buSzPct val="60000"/>
                  <a:tabLst/>
                  <a:defRPr/>
                </a:pPr>
                <a:r>
                  <a:rPr kumimoji="0" lang="en-US" sz="1800" b="0" i="0" u="none" strike="noStrike" kern="1200" cap="none" spc="0" normalizeH="0" baseline="0" noProof="0" dirty="0">
                    <a:ln>
                      <a:noFill/>
                    </a:ln>
                    <a:solidFill>
                      <a:srgbClr val="000000"/>
                    </a:solidFill>
                    <a:effectLst/>
                    <a:uLnTx/>
                    <a:uFillTx/>
                    <a:latin typeface="CMR10"/>
                    <a:ea typeface="+mn-ea"/>
                    <a:cs typeface="+mn-cs"/>
                  </a:rPr>
                  <a:t>  </a:t>
                </a:r>
              </a:p>
              <a:p>
                <a:pPr marL="625475">
                  <a:buClr>
                    <a:srgbClr val="438086"/>
                  </a:buClr>
                  <a:buSzPct val="60000"/>
                </a:pPr>
                <a:endParaRPr lang="en-US" sz="1800" b="0" i="0" dirty="0">
                  <a:solidFill>
                    <a:srgbClr val="000000"/>
                  </a:solidFill>
                  <a:effectLst/>
                  <a:latin typeface="CMR10"/>
                </a:endParaRPr>
              </a:p>
              <a:p>
                <a:pPr marL="898525" indent="-273050" algn="just">
                  <a:buClr>
                    <a:srgbClr val="438086"/>
                  </a:buClr>
                  <a:buSzPct val="60000"/>
                  <a:buFont typeface="Wingdings"/>
                  <a:buChar char=""/>
                </a:pPr>
                <a:endParaRPr lang="en-US" sz="1400" b="0" i="0" dirty="0">
                  <a:solidFill>
                    <a:srgbClr val="000000"/>
                  </a:solidFill>
                  <a:effectLst/>
                  <a:latin typeface="CMR10"/>
                </a:endParaRPr>
              </a:p>
            </p:txBody>
          </p:sp>
        </mc:Choice>
        <mc:Fallback xmlns="">
          <p:sp>
            <p:nvSpPr>
              <p:cNvPr id="8" name="ZoneTexte 7">
                <a:extLst>
                  <a:ext uri="{FF2B5EF4-FFF2-40B4-BE49-F238E27FC236}">
                    <a16:creationId xmlns:a16="http://schemas.microsoft.com/office/drawing/2014/main" id="{861D54FD-FEA5-4DBC-A442-C6C9A790BB6D}"/>
                  </a:ext>
                </a:extLst>
              </p:cNvPr>
              <p:cNvSpPr txBox="1">
                <a:spLocks noRot="1" noChangeAspect="1" noMove="1" noResize="1" noEditPoints="1" noAdjustHandles="1" noChangeArrowheads="1" noChangeShapeType="1" noTextEdit="1"/>
              </p:cNvSpPr>
              <p:nvPr/>
            </p:nvSpPr>
            <p:spPr>
              <a:xfrm>
                <a:off x="143508" y="1371065"/>
                <a:ext cx="8851197" cy="5872441"/>
              </a:xfrm>
              <a:prstGeom prst="rect">
                <a:avLst/>
              </a:prstGeom>
              <a:blipFill>
                <a:blip r:embed="rId3"/>
                <a:stretch>
                  <a:fillRect l="-275" t="-623" r="-551"/>
                </a:stretch>
              </a:blipFill>
            </p:spPr>
            <p:txBody>
              <a:bodyPr/>
              <a:lstStyle/>
              <a:p>
                <a:r>
                  <a:rPr lang="en-US">
                    <a:noFill/>
                  </a:rPr>
                  <a:t> </a:t>
                </a:r>
              </a:p>
            </p:txBody>
          </p:sp>
        </mc:Fallback>
      </mc:AlternateContent>
    </p:spTree>
    <p:extLst>
      <p:ext uri="{BB962C8B-B14F-4D97-AF65-F5344CB8AC3E}">
        <p14:creationId xmlns:p14="http://schemas.microsoft.com/office/powerpoint/2010/main" val="2622930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normAutofit lnSpcReduction="10000"/>
          </a:bodyPr>
          <a:lstStyle>
            <a:lvl1pPr eaLnBrk="0" hangingPunct="0">
              <a:defRPr sz="1500" b="1">
                <a:solidFill>
                  <a:srgbClr val="333399"/>
                </a:solidFill>
                <a:latin typeface="Times New Roman" panose="02020603050405020304" pitchFamily="18" charset="0"/>
                <a:cs typeface="Times New Roman" panose="02020603050405020304" pitchFamily="18" charset="0"/>
              </a:defRPr>
            </a:lvl1pPr>
            <a:lvl2pPr marL="557213" indent="-214313" eaLnBrk="0" hangingPunct="0">
              <a:defRPr sz="1500" b="1">
                <a:solidFill>
                  <a:srgbClr val="333399"/>
                </a:solidFill>
                <a:latin typeface="Times New Roman" panose="02020603050405020304" pitchFamily="18" charset="0"/>
                <a:cs typeface="Times New Roman" panose="02020603050405020304" pitchFamily="18" charset="0"/>
              </a:defRPr>
            </a:lvl2pPr>
            <a:lvl3pPr marL="857250" indent="-171450" eaLnBrk="0" hangingPunct="0">
              <a:defRPr sz="1500" b="1">
                <a:solidFill>
                  <a:srgbClr val="333399"/>
                </a:solidFill>
                <a:latin typeface="Times New Roman" panose="02020603050405020304" pitchFamily="18" charset="0"/>
                <a:cs typeface="Times New Roman" panose="02020603050405020304" pitchFamily="18" charset="0"/>
              </a:defRPr>
            </a:lvl3pPr>
            <a:lvl4pPr marL="1200150" indent="-171450" eaLnBrk="0" hangingPunct="0">
              <a:defRPr sz="1500" b="1">
                <a:solidFill>
                  <a:srgbClr val="333399"/>
                </a:solidFill>
                <a:latin typeface="Times New Roman" panose="02020603050405020304" pitchFamily="18" charset="0"/>
                <a:cs typeface="Times New Roman" panose="02020603050405020304" pitchFamily="18" charset="0"/>
              </a:defRPr>
            </a:lvl4pPr>
            <a:lvl5pPr marL="1543050" indent="-171450" eaLnBrk="0" hangingPunct="0">
              <a:defRPr sz="1500" b="1">
                <a:solidFill>
                  <a:srgbClr val="333399"/>
                </a:solidFill>
                <a:latin typeface="Times New Roman" panose="02020603050405020304" pitchFamily="18" charset="0"/>
                <a:cs typeface="Times New Roman" panose="02020603050405020304" pitchFamily="18" charset="0"/>
              </a:defRPr>
            </a:lvl5pPr>
            <a:lvl6pPr marL="18859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6pPr>
            <a:lvl7pPr marL="22288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7pPr>
            <a:lvl8pPr marL="25717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8pPr>
            <a:lvl9pPr marL="2914650" indent="-171450" algn="ctr" eaLnBrk="0" fontAlgn="base" hangingPunct="0">
              <a:spcBef>
                <a:spcPct val="20000"/>
              </a:spcBef>
              <a:spcAft>
                <a:spcPct val="0"/>
              </a:spcAft>
              <a:buClr>
                <a:schemeClr val="accent2"/>
              </a:buClr>
              <a:defRPr sz="1500" b="1">
                <a:solidFill>
                  <a:srgbClr val="333399"/>
                </a:solidFill>
                <a:latin typeface="Times New Roman" panose="02020603050405020304" pitchFamily="18" charset="0"/>
                <a:cs typeface="Times New Roman" panose="02020603050405020304" pitchFamily="18" charset="0"/>
              </a:defRPr>
            </a:lvl9pPr>
          </a:lstStyle>
          <a:p>
            <a:pPr eaLnBrk="1" hangingPunct="1"/>
            <a:fld id="{1902BA27-2C6B-4F9D-88C3-83022EB7ECFE}" type="slidenum">
              <a:rPr lang="fr-FR" altLang="fr-FR" sz="1050" b="0">
                <a:solidFill>
                  <a:srgbClr val="000000"/>
                </a:solidFill>
                <a:latin typeface="Arial" panose="020B0604020202020204" pitchFamily="34" charset="0"/>
              </a:rPr>
              <a:pPr eaLnBrk="1" hangingPunct="1"/>
              <a:t>31</a:t>
            </a:fld>
            <a:endParaRPr lang="fr-FR" altLang="fr-FR" sz="1050" b="0">
              <a:solidFill>
                <a:srgbClr val="000000"/>
              </a:solidFill>
              <a:latin typeface="Arial" panose="020B0604020202020204" pitchFamily="34" charset="0"/>
            </a:endParaRPr>
          </a:p>
        </p:txBody>
      </p:sp>
      <p:sp>
        <p:nvSpPr>
          <p:cNvPr id="17411" name="Rectangle 2"/>
          <p:cNvSpPr>
            <a:spLocks noGrp="1" noChangeArrowheads="1"/>
          </p:cNvSpPr>
          <p:nvPr>
            <p:ph type="body" idx="1"/>
          </p:nvPr>
        </p:nvSpPr>
        <p:spPr>
          <a:xfrm>
            <a:off x="1494235" y="1484711"/>
            <a:ext cx="6172200" cy="4320778"/>
          </a:xfrm>
        </p:spPr>
        <p:txBody>
          <a:bodyPr/>
          <a:lstStyle/>
          <a:p>
            <a:pPr eaLnBrk="1" hangingPunct="1"/>
            <a:endParaRPr lang="fr-FR" altLang="fr-FR" dirty="0">
              <a:latin typeface="Garamond" panose="02020404030301010803" pitchFamily="18" charset="0"/>
            </a:endParaRPr>
          </a:p>
          <a:p>
            <a:pPr eaLnBrk="1" hangingPunct="1"/>
            <a:endParaRPr lang="fr-FR" altLang="fr-FR" dirty="0">
              <a:latin typeface="Garamond" panose="02020404030301010803" pitchFamily="18" charset="0"/>
            </a:endParaRPr>
          </a:p>
          <a:p>
            <a:pPr marL="0" indent="0" eaLnBrk="1" hangingPunct="1">
              <a:buNone/>
            </a:pPr>
            <a:endParaRPr lang="fr-FR" altLang="fr-FR" sz="3600" dirty="0"/>
          </a:p>
          <a:p>
            <a:pPr algn="ctr" eaLnBrk="1" hangingPunct="1">
              <a:buFont typeface="Wingdings" panose="05000000000000000000" pitchFamily="2" charset="2"/>
              <a:buNone/>
            </a:pPr>
            <a:r>
              <a:rPr lang="en-US" altLang="fr-FR" sz="3600" b="1" dirty="0"/>
              <a:t>Decentralized Attribute-based encryption</a:t>
            </a:r>
          </a:p>
        </p:txBody>
      </p:sp>
    </p:spTree>
    <p:extLst>
      <p:ext uri="{BB962C8B-B14F-4D97-AF65-F5344CB8AC3E}">
        <p14:creationId xmlns:p14="http://schemas.microsoft.com/office/powerpoint/2010/main" val="4020411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32</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Decentralized ABE</a:t>
            </a:r>
          </a:p>
        </p:txBody>
      </p:sp>
      <p:sp>
        <p:nvSpPr>
          <p:cNvPr id="10" name="Rectangle 3"/>
          <p:cNvSpPr txBox="1">
            <a:spLocks noChangeArrowheads="1"/>
          </p:cNvSpPr>
          <p:nvPr/>
        </p:nvSpPr>
        <p:spPr>
          <a:xfrm>
            <a:off x="431540" y="137448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1" y="1237156"/>
            <a:ext cx="9036495" cy="6117059"/>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Decentralized Attribute based encryption, also known as Multi-Authority Attribute base encryption (MA-ABE) is a decentralized version of ABE cryptosystem. </a:t>
            </a:r>
          </a:p>
          <a:p>
            <a:pPr algn="just"/>
            <a:endParaRPr lang="en-US" sz="11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In MA-ABE: </a:t>
            </a:r>
          </a:p>
          <a:p>
            <a:pPr algn="just"/>
            <a:endParaRPr lang="en-US" sz="1050" b="0" i="0" dirty="0">
              <a:solidFill>
                <a:srgbClr val="000000"/>
              </a:solidFill>
              <a:effectLst/>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any party can become an authority,</a:t>
            </a:r>
          </a:p>
          <a:p>
            <a:pPr marL="625475" algn="just">
              <a:buClr>
                <a:srgbClr val="438086"/>
              </a:buClr>
              <a:buSzPct val="60000"/>
            </a:pPr>
            <a:r>
              <a:rPr lang="en-US" sz="2000" dirty="0">
                <a:latin typeface="Calibri" panose="020F0502020204030204" pitchFamily="34" charset="0"/>
                <a:cs typeface="Calibri" panose="020F0502020204030204" pitchFamily="34" charset="0"/>
              </a:rPr>
              <a:t> </a:t>
            </a: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there is no central authority and no requirement for any global coordination other than the creation of an initial set of common reference parameters,</a:t>
            </a:r>
          </a:p>
          <a:p>
            <a:pPr marL="898525" indent="-273050" algn="just">
              <a:buClr>
                <a:srgbClr val="438086"/>
              </a:buClr>
              <a:buSzPct val="60000"/>
              <a:buFont typeface="Wingdings"/>
              <a:buChar char=""/>
            </a:pPr>
            <a:endParaRPr lang="en-US" sz="11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 a party can simply act as an ABE authority by creating a public key and issuing private keys to different users that reflect their attributes,</a:t>
            </a:r>
          </a:p>
          <a:p>
            <a:pPr marL="898525" indent="-273050" algn="just">
              <a:buClr>
                <a:srgbClr val="438086"/>
              </a:buClr>
              <a:buSzPct val="60000"/>
              <a:buFont typeface="Wingdings"/>
              <a:buChar char=""/>
            </a:pPr>
            <a:endParaRPr lang="en-US" sz="11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a user can encrypt data in terms of any </a:t>
            </a:r>
            <a:r>
              <a:rPr lang="en-US" sz="2000" dirty="0" err="1">
                <a:latin typeface="Calibri" panose="020F0502020204030204" pitchFamily="34" charset="0"/>
                <a:cs typeface="Calibri" panose="020F0502020204030204" pitchFamily="34" charset="0"/>
              </a:rPr>
              <a:t>boolean</a:t>
            </a:r>
            <a:r>
              <a:rPr lang="en-US" sz="2000" dirty="0">
                <a:latin typeface="Calibri" panose="020F0502020204030204" pitchFamily="34" charset="0"/>
                <a:cs typeface="Calibri" panose="020F0502020204030204" pitchFamily="34" charset="0"/>
              </a:rPr>
              <a:t> formula over attributes issued from any chosen set of authorities.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cs typeface="Calibri" panose="020F0502020204030204" pitchFamily="34"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 fully MA-ABE has been proposed in 2011 by </a:t>
            </a:r>
            <a:r>
              <a:rPr kumimoji="0" lang="fr-FR" sz="2000" b="0" i="0" u="none" strike="noStrike" kern="1200" cap="none" spc="0" normalizeH="0" baseline="0" noProof="0" dirty="0" err="1">
                <a:ln>
                  <a:noFill/>
                </a:ln>
                <a:solidFill>
                  <a:srgbClr val="000000"/>
                </a:solidFill>
                <a:effectLst/>
                <a:uLnTx/>
                <a:uFillTx/>
                <a:latin typeface="CMR12"/>
                <a:ea typeface="+mn-ea"/>
                <a:cs typeface="+mn-cs"/>
              </a:rPr>
              <a:t>Lewko</a:t>
            </a:r>
            <a:r>
              <a:rPr kumimoji="0" lang="fr-FR" sz="2000" b="0" i="0" u="none" strike="noStrike" kern="1200" cap="none" spc="0" normalizeH="0" baseline="0" noProof="0" dirty="0">
                <a:ln>
                  <a:noFill/>
                </a:ln>
                <a:solidFill>
                  <a:prstClr val="black"/>
                </a:solidFill>
                <a:effectLst/>
                <a:uLnTx/>
                <a:uFillTx/>
                <a:latin typeface="Tw Cen MT"/>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et al. </a:t>
            </a:r>
            <a:r>
              <a:rPr kumimoji="0" lang="en-US" sz="14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r>
              <a:rPr kumimoji="0" lang="en-US" sz="1400" b="0" i="1" u="none" strike="noStrike" kern="1200" cap="none" spc="0" normalizeH="0" baseline="0" noProof="0" dirty="0" err="1">
                <a:ln>
                  <a:noFill/>
                </a:ln>
                <a:solidFill>
                  <a:srgbClr val="222222"/>
                </a:solidFill>
                <a:effectLst/>
                <a:uLnTx/>
                <a:uFillTx/>
                <a:latin typeface="Calibri" panose="020F0502020204030204" pitchFamily="34" charset="0"/>
                <a:ea typeface="+mn-ea"/>
                <a:cs typeface="Calibri" panose="020F0502020204030204" pitchFamily="34" charset="0"/>
              </a:rPr>
              <a:t>Lewko</a:t>
            </a:r>
            <a:r>
              <a:rPr kumimoji="0" lang="en-US" sz="1400" b="0" i="1" u="none" strike="noStrike" kern="1200" cap="none" spc="0" normalizeH="0" baseline="0" noProof="0" dirty="0">
                <a:ln>
                  <a:noFill/>
                </a:ln>
                <a:solidFill>
                  <a:srgbClr val="222222"/>
                </a:solidFill>
                <a:effectLst/>
                <a:uLnTx/>
                <a:uFillTx/>
                <a:latin typeface="Calibri" panose="020F0502020204030204" pitchFamily="34" charset="0"/>
                <a:ea typeface="+mn-ea"/>
                <a:cs typeface="Calibri" panose="020F0502020204030204" pitchFamily="34" charset="0"/>
              </a:rPr>
              <a:t>, Allison, and Brent Waters. "Decentralizing attribute-based encryption." Annual international conference on the theory and applications of cryptographic techniques. Springer, Berlin, Heidelberg, 2011.]</a:t>
            </a:r>
            <a:endPar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br>
              <a:rPr lang="en-US" sz="2000" dirty="0">
                <a:latin typeface="Calibri" panose="020F0502020204030204" pitchFamily="34" charset="0"/>
                <a:cs typeface="Calibri" panose="020F0502020204030204" pitchFamily="34" charset="0"/>
              </a:rPr>
            </a:b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6000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33</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Decentralized ABE</a:t>
            </a:r>
          </a:p>
        </p:txBody>
      </p:sp>
      <p:sp>
        <p:nvSpPr>
          <p:cNvPr id="10" name="Rectangle 3"/>
          <p:cNvSpPr txBox="1">
            <a:spLocks noChangeArrowheads="1"/>
          </p:cNvSpPr>
          <p:nvPr/>
        </p:nvSpPr>
        <p:spPr>
          <a:xfrm>
            <a:off x="431540" y="137448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0909B8BD-B515-4E60-A6FE-94FE73C836B1}"/>
                  </a:ext>
                </a:extLst>
              </p:cNvPr>
              <p:cNvSpPr txBox="1"/>
              <p:nvPr/>
            </p:nvSpPr>
            <p:spPr>
              <a:xfrm>
                <a:off x="85005" y="1304764"/>
                <a:ext cx="8931175" cy="5555880"/>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Decentralized Attribute based encryption consists of five algorithms: </a:t>
                </a:r>
              </a:p>
              <a:p>
                <a:pPr algn="just"/>
                <a:endParaRPr lang="en-US" sz="900" dirty="0">
                  <a:latin typeface="Calibri" panose="020F0502020204030204" pitchFamily="34" charset="0"/>
                  <a:cs typeface="Calibri" panose="020F0502020204030204" pitchFamily="34" charset="0"/>
                </a:endParaRPr>
              </a:p>
              <a:p>
                <a:pPr lvl="1" algn="just"/>
                <a14:m>
                  <m:oMath xmlns:m="http://schemas.openxmlformats.org/officeDocument/2006/math">
                    <m:r>
                      <a:rPr lang="en-US" sz="2000" b="1" i="1" dirty="0">
                        <a:latin typeface="Cambria Math" panose="02040503050406030204" pitchFamily="18" charset="0"/>
                        <a:cs typeface="Calibri" panose="020F0502020204030204" pitchFamily="34" charset="0"/>
                      </a:rPr>
                      <m:t>𝑮𝒍𝒐𝒃𝒂𝒍</m:t>
                    </m:r>
                    <m:r>
                      <a:rPr lang="en-US" sz="2000" b="1" i="1" dirty="0">
                        <a:latin typeface="Cambria Math" panose="02040503050406030204" pitchFamily="18" charset="0"/>
                        <a:cs typeface="Calibri" panose="020F0502020204030204" pitchFamily="34" charset="0"/>
                      </a:rPr>
                      <m:t> </m:t>
                    </m:r>
                    <m:r>
                      <a:rPr lang="en-US" sz="2000" b="1" i="1" dirty="0">
                        <a:latin typeface="Cambria Math" panose="02040503050406030204" pitchFamily="18" charset="0"/>
                        <a:cs typeface="Calibri" panose="020F0502020204030204" pitchFamily="34" charset="0"/>
                      </a:rPr>
                      <m:t>𝒔𝒆𝒕𝒖𝒑</m:t>
                    </m:r>
                    <m:r>
                      <a:rPr lang="fr-FR" sz="2000" b="1" i="1" dirty="0" smtClean="0">
                        <a:latin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cs typeface="Calibri" panose="020F0502020204030204" pitchFamily="34" charset="0"/>
                      </a:rPr>
                      <m:t>𝝀</m:t>
                    </m:r>
                    <m:r>
                      <a:rPr lang="fr-FR" sz="2000" b="1" i="1" dirty="0" smtClean="0">
                        <a:latin typeface="Cambria Math" panose="02040503050406030204" pitchFamily="18" charset="0"/>
                        <a:cs typeface="Calibri" panose="020F0502020204030204" pitchFamily="34" charset="0"/>
                      </a:rPr>
                      <m:t>)→</m:t>
                    </m:r>
                    <m:r>
                      <a:rPr lang="en-US" sz="2000" b="1" i="1" dirty="0">
                        <a:latin typeface="Cambria Math" panose="02040503050406030204" pitchFamily="18" charset="0"/>
                        <a:cs typeface="Calibri" panose="020F0502020204030204" pitchFamily="34" charset="0"/>
                      </a:rPr>
                      <m:t>𝑮𝑷</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a security parameter </a:t>
                </a:r>
                <a14:m>
                  <m:oMath xmlns:m="http://schemas.openxmlformats.org/officeDocument/2006/math">
                    <m:r>
                      <a:rPr lang="en-US" i="1" dirty="0" smtClean="0">
                        <a:latin typeface="Cambria Math" panose="02040503050406030204" pitchFamily="18" charset="0"/>
                        <a:cs typeface="Calibri" panose="020F0502020204030204" pitchFamily="34" charset="0"/>
                      </a:rPr>
                      <m:t>𝜆</m:t>
                    </m:r>
                  </m:oMath>
                </a14:m>
                <a:r>
                  <a:rPr lang="en-US" dirty="0">
                    <a:latin typeface="Calibri" panose="020F0502020204030204" pitchFamily="34" charset="0"/>
                    <a:cs typeface="Calibri" panose="020F0502020204030204" pitchFamily="34" charset="0"/>
                  </a:rPr>
                  <a:t> and outputs global parameters of the cryptosystem. </a:t>
                </a:r>
              </a:p>
              <a:p>
                <a:pPr lvl="1" algn="just"/>
                <a:endParaRPr lang="en-US" sz="1050" dirty="0">
                  <a:latin typeface="Calibri" panose="020F0502020204030204" pitchFamily="34" charset="0"/>
                  <a:cs typeface="Calibri" panose="020F0502020204030204" pitchFamily="34" charset="0"/>
                </a:endParaRPr>
              </a:p>
              <a:p>
                <a:pPr lvl="1" algn="just"/>
                <a14:m>
                  <m:oMath xmlns:m="http://schemas.openxmlformats.org/officeDocument/2006/math">
                    <m:r>
                      <a:rPr lang="fr-FR" sz="2000" b="1" i="1" dirty="0">
                        <a:latin typeface="Cambria Math" panose="02040503050406030204" pitchFamily="18" charset="0"/>
                        <a:cs typeface="Calibri" panose="020F0502020204030204" pitchFamily="34" charset="0"/>
                      </a:rPr>
                      <m:t>𝑨𝒖𝒕𝒉𝒐𝒓𝒊𝒕𝒚</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𝒔𝒆𝒕𝒖𝒑</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𝑮𝑷</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𝑷𝑲</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𝑴𝑺𝑲</m:t>
                    </m:r>
                    <m:r>
                      <a:rPr lang="fr-FR" sz="2000" b="1"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each authority in the system runs </a:t>
                </a:r>
                <a:r>
                  <a:rPr lang="en-US" dirty="0">
                    <a:latin typeface="Calibri" panose="020F0502020204030204" pitchFamily="34" charset="0"/>
                    <a:cs typeface="Calibri" panose="020F0502020204030204" pitchFamily="34" charset="0"/>
                  </a:rPr>
                  <a:t>this algorithm taking as input the global parameters to generate own public key and master secret key</a:t>
                </a:r>
                <a:r>
                  <a:rPr lang="en-US" sz="2000" dirty="0">
                    <a:latin typeface="Calibri" panose="020F0502020204030204" pitchFamily="34" charset="0"/>
                    <a:cs typeface="Calibri" panose="020F0502020204030204" pitchFamily="34" charset="0"/>
                  </a:rPr>
                  <a:t>.</a:t>
                </a:r>
              </a:p>
              <a:p>
                <a:pPr lvl="1" algn="just"/>
                <a:endParaRPr lang="fr-FR" sz="1000" b="1" i="1" dirty="0">
                  <a:latin typeface="Cambria Math" panose="02040503050406030204" pitchFamily="18" charset="0"/>
                  <a:cs typeface="Calibri" panose="020F0502020204030204" pitchFamily="34" charset="0"/>
                </a:endParaRPr>
              </a:p>
              <a:p>
                <a:pPr lvl="1" algn="just"/>
                <a14:m>
                  <m:oMath xmlns:m="http://schemas.openxmlformats.org/officeDocument/2006/math">
                    <m:r>
                      <a:rPr lang="fr-FR" sz="2000" b="1" i="1" dirty="0">
                        <a:latin typeface="Cambria Math" panose="02040503050406030204" pitchFamily="18" charset="0"/>
                        <a:cs typeface="Calibri" panose="020F0502020204030204" pitchFamily="34" charset="0"/>
                      </a:rPr>
                      <m:t>𝑲𝒆𝒚𝑮𝒆𝒏</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𝑮𝑰𝑫</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𝒊</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𝑴𝑺𝑲</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𝑮𝑷</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𝑺</m:t>
                    </m:r>
                    <m:sSub>
                      <m:sSubPr>
                        <m:ctrlPr>
                          <a:rPr lang="fr-FR" sz="2000" b="1" i="1" dirty="0">
                            <a:latin typeface="Cambria Math" panose="02040503050406030204" pitchFamily="18" charset="0"/>
                            <a:cs typeface="Calibri" panose="020F0502020204030204" pitchFamily="34" charset="0"/>
                          </a:rPr>
                        </m:ctrlPr>
                      </m:sSubPr>
                      <m:e>
                        <m:r>
                          <a:rPr lang="fr-FR" sz="2000" b="1" i="1" dirty="0">
                            <a:latin typeface="Cambria Math" panose="02040503050406030204" pitchFamily="18" charset="0"/>
                            <a:cs typeface="Calibri" panose="020F0502020204030204" pitchFamily="34" charset="0"/>
                          </a:rPr>
                          <m:t>𝑲</m:t>
                        </m:r>
                      </m:e>
                      <m:sub>
                        <m:r>
                          <a:rPr lang="fr-FR" sz="2000" b="1" i="1" dirty="0">
                            <a:latin typeface="Cambria Math" panose="02040503050406030204" pitchFamily="18" charset="0"/>
                            <a:cs typeface="Calibri" panose="020F0502020204030204" pitchFamily="34" charset="0"/>
                          </a:rPr>
                          <m:t>𝒊</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𝑮𝑰𝑫</m:t>
                        </m:r>
                      </m:sub>
                    </m:sSub>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an identity </a:t>
                </a:r>
                <a14:m>
                  <m:oMath xmlns:m="http://schemas.openxmlformats.org/officeDocument/2006/math">
                    <m:r>
                      <a:rPr lang="en-US" i="1" dirty="0" smtClean="0">
                        <a:latin typeface="Cambria Math" panose="02040503050406030204" pitchFamily="18" charset="0"/>
                        <a:cs typeface="Calibri" panose="020F0502020204030204" pitchFamily="34" charset="0"/>
                      </a:rPr>
                      <m:t>𝐺𝐼𝐷</m:t>
                    </m:r>
                  </m:oMath>
                </a14:m>
                <a:r>
                  <a:rPr lang="en-US" dirty="0">
                    <a:latin typeface="Calibri" panose="020F0502020204030204" pitchFamily="34" charset="0"/>
                    <a:cs typeface="Calibri" panose="020F0502020204030204" pitchFamily="34" charset="0"/>
                  </a:rPr>
                  <a:t>, the global parameters, an attribute </a:t>
                </a:r>
                <a14:m>
                  <m:oMath xmlns:m="http://schemas.openxmlformats.org/officeDocument/2006/math">
                    <m:r>
                      <a:rPr lang="en-US" i="1" dirty="0" smtClean="0">
                        <a:latin typeface="Cambria Math" panose="02040503050406030204" pitchFamily="18" charset="0"/>
                        <a:cs typeface="Calibri" panose="020F0502020204030204" pitchFamily="34" charset="0"/>
                      </a:rPr>
                      <m:t>𝑖</m:t>
                    </m:r>
                  </m:oMath>
                </a14:m>
                <a:r>
                  <a:rPr lang="en-US" dirty="0">
                    <a:latin typeface="Calibri" panose="020F0502020204030204" pitchFamily="34" charset="0"/>
                    <a:cs typeface="Calibri" panose="020F0502020204030204" pitchFamily="34" charset="0"/>
                  </a:rPr>
                  <a:t> belonging to some authority, and the master secret key </a:t>
                </a:r>
                <a14:m>
                  <m:oMath xmlns:m="http://schemas.openxmlformats.org/officeDocument/2006/math">
                    <m:r>
                      <m:rPr>
                        <m:sty m:val="p"/>
                      </m:rPr>
                      <a:rPr lang="fr-FR" b="0" i="0" dirty="0" smtClean="0">
                        <a:latin typeface="Cambria Math" panose="02040503050406030204" pitchFamily="18" charset="0"/>
                        <a:cs typeface="Calibri" panose="020F0502020204030204" pitchFamily="34" charset="0"/>
                      </a:rPr>
                      <m:t>M</m:t>
                    </m:r>
                    <m:r>
                      <a:rPr lang="en-US" i="1" dirty="0" smtClean="0">
                        <a:latin typeface="Cambria Math" panose="02040503050406030204" pitchFamily="18" charset="0"/>
                        <a:cs typeface="Calibri" panose="020F0502020204030204" pitchFamily="34" charset="0"/>
                      </a:rPr>
                      <m:t>𝑆𝐾</m:t>
                    </m:r>
                  </m:oMath>
                </a14:m>
                <a:r>
                  <a:rPr lang="en-US" dirty="0">
                    <a:latin typeface="Calibri" panose="020F0502020204030204" pitchFamily="34" charset="0"/>
                    <a:cs typeface="Calibri" panose="020F0502020204030204" pitchFamily="34" charset="0"/>
                  </a:rPr>
                  <a:t> for this authority. It produces as output a key </a:t>
                </a:r>
                <a14:m>
                  <m:oMath xmlns:m="http://schemas.openxmlformats.org/officeDocument/2006/math">
                    <m:sSub>
                      <m:sSubPr>
                        <m:ctrlPr>
                          <a:rPr lang="fr-FR" b="0" i="1" dirty="0" smtClean="0">
                            <a:latin typeface="Cambria Math" panose="02040503050406030204" pitchFamily="18" charset="0"/>
                            <a:cs typeface="Calibri" panose="020F0502020204030204" pitchFamily="34" charset="0"/>
                          </a:rPr>
                        </m:ctrlPr>
                      </m:sSubPr>
                      <m:e>
                        <m:r>
                          <a:rPr lang="en-US" i="1" dirty="0" smtClean="0">
                            <a:latin typeface="Cambria Math" panose="02040503050406030204" pitchFamily="18" charset="0"/>
                            <a:cs typeface="Calibri" panose="020F0502020204030204" pitchFamily="34" charset="0"/>
                          </a:rPr>
                          <m:t>𝐾</m:t>
                        </m:r>
                      </m:e>
                      <m:sub>
                        <m:r>
                          <a:rPr lang="en-US" i="1" dirty="0" smtClean="0">
                            <a:latin typeface="Cambria Math" panose="02040503050406030204" pitchFamily="18" charset="0"/>
                            <a:cs typeface="Calibri" panose="020F0502020204030204" pitchFamily="34" charset="0"/>
                          </a:rPr>
                          <m:t>𝑖</m:t>
                        </m:r>
                        <m:r>
                          <a:rPr lang="en-US" i="1" dirty="0" smtClean="0">
                            <a:latin typeface="Cambria Math" panose="02040503050406030204" pitchFamily="18" charset="0"/>
                            <a:cs typeface="Calibri" panose="020F0502020204030204" pitchFamily="34" charset="0"/>
                          </a:rPr>
                          <m:t>,</m:t>
                        </m:r>
                        <m:r>
                          <a:rPr lang="en-US" i="1" dirty="0" smtClean="0">
                            <a:latin typeface="Cambria Math" panose="02040503050406030204" pitchFamily="18" charset="0"/>
                            <a:cs typeface="Calibri" panose="020F0502020204030204" pitchFamily="34" charset="0"/>
                          </a:rPr>
                          <m:t>𝐺𝐼𝐷</m:t>
                        </m:r>
                      </m:sub>
                    </m:sSub>
                  </m:oMath>
                </a14:m>
                <a:r>
                  <a:rPr lang="en-US" dirty="0">
                    <a:latin typeface="Calibri" panose="020F0502020204030204" pitchFamily="34" charset="0"/>
                    <a:cs typeface="Calibri" panose="020F0502020204030204" pitchFamily="34" charset="0"/>
                  </a:rPr>
                  <a:t> for the pair (attribute, identity).</a:t>
                </a:r>
                <a:endParaRPr lang="en-US" sz="2000" dirty="0">
                  <a:latin typeface="Calibri" panose="020F0502020204030204" pitchFamily="34" charset="0"/>
                  <a:cs typeface="Calibri" panose="020F0502020204030204" pitchFamily="34" charset="0"/>
                </a:endParaRPr>
              </a:p>
              <a:p>
                <a:pPr lvl="1" algn="just"/>
                <a:endParaRPr lang="en-US" sz="1050" dirty="0">
                  <a:latin typeface="Calibri" panose="020F0502020204030204" pitchFamily="34" charset="0"/>
                  <a:cs typeface="Calibri" panose="020F0502020204030204" pitchFamily="34" charset="0"/>
                </a:endParaRPr>
              </a:p>
              <a:p>
                <a:pPr lvl="1" algn="just"/>
                <a14:m>
                  <m:oMath xmlns:m="http://schemas.openxmlformats.org/officeDocument/2006/math">
                    <m:r>
                      <a:rPr lang="fr-FR" sz="2000" b="1" i="1" dirty="0">
                        <a:latin typeface="Cambria Math" panose="02040503050406030204" pitchFamily="18" charset="0"/>
                        <a:cs typeface="Calibri" panose="020F0502020204030204" pitchFamily="34" charset="0"/>
                      </a:rPr>
                      <m:t>𝑬𝒏𝒄𝒓𝒚𝒑𝒕</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𝑷𝑲</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𝑨</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𝝆</m:t>
                    </m:r>
                    <m:r>
                      <a:rPr lang="fr-FR" sz="2000" b="1" i="1" dirty="0">
                        <a:latin typeface="Cambria Math" panose="02040503050406030204" pitchFamily="18" charset="0"/>
                        <a:cs typeface="Calibri" panose="020F0502020204030204" pitchFamily="34" charset="0"/>
                      </a:rPr>
                      <m:t>), </m:t>
                    </m:r>
                    <m:r>
                      <a:rPr lang="fr-FR" sz="2000" b="1" i="1" dirty="0">
                        <a:latin typeface="Cambria Math" panose="02040503050406030204" pitchFamily="18" charset="0"/>
                        <a:cs typeface="Calibri" panose="020F0502020204030204" pitchFamily="34" charset="0"/>
                      </a:rPr>
                      <m:t>𝑴</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𝑪𝑻</m:t>
                    </m:r>
                    <m:r>
                      <a:rPr lang="fr-FR" sz="2000" b="0" i="1" dirty="0"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algorithm takes as input a message </a:t>
                </a:r>
                <a14:m>
                  <m:oMath xmlns:m="http://schemas.openxmlformats.org/officeDocument/2006/math">
                    <m:r>
                      <a:rPr lang="en-US" i="1" dirty="0" smtClean="0">
                        <a:latin typeface="Cambria Math" panose="02040503050406030204" pitchFamily="18" charset="0"/>
                        <a:cs typeface="Calibri" panose="020F0502020204030204" pitchFamily="34" charset="0"/>
                      </a:rPr>
                      <m:t>𝑀</m:t>
                    </m:r>
                  </m:oMath>
                </a14:m>
                <a:r>
                  <a:rPr lang="en-US" dirty="0">
                    <a:latin typeface="Calibri" panose="020F0502020204030204" pitchFamily="34" charset="0"/>
                    <a:cs typeface="Calibri" panose="020F0502020204030204" pitchFamily="34" charset="0"/>
                  </a:rPr>
                  <a:t>, an access matrix </a:t>
                </a:r>
                <a14:m>
                  <m:oMath xmlns:m="http://schemas.openxmlformats.org/officeDocument/2006/math">
                    <m:r>
                      <a:rPr lang="en-US" i="1" dirty="0" smtClean="0">
                        <a:latin typeface="Cambria Math" panose="02040503050406030204" pitchFamily="18" charset="0"/>
                        <a:cs typeface="Calibri" panose="020F0502020204030204" pitchFamily="34" charset="0"/>
                      </a:rPr>
                      <m:t>(</m:t>
                    </m:r>
                    <m:r>
                      <a:rPr lang="en-US" i="1" dirty="0" smtClean="0">
                        <a:latin typeface="Cambria Math" panose="02040503050406030204" pitchFamily="18" charset="0"/>
                        <a:cs typeface="Calibri" panose="020F0502020204030204" pitchFamily="34" charset="0"/>
                      </a:rPr>
                      <m:t>𝐴</m:t>
                    </m:r>
                    <m:r>
                      <a:rPr lang="en-US" i="1" dirty="0" smtClean="0">
                        <a:latin typeface="Cambria Math" panose="02040503050406030204" pitchFamily="18" charset="0"/>
                        <a:cs typeface="Calibri" panose="020F0502020204030204" pitchFamily="34" charset="0"/>
                      </a:rPr>
                      <m:t>, </m:t>
                    </m:r>
                    <m:r>
                      <a:rPr lang="en-US" i="1" dirty="0" smtClean="0">
                        <a:latin typeface="Cambria Math" panose="02040503050406030204" pitchFamily="18" charset="0"/>
                        <a:cs typeface="Calibri" panose="020F0502020204030204" pitchFamily="34" charset="0"/>
                      </a:rPr>
                      <m:t>𝜌</m:t>
                    </m:r>
                    <m:r>
                      <a:rPr lang="en-US" i="1" dirty="0"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the set of public keys for relevant authorities, and the global parameters. It outputs a ciphertext </a:t>
                </a:r>
                <a14:m>
                  <m:oMath xmlns:m="http://schemas.openxmlformats.org/officeDocument/2006/math">
                    <m:r>
                      <a:rPr lang="en-US" i="1" dirty="0" smtClean="0">
                        <a:latin typeface="Cambria Math" panose="02040503050406030204" pitchFamily="18" charset="0"/>
                        <a:cs typeface="Calibri" panose="020F0502020204030204" pitchFamily="34" charset="0"/>
                      </a:rPr>
                      <m:t>𝐶𝑇</m:t>
                    </m:r>
                  </m:oMath>
                </a14:m>
                <a:r>
                  <a:rPr lang="en-US" dirty="0">
                    <a:latin typeface="Calibri" panose="020F0502020204030204" pitchFamily="34" charset="0"/>
                    <a:cs typeface="Calibri" panose="020F0502020204030204" pitchFamily="34" charset="0"/>
                  </a:rPr>
                  <a:t>.</a:t>
                </a:r>
              </a:p>
              <a:p>
                <a:pPr lvl="1" algn="just">
                  <a:defRPr/>
                </a:pPr>
                <a:endParaRPr lang="fr-FR" sz="1050" b="1" i="1" dirty="0">
                  <a:solidFill>
                    <a:prstClr val="black"/>
                  </a:solidFill>
                  <a:latin typeface="Cambria Math" panose="02040503050406030204" pitchFamily="18" charset="0"/>
                  <a:cs typeface="Calibri" panose="020F0502020204030204" pitchFamily="34" charset="0"/>
                </a:endParaRPr>
              </a:p>
              <a:p>
                <a:pPr lvl="1" algn="just">
                  <a:defRPr/>
                </a:pPr>
                <a14:m>
                  <m:oMath xmlns:m="http://schemas.openxmlformats.org/officeDocument/2006/math">
                    <m:r>
                      <a:rPr lang="fr-FR" sz="2000" b="1" i="1" dirty="0">
                        <a:solidFill>
                          <a:prstClr val="black"/>
                        </a:solidFill>
                        <a:latin typeface="Cambria Math" panose="02040503050406030204" pitchFamily="18" charset="0"/>
                        <a:cs typeface="Calibri" panose="020F0502020204030204" pitchFamily="34" charset="0"/>
                      </a:rPr>
                      <m:t>𝑫𝒆𝒄𝒓𝒚𝒑𝒕</m:t>
                    </m:r>
                    <m:r>
                      <a:rPr lang="fr-FR" sz="2000" b="1" i="1" dirty="0">
                        <a:solidFill>
                          <a:prstClr val="black"/>
                        </a:solidFill>
                        <a:latin typeface="Cambria Math" panose="02040503050406030204" pitchFamily="18" charset="0"/>
                        <a:cs typeface="Calibri" panose="020F0502020204030204" pitchFamily="34" charset="0"/>
                      </a:rPr>
                      <m:t>(</m:t>
                    </m:r>
                    <m:r>
                      <a:rPr lang="fr-FR" sz="2000" b="1" i="1" dirty="0">
                        <a:solidFill>
                          <a:prstClr val="black"/>
                        </a:solidFill>
                        <a:latin typeface="Cambria Math" panose="02040503050406030204" pitchFamily="18" charset="0"/>
                        <a:cs typeface="Calibri" panose="020F0502020204030204" pitchFamily="34" charset="0"/>
                      </a:rPr>
                      <m:t>𝑪𝑻</m:t>
                    </m:r>
                    <m:r>
                      <a:rPr lang="fr-FR" sz="2000" b="1" i="1" dirty="0">
                        <a:solidFill>
                          <a:prstClr val="black"/>
                        </a:solidFill>
                        <a:latin typeface="Cambria Math" panose="02040503050406030204" pitchFamily="18" charset="0"/>
                        <a:cs typeface="Calibri" panose="020F0502020204030204" pitchFamily="34" charset="0"/>
                      </a:rPr>
                      <m:t>, </m:t>
                    </m:r>
                    <m:r>
                      <a:rPr lang="fr-FR" sz="2000" b="1" i="1" dirty="0">
                        <a:solidFill>
                          <a:prstClr val="black"/>
                        </a:solidFill>
                        <a:latin typeface="Cambria Math" panose="02040503050406030204" pitchFamily="18" charset="0"/>
                        <a:cs typeface="Calibri" panose="020F0502020204030204" pitchFamily="34" charset="0"/>
                      </a:rPr>
                      <m:t>𝑮𝑷</m:t>
                    </m:r>
                    <m:r>
                      <a:rPr lang="fr-FR" sz="2000" b="1" i="1" dirty="0">
                        <a:solidFill>
                          <a:prstClr val="black"/>
                        </a:solidFill>
                        <a:latin typeface="Cambria Math" panose="02040503050406030204" pitchFamily="18" charset="0"/>
                        <a:cs typeface="Calibri" panose="020F0502020204030204" pitchFamily="34" charset="0"/>
                      </a:rPr>
                      <m:t>, {</m:t>
                    </m:r>
                    <m:sSub>
                      <m:sSubPr>
                        <m:ctrlPr>
                          <a:rPr lang="fr-FR" sz="2000" b="1" i="1" dirty="0" smtClean="0">
                            <a:solidFill>
                              <a:prstClr val="black"/>
                            </a:solidFill>
                            <a:latin typeface="Cambria Math" panose="02040503050406030204" pitchFamily="18" charset="0"/>
                            <a:cs typeface="Calibri" panose="020F0502020204030204" pitchFamily="34" charset="0"/>
                          </a:rPr>
                        </m:ctrlPr>
                      </m:sSubPr>
                      <m:e>
                        <m:r>
                          <a:rPr lang="fr-FR" sz="2000" b="1" i="1" dirty="0">
                            <a:solidFill>
                              <a:prstClr val="black"/>
                            </a:solidFill>
                            <a:latin typeface="Cambria Math" panose="02040503050406030204" pitchFamily="18" charset="0"/>
                            <a:cs typeface="Calibri" panose="020F0502020204030204" pitchFamily="34" charset="0"/>
                          </a:rPr>
                          <m:t>𝑲</m:t>
                        </m:r>
                      </m:e>
                      <m:sub>
                        <m:r>
                          <a:rPr lang="fr-FR" sz="2000" b="1" i="1" dirty="0">
                            <a:solidFill>
                              <a:prstClr val="black"/>
                            </a:solidFill>
                            <a:latin typeface="Cambria Math" panose="02040503050406030204" pitchFamily="18" charset="0"/>
                            <a:cs typeface="Calibri" panose="020F0502020204030204" pitchFamily="34" charset="0"/>
                          </a:rPr>
                          <m:t>𝒊</m:t>
                        </m:r>
                        <m:r>
                          <a:rPr lang="fr-FR" sz="2000" b="1" i="1" dirty="0">
                            <a:solidFill>
                              <a:prstClr val="black"/>
                            </a:solidFill>
                            <a:latin typeface="Cambria Math" panose="02040503050406030204" pitchFamily="18" charset="0"/>
                            <a:cs typeface="Calibri" panose="020F0502020204030204" pitchFamily="34" charset="0"/>
                          </a:rPr>
                          <m:t>,</m:t>
                        </m:r>
                        <m:r>
                          <a:rPr lang="fr-FR" sz="2000" b="1" i="1" dirty="0">
                            <a:solidFill>
                              <a:prstClr val="black"/>
                            </a:solidFill>
                            <a:latin typeface="Cambria Math" panose="02040503050406030204" pitchFamily="18" charset="0"/>
                            <a:cs typeface="Calibri" panose="020F0502020204030204" pitchFamily="34" charset="0"/>
                          </a:rPr>
                          <m:t>𝑮𝑰𝑫</m:t>
                        </m:r>
                      </m:sub>
                    </m:sSub>
                    <m:r>
                      <a:rPr lang="fr-FR" sz="2000" b="1" i="1" dirty="0">
                        <a:solidFill>
                          <a:prstClr val="black"/>
                        </a:solidFill>
                        <a:latin typeface="Cambria Math" panose="02040503050406030204" pitchFamily="18" charset="0"/>
                        <a:cs typeface="Calibri" panose="020F0502020204030204" pitchFamily="34" charset="0"/>
                      </a:rPr>
                      <m:t>}) → </m:t>
                    </m:r>
                    <m:r>
                      <a:rPr lang="fr-FR" sz="2000" b="1" i="1" dirty="0">
                        <a:solidFill>
                          <a:prstClr val="black"/>
                        </a:solidFill>
                        <a:latin typeface="Cambria Math" panose="02040503050406030204" pitchFamily="18" charset="0"/>
                        <a:cs typeface="Calibri" panose="020F0502020204030204" pitchFamily="34" charset="0"/>
                      </a:rPr>
                      <m:t>𝑴</m:t>
                    </m:r>
                    <m:r>
                      <a:rPr kumimoji="0" lang="fr-FR" sz="20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Calibri" panose="020F0502020204030204" pitchFamily="34" charset="0"/>
                      </a:rPr>
                      <m:t>:</m:t>
                    </m:r>
                  </m:oMath>
                </a14:m>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lang="en-US" dirty="0">
                    <a:solidFill>
                      <a:prstClr val="black"/>
                    </a:solidFill>
                    <a:latin typeface="Calibri" panose="020F0502020204030204" pitchFamily="34" charset="0"/>
                    <a:cs typeface="Calibri" panose="020F0502020204030204" pitchFamily="34" charset="0"/>
                  </a:rPr>
                  <a:t>This algorithm takes as input the global parameters, the ciphertext, and a set of keys of the same fixed identity </a:t>
                </a:r>
                <a14:m>
                  <m:oMath xmlns:m="http://schemas.openxmlformats.org/officeDocument/2006/math">
                    <m:r>
                      <a:rPr lang="en-US" i="1" dirty="0" smtClean="0">
                        <a:solidFill>
                          <a:prstClr val="black"/>
                        </a:solidFill>
                        <a:latin typeface="Cambria Math" panose="02040503050406030204" pitchFamily="18" charset="0"/>
                        <a:cs typeface="Calibri" panose="020F0502020204030204" pitchFamily="34" charset="0"/>
                      </a:rPr>
                      <m:t>𝐺𝐼𝐷</m:t>
                    </m:r>
                  </m:oMath>
                </a14:m>
                <a:r>
                  <a:rPr lang="en-US" dirty="0">
                    <a:solidFill>
                      <a:prstClr val="black"/>
                    </a:solidFill>
                    <a:latin typeface="Calibri" panose="020F0502020204030204" pitchFamily="34" charset="0"/>
                    <a:cs typeface="Calibri" panose="020F0502020204030204" pitchFamily="34" charset="0"/>
                  </a:rPr>
                  <a:t>. It outputs the message </a:t>
                </a:r>
                <a14:m>
                  <m:oMath xmlns:m="http://schemas.openxmlformats.org/officeDocument/2006/math">
                    <m:r>
                      <a:rPr lang="en-US" i="1" dirty="0" smtClean="0">
                        <a:solidFill>
                          <a:prstClr val="black"/>
                        </a:solidFill>
                        <a:latin typeface="Cambria Math" panose="02040503050406030204" pitchFamily="18" charset="0"/>
                        <a:cs typeface="Calibri" panose="020F0502020204030204" pitchFamily="34" charset="0"/>
                      </a:rPr>
                      <m:t>𝑀</m:t>
                    </m:r>
                  </m:oMath>
                </a14:m>
                <a:r>
                  <a:rPr lang="en-US" dirty="0">
                    <a:solidFill>
                      <a:prstClr val="black"/>
                    </a:solidFill>
                    <a:latin typeface="Calibri" panose="020F0502020204030204" pitchFamily="34" charset="0"/>
                    <a:cs typeface="Calibri" panose="020F0502020204030204" pitchFamily="34" charset="0"/>
                  </a:rPr>
                  <a:t> when the set of attributes </a:t>
                </a:r>
                <a14:m>
                  <m:oMath xmlns:m="http://schemas.openxmlformats.org/officeDocument/2006/math">
                    <m:r>
                      <a:rPr lang="en-US" i="1" dirty="0" smtClean="0">
                        <a:solidFill>
                          <a:prstClr val="black"/>
                        </a:solidFill>
                        <a:latin typeface="Cambria Math" panose="02040503050406030204" pitchFamily="18" charset="0"/>
                        <a:cs typeface="Calibri" panose="020F0502020204030204" pitchFamily="34" charset="0"/>
                      </a:rPr>
                      <m:t>𝑖</m:t>
                    </m:r>
                  </m:oMath>
                </a14:m>
                <a:r>
                  <a:rPr lang="en-US" dirty="0">
                    <a:solidFill>
                      <a:prstClr val="black"/>
                    </a:solidFill>
                    <a:latin typeface="Calibri" panose="020F0502020204030204" pitchFamily="34" charset="0"/>
                    <a:cs typeface="Calibri" panose="020F0502020204030204" pitchFamily="34" charset="0"/>
                  </a:rPr>
                  <a:t> satisfies the access matrix in </a:t>
                </a:r>
                <a14:m>
                  <m:oMath xmlns:m="http://schemas.openxmlformats.org/officeDocument/2006/math">
                    <m:r>
                      <a:rPr lang="fr-FR" b="0" i="1" smtClean="0">
                        <a:solidFill>
                          <a:prstClr val="black"/>
                        </a:solidFill>
                        <a:latin typeface="Cambria Math" panose="02040503050406030204" pitchFamily="18" charset="0"/>
                        <a:cs typeface="Calibri" panose="020F0502020204030204" pitchFamily="34" charset="0"/>
                      </a:rPr>
                      <m:t>𝐶𝑇</m:t>
                    </m:r>
                  </m:oMath>
                </a14:m>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t>
                </a:r>
              </a:p>
            </p:txBody>
          </p:sp>
        </mc:Choice>
        <mc:Fallback xmlns="">
          <p:sp>
            <p:nvSpPr>
              <p:cNvPr id="6" name="ZoneTexte 5">
                <a:extLst>
                  <a:ext uri="{FF2B5EF4-FFF2-40B4-BE49-F238E27FC236}">
                    <a16:creationId xmlns:a16="http://schemas.microsoft.com/office/drawing/2014/main" id="{0909B8BD-B515-4E60-A6FE-94FE73C836B1}"/>
                  </a:ext>
                </a:extLst>
              </p:cNvPr>
              <p:cNvSpPr txBox="1">
                <a:spLocks noRot="1" noChangeAspect="1" noMove="1" noResize="1" noEditPoints="1" noAdjustHandles="1" noChangeArrowheads="1" noChangeShapeType="1" noTextEdit="1"/>
              </p:cNvSpPr>
              <p:nvPr/>
            </p:nvSpPr>
            <p:spPr>
              <a:xfrm>
                <a:off x="85005" y="1304764"/>
                <a:ext cx="8931175" cy="5555880"/>
              </a:xfrm>
              <a:prstGeom prst="rect">
                <a:avLst/>
              </a:prstGeom>
              <a:blipFill>
                <a:blip r:embed="rId2"/>
                <a:stretch>
                  <a:fillRect l="-751" t="-549" r="-546" b="-878"/>
                </a:stretch>
              </a:blipFill>
            </p:spPr>
            <p:txBody>
              <a:bodyPr/>
              <a:lstStyle/>
              <a:p>
                <a:r>
                  <a:rPr lang="en-US">
                    <a:noFill/>
                  </a:rPr>
                  <a:t> </a:t>
                </a:r>
              </a:p>
            </p:txBody>
          </p:sp>
        </mc:Fallback>
      </mc:AlternateContent>
    </p:spTree>
    <p:extLst>
      <p:ext uri="{BB962C8B-B14F-4D97-AF65-F5344CB8AC3E}">
        <p14:creationId xmlns:p14="http://schemas.microsoft.com/office/powerpoint/2010/main" val="1338791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34</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Decentralized ABE (security model)</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5D9673-5CF0-4F81-A2DD-60C41DAE5135}"/>
                  </a:ext>
                </a:extLst>
              </p:cNvPr>
              <p:cNvSpPr txBox="1"/>
              <p:nvPr/>
            </p:nvSpPr>
            <p:spPr>
              <a:xfrm>
                <a:off x="114257" y="1244614"/>
                <a:ext cx="8915486" cy="5748690"/>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MA-ABE considers the following security game:</a:t>
                </a:r>
              </a:p>
              <a:p>
                <a:pPr marL="88900" algn="just"/>
                <a:endParaRPr lang="fr-FR" sz="1100" b="1" i="1" dirty="0">
                  <a:latin typeface="Cambria Math" panose="02040503050406030204" pitchFamily="18"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𝑺𝒆𝒕𝒖𝒑</m:t>
                    </m:r>
                    <m:r>
                      <a:rPr lang="fr-FR" sz="2000" b="1" i="1">
                        <a:latin typeface="Cambria Math" panose="02040503050406030204" pitchFamily="18" charset="0"/>
                        <a:cs typeface="Calibri" panose="020F0502020204030204" pitchFamily="34" charset="0"/>
                      </a:rPr>
                      <m:t>:</m:t>
                    </m:r>
                  </m:oMath>
                </a14:m>
                <a:r>
                  <a:rPr lang="en-US" sz="2000"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global setup algorithm is run. The attacker specifies a set </a:t>
                </a:r>
                <a14:m>
                  <m:oMath xmlns:m="http://schemas.openxmlformats.org/officeDocument/2006/math">
                    <m:r>
                      <a:rPr lang="en-US" i="1" dirty="0" smtClean="0">
                        <a:latin typeface="Cambria Math" panose="02040503050406030204" pitchFamily="18" charset="0"/>
                        <a:cs typeface="Calibri" panose="020F0502020204030204" pitchFamily="34" charset="0"/>
                      </a:rPr>
                      <m:t>𝑆</m:t>
                    </m:r>
                    <m:r>
                      <a:rPr lang="fr-FR" b="0" i="1" dirty="0" smtClean="0">
                        <a:latin typeface="Cambria Math" panose="02040503050406030204" pitchFamily="18" charset="0"/>
                        <a:cs typeface="Calibri" panose="020F0502020204030204" pitchFamily="34" charset="0"/>
                      </a:rPr>
                      <m:t>′</m:t>
                    </m:r>
                    <m:r>
                      <a:rPr lang="en-US" i="1" dirty="0" smtClean="0">
                        <a:latin typeface="Cambria Math" panose="02040503050406030204" pitchFamily="18" charset="0"/>
                        <a:cs typeface="Calibri" panose="020F0502020204030204" pitchFamily="34" charset="0"/>
                      </a:rPr>
                      <m:t>⊆ </m:t>
                    </m:r>
                    <m:r>
                      <a:rPr lang="en-US" i="1" dirty="0" smtClean="0">
                        <a:latin typeface="Cambria Math" panose="02040503050406030204" pitchFamily="18" charset="0"/>
                        <a:cs typeface="Calibri" panose="020F0502020204030204" pitchFamily="34" charset="0"/>
                      </a:rPr>
                      <m:t>𝑆</m:t>
                    </m:r>
                  </m:oMath>
                </a14:m>
                <a:r>
                  <a:rPr lang="en-US" dirty="0">
                    <a:latin typeface="Calibri" panose="020F0502020204030204" pitchFamily="34" charset="0"/>
                    <a:cs typeface="Calibri" panose="020F0502020204030204" pitchFamily="34" charset="0"/>
                  </a:rPr>
                  <a:t> of corrupt authorities. For non-corrupt authorities, the challenger runs the </a:t>
                </a:r>
                <a:r>
                  <a:rPr lang="en-US" i="1" dirty="0">
                    <a:latin typeface="Calibri" panose="020F0502020204030204" pitchFamily="34" charset="0"/>
                    <a:cs typeface="Calibri" panose="020F0502020204030204" pitchFamily="34" charset="0"/>
                  </a:rPr>
                  <a:t>authority setup</a:t>
                </a:r>
                <a:r>
                  <a:rPr lang="en-US" dirty="0">
                    <a:latin typeface="Calibri" panose="020F0502020204030204" pitchFamily="34" charset="0"/>
                    <a:cs typeface="Calibri" panose="020F0502020204030204" pitchFamily="34" charset="0"/>
                  </a:rPr>
                  <a:t> algorithm, and gives the public keys to the attacker.</a:t>
                </a:r>
              </a:p>
              <a:p>
                <a:pPr marL="88900" algn="just"/>
                <a:endParaRPr lang="en-US" sz="105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𝑷𝒉𝒂𝒔𝒆</m:t>
                    </m:r>
                    <m:r>
                      <a:rPr lang="fr-FR" sz="2000" b="1" i="1" smtClean="0">
                        <a:latin typeface="Cambria Math" panose="02040503050406030204" pitchFamily="18" charset="0"/>
                        <a:cs typeface="Calibri" panose="020F0502020204030204" pitchFamily="34" charset="0"/>
                      </a:rPr>
                      <m:t> </m:t>
                    </m:r>
                    <m:r>
                      <a:rPr lang="fr-FR" sz="2000" b="1" i="1" smtClean="0">
                        <a:latin typeface="Cambria Math" panose="02040503050406030204" pitchFamily="18" charset="0"/>
                        <a:cs typeface="Calibri" panose="020F0502020204030204" pitchFamily="34" charset="0"/>
                      </a:rPr>
                      <m:t>𝟏</m:t>
                    </m:r>
                    <m:r>
                      <a:rPr lang="fr-FR" sz="2000" b="1" i="1">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the attacker makes key queries by submitting pairs </a:t>
                </a:r>
                <a14:m>
                  <m:oMath xmlns:m="http://schemas.openxmlformats.org/officeDocument/2006/math">
                    <m:r>
                      <a:rPr lang="en-US" i="1" dirty="0" smtClean="0">
                        <a:latin typeface="Cambria Math" panose="02040503050406030204" pitchFamily="18" charset="0"/>
                        <a:cs typeface="Calibri" panose="020F0502020204030204" pitchFamily="34" charset="0"/>
                      </a:rPr>
                      <m:t>(</m:t>
                    </m:r>
                    <m:r>
                      <a:rPr lang="en-US" i="1" dirty="0" smtClean="0">
                        <a:latin typeface="Cambria Math" panose="02040503050406030204" pitchFamily="18" charset="0"/>
                        <a:cs typeface="Calibri" panose="020F0502020204030204" pitchFamily="34" charset="0"/>
                      </a:rPr>
                      <m:t>𝑖</m:t>
                    </m:r>
                    <m:r>
                      <a:rPr lang="en-US" i="1" dirty="0" smtClean="0">
                        <a:latin typeface="Cambria Math" panose="02040503050406030204" pitchFamily="18" charset="0"/>
                        <a:cs typeface="Calibri" panose="020F0502020204030204" pitchFamily="34" charset="0"/>
                      </a:rPr>
                      <m:t>, </m:t>
                    </m:r>
                    <m:r>
                      <a:rPr lang="en-US" i="1" dirty="0" smtClean="0">
                        <a:latin typeface="Cambria Math" panose="02040503050406030204" pitchFamily="18" charset="0"/>
                        <a:cs typeface="Calibri" panose="020F0502020204030204" pitchFamily="34" charset="0"/>
                      </a:rPr>
                      <m:t>𝐺𝐼𝐷</m:t>
                    </m:r>
                    <m:r>
                      <a:rPr lang="en-US" i="1" dirty="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to the challenger, where </a:t>
                </a:r>
                <a14:m>
                  <m:oMath xmlns:m="http://schemas.openxmlformats.org/officeDocument/2006/math">
                    <m:r>
                      <a:rPr lang="en-US" i="1" dirty="0" smtClean="0">
                        <a:latin typeface="Cambria Math" panose="02040503050406030204" pitchFamily="18" charset="0"/>
                        <a:cs typeface="Calibri" panose="020F0502020204030204" pitchFamily="34" charset="0"/>
                      </a:rPr>
                      <m:t>𝑖</m:t>
                    </m:r>
                  </m:oMath>
                </a14:m>
                <a:r>
                  <a:rPr lang="en-US" dirty="0">
                    <a:latin typeface="Calibri" panose="020F0502020204030204" pitchFamily="34" charset="0"/>
                    <a:cs typeface="Calibri" panose="020F0502020204030204" pitchFamily="34" charset="0"/>
                  </a:rPr>
                  <a:t> is an attribute belonging to a non-corrupt authority and </a:t>
                </a:r>
                <a14:m>
                  <m:oMath xmlns:m="http://schemas.openxmlformats.org/officeDocument/2006/math">
                    <m:r>
                      <a:rPr lang="en-US" i="1" dirty="0" smtClean="0">
                        <a:latin typeface="Cambria Math" panose="02040503050406030204" pitchFamily="18" charset="0"/>
                        <a:cs typeface="Calibri" panose="020F0502020204030204" pitchFamily="34" charset="0"/>
                      </a:rPr>
                      <m:t>𝐺𝐼𝐷</m:t>
                    </m:r>
                  </m:oMath>
                </a14:m>
                <a:r>
                  <a:rPr lang="en-US" dirty="0">
                    <a:latin typeface="Calibri" panose="020F0502020204030204" pitchFamily="34" charset="0"/>
                    <a:cs typeface="Calibri" panose="020F0502020204030204" pitchFamily="34" charset="0"/>
                  </a:rPr>
                  <a:t> is a global identity. The challenger responds by giving the attacker the corresponding key </a:t>
                </a:r>
                <a14:m>
                  <m:oMath xmlns:m="http://schemas.openxmlformats.org/officeDocument/2006/math">
                    <m:r>
                      <a:rPr lang="fr-FR" b="0" i="0" dirty="0" smtClean="0">
                        <a:latin typeface="Cambria Math" panose="02040503050406030204" pitchFamily="18" charset="0"/>
                        <a:cs typeface="Calibri" panose="020F0502020204030204" pitchFamily="34" charset="0"/>
                      </a:rPr>
                      <m:t>(</m:t>
                    </m:r>
                    <m:sSub>
                      <m:sSubPr>
                        <m:ctrlPr>
                          <a:rPr lang="fr-FR" b="0" i="1" dirty="0" smtClean="0">
                            <a:latin typeface="Cambria Math" panose="02040503050406030204" pitchFamily="18" charset="0"/>
                            <a:cs typeface="Calibri" panose="020F0502020204030204" pitchFamily="34" charset="0"/>
                          </a:rPr>
                        </m:ctrlPr>
                      </m:sSubPr>
                      <m:e>
                        <m:r>
                          <a:rPr lang="en-US" i="1" dirty="0" smtClean="0">
                            <a:latin typeface="Cambria Math" panose="02040503050406030204" pitchFamily="18" charset="0"/>
                            <a:cs typeface="Calibri" panose="020F0502020204030204" pitchFamily="34" charset="0"/>
                          </a:rPr>
                          <m:t>𝐾</m:t>
                        </m:r>
                      </m:e>
                      <m:sub>
                        <m:r>
                          <a:rPr lang="en-US" i="1" dirty="0" smtClean="0">
                            <a:latin typeface="Cambria Math" panose="02040503050406030204" pitchFamily="18" charset="0"/>
                            <a:cs typeface="Calibri" panose="020F0502020204030204" pitchFamily="34" charset="0"/>
                          </a:rPr>
                          <m:t>𝑖</m:t>
                        </m:r>
                        <m:r>
                          <a:rPr lang="en-US" i="1" dirty="0" smtClean="0">
                            <a:latin typeface="Cambria Math" panose="02040503050406030204" pitchFamily="18" charset="0"/>
                            <a:cs typeface="Calibri" panose="020F0502020204030204" pitchFamily="34" charset="0"/>
                          </a:rPr>
                          <m:t>,</m:t>
                        </m:r>
                        <m:r>
                          <a:rPr lang="en-US" i="1" dirty="0" smtClean="0">
                            <a:latin typeface="Cambria Math" panose="02040503050406030204" pitchFamily="18" charset="0"/>
                            <a:cs typeface="Calibri" panose="020F0502020204030204" pitchFamily="34" charset="0"/>
                          </a:rPr>
                          <m:t>𝐺𝐼𝐷</m:t>
                        </m:r>
                      </m:sub>
                    </m:sSub>
                    <m:r>
                      <a:rPr lang="fr-FR" b="0" i="1" dirty="0"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a:t>
                </a:r>
              </a:p>
              <a:p>
                <a:pPr marL="88900" algn="just"/>
                <a:endParaRPr lang="en-US" sz="9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𝑪𝒉𝒂𝒍𝒍𝒆𝒏𝒈𝒆</m:t>
                    </m:r>
                    <m:r>
                      <a:rPr lang="fr-FR" sz="2000" b="1" i="1">
                        <a:latin typeface="Cambria Math" panose="02040503050406030204" pitchFamily="18" charset="0"/>
                        <a:cs typeface="Calibri" panose="020F0502020204030204" pitchFamily="34" charset="0"/>
                      </a:rPr>
                      <m:t>:</m:t>
                    </m:r>
                  </m:oMath>
                </a14:m>
                <a:r>
                  <a:rPr lang="en-US" sz="2000" b="1" dirty="0">
                    <a:latin typeface="Calibri" panose="020F0502020204030204" pitchFamily="34" charset="0"/>
                    <a:cs typeface="Calibri" panose="020F0502020204030204" pitchFamily="34" charset="0"/>
                  </a:rPr>
                  <a:t> </a:t>
                </a:r>
              </a:p>
              <a:p>
                <a:pPr marL="1524000" lvl="3" indent="-17621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The adversary submits two equal length messages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𝑀</m:t>
                        </m:r>
                      </m:e>
                      <m:sub>
                        <m:r>
                          <a:rPr lang="en-US" dirty="0">
                            <a:latin typeface="Cambria Math" panose="02040503050406030204" pitchFamily="18" charset="0"/>
                            <a:cs typeface="Calibri" panose="020F0502020204030204" pitchFamily="34" charset="0"/>
                          </a:rPr>
                          <m:t>0</m:t>
                        </m:r>
                      </m:sub>
                    </m:sSub>
                  </m:oMath>
                </a14:m>
                <a:r>
                  <a:rPr lang="en-US" dirty="0">
                    <a:latin typeface="Calibri" panose="020F0502020204030204" pitchFamily="34" charset="0"/>
                    <a:cs typeface="Calibri" panose="020F0502020204030204" pitchFamily="34" charset="0"/>
                  </a:rPr>
                  <a:t> and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𝑀</m:t>
                        </m:r>
                      </m:e>
                      <m:sub>
                        <m:r>
                          <a:rPr lang="en-US" dirty="0">
                            <a:latin typeface="Cambria Math" panose="02040503050406030204" pitchFamily="18" charset="0"/>
                            <a:cs typeface="Calibri" panose="020F0502020204030204" pitchFamily="34" charset="0"/>
                          </a:rPr>
                          <m:t>1</m:t>
                        </m:r>
                      </m:sub>
                    </m:sSub>
                    <m:r>
                      <a:rPr lang="fr-FR" dirty="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and a challenge access matrix </a:t>
                </a:r>
                <a14:m>
                  <m:oMath xmlns:m="http://schemas.openxmlformats.org/officeDocument/2006/math">
                    <m:r>
                      <a:rPr lang="fr-FR" b="0" i="0"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𝐴</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𝜌</m:t>
                    </m:r>
                    <m:r>
                      <a:rPr lang="fr-FR"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(with the condition that the set of attributes </a:t>
                </a:r>
                <a14:m>
                  <m:oMath xmlns:m="http://schemas.openxmlformats.org/officeDocument/2006/math">
                    <m:r>
                      <a:rPr lang="fr-FR" b="0" i="1" smtClean="0">
                        <a:latin typeface="Cambria Math" panose="02040503050406030204" pitchFamily="18" charset="0"/>
                        <a:cs typeface="Calibri" panose="020F0502020204030204" pitchFamily="34" charset="0"/>
                      </a:rPr>
                      <m:t>𝑖</m:t>
                    </m:r>
                  </m:oMath>
                </a14:m>
                <a:r>
                  <a:rPr lang="en-US" dirty="0">
                    <a:latin typeface="Calibri" panose="020F0502020204030204" pitchFamily="34" charset="0"/>
                    <a:cs typeface="Calibri" panose="020F0502020204030204" pitchFamily="34" charset="0"/>
                  </a:rPr>
                  <a:t> queried during phase 1 does not satisfy </a:t>
                </a:r>
                <a14:m>
                  <m:oMath xmlns:m="http://schemas.openxmlformats.org/officeDocument/2006/math">
                    <m:r>
                      <a:rPr lang="fr-FR" b="0" i="1"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a:t>
                </a:r>
              </a:p>
              <a:p>
                <a:pPr marL="1524000" lvl="3" indent="-17621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The adversary must provide public keys to the challenger for each corrupted authority,</a:t>
                </a:r>
              </a:p>
              <a:p>
                <a:pPr marL="1524000" lvl="3" indent="-17621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The challenger flips a random coin </a:t>
                </a:r>
                <a14:m>
                  <m:oMath xmlns:m="http://schemas.openxmlformats.org/officeDocument/2006/math">
                    <m:r>
                      <a:rPr lang="en-US" dirty="0" smtClean="0">
                        <a:solidFill>
                          <a:srgbClr val="FF0000"/>
                        </a:solidFill>
                        <a:latin typeface="Cambria Math" panose="02040503050406030204" pitchFamily="18" charset="0"/>
                        <a:cs typeface="Calibri" panose="020F0502020204030204" pitchFamily="34" charset="0"/>
                      </a:rPr>
                      <m:t>𝑏</m:t>
                    </m:r>
                  </m:oMath>
                </a14:m>
                <a:r>
                  <a:rPr lang="en-US" dirty="0">
                    <a:latin typeface="Calibri" panose="020F0502020204030204" pitchFamily="34" charset="0"/>
                    <a:cs typeface="Calibri" panose="020F0502020204030204" pitchFamily="34" charset="0"/>
                  </a:rPr>
                  <a:t>, and encrypts </a:t>
                </a:r>
                <a14:m>
                  <m:oMath xmlns:m="http://schemas.openxmlformats.org/officeDocument/2006/math">
                    <m:sSub>
                      <m:sSubPr>
                        <m:ctrlPr>
                          <a:rPr lang="fr-FR" i="1" dirty="0">
                            <a:latin typeface="Cambria Math" panose="02040503050406030204" pitchFamily="18" charset="0"/>
                            <a:cs typeface="Calibri" panose="020F0502020204030204" pitchFamily="34" charset="0"/>
                          </a:rPr>
                        </m:ctrlPr>
                      </m:sSubPr>
                      <m:e>
                        <m:r>
                          <a:rPr lang="en-US" dirty="0">
                            <a:latin typeface="Cambria Math" panose="02040503050406030204" pitchFamily="18" charset="0"/>
                            <a:cs typeface="Calibri" panose="020F0502020204030204" pitchFamily="34" charset="0"/>
                          </a:rPr>
                          <m:t>𝑀</m:t>
                        </m:r>
                      </m:e>
                      <m:sub>
                        <m:r>
                          <a:rPr lang="en-US" dirty="0" smtClean="0">
                            <a:solidFill>
                              <a:srgbClr val="FF0000"/>
                            </a:solidFill>
                            <a:latin typeface="Cambria Math" panose="02040503050406030204" pitchFamily="18" charset="0"/>
                            <a:cs typeface="Calibri" panose="020F0502020204030204" pitchFamily="34" charset="0"/>
                          </a:rPr>
                          <m:t>𝑏</m:t>
                        </m:r>
                      </m:sub>
                    </m:sSub>
                  </m:oMath>
                </a14:m>
                <a:r>
                  <a:rPr lang="en-US" dirty="0">
                    <a:latin typeface="Calibri" panose="020F0502020204030204" pitchFamily="34" charset="0"/>
                    <a:cs typeface="Calibri" panose="020F0502020204030204" pitchFamily="34" charset="0"/>
                  </a:rPr>
                  <a:t> under </a:t>
                </a:r>
                <a14:m>
                  <m:oMath xmlns:m="http://schemas.openxmlformats.org/officeDocument/2006/math">
                    <m:r>
                      <a:rPr lang="fr-FR" dirty="0" smtClean="0">
                        <a:latin typeface="Cambria Math" panose="02040503050406030204" pitchFamily="18" charset="0"/>
                        <a:cs typeface="Calibri" panose="020F0502020204030204" pitchFamily="34" charset="0"/>
                      </a:rPr>
                      <m:t>𝐴</m:t>
                    </m:r>
                    <m:r>
                      <a:rPr lang="fr-FR" dirty="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t>
                </a:r>
              </a:p>
              <a:p>
                <a:pPr marL="1524000" lvl="3" indent="-176213" algn="just">
                  <a:lnSpc>
                    <a:spcPct val="90000"/>
                  </a:lnSpc>
                  <a:spcBef>
                    <a:spcPts val="400"/>
                  </a:spcBef>
                  <a:buClr>
                    <a:schemeClr val="accent3"/>
                  </a:buClr>
                  <a:buSzPct val="75000"/>
                  <a:buFont typeface="Wingdings"/>
                  <a:buChar char=""/>
                  <a:tabLst>
                    <a:tab pos="1700213" algn="l"/>
                  </a:tabLst>
                </a:pPr>
                <a:r>
                  <a:rPr lang="en-US" dirty="0">
                    <a:latin typeface="Calibri" panose="020F0502020204030204" pitchFamily="34" charset="0"/>
                    <a:cs typeface="Calibri" panose="020F0502020204030204" pitchFamily="34" charset="0"/>
                  </a:rPr>
                  <a:t>Finally, the ciphertext is passed to the adversary.</a:t>
                </a:r>
              </a:p>
              <a:p>
                <a:pPr marL="88900" algn="just"/>
                <a:endParaRPr lang="en-US" sz="1200" dirty="0">
                  <a:latin typeface="Calibri" panose="020F0502020204030204" pitchFamily="34"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𝑷</m:t>
                    </m:r>
                    <m:r>
                      <a:rPr lang="fr-FR" sz="2000" b="1" i="1">
                        <a:latin typeface="Cambria Math" panose="02040503050406030204" pitchFamily="18" charset="0"/>
                        <a:cs typeface="Calibri" panose="020F0502020204030204" pitchFamily="34" charset="0"/>
                      </a:rPr>
                      <m:t>𝒉𝒂𝒔𝒆</m:t>
                    </m:r>
                    <m:r>
                      <a:rPr lang="fr-FR" sz="2000" b="1" i="1">
                        <a:latin typeface="Cambria Math" panose="02040503050406030204" pitchFamily="18" charset="0"/>
                        <a:cs typeface="Calibri" panose="020F0502020204030204" pitchFamily="34" charset="0"/>
                      </a:rPr>
                      <m:t> </m:t>
                    </m:r>
                    <m:r>
                      <a:rPr lang="fr-FR" sz="2000" b="1" i="1" smtClean="0">
                        <a:latin typeface="Cambria Math" panose="02040503050406030204" pitchFamily="18" charset="0"/>
                        <a:cs typeface="Calibri" panose="020F0502020204030204" pitchFamily="34" charset="0"/>
                      </a:rPr>
                      <m:t>𝟐</m:t>
                    </m:r>
                    <m:r>
                      <a:rPr lang="fr-FR" sz="2000" b="1" i="1">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repeat phase 1</a:t>
                </a:r>
                <a:endParaRPr lang="fr-FR" sz="2000" b="1" i="1" dirty="0">
                  <a:latin typeface="Cambria Math" panose="02040503050406030204" pitchFamily="18" charset="0"/>
                  <a:cs typeface="Calibri" panose="020F0502020204030204" pitchFamily="34" charset="0"/>
                </a:endParaRPr>
              </a:p>
              <a:p>
                <a:pPr marL="88900" algn="just"/>
                <a:endParaRPr lang="fr-FR" sz="400" b="1" i="1" dirty="0">
                  <a:latin typeface="Cambria Math" panose="02040503050406030204" pitchFamily="18" charset="0"/>
                  <a:cs typeface="Calibri" panose="020F0502020204030204" pitchFamily="34" charset="0"/>
                </a:endParaRPr>
              </a:p>
              <a:p>
                <a:pPr marL="88900" algn="just"/>
                <a14:m>
                  <m:oMath xmlns:m="http://schemas.openxmlformats.org/officeDocument/2006/math">
                    <m:r>
                      <a:rPr lang="fr-FR" sz="2000" b="1" i="1" smtClean="0">
                        <a:latin typeface="Cambria Math" panose="02040503050406030204" pitchFamily="18" charset="0"/>
                        <a:cs typeface="Calibri" panose="020F0502020204030204" pitchFamily="34" charset="0"/>
                      </a:rPr>
                      <m:t>𝑮𝒖𝒆𝒔𝒔</m:t>
                    </m:r>
                    <m:r>
                      <a:rPr lang="fr-FR" sz="2000" b="1" i="1">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the adversary outputs a guess </a:t>
                </a:r>
                <a14:m>
                  <m:oMath xmlns:m="http://schemas.openxmlformats.org/officeDocument/2006/math">
                    <m:r>
                      <a:rPr lang="fr-FR" sz="2000" b="0" i="1" smtClean="0">
                        <a:latin typeface="Cambria Math" panose="02040503050406030204" pitchFamily="18" charset="0"/>
                        <a:cs typeface="Calibri" panose="020F0502020204030204" pitchFamily="34" charset="0"/>
                      </a:rPr>
                      <m:t>𝑏</m:t>
                    </m:r>
                    <m:r>
                      <a:rPr lang="fr-FR"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of </a:t>
                </a:r>
                <a14:m>
                  <m:oMath xmlns:m="http://schemas.openxmlformats.org/officeDocument/2006/math">
                    <m:r>
                      <a:rPr lang="fr-FR" sz="2000" b="0" i="1" smtClean="0">
                        <a:solidFill>
                          <a:srgbClr val="FF0000"/>
                        </a:solidFill>
                        <a:latin typeface="Cambria Math" panose="02040503050406030204" pitchFamily="18" charset="0"/>
                        <a:cs typeface="Calibri" panose="020F0502020204030204" pitchFamily="34" charset="0"/>
                      </a:rPr>
                      <m:t>𝑏</m:t>
                    </m:r>
                  </m:oMath>
                </a14:m>
                <a:endParaRPr lang="en-US" sz="2000" dirty="0">
                  <a:latin typeface="Calibri" panose="020F0502020204030204" pitchFamily="34" charset="0"/>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D25D9673-5CF0-4F81-A2DD-60C41DAE5135}"/>
                  </a:ext>
                </a:extLst>
              </p:cNvPr>
              <p:cNvSpPr txBox="1">
                <a:spLocks noRot="1" noChangeAspect="1" noMove="1" noResize="1" noEditPoints="1" noAdjustHandles="1" noChangeArrowheads="1" noChangeShapeType="1" noTextEdit="1"/>
              </p:cNvSpPr>
              <p:nvPr/>
            </p:nvSpPr>
            <p:spPr>
              <a:xfrm>
                <a:off x="114257" y="1244614"/>
                <a:ext cx="8915486" cy="5748690"/>
              </a:xfrm>
              <a:prstGeom prst="rect">
                <a:avLst/>
              </a:prstGeom>
              <a:blipFill>
                <a:blip r:embed="rId3"/>
                <a:stretch>
                  <a:fillRect l="-752" t="-530" r="-547" b="-424"/>
                </a:stretch>
              </a:blipFill>
            </p:spPr>
            <p:txBody>
              <a:bodyPr/>
              <a:lstStyle/>
              <a:p>
                <a:r>
                  <a:rPr lang="en-US">
                    <a:noFill/>
                  </a:rPr>
                  <a:t> </a:t>
                </a:r>
              </a:p>
            </p:txBody>
          </p:sp>
        </mc:Fallback>
      </mc:AlternateContent>
    </p:spTree>
    <p:extLst>
      <p:ext uri="{BB962C8B-B14F-4D97-AF65-F5344CB8AC3E}">
        <p14:creationId xmlns:p14="http://schemas.microsoft.com/office/powerpoint/2010/main" val="2083948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35</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err="1">
                <a:latin typeface="Calibri" panose="020F0502020204030204" pitchFamily="34" charset="0"/>
              </a:rPr>
              <a:t>Lewko</a:t>
            </a:r>
            <a:r>
              <a:rPr lang="en-US" altLang="fr-FR" sz="3200" b="1" dirty="0">
                <a:latin typeface="Calibri" panose="020F0502020204030204" pitchFamily="34" charset="0"/>
              </a:rPr>
              <a:t> et al. decentralized ABE scheme</a:t>
            </a:r>
          </a:p>
        </p:txBody>
      </p:sp>
      <p:sp>
        <p:nvSpPr>
          <p:cNvPr id="10" name="Rectangle 3"/>
          <p:cNvSpPr txBox="1">
            <a:spLocks noChangeArrowheads="1"/>
          </p:cNvSpPr>
          <p:nvPr/>
        </p:nvSpPr>
        <p:spPr>
          <a:xfrm>
            <a:off x="431540" y="137448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858EC76-9408-459C-A08C-2F999EE35930}"/>
                  </a:ext>
                </a:extLst>
              </p:cNvPr>
              <p:cNvSpPr txBox="1"/>
              <p:nvPr/>
            </p:nvSpPr>
            <p:spPr>
              <a:xfrm>
                <a:off x="0" y="1374484"/>
                <a:ext cx="9144000" cy="551612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b="1" i="1" dirty="0" smtClean="0">
                          <a:latin typeface="Cambria Math" panose="02040503050406030204" pitchFamily="18" charset="0"/>
                          <a:cs typeface="Calibri" panose="020F0502020204030204" pitchFamily="34" charset="0"/>
                        </a:rPr>
                        <m:t>𝑮𝒍𝒐𝒃𝒂𝒍</m:t>
                      </m:r>
                      <m:r>
                        <a:rPr lang="en-US" sz="2000" b="1" i="1" dirty="0" smtClean="0">
                          <a:latin typeface="Cambria Math" panose="02040503050406030204" pitchFamily="18" charset="0"/>
                          <a:cs typeface="Calibri" panose="020F0502020204030204" pitchFamily="34" charset="0"/>
                        </a:rPr>
                        <m:t> </m:t>
                      </m:r>
                      <m:r>
                        <a:rPr lang="en-US" sz="2000" b="1" i="1" dirty="0" smtClean="0">
                          <a:latin typeface="Cambria Math" panose="02040503050406030204" pitchFamily="18" charset="0"/>
                          <a:cs typeface="Calibri" panose="020F0502020204030204" pitchFamily="34" charset="0"/>
                        </a:rPr>
                        <m:t>𝒔𝒆𝒕𝒖𝒑</m:t>
                      </m:r>
                      <m:r>
                        <a:rPr lang="en-US" sz="2000" b="1" i="1" dirty="0" smtClean="0">
                          <a:latin typeface="Cambria Math" panose="02040503050406030204" pitchFamily="18" charset="0"/>
                          <a:cs typeface="Calibri" panose="020F0502020204030204" pitchFamily="34" charset="0"/>
                        </a:rPr>
                        <m:t>(</m:t>
                      </m:r>
                      <m:r>
                        <a:rPr lang="en-US" sz="2000" b="1" i="1" dirty="0" smtClean="0">
                          <a:latin typeface="Cambria Math" panose="02040503050406030204" pitchFamily="18" charset="0"/>
                          <a:cs typeface="Calibri" panose="020F0502020204030204" pitchFamily="34" charset="0"/>
                        </a:rPr>
                        <m:t>𝝀</m:t>
                      </m:r>
                      <m:r>
                        <a:rPr lang="en-US" sz="2000" b="1" i="1" dirty="0" smtClean="0">
                          <a:latin typeface="Cambria Math" panose="02040503050406030204" pitchFamily="18" charset="0"/>
                          <a:cs typeface="Calibri" panose="020F0502020204030204" pitchFamily="34" charset="0"/>
                        </a:rPr>
                        <m:t>)→</m:t>
                      </m:r>
                      <m:r>
                        <a:rPr lang="en-US" sz="2000" b="1" i="1" dirty="0" smtClean="0">
                          <a:latin typeface="Cambria Math" panose="02040503050406030204" pitchFamily="18" charset="0"/>
                          <a:cs typeface="Calibri" panose="020F0502020204030204" pitchFamily="34" charset="0"/>
                        </a:rPr>
                        <m:t>𝑮𝑷</m:t>
                      </m:r>
                    </m:oMath>
                  </m:oMathPara>
                </a14:m>
                <a:endParaRPr lang="en-US" sz="1000"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fr-FR" dirty="0">
                  <a:latin typeface="Calibri"/>
                  <a:cs typeface="Calibri"/>
                </a:endParaRPr>
              </a:p>
              <a:p>
                <a:pPr marL="898525" indent="-273050">
                  <a:buClr>
                    <a:srgbClr val="438086"/>
                  </a:buClr>
                  <a:buSzPct val="60000"/>
                  <a:buFont typeface="Wingdings"/>
                  <a:buChar char=""/>
                </a:pPr>
                <a:r>
                  <a:rPr lang="en-US" dirty="0">
                    <a:latin typeface="Calibri"/>
                    <a:cs typeface="Calibri"/>
                  </a:rPr>
                  <a:t>Let </a:t>
                </a:r>
                <a14:m>
                  <m:oMath xmlns:m="http://schemas.openxmlformats.org/officeDocument/2006/math">
                    <m:r>
                      <a:rPr lang="en-US" b="0" i="1" smtClean="0">
                        <a:latin typeface="Cambria Math" panose="02040503050406030204" pitchFamily="18" charset="0"/>
                        <a:cs typeface="Calibri"/>
                      </a:rPr>
                      <m:t>𝐺</m:t>
                    </m:r>
                  </m:oMath>
                </a14:m>
                <a:r>
                  <a:rPr lang="en-US" dirty="0">
                    <a:latin typeface="Calibri" panose="020F0502020204030204" pitchFamily="34" charset="0"/>
                    <a:cs typeface="Calibri" panose="020F0502020204030204" pitchFamily="34" charset="0"/>
                  </a:rPr>
                  <a:t> be a bilinear group of prime order </a:t>
                </a:r>
                <a14:m>
                  <m:oMath xmlns:m="http://schemas.openxmlformats.org/officeDocument/2006/math">
                    <m:r>
                      <a:rPr lang="en-US" b="0" i="1" smtClean="0">
                        <a:latin typeface="Cambria Math" panose="02040503050406030204" pitchFamily="18" charset="0"/>
                        <a:cs typeface="Calibri" panose="020F0502020204030204" pitchFamily="34" charset="0"/>
                      </a:rPr>
                      <m:t>𝑁</m:t>
                    </m:r>
                    <m:r>
                      <a:rPr lang="en-US" b="0" i="1" smtClean="0">
                        <a:latin typeface="Cambria Math" panose="02040503050406030204" pitchFamily="18" charset="0"/>
                        <a:cs typeface="Calibri" panose="020F0502020204030204" pitchFamily="34" charset="0"/>
                      </a:rPr>
                      <m:t>=</m:t>
                    </m:r>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𝑝</m:t>
                        </m:r>
                      </m:e>
                      <m:sub>
                        <m:r>
                          <a:rPr lang="en-US" b="0" i="1" smtClean="0">
                            <a:latin typeface="Cambria Math" panose="02040503050406030204" pitchFamily="18" charset="0"/>
                            <a:cs typeface="Calibri" panose="020F0502020204030204" pitchFamily="34" charset="0"/>
                          </a:rPr>
                          <m:t>1</m:t>
                        </m:r>
                      </m:sub>
                    </m:sSub>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𝑝</m:t>
                        </m:r>
                      </m:e>
                      <m:sub>
                        <m:r>
                          <a:rPr lang="en-US" b="0" i="1" smtClean="0">
                            <a:latin typeface="Cambria Math" panose="02040503050406030204" pitchFamily="18" charset="0"/>
                            <a:cs typeface="Calibri" panose="020F0502020204030204" pitchFamily="34" charset="0"/>
                          </a:rPr>
                          <m:t>2</m:t>
                        </m:r>
                      </m:sub>
                    </m:sSub>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𝑝</m:t>
                        </m:r>
                      </m:e>
                      <m:sub>
                        <m:r>
                          <a:rPr lang="en-US" b="0" i="1" smtClean="0">
                            <a:latin typeface="Cambria Math" panose="02040503050406030204" pitchFamily="18" charset="0"/>
                            <a:cs typeface="Calibri" panose="020F0502020204030204" pitchFamily="34" charset="0"/>
                          </a:rPr>
                          <m:t>3</m:t>
                        </m:r>
                      </m:sub>
                    </m:sSub>
                  </m:oMath>
                </a14:m>
                <a:r>
                  <a:rPr lang="en-US" dirty="0">
                    <a:latin typeface="Calibri" panose="020F0502020204030204" pitchFamily="34" charset="0"/>
                    <a:cs typeface="Calibri" panose="020F0502020204030204" pitchFamily="34" charset="0"/>
                  </a:rPr>
                  <a:t>, and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𝑔</m:t>
                        </m:r>
                      </m:e>
                      <m:sub>
                        <m:r>
                          <a:rPr lang="en-US" b="0" i="1" smtClean="0">
                            <a:latin typeface="Cambria Math" panose="02040503050406030204" pitchFamily="18" charset="0"/>
                            <a:cs typeface="Calibri" panose="020F0502020204030204" pitchFamily="34" charset="0"/>
                          </a:rPr>
                          <m:t>1</m:t>
                        </m:r>
                      </m:sub>
                    </m:sSub>
                  </m:oMath>
                </a14:m>
                <a:r>
                  <a:rPr lang="en-US" dirty="0">
                    <a:latin typeface="Calibri" panose="020F0502020204030204" pitchFamily="34" charset="0"/>
                    <a:cs typeface="Calibri" panose="020F0502020204030204" pitchFamily="34" charset="0"/>
                  </a:rPr>
                  <a:t> the generator of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𝐺</m:t>
                        </m:r>
                      </m:e>
                      <m:sub>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𝑝</m:t>
                            </m:r>
                          </m:e>
                          <m:sub>
                            <m:r>
                              <a:rPr lang="en-US" b="0" i="1" smtClean="0">
                                <a:latin typeface="Cambria Math" panose="02040503050406030204" pitchFamily="18" charset="0"/>
                                <a:cs typeface="Calibri" panose="020F0502020204030204" pitchFamily="34" charset="0"/>
                              </a:rPr>
                              <m:t>1</m:t>
                            </m:r>
                          </m:sub>
                        </m:sSub>
                      </m:sub>
                    </m:sSub>
                  </m:oMath>
                </a14:m>
                <a:endParaRPr lang="en-US" dirty="0">
                  <a:latin typeface="Calibri" panose="020F0502020204030204" pitchFamily="34" charset="0"/>
                  <a:cs typeface="Calibri" panose="020F0502020204030204" pitchFamily="34" charset="0"/>
                </a:endParaRPr>
              </a:p>
              <a:p>
                <a:pPr marL="625475">
                  <a:buClr>
                    <a:srgbClr val="438086"/>
                  </a:buClr>
                  <a:buSzPct val="60000"/>
                </a:pPr>
                <a:endParaRPr lang="en-US" sz="2000" dirty="0">
                  <a:latin typeface="Calibri"/>
                  <a:cs typeface="Calibri"/>
                </a:endParaRPr>
              </a:p>
              <a:p>
                <a:pPr marL="898525" indent="-273050">
                  <a:buClr>
                    <a:srgbClr val="438086"/>
                  </a:buClr>
                  <a:buSzPct val="60000"/>
                  <a:buFont typeface="Wingdings"/>
                  <a:buChar char=""/>
                </a:pPr>
                <a:r>
                  <a:rPr lang="fr-FR" dirty="0">
                    <a:latin typeface="Calibri"/>
                    <a:cs typeface="Calibri"/>
                  </a:rPr>
                  <a:t>Let </a:t>
                </a:r>
                <a14:m>
                  <m:oMath xmlns:m="http://schemas.openxmlformats.org/officeDocument/2006/math">
                    <m:r>
                      <a:rPr lang="fr-FR" b="0" i="1" smtClean="0">
                        <a:latin typeface="Cambria Math" panose="02040503050406030204" pitchFamily="18" charset="0"/>
                        <a:cs typeface="Calibri"/>
                      </a:rPr>
                      <m:t>𝐻</m:t>
                    </m:r>
                    <m:r>
                      <a:rPr lang="fr-FR" b="0" i="1" smtClean="0">
                        <a:latin typeface="Cambria Math" panose="02040503050406030204" pitchFamily="18" charset="0"/>
                        <a:cs typeface="Calibri"/>
                      </a:rPr>
                      <m:t>:</m:t>
                    </m:r>
                    <m:sSup>
                      <m:sSupPr>
                        <m:ctrlPr>
                          <a:rPr lang="fr-FR" b="0" i="1" smtClean="0">
                            <a:latin typeface="Cambria Math" panose="02040503050406030204" pitchFamily="18" charset="0"/>
                            <a:cs typeface="Calibri"/>
                          </a:rPr>
                        </m:ctrlPr>
                      </m:sSupPr>
                      <m:e>
                        <m:d>
                          <m:dPr>
                            <m:begChr m:val="{"/>
                            <m:endChr m:val="}"/>
                            <m:ctrlPr>
                              <a:rPr lang="fr-FR" b="0" i="1" smtClean="0">
                                <a:latin typeface="Cambria Math" panose="02040503050406030204" pitchFamily="18" charset="0"/>
                                <a:cs typeface="Calibri"/>
                              </a:rPr>
                            </m:ctrlPr>
                          </m:dPr>
                          <m:e>
                            <m:r>
                              <a:rPr lang="fr-FR" b="0" i="1" smtClean="0">
                                <a:latin typeface="Cambria Math" panose="02040503050406030204" pitchFamily="18" charset="0"/>
                                <a:cs typeface="Calibri"/>
                              </a:rPr>
                              <m:t>0,1</m:t>
                            </m:r>
                          </m:e>
                        </m:d>
                      </m:e>
                      <m:sup>
                        <m:r>
                          <a:rPr lang="fr-FR" b="0" i="1" smtClean="0">
                            <a:latin typeface="Cambria Math" panose="02040503050406030204" pitchFamily="18" charset="0"/>
                            <a:cs typeface="Calibri"/>
                          </a:rPr>
                          <m:t>∗</m:t>
                        </m:r>
                      </m:sup>
                    </m:sSup>
                    <m:r>
                      <a:rPr lang="fr-FR" b="0" i="1" smtClean="0">
                        <a:latin typeface="Cambria Math" panose="02040503050406030204" pitchFamily="18" charset="0"/>
                        <a:cs typeface="Calibri"/>
                      </a:rPr>
                      <m:t>→</m:t>
                    </m:r>
                    <m:r>
                      <a:rPr lang="fr-FR" b="0" i="1" smtClean="0">
                        <a:latin typeface="Cambria Math" panose="02040503050406030204" pitchFamily="18" charset="0"/>
                        <a:cs typeface="Calibri"/>
                      </a:rPr>
                      <m:t>𝐺</m:t>
                    </m:r>
                  </m:oMath>
                </a14:m>
                <a:r>
                  <a:rPr lang="fr-FR" sz="16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be a hash function that maps a global identity to an element in the group </a:t>
                </a:r>
                <a14:m>
                  <m:oMath xmlns:m="http://schemas.openxmlformats.org/officeDocument/2006/math">
                    <m:r>
                      <a:rPr lang="fr-FR" b="0" i="1" smtClean="0">
                        <a:latin typeface="Cambria Math" panose="02040503050406030204" pitchFamily="18" charset="0"/>
                        <a:cs typeface="Calibri" panose="020F0502020204030204" pitchFamily="34" charset="0"/>
                      </a:rPr>
                      <m:t>𝐺</m:t>
                    </m:r>
                  </m:oMath>
                </a14:m>
                <a:r>
                  <a:rPr lang="en-US" dirty="0">
                    <a:latin typeface="Calibri" panose="020F0502020204030204" pitchFamily="34" charset="0"/>
                    <a:cs typeface="Calibri" panose="020F0502020204030204" pitchFamily="34" charset="0"/>
                  </a:rPr>
                  <a:t> </a:t>
                </a: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Let </a:t>
                </a:r>
                <a14:m>
                  <m:oMath xmlns:m="http://schemas.openxmlformats.org/officeDocument/2006/math">
                    <m:r>
                      <a:rPr lang="fr-FR" b="0" i="1" smtClean="0">
                        <a:latin typeface="Cambria Math" panose="02040503050406030204" pitchFamily="18" charset="0"/>
                        <a:cs typeface="Calibri" panose="020F0502020204030204" pitchFamily="34" charset="0"/>
                      </a:rPr>
                      <m:t>𝑒</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𝐺</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𝐺</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𝐺</m:t>
                        </m:r>
                      </m:e>
                      <m:sub>
                        <m:r>
                          <a:rPr lang="fr-FR" b="0" i="1" smtClean="0">
                            <a:latin typeface="Cambria Math" panose="02040503050406030204" pitchFamily="18" charset="0"/>
                            <a:cs typeface="Calibri" panose="020F0502020204030204" pitchFamily="34" charset="0"/>
                          </a:rPr>
                          <m:t>𝑇</m:t>
                        </m:r>
                      </m:sub>
                    </m:sSub>
                  </m:oMath>
                </a14:m>
                <a:r>
                  <a:rPr lang="en-US" dirty="0">
                    <a:latin typeface="Calibri" panose="020F0502020204030204" pitchFamily="34" charset="0"/>
                    <a:cs typeface="Calibri" panose="020F0502020204030204" pitchFamily="34" charset="0"/>
                  </a:rPr>
                  <a:t> be a bilinear map</a:t>
                </a:r>
              </a:p>
              <a:p>
                <a:pPr marL="625475">
                  <a:buClr>
                    <a:srgbClr val="438086"/>
                  </a:buClr>
                  <a:buSzPct val="60000"/>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Set the global parameters </a:t>
                </a:r>
                <a14:m>
                  <m:oMath xmlns:m="http://schemas.openxmlformats.org/officeDocument/2006/math">
                    <m:r>
                      <a:rPr lang="fr-FR" b="0" i="1" smtClean="0">
                        <a:latin typeface="Cambria Math" panose="02040503050406030204" pitchFamily="18" charset="0"/>
                        <a:cs typeface="Calibri" panose="020F0502020204030204" pitchFamily="34" charset="0"/>
                      </a:rPr>
                      <m:t>𝐺𝑃</m:t>
                    </m:r>
                  </m:oMath>
                </a14:m>
                <a:r>
                  <a:rPr lang="en-US" dirty="0">
                    <a:latin typeface="Calibri" panose="020F0502020204030204" pitchFamily="34" charset="0"/>
                    <a:cs typeface="Calibri" panose="020F0502020204030204" pitchFamily="34" charset="0"/>
                  </a:rPr>
                  <a:t> as:</a:t>
                </a:r>
              </a:p>
              <a:p>
                <a:pPr marL="625475" algn="ctr">
                  <a:buClr>
                    <a:srgbClr val="438086"/>
                  </a:buClr>
                  <a:buSzPct val="60000"/>
                </a:pPr>
                <a:r>
                  <a:rPr lang="en-US" dirty="0">
                    <a:latin typeface="Calibri" panose="020F0502020204030204" pitchFamily="34" charset="0"/>
                    <a:cs typeface="Calibri" panose="020F0502020204030204" pitchFamily="34" charset="0"/>
                  </a:rPr>
                  <a:t>	</a:t>
                </a:r>
                <a14:m>
                  <m:oMath xmlns:m="http://schemas.openxmlformats.org/officeDocument/2006/math">
                    <m:r>
                      <a:rPr lang="fr-FR" b="0" i="1" smtClean="0">
                        <a:latin typeface="Cambria Math" panose="02040503050406030204" pitchFamily="18" charset="0"/>
                        <a:cs typeface="Calibri" panose="020F0502020204030204" pitchFamily="34" charset="0"/>
                      </a:rPr>
                      <m:t>𝐺𝑃</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𝐺</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𝐻</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𝑒</m:t>
                    </m:r>
                    <m:r>
                      <a:rPr lang="fr-FR" b="0" i="1" smtClean="0">
                        <a:latin typeface="Cambria Math" panose="02040503050406030204" pitchFamily="18" charset="0"/>
                        <a:cs typeface="Calibri" panose="020F0502020204030204" pitchFamily="34" charset="0"/>
                      </a:rPr>
                      <m:t>)</m:t>
                    </m:r>
                  </m:oMath>
                </a14:m>
                <a:endParaRPr lang="fr-FR" b="0" dirty="0">
                  <a:latin typeface="Calibri" panose="020F0502020204030204" pitchFamily="34" charset="0"/>
                  <a:cs typeface="Calibri" panose="020F0502020204030204" pitchFamily="34" charset="0"/>
                </a:endParaRPr>
              </a:p>
              <a:p>
                <a:pPr>
                  <a:buClr>
                    <a:srgbClr val="438086"/>
                  </a:buClr>
                  <a:buSzPct val="60000"/>
                </a:pPr>
                <a:endParaRPr kumimoji="0" lang="fr-FR" sz="16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Calibri" panose="020F0502020204030204" pitchFamily="34" charset="0"/>
                </a:endParaRPr>
              </a:p>
              <a:p>
                <a:pPr>
                  <a:buClr>
                    <a:srgbClr val="438086"/>
                  </a:buClr>
                  <a:buSzPct val="60000"/>
                </a:pPr>
                <a14:m>
                  <m:oMathPara xmlns:m="http://schemas.openxmlformats.org/officeDocument/2006/math">
                    <m:oMathParaPr>
                      <m:jc m:val="left"/>
                    </m:oMathParaPr>
                    <m:oMath xmlns:m="http://schemas.openxmlformats.org/officeDocument/2006/math">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𝑨𝒖𝒕𝒉𝒐𝒓𝒊𝒕𝒚</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 </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𝒔𝒆𝒕𝒖𝒑</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 (</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𝑮𝑷</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𝑷𝑲</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𝑴𝑺𝑲</m:t>
                      </m:r>
                    </m:oMath>
                  </m:oMathPara>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fr-FR" dirty="0">
                  <a:latin typeface="Calibri"/>
                  <a:cs typeface="Calibri"/>
                </a:endParaRPr>
              </a:p>
              <a:p>
                <a:pPr marL="898525" indent="-273050">
                  <a:buClr>
                    <a:srgbClr val="438086"/>
                  </a:buClr>
                  <a:buSzPct val="60000"/>
                  <a:buFont typeface="Wingdings"/>
                  <a:buChar char=""/>
                </a:pPr>
                <a:r>
                  <a:rPr lang="en-US" dirty="0">
                    <a:latin typeface="Calibri"/>
                    <a:cs typeface="Calibri"/>
                  </a:rPr>
                  <a:t>For each attribute </a:t>
                </a:r>
                <a14:m>
                  <m:oMath xmlns:m="http://schemas.openxmlformats.org/officeDocument/2006/math">
                    <m:r>
                      <a:rPr lang="en-US" b="0" i="1" smtClean="0">
                        <a:latin typeface="Cambria Math" panose="02040503050406030204" pitchFamily="18" charset="0"/>
                        <a:cs typeface="Calibri"/>
                      </a:rPr>
                      <m:t>𝑖</m:t>
                    </m:r>
                  </m:oMath>
                </a14:m>
                <a:r>
                  <a:rPr lang="en-US" dirty="0">
                    <a:latin typeface="Calibri" panose="020F0502020204030204" pitchFamily="34" charset="0"/>
                    <a:cs typeface="Calibri" panose="020F0502020204030204" pitchFamily="34" charset="0"/>
                  </a:rPr>
                  <a:t> belonging to an Authority </a:t>
                </a:r>
                <a14:m>
                  <m:oMath xmlns:m="http://schemas.openxmlformats.org/officeDocument/2006/math">
                    <m:r>
                      <a:rPr lang="en-US" b="0" i="1" smtClean="0">
                        <a:latin typeface="Cambria Math" panose="02040503050406030204" pitchFamily="18" charset="0"/>
                        <a:cs typeface="Calibri" panose="020F0502020204030204" pitchFamily="34" charset="0"/>
                      </a:rPr>
                      <m:t>𝑗</m:t>
                    </m:r>
                  </m:oMath>
                </a14:m>
                <a:r>
                  <a:rPr lang="en-US" dirty="0">
                    <a:latin typeface="Calibri" panose="020F0502020204030204" pitchFamily="34" charset="0"/>
                    <a:cs typeface="Calibri" panose="020F0502020204030204" pitchFamily="34" charset="0"/>
                  </a:rPr>
                  <a:t> choose two random values </a:t>
                </a:r>
                <a14:m>
                  <m:oMath xmlns:m="http://schemas.openxmlformats.org/officeDocument/2006/math">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𝛼</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m:t>
                    </m:r>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𝑦</m:t>
                        </m:r>
                      </m:e>
                      <m:sub>
                        <m:r>
                          <a:rPr lang="en-US" b="0" i="1" smtClean="0">
                            <a:latin typeface="Cambria Math" panose="02040503050406030204" pitchFamily="18" charset="0"/>
                            <a:cs typeface="Calibri" panose="020F0502020204030204" pitchFamily="34" charset="0"/>
                          </a:rPr>
                          <m:t>𝑖</m:t>
                        </m:r>
                      </m:sub>
                    </m:sSub>
                    <m:r>
                      <a:rPr lang="en-US" b="0" i="1" smtClean="0">
                        <a:latin typeface="Cambria Math" panose="02040503050406030204" pitchFamily="18" charset="0"/>
                        <a:cs typeface="Calibri" panose="020F0502020204030204" pitchFamily="34" charset="0"/>
                      </a:rPr>
                      <m:t>∈</m:t>
                    </m:r>
                    <m:sSub>
                      <m:sSubPr>
                        <m:ctrlPr>
                          <a:rPr lang="en-US" b="0" i="1" smtClean="0">
                            <a:latin typeface="Cambria Math" panose="02040503050406030204" pitchFamily="18" charset="0"/>
                            <a:cs typeface="Calibri" panose="020F0502020204030204" pitchFamily="34" charset="0"/>
                          </a:rPr>
                        </m:ctrlPr>
                      </m:sSubPr>
                      <m:e>
                        <m:r>
                          <a:rPr lang="en-US" b="0" i="1" smtClean="0">
                            <a:latin typeface="Cambria Math" panose="02040503050406030204" pitchFamily="18" charset="0"/>
                            <a:cs typeface="Calibri" panose="020F0502020204030204" pitchFamily="34" charset="0"/>
                          </a:rPr>
                          <m:t>𝑍</m:t>
                        </m:r>
                      </m:e>
                      <m:sub>
                        <m:r>
                          <a:rPr lang="en-US" b="0" i="1" smtClean="0">
                            <a:latin typeface="Cambria Math" panose="02040503050406030204" pitchFamily="18" charset="0"/>
                            <a:cs typeface="Calibri" panose="020F0502020204030204" pitchFamily="34" charset="0"/>
                          </a:rPr>
                          <m:t>𝑁</m:t>
                        </m:r>
                      </m:sub>
                    </m:sSub>
                  </m:oMath>
                </a14:m>
                <a:endParaRPr lang="en-US" dirty="0">
                  <a:latin typeface="Calibri" panose="020F0502020204030204" pitchFamily="34" charset="0"/>
                  <a:cs typeface="Calibri" panose="020F0502020204030204" pitchFamily="34" charset="0"/>
                </a:endParaRPr>
              </a:p>
              <a:p>
                <a:pPr marL="625475">
                  <a:buClr>
                    <a:srgbClr val="438086"/>
                  </a:buClr>
                  <a:buSzPct val="60000"/>
                </a:pPr>
                <a:endParaRPr lang="en-US" sz="2000" dirty="0">
                  <a:latin typeface="Calibri"/>
                  <a:cs typeface="Calibri"/>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Set the public key and the master key as:</a:t>
                </a:r>
              </a:p>
              <a:p>
                <a:pPr marL="625475">
                  <a:buClr>
                    <a:srgbClr val="438086"/>
                  </a:buClr>
                  <a:buSzPct val="60000"/>
                </a:pPr>
                <a:endParaRPr lang="fr-FR" sz="1100" b="0" i="1" dirty="0">
                  <a:latin typeface="Cambria Math" panose="02040503050406030204" pitchFamily="18" charset="0"/>
                  <a:cs typeface="Calibri" panose="020F0502020204030204" pitchFamily="34" charset="0"/>
                </a:endParaRPr>
              </a:p>
              <a:p>
                <a:pPr marL="625475" algn="ctr">
                  <a:buClr>
                    <a:srgbClr val="438086"/>
                  </a:buClr>
                  <a:buSzPct val="60000"/>
                </a:pPr>
                <a14:m>
                  <m:oMath xmlns:m="http://schemas.openxmlformats.org/officeDocument/2006/math">
                    <m:r>
                      <a:rPr lang="fr-FR" b="0" i="1" smtClean="0">
                        <a:latin typeface="Cambria Math" panose="02040503050406030204" pitchFamily="18" charset="0"/>
                        <a:cs typeface="Calibri" panose="020F0502020204030204" pitchFamily="34" charset="0"/>
                      </a:rPr>
                      <m:t>𝑃</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𝐾</m:t>
                        </m:r>
                      </m:e>
                      <m:sub>
                        <m:r>
                          <a:rPr lang="fr-FR" b="0" i="1" smtClean="0">
                            <a:latin typeface="Cambria Math" panose="02040503050406030204" pitchFamily="18" charset="0"/>
                            <a:cs typeface="Calibri" panose="020F0502020204030204" pitchFamily="34" charset="0"/>
                          </a:rPr>
                          <m:t>𝑗</m:t>
                        </m:r>
                      </m:sub>
                    </m:sSub>
                    <m:r>
                      <a:rPr lang="fr-FR" b="0" i="1" smtClean="0">
                        <a:latin typeface="Cambria Math" panose="02040503050406030204" pitchFamily="18" charset="0"/>
                        <a:cs typeface="Calibri" panose="020F0502020204030204" pitchFamily="34" charset="0"/>
                      </a:rPr>
                      <m:t>=</m:t>
                    </m:r>
                    <m:d>
                      <m:dPr>
                        <m:begChr m:val="{"/>
                        <m:endChr m:val="}"/>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𝑒</m:t>
                        </m:r>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e>
                            </m:d>
                          </m:e>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𝛼</m:t>
                                </m:r>
                              </m:e>
                              <m:sub>
                                <m:r>
                                  <a:rPr lang="fr-FR" b="0" i="1" smtClean="0">
                                    <a:latin typeface="Cambria Math" panose="02040503050406030204" pitchFamily="18" charset="0"/>
                                    <a:cs typeface="Calibri" panose="020F0502020204030204" pitchFamily="34" charset="0"/>
                                  </a:rPr>
                                  <m:t>𝑖</m:t>
                                </m:r>
                              </m:sub>
                            </m:sSub>
                          </m:sup>
                        </m:sSup>
                        <m:r>
                          <a:rPr lang="fr-FR" b="0" i="1" smtClean="0">
                            <a:latin typeface="Cambria Math" panose="02040503050406030204" pitchFamily="18" charset="0"/>
                            <a:cs typeface="Calibri" panose="020F0502020204030204" pitchFamily="34" charset="0"/>
                          </a:rPr>
                          <m:t>,</m:t>
                        </m:r>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𝑦</m:t>
                                </m:r>
                              </m:e>
                              <m:sub>
                                <m:r>
                                  <a:rPr lang="fr-FR" b="0" i="1" smtClean="0">
                                    <a:latin typeface="Cambria Math" panose="02040503050406030204" pitchFamily="18" charset="0"/>
                                    <a:cs typeface="Calibri" panose="020F0502020204030204" pitchFamily="34" charset="0"/>
                                  </a:rPr>
                                  <m:t>𝑖</m:t>
                                </m:r>
                              </m:sub>
                            </m:sSub>
                          </m:sup>
                        </m:sSubSup>
                        <m:r>
                          <a:rPr lang="fr-FR" b="0" i="1" smtClean="0">
                            <a:latin typeface="Cambria Math" panose="02040503050406030204" pitchFamily="18" charset="0"/>
                            <a:cs typeface="Calibri" panose="020F0502020204030204" pitchFamily="34" charset="0"/>
                          </a:rPr>
                          <m:t> ∀</m:t>
                        </m:r>
                        <m:r>
                          <a:rPr lang="fr-FR" b="0" i="1" smtClean="0">
                            <a:latin typeface="Cambria Math" panose="02040503050406030204" pitchFamily="18" charset="0"/>
                            <a:cs typeface="Calibri" panose="020F0502020204030204" pitchFamily="34" charset="0"/>
                          </a:rPr>
                          <m:t>𝑖</m:t>
                        </m:r>
                      </m:e>
                    </m:d>
                    <m:r>
                      <a:rPr lang="fr-FR" b="0" i="1" smtClean="0">
                        <a:latin typeface="Cambria Math" panose="02040503050406030204" pitchFamily="18" charset="0"/>
                        <a:cs typeface="Calibri" panose="020F0502020204030204" pitchFamily="34" charset="0"/>
                      </a:rPr>
                      <m:t>, </m:t>
                    </m:r>
                    <m:r>
                      <a:rPr lang="fr-FR" b="0" i="1" smtClean="0">
                        <a:latin typeface="Cambria Math" panose="02040503050406030204" pitchFamily="18" charset="0"/>
                        <a:cs typeface="Calibri" panose="020F0502020204030204" pitchFamily="34" charset="0"/>
                      </a:rPr>
                      <m:t>𝑀𝑆𝐾</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𝛼</m:t>
                        </m:r>
                      </m:e>
                      <m:sub>
                        <m:r>
                          <a:rPr lang="fr-FR" b="0" i="1" smtClean="0">
                            <a:latin typeface="Cambria Math" panose="02040503050406030204" pitchFamily="18" charset="0"/>
                            <a:cs typeface="Calibri" panose="020F0502020204030204" pitchFamily="34" charset="0"/>
                          </a:rPr>
                          <m:t>𝑖</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𝑦</m:t>
                        </m:r>
                      </m:e>
                      <m:sub>
                        <m:r>
                          <a:rPr lang="fr-FR" b="0" i="1" smtClean="0">
                            <a:latin typeface="Cambria Math" panose="02040503050406030204" pitchFamily="18" charset="0"/>
                            <a:cs typeface="Calibri" panose="020F0502020204030204" pitchFamily="34" charset="0"/>
                          </a:rPr>
                          <m:t>𝑖</m:t>
                        </m:r>
                      </m:sub>
                    </m:sSub>
                    <m:r>
                      <a:rPr lang="fr-FR" b="0" i="1" smtClean="0">
                        <a:latin typeface="Cambria Math" panose="02040503050406030204" pitchFamily="18" charset="0"/>
                        <a:cs typeface="Calibri" panose="020F0502020204030204" pitchFamily="34" charset="0"/>
                      </a:rPr>
                      <m:t> ∀</m:t>
                    </m:r>
                    <m:r>
                      <a:rPr lang="fr-FR" b="0" i="1" smtClean="0">
                        <a:latin typeface="Cambria Math" panose="02040503050406030204" pitchFamily="18" charset="0"/>
                        <a:cs typeface="Calibri" panose="020F0502020204030204" pitchFamily="34" charset="0"/>
                      </a:rPr>
                      <m:t>𝑖</m:t>
                    </m:r>
                    <m:r>
                      <a:rPr lang="fr-FR" b="0" i="1"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t>
                </a:r>
              </a:p>
            </p:txBody>
          </p:sp>
        </mc:Choice>
        <mc:Fallback xmlns="">
          <p:sp>
            <p:nvSpPr>
              <p:cNvPr id="7" name="ZoneTexte 6">
                <a:extLst>
                  <a:ext uri="{FF2B5EF4-FFF2-40B4-BE49-F238E27FC236}">
                    <a16:creationId xmlns:a16="http://schemas.microsoft.com/office/drawing/2014/main" id="{A858EC76-9408-459C-A08C-2F999EE35930}"/>
                  </a:ext>
                </a:extLst>
              </p:cNvPr>
              <p:cNvSpPr txBox="1">
                <a:spLocks noRot="1" noChangeAspect="1" noMove="1" noResize="1" noEditPoints="1" noAdjustHandles="1" noChangeArrowheads="1" noChangeShapeType="1" noTextEdit="1"/>
              </p:cNvSpPr>
              <p:nvPr/>
            </p:nvSpPr>
            <p:spPr>
              <a:xfrm>
                <a:off x="0" y="1374484"/>
                <a:ext cx="9144000" cy="5516125"/>
              </a:xfrm>
              <a:prstGeom prst="rect">
                <a:avLst/>
              </a:prstGeom>
              <a:blipFill>
                <a:blip r:embed="rId2"/>
                <a:stretch>
                  <a:fillRect l="-333"/>
                </a:stretch>
              </a:blipFill>
            </p:spPr>
            <p:txBody>
              <a:bodyPr/>
              <a:lstStyle/>
              <a:p>
                <a:r>
                  <a:rPr lang="en-US">
                    <a:noFill/>
                  </a:rPr>
                  <a:t> </a:t>
                </a:r>
              </a:p>
            </p:txBody>
          </p:sp>
        </mc:Fallback>
      </mc:AlternateContent>
    </p:spTree>
    <p:extLst>
      <p:ext uri="{BB962C8B-B14F-4D97-AF65-F5344CB8AC3E}">
        <p14:creationId xmlns:p14="http://schemas.microsoft.com/office/powerpoint/2010/main" val="605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36</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err="1">
                <a:latin typeface="Calibri" panose="020F0502020204030204" pitchFamily="34" charset="0"/>
              </a:rPr>
              <a:t>Lewko</a:t>
            </a:r>
            <a:r>
              <a:rPr lang="en-US" altLang="fr-FR" sz="3200" b="1" dirty="0">
                <a:latin typeface="Calibri" panose="020F0502020204030204" pitchFamily="34" charset="0"/>
              </a:rPr>
              <a:t> et al. decentralized ABE scheme</a:t>
            </a:r>
          </a:p>
        </p:txBody>
      </p:sp>
      <p:sp>
        <p:nvSpPr>
          <p:cNvPr id="10" name="Rectangle 3"/>
          <p:cNvSpPr txBox="1">
            <a:spLocks noChangeArrowheads="1"/>
          </p:cNvSpPr>
          <p:nvPr/>
        </p:nvSpPr>
        <p:spPr>
          <a:xfrm>
            <a:off x="431540" y="137448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858EC76-9408-459C-A08C-2F999EE35930}"/>
                  </a:ext>
                </a:extLst>
              </p:cNvPr>
              <p:cNvSpPr txBox="1"/>
              <p:nvPr/>
            </p:nvSpPr>
            <p:spPr>
              <a:xfrm>
                <a:off x="0" y="1374484"/>
                <a:ext cx="9144000" cy="272587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sz="2000" b="1" i="1" dirty="0" smtClean="0">
                          <a:latin typeface="Cambria Math" panose="02040503050406030204" pitchFamily="18" charset="0"/>
                          <a:cs typeface="Calibri" panose="020F0502020204030204" pitchFamily="34" charset="0"/>
                        </a:rPr>
                        <m:t>𝑲𝒆𝒚𝑮𝒆𝒏</m:t>
                      </m:r>
                      <m:r>
                        <a:rPr lang="fr-FR" sz="2000" b="1" i="1" dirty="0" smtClean="0">
                          <a:latin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cs typeface="Calibri" panose="020F0502020204030204" pitchFamily="34" charset="0"/>
                        </a:rPr>
                        <m:t>𝑮𝑰𝑫</m:t>
                      </m:r>
                      <m:r>
                        <a:rPr lang="fr-FR" sz="2000" b="1" i="1" dirty="0" smtClean="0">
                          <a:latin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cs typeface="Calibri" panose="020F0502020204030204" pitchFamily="34" charset="0"/>
                        </a:rPr>
                        <m:t>𝒊</m:t>
                      </m:r>
                      <m:r>
                        <a:rPr lang="fr-FR" sz="2000" b="1" i="1" dirty="0" smtClean="0">
                          <a:latin typeface="Cambria Math" panose="02040503050406030204" pitchFamily="18" charset="0"/>
                          <a:cs typeface="Calibri" panose="020F0502020204030204" pitchFamily="34" charset="0"/>
                        </a:rPr>
                        <m:t>, </m:t>
                      </m:r>
                      <m:r>
                        <a:rPr lang="fr-FR" sz="2000" b="1" i="1" dirty="0" smtClean="0">
                          <a:latin typeface="Cambria Math" panose="02040503050406030204" pitchFamily="18" charset="0"/>
                          <a:cs typeface="Calibri" panose="020F0502020204030204" pitchFamily="34" charset="0"/>
                        </a:rPr>
                        <m:t>𝑴𝑺𝑲</m:t>
                      </m:r>
                      <m:r>
                        <a:rPr lang="fr-FR" sz="2000" b="1" i="1" dirty="0" smtClean="0">
                          <a:latin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cs typeface="Calibri" panose="020F0502020204030204" pitchFamily="34" charset="0"/>
                        </a:rPr>
                        <m:t>𝑮𝑷</m:t>
                      </m:r>
                      <m:r>
                        <a:rPr lang="fr-FR" sz="2000" b="1" i="1" dirty="0" smtClean="0">
                          <a:latin typeface="Cambria Math" panose="02040503050406030204" pitchFamily="18" charset="0"/>
                          <a:cs typeface="Calibri" panose="020F0502020204030204" pitchFamily="34" charset="0"/>
                        </a:rPr>
                        <m:t>)→</m:t>
                      </m:r>
                      <m:r>
                        <a:rPr lang="fr-FR" sz="2000" b="1" i="1" dirty="0" smtClean="0">
                          <a:latin typeface="Cambria Math" panose="02040503050406030204" pitchFamily="18" charset="0"/>
                          <a:cs typeface="Calibri" panose="020F0502020204030204" pitchFamily="34" charset="0"/>
                        </a:rPr>
                        <m:t>𝑺</m:t>
                      </m:r>
                      <m:sSub>
                        <m:sSubPr>
                          <m:ctrlPr>
                            <a:rPr lang="fr-FR" sz="2000" b="1" i="1" dirty="0">
                              <a:latin typeface="Cambria Math" panose="02040503050406030204" pitchFamily="18" charset="0"/>
                              <a:cs typeface="Calibri" panose="020F0502020204030204" pitchFamily="34" charset="0"/>
                            </a:rPr>
                          </m:ctrlPr>
                        </m:sSubPr>
                        <m:e>
                          <m:r>
                            <a:rPr lang="fr-FR" sz="2000" b="1" i="1" dirty="0">
                              <a:latin typeface="Cambria Math" panose="02040503050406030204" pitchFamily="18" charset="0"/>
                              <a:cs typeface="Calibri" panose="020F0502020204030204" pitchFamily="34" charset="0"/>
                            </a:rPr>
                            <m:t>𝑲</m:t>
                          </m:r>
                        </m:e>
                        <m:sub>
                          <m:r>
                            <a:rPr lang="fr-FR" sz="2000" b="1" i="1" dirty="0">
                              <a:latin typeface="Cambria Math" panose="02040503050406030204" pitchFamily="18" charset="0"/>
                              <a:cs typeface="Calibri" panose="020F0502020204030204" pitchFamily="34" charset="0"/>
                            </a:rPr>
                            <m:t>𝒊</m:t>
                          </m:r>
                          <m:r>
                            <a:rPr lang="fr-FR" sz="2000" b="1" i="1" dirty="0">
                              <a:latin typeface="Cambria Math" panose="02040503050406030204" pitchFamily="18" charset="0"/>
                              <a:cs typeface="Calibri" panose="020F0502020204030204" pitchFamily="34" charset="0"/>
                            </a:rPr>
                            <m:t>,</m:t>
                          </m:r>
                          <m:r>
                            <a:rPr lang="fr-FR" sz="2000" b="1" i="1" dirty="0">
                              <a:latin typeface="Cambria Math" panose="02040503050406030204" pitchFamily="18" charset="0"/>
                              <a:cs typeface="Calibri" panose="020F0502020204030204" pitchFamily="34" charset="0"/>
                            </a:rPr>
                            <m:t>𝑮𝑰𝑫</m:t>
                          </m:r>
                        </m:sub>
                      </m:sSub>
                    </m:oMath>
                  </m:oMathPara>
                </a14:m>
                <a:endParaRPr lang="fr-FR" dirty="0">
                  <a:latin typeface="Calibri"/>
                  <a:cs typeface="Calibri"/>
                </a:endParaRPr>
              </a:p>
              <a:p>
                <a:endParaRPr lang="fr-FR" dirty="0">
                  <a:latin typeface="Calibri"/>
                  <a:cs typeface="Calibri"/>
                </a:endParaRPr>
              </a:p>
              <a:p>
                <a:pPr marL="625475">
                  <a:buClr>
                    <a:srgbClr val="438086"/>
                  </a:buClr>
                  <a:buSzPct val="60000"/>
                </a:pPr>
                <a:r>
                  <a:rPr lang="en-US" dirty="0">
                    <a:latin typeface="Calibri"/>
                    <a:cs typeface="Calibri"/>
                  </a:rPr>
                  <a:t>Given a user identified by its global identifier </a:t>
                </a:r>
                <a14:m>
                  <m:oMath xmlns:m="http://schemas.openxmlformats.org/officeDocument/2006/math">
                    <m:r>
                      <a:rPr lang="fr-FR" b="0" i="1" smtClean="0">
                        <a:latin typeface="Cambria Math" panose="02040503050406030204" pitchFamily="18" charset="0"/>
                        <a:cs typeface="Calibri"/>
                      </a:rPr>
                      <m:t>𝐺𝐼𝐷</m:t>
                    </m:r>
                  </m:oMath>
                </a14:m>
                <a:r>
                  <a:rPr lang="en-US" dirty="0">
                    <a:latin typeface="Calibri" panose="020F0502020204030204" pitchFamily="34" charset="0"/>
                    <a:cs typeface="Calibri" panose="020F0502020204030204" pitchFamily="34" charset="0"/>
                  </a:rPr>
                  <a:t>, the authority </a:t>
                </a:r>
                <a14:m>
                  <m:oMath xmlns:m="http://schemas.openxmlformats.org/officeDocument/2006/math">
                    <m:r>
                      <a:rPr lang="fr-FR" b="0" i="1" smtClean="0">
                        <a:latin typeface="Cambria Math" panose="02040503050406030204" pitchFamily="18" charset="0"/>
                        <a:cs typeface="Calibri" panose="020F0502020204030204" pitchFamily="34" charset="0"/>
                      </a:rPr>
                      <m:t>𝑗</m:t>
                    </m:r>
                  </m:oMath>
                </a14:m>
                <a:r>
                  <a:rPr lang="en-US" dirty="0">
                    <a:latin typeface="Calibri" panose="020F0502020204030204" pitchFamily="34" charset="0"/>
                    <a:cs typeface="Calibri" panose="020F0502020204030204" pitchFamily="34" charset="0"/>
                  </a:rPr>
                  <a:t> generates </a:t>
                </a:r>
                <a14:m>
                  <m:oMath xmlns:m="http://schemas.openxmlformats.org/officeDocument/2006/math">
                    <m:r>
                      <a:rPr lang="fr-FR" b="0" i="1" smtClean="0">
                        <a:latin typeface="Cambria Math" panose="02040503050406030204" pitchFamily="18" charset="0"/>
                        <a:cs typeface="Calibri" panose="020F0502020204030204" pitchFamily="34" charset="0"/>
                      </a:rPr>
                      <m:t>𝐺𝐼𝐷</m:t>
                    </m:r>
                  </m:oMath>
                </a14:m>
                <a:r>
                  <a:rPr lang="en-US" dirty="0">
                    <a:latin typeface="Calibri" panose="020F0502020204030204" pitchFamily="34" charset="0"/>
                    <a:cs typeface="Calibri" panose="020F0502020204030204" pitchFamily="34" charset="0"/>
                  </a:rPr>
                  <a:t>’s key for attribute </a:t>
                </a:r>
                <a14:m>
                  <m:oMath xmlns:m="http://schemas.openxmlformats.org/officeDocument/2006/math">
                    <m:r>
                      <a:rPr lang="fr-FR" b="0" i="1" smtClean="0">
                        <a:latin typeface="Cambria Math" panose="02040503050406030204" pitchFamily="18" charset="0"/>
                        <a:cs typeface="Calibri" panose="020F0502020204030204" pitchFamily="34" charset="0"/>
                      </a:rPr>
                      <m:t>𝑖</m:t>
                    </m:r>
                  </m:oMath>
                </a14:m>
                <a:r>
                  <a:rPr lang="en-US" dirty="0">
                    <a:latin typeface="Calibri" panose="020F0502020204030204" pitchFamily="34" charset="0"/>
                    <a:cs typeface="Calibri" panose="020F0502020204030204" pitchFamily="34" charset="0"/>
                  </a:rPr>
                  <a:t> as:</a:t>
                </a:r>
              </a:p>
              <a:p>
                <a:pPr marL="625475">
                  <a:buClr>
                    <a:srgbClr val="438086"/>
                  </a:buClr>
                  <a:buSzPct val="60000"/>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𝐾</m:t>
                          </m:r>
                        </m:e>
                        <m:sub>
                          <m:r>
                            <a:rPr lang="fr-FR" b="0" i="1" smtClean="0">
                              <a:latin typeface="Cambria Math" panose="02040503050406030204" pitchFamily="18" charset="0"/>
                              <a:cs typeface="Calibri" panose="020F0502020204030204" pitchFamily="34" charset="0"/>
                            </a:rPr>
                            <m:t>𝑖</m:t>
                          </m:r>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𝐺𝐼𝐷</m:t>
                          </m:r>
                        </m:sub>
                      </m:sSub>
                      <m:r>
                        <a:rPr lang="fr-FR" b="0" i="1" smtClean="0">
                          <a:latin typeface="Cambria Math" panose="02040503050406030204" pitchFamily="18" charset="0"/>
                          <a:cs typeface="Calibri" panose="020F0502020204030204" pitchFamily="34" charset="0"/>
                        </a:rPr>
                        <m:t>=</m:t>
                      </m:r>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𝛼</m:t>
                              </m:r>
                            </m:e>
                            <m:sub>
                              <m:r>
                                <a:rPr lang="fr-FR" b="0" i="1" smtClean="0">
                                  <a:latin typeface="Cambria Math" panose="02040503050406030204" pitchFamily="18" charset="0"/>
                                  <a:cs typeface="Calibri" panose="020F0502020204030204" pitchFamily="34" charset="0"/>
                                </a:rPr>
                                <m:t>𝑖</m:t>
                              </m:r>
                            </m:sub>
                          </m:sSub>
                        </m:sup>
                      </m:sSubSup>
                      <m:r>
                        <a:rPr lang="fr-FR" b="0" i="1" smtClean="0">
                          <a:latin typeface="Cambria Math" panose="02040503050406030204" pitchFamily="18" charset="0"/>
                          <a:cs typeface="Calibri" panose="020F0502020204030204" pitchFamily="34" charset="0"/>
                        </a:rPr>
                        <m:t>𝐻</m:t>
                      </m:r>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𝐺𝐼𝐷</m:t>
                              </m:r>
                            </m:e>
                          </m:d>
                        </m:e>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𝑦</m:t>
                              </m:r>
                            </m:e>
                            <m:sub>
                              <m:r>
                                <a:rPr lang="fr-FR" b="0" i="1" smtClean="0">
                                  <a:latin typeface="Cambria Math" panose="02040503050406030204" pitchFamily="18" charset="0"/>
                                  <a:cs typeface="Calibri" panose="020F0502020204030204" pitchFamily="34" charset="0"/>
                                </a:rPr>
                                <m:t>𝑖</m:t>
                              </m:r>
                            </m:sub>
                          </m:sSub>
                        </m:sup>
                      </m:sSup>
                    </m:oMath>
                  </m:oMathPara>
                </a14:m>
                <a:endParaRPr lang="en-US" dirty="0">
                  <a:latin typeface="Calibri" panose="020F0502020204030204" pitchFamily="34" charset="0"/>
                  <a:cs typeface="Calibri" panose="020F0502020204030204" pitchFamily="34" charset="0"/>
                </a:endParaRPr>
              </a:p>
              <a:p>
                <a:pPr>
                  <a:buClr>
                    <a:srgbClr val="438086"/>
                  </a:buClr>
                  <a:buSzPct val="60000"/>
                </a:pPr>
                <a:endParaRPr kumimoji="0" lang="fr-FR" sz="2000" b="1" i="1" u="none" strike="noStrike" kern="1200" cap="none" spc="0" normalizeH="0" baseline="0" noProof="0" dirty="0">
                  <a:ln>
                    <a:noFill/>
                  </a:ln>
                  <a:solidFill>
                    <a:prstClr val="black"/>
                  </a:solidFill>
                  <a:effectLst/>
                  <a:uLnTx/>
                  <a:uFillTx/>
                  <a:latin typeface="Cambria Math" panose="02040503050406030204" pitchFamily="18" charset="0"/>
                  <a:ea typeface="+mn-ea"/>
                  <a:cs typeface="Calibri" panose="020F0502020204030204" pitchFamily="34" charset="0"/>
                </a:endParaRPr>
              </a:p>
              <a:p>
                <a:pPr>
                  <a:buClr>
                    <a:srgbClr val="438086"/>
                  </a:buClr>
                  <a:buSzPct val="60000"/>
                </a:pPr>
                <a14:m>
                  <m:oMathPara xmlns:m="http://schemas.openxmlformats.org/officeDocument/2006/math">
                    <m:oMathParaPr>
                      <m:jc m:val="left"/>
                    </m:oMathParaPr>
                    <m:oMath xmlns:m="http://schemas.openxmlformats.org/officeDocument/2006/math">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𝑬𝒏𝒄𝒓𝒚𝒑𝒕</m:t>
                      </m:r>
                      <m:d>
                        <m:dPr>
                          <m:ctrlP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ctrlPr>
                        </m:dPr>
                        <m:e>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𝑷𝑲</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 </m:t>
                          </m:r>
                          <m:d>
                            <m:dPr>
                              <m:ctrlP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ctrlPr>
                            </m:dPr>
                            <m:e>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𝑨</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𝝆</m:t>
                              </m:r>
                            </m:e>
                          </m:d>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 </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𝑴</m:t>
                          </m:r>
                        </m:e>
                      </m:d>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m:t>
                      </m:r>
                      <m:r>
                        <a:rPr kumimoji="0" lang="fr-FR" sz="2000" b="1"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Calibri" panose="020F0502020204030204" pitchFamily="34" charset="0"/>
                        </a:rPr>
                        <m:t>𝑪𝑻</m:t>
                      </m:r>
                    </m:oMath>
                  </m:oMathPara>
                </a14:m>
                <a:endParaRPr kumimoji="0" lang="fr-FR" sz="2000" b="1"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a:buClr>
                    <a:srgbClr val="438086"/>
                  </a:buClr>
                  <a:buSzPct val="60000"/>
                </a:pPr>
                <a:endParaRPr lang="en-US" dirty="0">
                  <a:latin typeface="Calibri" panose="020F0502020204030204" pitchFamily="34" charset="0"/>
                  <a:cs typeface="Calibri" panose="020F0502020204030204" pitchFamily="34" charset="0"/>
                </a:endParaRPr>
              </a:p>
              <a:p>
                <a:pPr>
                  <a:buClr>
                    <a:srgbClr val="438086"/>
                  </a:buClr>
                  <a:buSzPct val="60000"/>
                </a:pPr>
                <a:endParaRPr lang="en-US" dirty="0">
                  <a:latin typeface="Calibri" panose="020F0502020204030204" pitchFamily="34" charset="0"/>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A858EC76-9408-459C-A08C-2F999EE35930}"/>
                  </a:ext>
                </a:extLst>
              </p:cNvPr>
              <p:cNvSpPr txBox="1">
                <a:spLocks noRot="1" noChangeAspect="1" noMove="1" noResize="1" noEditPoints="1" noAdjustHandles="1" noChangeArrowheads="1" noChangeShapeType="1" noTextEdit="1"/>
              </p:cNvSpPr>
              <p:nvPr/>
            </p:nvSpPr>
            <p:spPr>
              <a:xfrm>
                <a:off x="0" y="1374484"/>
                <a:ext cx="9144000" cy="2725874"/>
              </a:xfrm>
              <a:prstGeom prst="rect">
                <a:avLst/>
              </a:prstGeom>
              <a:blipFill>
                <a:blip r:embed="rId2"/>
                <a:stretch>
                  <a:fillRect l="-267" r="-800"/>
                </a:stretch>
              </a:blipFill>
            </p:spPr>
            <p:txBody>
              <a:bodyPr/>
              <a:lstStyle/>
              <a:p>
                <a:r>
                  <a:rPr lang="en-US">
                    <a:noFill/>
                  </a:rPr>
                  <a:t> </a:t>
                </a:r>
              </a:p>
            </p:txBody>
          </p:sp>
        </mc:Fallback>
      </mc:AlternateContent>
      <p:grpSp>
        <p:nvGrpSpPr>
          <p:cNvPr id="38" name="Groupe 37">
            <a:extLst>
              <a:ext uri="{FF2B5EF4-FFF2-40B4-BE49-F238E27FC236}">
                <a16:creationId xmlns:a16="http://schemas.microsoft.com/office/drawing/2014/main" id="{D7E7E674-0394-4167-BD6D-436FCABBFC37}"/>
              </a:ext>
            </a:extLst>
          </p:cNvPr>
          <p:cNvGrpSpPr/>
          <p:nvPr/>
        </p:nvGrpSpPr>
        <p:grpSpPr>
          <a:xfrm>
            <a:off x="827584" y="4100358"/>
            <a:ext cx="4788532" cy="2100950"/>
            <a:chOff x="2328934" y="2023415"/>
            <a:chExt cx="6763172" cy="3170116"/>
          </a:xfrm>
        </p:grpSpPr>
        <p:sp>
          <p:nvSpPr>
            <p:cNvPr id="39" name="Ellipse 38">
              <a:extLst>
                <a:ext uri="{FF2B5EF4-FFF2-40B4-BE49-F238E27FC236}">
                  <a16:creationId xmlns:a16="http://schemas.microsoft.com/office/drawing/2014/main" id="{4BCCAE73-12A8-42CC-85AF-9F3A872E3141}"/>
                </a:ext>
              </a:extLst>
            </p:cNvPr>
            <p:cNvSpPr/>
            <p:nvPr/>
          </p:nvSpPr>
          <p:spPr>
            <a:xfrm>
              <a:off x="4467225" y="2023415"/>
              <a:ext cx="1041218" cy="83712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AND</a:t>
              </a:r>
            </a:p>
          </p:txBody>
        </p:sp>
        <p:sp>
          <p:nvSpPr>
            <p:cNvPr id="40" name="Ellipse 39">
              <a:extLst>
                <a:ext uri="{FF2B5EF4-FFF2-40B4-BE49-F238E27FC236}">
                  <a16:creationId xmlns:a16="http://schemas.microsoft.com/office/drawing/2014/main" id="{78FEA80D-AAD8-4A84-AD74-5AB4993C0A59}"/>
                </a:ext>
              </a:extLst>
            </p:cNvPr>
            <p:cNvSpPr/>
            <p:nvPr/>
          </p:nvSpPr>
          <p:spPr>
            <a:xfrm>
              <a:off x="6153008" y="3235526"/>
              <a:ext cx="924067" cy="822124"/>
            </a:xfrm>
            <a:prstGeom prst="ellipse">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350" dirty="0"/>
                <a:t>OR</a:t>
              </a:r>
            </a:p>
          </p:txBody>
        </p:sp>
        <p:cxnSp>
          <p:nvCxnSpPr>
            <p:cNvPr id="41" name="Connecteur droit 40">
              <a:extLst>
                <a:ext uri="{FF2B5EF4-FFF2-40B4-BE49-F238E27FC236}">
                  <a16:creationId xmlns:a16="http://schemas.microsoft.com/office/drawing/2014/main" id="{DE4E62AA-C0DF-4068-876A-F2063D8AD330}"/>
                </a:ext>
              </a:extLst>
            </p:cNvPr>
            <p:cNvCxnSpPr>
              <a:cxnSpLocks/>
              <a:stCxn id="39" idx="5"/>
              <a:endCxn id="40" idx="1"/>
            </p:cNvCxnSpPr>
            <p:nvPr/>
          </p:nvCxnSpPr>
          <p:spPr>
            <a:xfrm>
              <a:off x="5355960" y="2737945"/>
              <a:ext cx="932374" cy="61797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695D0E04-AFCF-4A48-BFBA-9875FD621D37}"/>
                </a:ext>
              </a:extLst>
            </p:cNvPr>
            <p:cNvCxnSpPr>
              <a:cxnSpLocks/>
              <a:stCxn id="39" idx="3"/>
            </p:cNvCxnSpPr>
            <p:nvPr/>
          </p:nvCxnSpPr>
          <p:spPr>
            <a:xfrm flipH="1">
              <a:off x="3762377" y="2737945"/>
              <a:ext cx="857330" cy="6910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D39793DE-8501-43BC-B8AD-5C86924E2860}"/>
                </a:ext>
              </a:extLst>
            </p:cNvPr>
            <p:cNvCxnSpPr/>
            <p:nvPr/>
          </p:nvCxnSpPr>
          <p:spPr>
            <a:xfrm flipH="1">
              <a:off x="5486400" y="3948699"/>
              <a:ext cx="801935" cy="6328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36765565-0371-4BF5-AF74-56EBDE979DA1}"/>
                </a:ext>
              </a:extLst>
            </p:cNvPr>
            <p:cNvCxnSpPr>
              <a:stCxn id="40" idx="5"/>
            </p:cNvCxnSpPr>
            <p:nvPr/>
          </p:nvCxnSpPr>
          <p:spPr>
            <a:xfrm>
              <a:off x="6941749" y="3937253"/>
              <a:ext cx="935284" cy="7270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CFB8C21A-BE38-4F91-A33F-377F68FEB03A}"/>
                </a:ext>
              </a:extLst>
            </p:cNvPr>
            <p:cNvSpPr txBox="1"/>
            <p:nvPr/>
          </p:nvSpPr>
          <p:spPr>
            <a:xfrm>
              <a:off x="2328934" y="3428998"/>
              <a:ext cx="2066924" cy="472105"/>
            </a:xfrm>
            <a:prstGeom prst="rect">
              <a:avLst/>
            </a:prstGeom>
            <a:noFill/>
          </p:spPr>
          <p:txBody>
            <a:bodyPr wrap="square" rtlCol="0">
              <a:spAutoFit/>
            </a:bodyPr>
            <a:lstStyle/>
            <a:p>
              <a:pPr algn="ctr"/>
              <a:r>
                <a:rPr lang="en-GB" sz="1350" b="1" dirty="0">
                  <a:solidFill>
                    <a:srgbClr val="002060"/>
                  </a:solidFill>
                </a:rPr>
                <a:t>INSA Student</a:t>
              </a:r>
            </a:p>
          </p:txBody>
        </p:sp>
        <p:sp>
          <p:nvSpPr>
            <p:cNvPr id="46" name="ZoneTexte 45">
              <a:extLst>
                <a:ext uri="{FF2B5EF4-FFF2-40B4-BE49-F238E27FC236}">
                  <a16:creationId xmlns:a16="http://schemas.microsoft.com/office/drawing/2014/main" id="{570C2BC9-43B2-4341-8DA4-F79C3E271BC0}"/>
                </a:ext>
              </a:extLst>
            </p:cNvPr>
            <p:cNvSpPr txBox="1"/>
            <p:nvPr/>
          </p:nvSpPr>
          <p:spPr>
            <a:xfrm>
              <a:off x="4157644" y="4706718"/>
              <a:ext cx="2066924" cy="472105"/>
            </a:xfrm>
            <a:prstGeom prst="rect">
              <a:avLst/>
            </a:prstGeom>
            <a:noFill/>
          </p:spPr>
          <p:txBody>
            <a:bodyPr wrap="square" rtlCol="0">
              <a:spAutoFit/>
            </a:bodyPr>
            <a:lstStyle/>
            <a:p>
              <a:pPr algn="ctr"/>
              <a:r>
                <a:rPr lang="en-GB" sz="1350" b="1" dirty="0">
                  <a:solidFill>
                    <a:srgbClr val="002060"/>
                  </a:solidFill>
                </a:rPr>
                <a:t>First year</a:t>
              </a:r>
            </a:p>
          </p:txBody>
        </p:sp>
        <p:sp>
          <p:nvSpPr>
            <p:cNvPr id="47" name="ZoneTexte 46">
              <a:extLst>
                <a:ext uri="{FF2B5EF4-FFF2-40B4-BE49-F238E27FC236}">
                  <a16:creationId xmlns:a16="http://schemas.microsoft.com/office/drawing/2014/main" id="{64229EA8-9D73-4934-9686-8EB1BD8609DD}"/>
                </a:ext>
              </a:extLst>
            </p:cNvPr>
            <p:cNvSpPr txBox="1"/>
            <p:nvPr/>
          </p:nvSpPr>
          <p:spPr>
            <a:xfrm>
              <a:off x="7025182" y="4721426"/>
              <a:ext cx="2066924" cy="472105"/>
            </a:xfrm>
            <a:prstGeom prst="rect">
              <a:avLst/>
            </a:prstGeom>
            <a:noFill/>
          </p:spPr>
          <p:txBody>
            <a:bodyPr wrap="square" rtlCol="0">
              <a:spAutoFit/>
            </a:bodyPr>
            <a:lstStyle/>
            <a:p>
              <a:pPr algn="ctr"/>
              <a:r>
                <a:rPr lang="en-GB" sz="1350" b="1" dirty="0">
                  <a:solidFill>
                    <a:srgbClr val="002060"/>
                  </a:solidFill>
                </a:rPr>
                <a:t>Second year</a:t>
              </a:r>
            </a:p>
          </p:txBody>
        </p:sp>
      </p:grpSp>
      <p:sp>
        <p:nvSpPr>
          <p:cNvPr id="48" name="ZoneTexte 47">
            <a:extLst>
              <a:ext uri="{FF2B5EF4-FFF2-40B4-BE49-F238E27FC236}">
                <a16:creationId xmlns:a16="http://schemas.microsoft.com/office/drawing/2014/main" id="{340DFA22-BCA0-43B1-A62D-034BA087D5E7}"/>
              </a:ext>
            </a:extLst>
          </p:cNvPr>
          <p:cNvSpPr txBox="1"/>
          <p:nvPr/>
        </p:nvSpPr>
        <p:spPr>
          <a:xfrm>
            <a:off x="2176550" y="3772116"/>
            <a:ext cx="1827831" cy="300082"/>
          </a:xfrm>
          <a:prstGeom prst="rect">
            <a:avLst/>
          </a:prstGeom>
          <a:noFill/>
        </p:spPr>
        <p:txBody>
          <a:bodyPr wrap="square" rtlCol="0">
            <a:spAutoFit/>
          </a:bodyPr>
          <a:lstStyle/>
          <a:p>
            <a:pPr algn="ctr"/>
            <a:r>
              <a:rPr lang="en-GB" sz="1350" dirty="0">
                <a:solidFill>
                  <a:srgbClr val="FF0000"/>
                </a:solidFill>
              </a:rPr>
              <a:t>C=1 	(1)</a:t>
            </a:r>
          </a:p>
        </p:txBody>
      </p:sp>
      <p:sp>
        <p:nvSpPr>
          <p:cNvPr id="49" name="ZoneTexte 48">
            <a:extLst>
              <a:ext uri="{FF2B5EF4-FFF2-40B4-BE49-F238E27FC236}">
                <a16:creationId xmlns:a16="http://schemas.microsoft.com/office/drawing/2014/main" id="{9DC36808-7F0E-43A6-9E12-64C299965225}"/>
              </a:ext>
            </a:extLst>
          </p:cNvPr>
          <p:cNvSpPr txBox="1"/>
          <p:nvPr/>
        </p:nvSpPr>
        <p:spPr>
          <a:xfrm>
            <a:off x="2173675" y="4926213"/>
            <a:ext cx="981267" cy="300082"/>
          </a:xfrm>
          <a:prstGeom prst="rect">
            <a:avLst/>
          </a:prstGeom>
          <a:noFill/>
        </p:spPr>
        <p:txBody>
          <a:bodyPr wrap="square" rtlCol="0">
            <a:spAutoFit/>
          </a:bodyPr>
          <a:lstStyle/>
          <a:p>
            <a:pPr algn="ctr"/>
            <a:r>
              <a:rPr lang="en-GB" sz="1350" dirty="0">
                <a:solidFill>
                  <a:srgbClr val="FF0000"/>
                </a:solidFill>
              </a:rPr>
              <a:t>C=2</a:t>
            </a:r>
          </a:p>
        </p:txBody>
      </p:sp>
      <p:sp>
        <p:nvSpPr>
          <p:cNvPr id="50" name="ZoneTexte 49">
            <a:extLst>
              <a:ext uri="{FF2B5EF4-FFF2-40B4-BE49-F238E27FC236}">
                <a16:creationId xmlns:a16="http://schemas.microsoft.com/office/drawing/2014/main" id="{3DA74C07-29AB-474D-9B2F-C5CA039144D8}"/>
              </a:ext>
            </a:extLst>
          </p:cNvPr>
          <p:cNvSpPr txBox="1"/>
          <p:nvPr/>
        </p:nvSpPr>
        <p:spPr>
          <a:xfrm>
            <a:off x="985186" y="4641935"/>
            <a:ext cx="981267" cy="300082"/>
          </a:xfrm>
          <a:prstGeom prst="rect">
            <a:avLst/>
          </a:prstGeom>
          <a:noFill/>
        </p:spPr>
        <p:txBody>
          <a:bodyPr wrap="square" rtlCol="0">
            <a:spAutoFit/>
          </a:bodyPr>
          <a:lstStyle/>
          <a:p>
            <a:pPr algn="ctr"/>
            <a:r>
              <a:rPr lang="en-GB" sz="1350" dirty="0">
                <a:solidFill>
                  <a:srgbClr val="FF0000"/>
                </a:solidFill>
              </a:rPr>
              <a:t>(0,-1)</a:t>
            </a:r>
          </a:p>
        </p:txBody>
      </p:sp>
      <p:sp>
        <p:nvSpPr>
          <p:cNvPr id="51" name="ZoneTexte 50">
            <a:extLst>
              <a:ext uri="{FF2B5EF4-FFF2-40B4-BE49-F238E27FC236}">
                <a16:creationId xmlns:a16="http://schemas.microsoft.com/office/drawing/2014/main" id="{52C54D33-2A7F-44FD-8A5F-1BA801FBFF64}"/>
              </a:ext>
            </a:extLst>
          </p:cNvPr>
          <p:cNvSpPr txBox="1"/>
          <p:nvPr/>
        </p:nvSpPr>
        <p:spPr>
          <a:xfrm>
            <a:off x="3365095" y="4506151"/>
            <a:ext cx="981267" cy="300082"/>
          </a:xfrm>
          <a:prstGeom prst="rect">
            <a:avLst/>
          </a:prstGeom>
          <a:noFill/>
        </p:spPr>
        <p:txBody>
          <a:bodyPr wrap="square" rtlCol="0">
            <a:spAutoFit/>
          </a:bodyPr>
          <a:lstStyle/>
          <a:p>
            <a:pPr algn="ctr"/>
            <a:r>
              <a:rPr lang="en-GB" sz="1350" dirty="0">
                <a:solidFill>
                  <a:srgbClr val="FF0000"/>
                </a:solidFill>
              </a:rPr>
              <a:t>(1,1)</a:t>
            </a:r>
          </a:p>
        </p:txBody>
      </p:sp>
      <p:sp>
        <p:nvSpPr>
          <p:cNvPr id="52" name="ZoneTexte 51">
            <a:extLst>
              <a:ext uri="{FF2B5EF4-FFF2-40B4-BE49-F238E27FC236}">
                <a16:creationId xmlns:a16="http://schemas.microsoft.com/office/drawing/2014/main" id="{6838AB92-7D39-4E2A-BBF8-EF776423EF52}"/>
              </a:ext>
            </a:extLst>
          </p:cNvPr>
          <p:cNvSpPr txBox="1"/>
          <p:nvPr/>
        </p:nvSpPr>
        <p:spPr>
          <a:xfrm>
            <a:off x="3331279" y="5592761"/>
            <a:ext cx="981267" cy="300082"/>
          </a:xfrm>
          <a:prstGeom prst="rect">
            <a:avLst/>
          </a:prstGeom>
          <a:noFill/>
        </p:spPr>
        <p:txBody>
          <a:bodyPr wrap="square" rtlCol="0">
            <a:spAutoFit/>
          </a:bodyPr>
          <a:lstStyle/>
          <a:p>
            <a:pPr algn="ctr"/>
            <a:r>
              <a:rPr lang="en-GB" sz="1350" dirty="0">
                <a:solidFill>
                  <a:srgbClr val="FF0000"/>
                </a:solidFill>
              </a:rPr>
              <a:t>C=2</a:t>
            </a:r>
          </a:p>
        </p:txBody>
      </p:sp>
      <p:sp>
        <p:nvSpPr>
          <p:cNvPr id="53" name="ZoneTexte 52">
            <a:extLst>
              <a:ext uri="{FF2B5EF4-FFF2-40B4-BE49-F238E27FC236}">
                <a16:creationId xmlns:a16="http://schemas.microsoft.com/office/drawing/2014/main" id="{13BF2A77-0353-439E-BFEC-C0F8FA537917}"/>
              </a:ext>
            </a:extLst>
          </p:cNvPr>
          <p:cNvSpPr txBox="1"/>
          <p:nvPr/>
        </p:nvSpPr>
        <p:spPr>
          <a:xfrm>
            <a:off x="2251054" y="6416423"/>
            <a:ext cx="981267" cy="300082"/>
          </a:xfrm>
          <a:prstGeom prst="rect">
            <a:avLst/>
          </a:prstGeom>
          <a:noFill/>
        </p:spPr>
        <p:txBody>
          <a:bodyPr wrap="square" rtlCol="0">
            <a:spAutoFit/>
          </a:bodyPr>
          <a:lstStyle/>
          <a:p>
            <a:pPr algn="ctr"/>
            <a:r>
              <a:rPr lang="en-GB" sz="1350" dirty="0">
                <a:solidFill>
                  <a:srgbClr val="FF0000"/>
                </a:solidFill>
              </a:rPr>
              <a:t>(1,1)</a:t>
            </a:r>
          </a:p>
        </p:txBody>
      </p:sp>
      <p:sp>
        <p:nvSpPr>
          <p:cNvPr id="54" name="ZoneTexte 53">
            <a:extLst>
              <a:ext uri="{FF2B5EF4-FFF2-40B4-BE49-F238E27FC236}">
                <a16:creationId xmlns:a16="http://schemas.microsoft.com/office/drawing/2014/main" id="{E99D5C7D-F55B-45CE-9CBD-95B67BB86EDB}"/>
              </a:ext>
            </a:extLst>
          </p:cNvPr>
          <p:cNvSpPr txBox="1"/>
          <p:nvPr/>
        </p:nvSpPr>
        <p:spPr>
          <a:xfrm>
            <a:off x="4268398" y="6416045"/>
            <a:ext cx="981267" cy="300082"/>
          </a:xfrm>
          <a:prstGeom prst="rect">
            <a:avLst/>
          </a:prstGeom>
          <a:noFill/>
        </p:spPr>
        <p:txBody>
          <a:bodyPr wrap="square" rtlCol="0">
            <a:spAutoFit/>
          </a:bodyPr>
          <a:lstStyle/>
          <a:p>
            <a:pPr algn="ctr"/>
            <a:r>
              <a:rPr lang="en-GB" sz="1350" dirty="0">
                <a:solidFill>
                  <a:srgbClr val="FF0000"/>
                </a:solidFill>
              </a:rPr>
              <a:t>(1,1)</a:t>
            </a:r>
          </a:p>
        </p:txBody>
      </p:sp>
      <p:grpSp>
        <p:nvGrpSpPr>
          <p:cNvPr id="55" name="Groupe 54">
            <a:extLst>
              <a:ext uri="{FF2B5EF4-FFF2-40B4-BE49-F238E27FC236}">
                <a16:creationId xmlns:a16="http://schemas.microsoft.com/office/drawing/2014/main" id="{B5F2CD75-A62E-442A-B997-E366F6405E77}"/>
              </a:ext>
            </a:extLst>
          </p:cNvPr>
          <p:cNvGrpSpPr/>
          <p:nvPr/>
        </p:nvGrpSpPr>
        <p:grpSpPr>
          <a:xfrm>
            <a:off x="4640776" y="4315041"/>
            <a:ext cx="4590126" cy="1172446"/>
            <a:chOff x="3591390" y="5339728"/>
            <a:chExt cx="6738572" cy="1494098"/>
          </a:xfrm>
        </p:grpSpPr>
        <p:grpSp>
          <p:nvGrpSpPr>
            <p:cNvPr id="56" name="Groupe 55">
              <a:extLst>
                <a:ext uri="{FF2B5EF4-FFF2-40B4-BE49-F238E27FC236}">
                  <a16:creationId xmlns:a16="http://schemas.microsoft.com/office/drawing/2014/main" id="{3167AB3F-730F-4BA4-A45F-443F2E308C59}"/>
                </a:ext>
              </a:extLst>
            </p:cNvPr>
            <p:cNvGrpSpPr/>
            <p:nvPr/>
          </p:nvGrpSpPr>
          <p:grpSpPr>
            <a:xfrm>
              <a:off x="3591390" y="5380129"/>
              <a:ext cx="3438794" cy="1453697"/>
              <a:chOff x="3591390" y="5389654"/>
              <a:chExt cx="3438794" cy="1453697"/>
            </a:xfrm>
          </p:grpSpPr>
          <p:sp>
            <p:nvSpPr>
              <p:cNvPr id="60" name="Parenthèses 59">
                <a:extLst>
                  <a:ext uri="{FF2B5EF4-FFF2-40B4-BE49-F238E27FC236}">
                    <a16:creationId xmlns:a16="http://schemas.microsoft.com/office/drawing/2014/main" id="{846251BD-656D-41BE-A796-863493CBAABD}"/>
                  </a:ext>
                </a:extLst>
              </p:cNvPr>
              <p:cNvSpPr/>
              <p:nvPr/>
            </p:nvSpPr>
            <p:spPr>
              <a:xfrm>
                <a:off x="4349137" y="5389654"/>
                <a:ext cx="2309292" cy="1439012"/>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350"/>
              </a:p>
            </p:txBody>
          </p:sp>
          <p:sp>
            <p:nvSpPr>
              <p:cNvPr id="61" name="ZoneTexte 60">
                <a:extLst>
                  <a:ext uri="{FF2B5EF4-FFF2-40B4-BE49-F238E27FC236}">
                    <a16:creationId xmlns:a16="http://schemas.microsoft.com/office/drawing/2014/main" id="{0B28CA04-EB9D-4EDC-B1A9-C30BA8A9F417}"/>
                  </a:ext>
                </a:extLst>
              </p:cNvPr>
              <p:cNvSpPr txBox="1"/>
              <p:nvPr/>
            </p:nvSpPr>
            <p:spPr>
              <a:xfrm>
                <a:off x="4579775" y="5401968"/>
                <a:ext cx="2450409" cy="1441383"/>
              </a:xfrm>
              <a:prstGeom prst="rect">
                <a:avLst/>
              </a:prstGeom>
              <a:noFill/>
            </p:spPr>
            <p:txBody>
              <a:bodyPr wrap="square" rtlCol="0">
                <a:spAutoFit/>
              </a:bodyPr>
              <a:lstStyle/>
              <a:p>
                <a:r>
                  <a:rPr lang="en-GB" sz="1350" dirty="0"/>
                  <a:t>0	-1</a:t>
                </a:r>
              </a:p>
              <a:p>
                <a:endParaRPr lang="en-GB" sz="1350" dirty="0"/>
              </a:p>
              <a:p>
                <a:r>
                  <a:rPr lang="en-GB" sz="1350" dirty="0"/>
                  <a:t>1	 1</a:t>
                </a:r>
              </a:p>
              <a:p>
                <a:endParaRPr lang="en-GB" sz="1350" dirty="0"/>
              </a:p>
              <a:p>
                <a:r>
                  <a:rPr lang="en-GB" sz="1350" dirty="0"/>
                  <a:t>1	 1</a:t>
                </a:r>
              </a:p>
            </p:txBody>
          </p:sp>
          <p:sp>
            <p:nvSpPr>
              <p:cNvPr id="62" name="ZoneTexte 61">
                <a:extLst>
                  <a:ext uri="{FF2B5EF4-FFF2-40B4-BE49-F238E27FC236}">
                    <a16:creationId xmlns:a16="http://schemas.microsoft.com/office/drawing/2014/main" id="{9CC7D8D2-AF2C-4E5E-A322-DC8997401F6A}"/>
                  </a:ext>
                </a:extLst>
              </p:cNvPr>
              <p:cNvSpPr txBox="1"/>
              <p:nvPr/>
            </p:nvSpPr>
            <p:spPr>
              <a:xfrm>
                <a:off x="3591390" y="5876464"/>
                <a:ext cx="733535" cy="553997"/>
              </a:xfrm>
              <a:prstGeom prst="rect">
                <a:avLst/>
              </a:prstGeom>
              <a:noFill/>
            </p:spPr>
            <p:txBody>
              <a:bodyPr wrap="none" rtlCol="0">
                <a:spAutoFit/>
              </a:bodyPr>
              <a:lstStyle/>
              <a:p>
                <a:r>
                  <a:rPr lang="en-GB" sz="2100" b="1" dirty="0"/>
                  <a:t>A=</a:t>
                </a:r>
                <a:endParaRPr lang="en-GB" sz="1350" b="1" dirty="0"/>
              </a:p>
            </p:txBody>
          </p:sp>
        </p:grpSp>
        <mc:AlternateContent xmlns:mc="http://schemas.openxmlformats.org/markup-compatibility/2006" xmlns:a14="http://schemas.microsoft.com/office/drawing/2010/main">
          <mc:Choice Requires="a14">
            <p:sp>
              <p:nvSpPr>
                <p:cNvPr id="57" name="ZoneTexte 56">
                  <a:extLst>
                    <a:ext uri="{FF2B5EF4-FFF2-40B4-BE49-F238E27FC236}">
                      <a16:creationId xmlns:a16="http://schemas.microsoft.com/office/drawing/2014/main" id="{2C0AEE55-A043-48B0-904B-2E15281DB855}"/>
                    </a:ext>
                  </a:extLst>
                </p:cNvPr>
                <p:cNvSpPr txBox="1"/>
                <p:nvPr/>
              </p:nvSpPr>
              <p:spPr>
                <a:xfrm>
                  <a:off x="7478484" y="5339728"/>
                  <a:ext cx="2570392" cy="382407"/>
                </a:xfrm>
                <a:prstGeom prst="rect">
                  <a:avLst/>
                </a:prstGeom>
                <a:noFill/>
              </p:spPr>
              <p:txBody>
                <a:bodyPr wrap="square" rtlCol="0">
                  <a:spAutoFit/>
                </a:bodyPr>
                <a:lstStyle/>
                <a:p>
                  <a14:m>
                    <m:oMath xmlns:m="http://schemas.openxmlformats.org/officeDocument/2006/math">
                      <m:r>
                        <a:rPr lang="fr-FR" sz="1350" i="1" dirty="0">
                          <a:latin typeface="Cambria Math" panose="02040503050406030204" pitchFamily="18" charset="0"/>
                        </a:rPr>
                        <m:t>𝜌</m:t>
                      </m:r>
                    </m:oMath>
                  </a14:m>
                  <a:r>
                    <a:rPr lang="en-GB" sz="1350" dirty="0"/>
                    <a:t>(1)= INSA Student</a:t>
                  </a:r>
                </a:p>
              </p:txBody>
            </p:sp>
          </mc:Choice>
          <mc:Fallback xmlns="">
            <p:sp>
              <p:nvSpPr>
                <p:cNvPr id="57" name="ZoneTexte 56">
                  <a:extLst>
                    <a:ext uri="{FF2B5EF4-FFF2-40B4-BE49-F238E27FC236}">
                      <a16:creationId xmlns:a16="http://schemas.microsoft.com/office/drawing/2014/main" id="{2C0AEE55-A043-48B0-904B-2E15281DB855}"/>
                    </a:ext>
                  </a:extLst>
                </p:cNvPr>
                <p:cNvSpPr txBox="1">
                  <a:spLocks noRot="1" noChangeAspect="1" noMove="1" noResize="1" noEditPoints="1" noAdjustHandles="1" noChangeArrowheads="1" noChangeShapeType="1" noTextEdit="1"/>
                </p:cNvSpPr>
                <p:nvPr/>
              </p:nvSpPr>
              <p:spPr>
                <a:xfrm>
                  <a:off x="7478484" y="5339728"/>
                  <a:ext cx="2570392" cy="382407"/>
                </a:xfrm>
                <a:prstGeom prst="rect">
                  <a:avLst/>
                </a:prstGeom>
                <a:blipFill>
                  <a:blip r:embed="rId3"/>
                  <a:stretch>
                    <a:fillRect t="-2041"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ZoneTexte 57">
                  <a:extLst>
                    <a:ext uri="{FF2B5EF4-FFF2-40B4-BE49-F238E27FC236}">
                      <a16:creationId xmlns:a16="http://schemas.microsoft.com/office/drawing/2014/main" id="{B71F13A4-0112-46B5-8B7C-434057A3853A}"/>
                    </a:ext>
                  </a:extLst>
                </p:cNvPr>
                <p:cNvSpPr txBox="1"/>
                <p:nvPr/>
              </p:nvSpPr>
              <p:spPr>
                <a:xfrm>
                  <a:off x="7450522" y="5900263"/>
                  <a:ext cx="2772368" cy="382407"/>
                </a:xfrm>
                <a:prstGeom prst="rect">
                  <a:avLst/>
                </a:prstGeom>
                <a:noFill/>
              </p:spPr>
              <p:txBody>
                <a:bodyPr wrap="square" rtlCol="0">
                  <a:spAutoFit/>
                </a:bodyPr>
                <a:lstStyle/>
                <a:p>
                  <a14:m>
                    <m:oMath xmlns:m="http://schemas.openxmlformats.org/officeDocument/2006/math">
                      <m:r>
                        <a:rPr lang="fr-FR" sz="1350" i="1" dirty="0">
                          <a:latin typeface="Cambria Math" panose="02040503050406030204" pitchFamily="18" charset="0"/>
                        </a:rPr>
                        <m:t>𝜌</m:t>
                      </m:r>
                    </m:oMath>
                  </a14:m>
                  <a:r>
                    <a:rPr lang="en-GB" sz="1350" dirty="0"/>
                    <a:t>(2)= First year</a:t>
                  </a:r>
                </a:p>
              </p:txBody>
            </p:sp>
          </mc:Choice>
          <mc:Fallback xmlns="">
            <p:sp>
              <p:nvSpPr>
                <p:cNvPr id="58" name="ZoneTexte 57">
                  <a:extLst>
                    <a:ext uri="{FF2B5EF4-FFF2-40B4-BE49-F238E27FC236}">
                      <a16:creationId xmlns:a16="http://schemas.microsoft.com/office/drawing/2014/main" id="{B71F13A4-0112-46B5-8B7C-434057A3853A}"/>
                    </a:ext>
                  </a:extLst>
                </p:cNvPr>
                <p:cNvSpPr txBox="1">
                  <a:spLocks noRot="1" noChangeAspect="1" noMove="1" noResize="1" noEditPoints="1" noAdjustHandles="1" noChangeArrowheads="1" noChangeShapeType="1" noTextEdit="1"/>
                </p:cNvSpPr>
                <p:nvPr/>
              </p:nvSpPr>
              <p:spPr>
                <a:xfrm>
                  <a:off x="7450522" y="5900263"/>
                  <a:ext cx="2772368" cy="382407"/>
                </a:xfrm>
                <a:prstGeom prst="rect">
                  <a:avLst/>
                </a:prstGeom>
                <a:blipFill>
                  <a:blip r:embed="rId4"/>
                  <a:stretch>
                    <a:fillRect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ZoneTexte 58">
                  <a:extLst>
                    <a:ext uri="{FF2B5EF4-FFF2-40B4-BE49-F238E27FC236}">
                      <a16:creationId xmlns:a16="http://schemas.microsoft.com/office/drawing/2014/main" id="{96BD3D2B-8376-49F6-9164-4C0C2A6C805C}"/>
                    </a:ext>
                  </a:extLst>
                </p:cNvPr>
                <p:cNvSpPr txBox="1"/>
                <p:nvPr/>
              </p:nvSpPr>
              <p:spPr>
                <a:xfrm>
                  <a:off x="7481395" y="6446889"/>
                  <a:ext cx="2848567" cy="382407"/>
                </a:xfrm>
                <a:prstGeom prst="rect">
                  <a:avLst/>
                </a:prstGeom>
                <a:noFill/>
              </p:spPr>
              <p:txBody>
                <a:bodyPr wrap="square" rtlCol="0">
                  <a:spAutoFit/>
                </a:bodyPr>
                <a:lstStyle/>
                <a:p>
                  <a14:m>
                    <m:oMath xmlns:m="http://schemas.openxmlformats.org/officeDocument/2006/math">
                      <m:r>
                        <a:rPr lang="fr-FR" sz="1350" i="1" dirty="0">
                          <a:latin typeface="Cambria Math" panose="02040503050406030204" pitchFamily="18" charset="0"/>
                        </a:rPr>
                        <m:t>𝜌</m:t>
                      </m:r>
                    </m:oMath>
                  </a14:m>
                  <a:r>
                    <a:rPr lang="en-GB" sz="1350" dirty="0"/>
                    <a:t>(3)= Second year</a:t>
                  </a:r>
                </a:p>
              </p:txBody>
            </p:sp>
          </mc:Choice>
          <mc:Fallback xmlns="">
            <p:sp>
              <p:nvSpPr>
                <p:cNvPr id="59" name="ZoneTexte 58">
                  <a:extLst>
                    <a:ext uri="{FF2B5EF4-FFF2-40B4-BE49-F238E27FC236}">
                      <a16:creationId xmlns:a16="http://schemas.microsoft.com/office/drawing/2014/main" id="{96BD3D2B-8376-49F6-9164-4C0C2A6C805C}"/>
                    </a:ext>
                  </a:extLst>
                </p:cNvPr>
                <p:cNvSpPr txBox="1">
                  <a:spLocks noRot="1" noChangeAspect="1" noMove="1" noResize="1" noEditPoints="1" noAdjustHandles="1" noChangeArrowheads="1" noChangeShapeType="1" noTextEdit="1"/>
                </p:cNvSpPr>
                <p:nvPr/>
              </p:nvSpPr>
              <p:spPr>
                <a:xfrm>
                  <a:off x="7481395" y="6446889"/>
                  <a:ext cx="2848567" cy="382407"/>
                </a:xfrm>
                <a:prstGeom prst="rect">
                  <a:avLst/>
                </a:prstGeom>
                <a:blipFill>
                  <a:blip r:embed="rId5"/>
                  <a:stretch>
                    <a:fillRect b="-2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72770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3" grpId="0"/>
      <p:bldP spid="5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37</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err="1">
                <a:latin typeface="Calibri" panose="020F0502020204030204" pitchFamily="34" charset="0"/>
              </a:rPr>
              <a:t>Lewko</a:t>
            </a:r>
            <a:r>
              <a:rPr lang="en-US" altLang="fr-FR" sz="3200" b="1" dirty="0">
                <a:latin typeface="Calibri" panose="020F0502020204030204" pitchFamily="34" charset="0"/>
              </a:rPr>
              <a:t> et al. decentralized ABE scheme</a:t>
            </a:r>
          </a:p>
        </p:txBody>
      </p:sp>
      <p:sp>
        <p:nvSpPr>
          <p:cNvPr id="10" name="Rectangle 3"/>
          <p:cNvSpPr txBox="1">
            <a:spLocks noChangeArrowheads="1"/>
          </p:cNvSpPr>
          <p:nvPr/>
        </p:nvSpPr>
        <p:spPr>
          <a:xfrm>
            <a:off x="431540" y="137448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858EC76-9408-459C-A08C-2F999EE35930}"/>
                  </a:ext>
                </a:extLst>
              </p:cNvPr>
              <p:cNvSpPr txBox="1"/>
              <p:nvPr/>
            </p:nvSpPr>
            <p:spPr>
              <a:xfrm>
                <a:off x="0" y="1374484"/>
                <a:ext cx="9144000" cy="6101670"/>
              </a:xfrm>
              <a:prstGeom prst="rect">
                <a:avLst/>
              </a:prstGeom>
              <a:noFill/>
            </p:spPr>
            <p:txBody>
              <a:bodyPr wrap="square">
                <a:spAutoFit/>
              </a:bodyPr>
              <a:lstStyle/>
              <a:p>
                <a:pPr>
                  <a:buClr>
                    <a:srgbClr val="438086"/>
                  </a:buClr>
                  <a:buSzPct val="60000"/>
                </a:pPr>
                <a14:m>
                  <m:oMathPara xmlns:m="http://schemas.openxmlformats.org/officeDocument/2006/math">
                    <m:oMathParaPr>
                      <m:jc m:val="left"/>
                    </m:oMathParaPr>
                    <m:oMath xmlns:m="http://schemas.openxmlformats.org/officeDocument/2006/math">
                      <m:r>
                        <a:rPr lang="fr-FR" sz="2000" b="1" i="1" dirty="0" smtClean="0">
                          <a:solidFill>
                            <a:prstClr val="black"/>
                          </a:solidFill>
                          <a:latin typeface="Cambria Math" panose="02040503050406030204" pitchFamily="18" charset="0"/>
                          <a:cs typeface="Calibri" panose="020F0502020204030204" pitchFamily="34" charset="0"/>
                        </a:rPr>
                        <m:t>𝑬𝒏𝒄𝒓𝒚𝒑𝒕</m:t>
                      </m:r>
                      <m:d>
                        <m:dPr>
                          <m:ctrlPr>
                            <a:rPr lang="fr-FR" sz="2000" b="1" i="1" dirty="0">
                              <a:solidFill>
                                <a:prstClr val="black"/>
                              </a:solidFill>
                              <a:latin typeface="Cambria Math" panose="02040503050406030204" pitchFamily="18" charset="0"/>
                              <a:cs typeface="Calibri" panose="020F0502020204030204" pitchFamily="34" charset="0"/>
                            </a:rPr>
                          </m:ctrlPr>
                        </m:dPr>
                        <m:e>
                          <m:r>
                            <a:rPr lang="fr-FR" sz="2000" b="1" i="1" dirty="0">
                              <a:solidFill>
                                <a:prstClr val="black"/>
                              </a:solidFill>
                              <a:latin typeface="Cambria Math" panose="02040503050406030204" pitchFamily="18" charset="0"/>
                              <a:cs typeface="Calibri" panose="020F0502020204030204" pitchFamily="34" charset="0"/>
                            </a:rPr>
                            <m:t>𝑷𝑲</m:t>
                          </m:r>
                          <m:r>
                            <a:rPr lang="fr-FR" sz="2000" b="1" i="1" dirty="0">
                              <a:solidFill>
                                <a:prstClr val="black"/>
                              </a:solidFill>
                              <a:latin typeface="Cambria Math" panose="02040503050406030204" pitchFamily="18" charset="0"/>
                              <a:cs typeface="Calibri" panose="020F0502020204030204" pitchFamily="34" charset="0"/>
                            </a:rPr>
                            <m:t>, </m:t>
                          </m:r>
                          <m:d>
                            <m:dPr>
                              <m:ctrlPr>
                                <a:rPr lang="fr-FR" sz="2000" b="1" i="1" dirty="0">
                                  <a:solidFill>
                                    <a:prstClr val="black"/>
                                  </a:solidFill>
                                  <a:latin typeface="Cambria Math" panose="02040503050406030204" pitchFamily="18" charset="0"/>
                                  <a:cs typeface="Calibri" panose="020F0502020204030204" pitchFamily="34" charset="0"/>
                                </a:rPr>
                              </m:ctrlPr>
                            </m:dPr>
                            <m:e>
                              <m:r>
                                <a:rPr lang="fr-FR" sz="2000" b="1" i="1" dirty="0">
                                  <a:solidFill>
                                    <a:prstClr val="black"/>
                                  </a:solidFill>
                                  <a:latin typeface="Cambria Math" panose="02040503050406030204" pitchFamily="18" charset="0"/>
                                  <a:cs typeface="Calibri" panose="020F0502020204030204" pitchFamily="34" charset="0"/>
                                </a:rPr>
                                <m:t>𝑨</m:t>
                              </m:r>
                              <m:r>
                                <a:rPr lang="fr-FR" sz="2000" b="1" i="1" dirty="0">
                                  <a:solidFill>
                                    <a:prstClr val="black"/>
                                  </a:solidFill>
                                  <a:latin typeface="Cambria Math" panose="02040503050406030204" pitchFamily="18" charset="0"/>
                                  <a:cs typeface="Calibri" panose="020F0502020204030204" pitchFamily="34" charset="0"/>
                                </a:rPr>
                                <m:t>,</m:t>
                              </m:r>
                              <m:r>
                                <a:rPr lang="fr-FR" sz="2000" b="1" i="1" dirty="0">
                                  <a:solidFill>
                                    <a:prstClr val="black"/>
                                  </a:solidFill>
                                  <a:latin typeface="Cambria Math" panose="02040503050406030204" pitchFamily="18" charset="0"/>
                                  <a:cs typeface="Calibri" panose="020F0502020204030204" pitchFamily="34" charset="0"/>
                                </a:rPr>
                                <m:t>𝝆</m:t>
                              </m:r>
                            </m:e>
                          </m:d>
                          <m:r>
                            <a:rPr lang="fr-FR" sz="2000" b="1" i="1" dirty="0">
                              <a:solidFill>
                                <a:prstClr val="black"/>
                              </a:solidFill>
                              <a:latin typeface="Cambria Math" panose="02040503050406030204" pitchFamily="18" charset="0"/>
                              <a:cs typeface="Calibri" panose="020F0502020204030204" pitchFamily="34" charset="0"/>
                            </a:rPr>
                            <m:t>, </m:t>
                          </m:r>
                          <m:r>
                            <a:rPr lang="fr-FR" sz="2000" b="1" i="1" dirty="0">
                              <a:solidFill>
                                <a:prstClr val="black"/>
                              </a:solidFill>
                              <a:latin typeface="Cambria Math" panose="02040503050406030204" pitchFamily="18" charset="0"/>
                              <a:cs typeface="Calibri" panose="020F0502020204030204" pitchFamily="34" charset="0"/>
                            </a:rPr>
                            <m:t>𝑴</m:t>
                          </m:r>
                        </m:e>
                      </m:d>
                      <m:r>
                        <a:rPr lang="fr-FR" sz="2000" b="1" i="1" dirty="0">
                          <a:solidFill>
                            <a:prstClr val="black"/>
                          </a:solidFill>
                          <a:latin typeface="Cambria Math" panose="02040503050406030204" pitchFamily="18" charset="0"/>
                          <a:cs typeface="Calibri" panose="020F0502020204030204" pitchFamily="34" charset="0"/>
                        </a:rPr>
                        <m:t>→</m:t>
                      </m:r>
                      <m:r>
                        <a:rPr lang="fr-FR" sz="2000" b="1" i="1" dirty="0">
                          <a:solidFill>
                            <a:prstClr val="black"/>
                          </a:solidFill>
                          <a:latin typeface="Cambria Math" panose="02040503050406030204" pitchFamily="18" charset="0"/>
                          <a:cs typeface="Calibri" panose="020F0502020204030204" pitchFamily="34" charset="0"/>
                        </a:rPr>
                        <m:t>𝑪𝑻</m:t>
                      </m:r>
                    </m:oMath>
                  </m:oMathPara>
                </a14:m>
                <a:endParaRPr lang="fr-FR" sz="2000" b="1" dirty="0">
                  <a:solidFill>
                    <a:prstClr val="black"/>
                  </a:solidFill>
                  <a:latin typeface="Calibri" panose="020F0502020204030204" pitchFamily="34" charset="0"/>
                  <a:cs typeface="Calibri" panose="020F0502020204030204" pitchFamily="34" charset="0"/>
                </a:endParaRPr>
              </a:p>
              <a:p>
                <a:pPr marL="625475">
                  <a:buClr>
                    <a:srgbClr val="438086"/>
                  </a:buClr>
                  <a:buSzPct val="60000"/>
                </a:pPr>
                <a:endParaRPr lang="fr-FR" dirty="0">
                  <a:latin typeface="Calibri"/>
                  <a:cs typeface="Calibri"/>
                </a:endParaRPr>
              </a:p>
              <a:p>
                <a:pPr marL="442913">
                  <a:buClr>
                    <a:srgbClr val="438086"/>
                  </a:buClr>
                  <a:buSzPct val="60000"/>
                </a:pPr>
                <a:r>
                  <a:rPr lang="en-US" dirty="0">
                    <a:latin typeface="Calibri" panose="020F0502020204030204" pitchFamily="34" charset="0"/>
                    <a:cs typeface="Calibri" panose="020F0502020204030204" pitchFamily="34" charset="0"/>
                  </a:rPr>
                  <a:t>Given </a:t>
                </a:r>
                <a14:m>
                  <m:oMath xmlns:m="http://schemas.openxmlformats.org/officeDocument/2006/math">
                    <m:r>
                      <a:rPr lang="fr-FR" b="0" i="1"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 an </a:t>
                </a:r>
                <a14:m>
                  <m:oMath xmlns:m="http://schemas.openxmlformats.org/officeDocument/2006/math">
                    <m:r>
                      <a:rPr lang="en-US" i="1" dirty="0" smtClean="0">
                        <a:latin typeface="Cambria Math" panose="02040503050406030204" pitchFamily="18" charset="0"/>
                        <a:cs typeface="Calibri" panose="020F0502020204030204" pitchFamily="34" charset="0"/>
                      </a:rPr>
                      <m:t>(</m:t>
                    </m:r>
                    <m:r>
                      <a:rPr lang="fr-FR" b="0" i="1" dirty="0" smtClean="0">
                        <a:latin typeface="Cambria Math" panose="02040503050406030204" pitchFamily="18" charset="0"/>
                        <a:cs typeface="Calibri" panose="020F0502020204030204" pitchFamily="34" charset="0"/>
                      </a:rPr>
                      <m:t>𝑛</m:t>
                    </m:r>
                    <m:r>
                      <a:rPr lang="fr-FR" b="0" i="1" dirty="0" smtClean="0">
                        <a:latin typeface="Cambria Math" panose="02040503050406030204" pitchFamily="18" charset="0"/>
                        <a:cs typeface="Calibri" panose="020F0502020204030204" pitchFamily="34" charset="0"/>
                      </a:rPr>
                      <m:t>×</m:t>
                    </m:r>
                    <m:r>
                      <a:rPr lang="fr-FR" b="0" i="1" dirty="0" smtClean="0">
                        <a:latin typeface="Cambria Math" panose="02040503050406030204" pitchFamily="18" charset="0"/>
                        <a:cs typeface="Calibri" panose="020F0502020204030204" pitchFamily="34" charset="0"/>
                      </a:rPr>
                      <m:t>𝑙</m:t>
                    </m:r>
                    <m:r>
                      <a:rPr lang="en-US" i="1" dirty="0" smtClean="0">
                        <a:latin typeface="Cambria Math" panose="02040503050406030204" pitchFamily="18" charset="0"/>
                        <a:cs typeface="Calibri" panose="020F0502020204030204" pitchFamily="34" charset="0"/>
                      </a:rPr>
                      <m:t>)</m:t>
                    </m:r>
                  </m:oMath>
                </a14:m>
                <a:r>
                  <a:rPr lang="en-US" dirty="0">
                    <a:latin typeface="Calibri" panose="020F0502020204030204" pitchFamily="34" charset="0"/>
                    <a:cs typeface="Calibri" panose="020F0502020204030204" pitchFamily="34" charset="0"/>
                  </a:rPr>
                  <a:t> access matrix: </a:t>
                </a:r>
              </a:p>
              <a:p>
                <a:pPr marL="442913">
                  <a:buClr>
                    <a:srgbClr val="438086"/>
                  </a:buClr>
                  <a:buSzPct val="60000"/>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Choose a random </a:t>
                </a:r>
                <a14:m>
                  <m:oMath xmlns:m="http://schemas.openxmlformats.org/officeDocument/2006/math">
                    <m:r>
                      <a:rPr lang="fr-FR" b="0" i="1" smtClean="0">
                        <a:latin typeface="Cambria Math" panose="02040503050406030204" pitchFamily="18" charset="0"/>
                        <a:cs typeface="Calibri" panose="020F0502020204030204" pitchFamily="34" charset="0"/>
                      </a:rPr>
                      <m:t>𝑠</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𝑍</m:t>
                        </m:r>
                      </m:e>
                      <m:sub>
                        <m:r>
                          <a:rPr lang="fr-FR" b="0" i="1" smtClean="0">
                            <a:latin typeface="Cambria Math" panose="02040503050406030204" pitchFamily="18" charset="0"/>
                            <a:cs typeface="Calibri" panose="020F0502020204030204" pitchFamily="34" charset="0"/>
                          </a:rPr>
                          <m:t>𝑁</m:t>
                        </m:r>
                      </m:sub>
                    </m:sSub>
                  </m:oMath>
                </a14:m>
                <a:r>
                  <a:rPr lang="en-US" dirty="0">
                    <a:latin typeface="Calibri" panose="020F0502020204030204" pitchFamily="34" charset="0"/>
                    <a:cs typeface="Calibri" panose="020F0502020204030204" pitchFamily="34" charset="0"/>
                  </a:rPr>
                  <a:t> and a random vector </a:t>
                </a:r>
                <a14:m>
                  <m:oMath xmlns:m="http://schemas.openxmlformats.org/officeDocument/2006/math">
                    <m:r>
                      <a:rPr lang="fr-FR" b="0" i="1" smtClean="0">
                        <a:latin typeface="Cambria Math" panose="02040503050406030204" pitchFamily="18" charset="0"/>
                        <a:cs typeface="Calibri" panose="020F0502020204030204" pitchFamily="34" charset="0"/>
                      </a:rPr>
                      <m:t>𝑣</m:t>
                    </m:r>
                    <m:r>
                      <a:rPr lang="fr-FR" b="0" i="1" smtClean="0">
                        <a:latin typeface="Cambria Math" panose="02040503050406030204" pitchFamily="18" charset="0"/>
                        <a:cs typeface="Calibri" panose="020F0502020204030204" pitchFamily="34" charset="0"/>
                      </a:rPr>
                      <m:t>∈</m:t>
                    </m:r>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𝑍</m:t>
                        </m:r>
                      </m:e>
                      <m:sub>
                        <m:r>
                          <a:rPr lang="fr-FR" b="0" i="1" smtClean="0">
                            <a:latin typeface="Cambria Math" panose="02040503050406030204" pitchFamily="18" charset="0"/>
                            <a:cs typeface="Calibri" panose="020F0502020204030204" pitchFamily="34" charset="0"/>
                          </a:rPr>
                          <m:t>𝑁</m:t>
                        </m:r>
                      </m:sub>
                      <m:sup>
                        <m:r>
                          <a:rPr lang="fr-FR" b="0" i="1" smtClean="0">
                            <a:latin typeface="Cambria Math" panose="02040503050406030204" pitchFamily="18" charset="0"/>
                            <a:cs typeface="Calibri" panose="020F0502020204030204" pitchFamily="34" charset="0"/>
                          </a:rPr>
                          <m:t>𝑙</m:t>
                        </m:r>
                      </m:sup>
                    </m:sSubSup>
                  </m:oMath>
                </a14:m>
                <a:r>
                  <a:rPr lang="en-US" dirty="0">
                    <a:latin typeface="Calibri" panose="020F0502020204030204" pitchFamily="34" charset="0"/>
                    <a:cs typeface="Calibri" panose="020F0502020204030204" pitchFamily="34" charset="0"/>
                  </a:rPr>
                  <a:t> with </a:t>
                </a:r>
                <a14:m>
                  <m:oMath xmlns:m="http://schemas.openxmlformats.org/officeDocument/2006/math">
                    <m:r>
                      <a:rPr lang="fr-FR" b="0" i="1" smtClean="0">
                        <a:latin typeface="Cambria Math" panose="02040503050406030204" pitchFamily="18" charset="0"/>
                        <a:cs typeface="Calibri" panose="020F0502020204030204" pitchFamily="34" charset="0"/>
                      </a:rPr>
                      <m:t>𝑠</m:t>
                    </m:r>
                  </m:oMath>
                </a14:m>
                <a:r>
                  <a:rPr lang="en-US" dirty="0">
                    <a:latin typeface="Calibri" panose="020F0502020204030204" pitchFamily="34" charset="0"/>
                    <a:cs typeface="Calibri" panose="020F0502020204030204" pitchFamily="34" charset="0"/>
                  </a:rPr>
                  <a:t> as a first entry</a:t>
                </a: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Let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𝜆</m:t>
                        </m:r>
                      </m:e>
                      <m:sub>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𝐴</m:t>
                        </m:r>
                      </m:e>
                      <m:sub>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𝑣</m:t>
                    </m:r>
                  </m:oMath>
                </a14:m>
                <a:r>
                  <a:rPr lang="en-US" dirty="0">
                    <a:latin typeface="Calibri" panose="020F0502020204030204" pitchFamily="34" charset="0"/>
                    <a:cs typeface="Calibri" panose="020F0502020204030204" pitchFamily="34" charset="0"/>
                  </a:rPr>
                  <a:t>, where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𝐴</m:t>
                        </m:r>
                      </m:e>
                      <m:sub>
                        <m:r>
                          <a:rPr lang="fr-FR" b="0" i="1" smtClean="0">
                            <a:latin typeface="Cambria Math" panose="02040503050406030204" pitchFamily="18" charset="0"/>
                            <a:cs typeface="Calibri" panose="020F0502020204030204" pitchFamily="34" charset="0"/>
                          </a:rPr>
                          <m:t>𝑥</m:t>
                        </m:r>
                      </m:sub>
                    </m:sSub>
                  </m:oMath>
                </a14:m>
                <a:r>
                  <a:rPr lang="en-US" dirty="0">
                    <a:latin typeface="Calibri" panose="020F0502020204030204" pitchFamily="34" charset="0"/>
                    <a:cs typeface="Calibri" panose="020F0502020204030204" pitchFamily="34" charset="0"/>
                  </a:rPr>
                  <a:t> is the row </a:t>
                </a:r>
                <a14:m>
                  <m:oMath xmlns:m="http://schemas.openxmlformats.org/officeDocument/2006/math">
                    <m:r>
                      <a:rPr lang="fr-FR" b="0" i="1" smtClean="0">
                        <a:latin typeface="Cambria Math" panose="02040503050406030204" pitchFamily="18" charset="0"/>
                        <a:cs typeface="Calibri" panose="020F0502020204030204" pitchFamily="34" charset="0"/>
                      </a:rPr>
                      <m:t>𝑥</m:t>
                    </m:r>
                  </m:oMath>
                </a14:m>
                <a:r>
                  <a:rPr lang="en-US" dirty="0">
                    <a:latin typeface="Calibri" panose="020F0502020204030204" pitchFamily="34" charset="0"/>
                    <a:cs typeface="Calibri" panose="020F0502020204030204" pitchFamily="34" charset="0"/>
                  </a:rPr>
                  <a:t> of </a:t>
                </a:r>
                <a14:m>
                  <m:oMath xmlns:m="http://schemas.openxmlformats.org/officeDocument/2006/math">
                    <m:r>
                      <a:rPr lang="fr-FR" b="0" i="1" smtClean="0">
                        <a:latin typeface="Cambria Math" panose="02040503050406030204" pitchFamily="18" charset="0"/>
                        <a:cs typeface="Calibri" panose="020F0502020204030204" pitchFamily="34" charset="0"/>
                      </a:rPr>
                      <m:t>𝐴</m:t>
                    </m:r>
                  </m:oMath>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Choose a random vector </a:t>
                </a:r>
                <a14:m>
                  <m:oMath xmlns:m="http://schemas.openxmlformats.org/officeDocument/2006/math">
                    <m:r>
                      <a:rPr lang="fr-FR" b="0" i="1" smtClean="0">
                        <a:latin typeface="Cambria Math" panose="02040503050406030204" pitchFamily="18" charset="0"/>
                        <a:cs typeface="Calibri" panose="020F0502020204030204" pitchFamily="34" charset="0"/>
                      </a:rPr>
                      <m:t>𝑤</m:t>
                    </m:r>
                    <m:r>
                      <a:rPr lang="fr-FR" b="0" i="1" smtClean="0">
                        <a:latin typeface="Cambria Math" panose="02040503050406030204" pitchFamily="18" charset="0"/>
                        <a:cs typeface="Calibri" panose="020F0502020204030204" pitchFamily="34" charset="0"/>
                      </a:rPr>
                      <m:t>∈</m:t>
                    </m:r>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𝑍</m:t>
                        </m:r>
                      </m:e>
                      <m:sub>
                        <m:r>
                          <a:rPr lang="fr-FR" b="0" i="1" smtClean="0">
                            <a:latin typeface="Cambria Math" panose="02040503050406030204" pitchFamily="18" charset="0"/>
                            <a:cs typeface="Calibri" panose="020F0502020204030204" pitchFamily="34" charset="0"/>
                          </a:rPr>
                          <m:t>𝑁</m:t>
                        </m:r>
                      </m:sub>
                      <m:sup>
                        <m:r>
                          <a:rPr lang="fr-FR" b="0" i="1" smtClean="0">
                            <a:latin typeface="Cambria Math" panose="02040503050406030204" pitchFamily="18" charset="0"/>
                            <a:cs typeface="Calibri" panose="020F0502020204030204" pitchFamily="34" charset="0"/>
                          </a:rPr>
                          <m:t>𝑙</m:t>
                        </m:r>
                      </m:sup>
                    </m:sSubSup>
                  </m:oMath>
                </a14:m>
                <a:r>
                  <a:rPr lang="en-US" dirty="0">
                    <a:latin typeface="Calibri" panose="020F0502020204030204" pitchFamily="34" charset="0"/>
                    <a:cs typeface="Calibri" panose="020F0502020204030204" pitchFamily="34" charset="0"/>
                  </a:rPr>
                  <a:t> with </a:t>
                </a:r>
                <a14:m>
                  <m:oMath xmlns:m="http://schemas.openxmlformats.org/officeDocument/2006/math">
                    <m:r>
                      <a:rPr lang="fr-FR" b="0" i="1" smtClean="0">
                        <a:latin typeface="Cambria Math" panose="02040503050406030204" pitchFamily="18" charset="0"/>
                        <a:cs typeface="Calibri" panose="020F0502020204030204" pitchFamily="34" charset="0"/>
                      </a:rPr>
                      <m:t>0</m:t>
                    </m:r>
                  </m:oMath>
                </a14:m>
                <a:r>
                  <a:rPr lang="en-US" dirty="0">
                    <a:latin typeface="Calibri" panose="020F0502020204030204" pitchFamily="34" charset="0"/>
                    <a:cs typeface="Calibri" panose="020F0502020204030204" pitchFamily="34" charset="0"/>
                  </a:rPr>
                  <a:t> as a first entry </a:t>
                </a: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Let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𝑤</m:t>
                        </m:r>
                      </m:e>
                      <m:sub>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𝐴</m:t>
                        </m:r>
                      </m:e>
                      <m:sub>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𝑤</m:t>
                    </m:r>
                  </m:oMath>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For each row </a:t>
                </a:r>
                <a14:m>
                  <m:oMath xmlns:m="http://schemas.openxmlformats.org/officeDocument/2006/math">
                    <m:r>
                      <a:rPr lang="fr-FR" b="0" i="1" smtClean="0">
                        <a:latin typeface="Cambria Math" panose="02040503050406030204" pitchFamily="18" charset="0"/>
                        <a:cs typeface="Calibri" panose="020F0502020204030204" pitchFamily="34" charset="0"/>
                      </a:rPr>
                      <m:t>𝑥</m:t>
                    </m:r>
                  </m:oMath>
                </a14:m>
                <a:r>
                  <a:rPr lang="en-US" dirty="0">
                    <a:latin typeface="Calibri" panose="020F0502020204030204" pitchFamily="34" charset="0"/>
                    <a:cs typeface="Calibri" panose="020F0502020204030204" pitchFamily="34" charset="0"/>
                  </a:rPr>
                  <a:t> in </a:t>
                </a:r>
                <a14:m>
                  <m:oMath xmlns:m="http://schemas.openxmlformats.org/officeDocument/2006/math">
                    <m:r>
                      <a:rPr lang="fr-FR" b="0" i="1"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 choose a random value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𝑟</m:t>
                        </m:r>
                      </m:e>
                      <m:sub>
                        <m:r>
                          <a:rPr lang="fr-FR" b="0" i="1" smtClean="0">
                            <a:latin typeface="Cambria Math" panose="02040503050406030204" pitchFamily="18" charset="0"/>
                            <a:cs typeface="Calibri" panose="020F0502020204030204" pitchFamily="34" charset="0"/>
                          </a:rPr>
                          <m:t>𝑥</m:t>
                        </m:r>
                      </m:sub>
                    </m:sSub>
                  </m:oMath>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Compute the ciphertext as:</a:t>
                </a: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625475">
                  <a:buClr>
                    <a:srgbClr val="438086"/>
                  </a:buClr>
                  <a:buSzPct val="60000"/>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Calibri" panose="020F0502020204030204" pitchFamily="34" charset="0"/>
                        </a:rPr>
                        <m:t>𝐶𝑇</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𝐶</m:t>
                          </m:r>
                        </m:e>
                        <m:sub>
                          <m:r>
                            <a:rPr lang="fr-FR" b="0" i="1" smtClean="0">
                              <a:latin typeface="Cambria Math" panose="02040503050406030204" pitchFamily="18" charset="0"/>
                              <a:cs typeface="Calibri" panose="020F0502020204030204" pitchFamily="34" charset="0"/>
                            </a:rPr>
                            <m:t>0</m:t>
                          </m:r>
                        </m:sub>
                      </m:sSub>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𝑀𝑒</m:t>
                      </m:r>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e>
                          </m:d>
                        </m:e>
                        <m:sup>
                          <m:r>
                            <a:rPr lang="fr-FR" b="0" i="1" smtClean="0">
                              <a:latin typeface="Cambria Math" panose="02040503050406030204" pitchFamily="18" charset="0"/>
                              <a:cs typeface="Calibri" panose="020F0502020204030204" pitchFamily="34" charset="0"/>
                            </a:rPr>
                            <m:t>𝑠</m:t>
                          </m:r>
                        </m:sup>
                      </m:sSup>
                      <m:r>
                        <a:rPr lang="fr-FR" b="0" i="1" smtClean="0">
                          <a:latin typeface="Cambria Math" panose="02040503050406030204" pitchFamily="18" charset="0"/>
                          <a:cs typeface="Calibri" panose="020F0502020204030204" pitchFamily="34" charset="0"/>
                        </a:rPr>
                        <m:t>, </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𝐶</m:t>
                          </m:r>
                        </m:e>
                        <m:sub>
                          <m:r>
                            <a:rPr lang="fr-FR" b="0" i="1" smtClean="0">
                              <a:latin typeface="Cambria Math" panose="02040503050406030204" pitchFamily="18" charset="0"/>
                              <a:cs typeface="Calibri" panose="020F0502020204030204" pitchFamily="34" charset="0"/>
                            </a:rPr>
                            <m:t>1,</m:t>
                          </m:r>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𝑒</m:t>
                      </m:r>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e>
                          </m:d>
                        </m:e>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𝜆</m:t>
                              </m:r>
                            </m:e>
                            <m:sub>
                              <m:r>
                                <a:rPr lang="fr-FR" b="0" i="1" smtClean="0">
                                  <a:latin typeface="Cambria Math" panose="02040503050406030204" pitchFamily="18" charset="0"/>
                                  <a:cs typeface="Calibri" panose="020F0502020204030204" pitchFamily="34" charset="0"/>
                                </a:rPr>
                                <m:t>𝑥</m:t>
                              </m:r>
                            </m:sub>
                          </m:sSub>
                        </m:sup>
                      </m:sSup>
                      <m:r>
                        <a:rPr lang="fr-FR" b="0" i="1" smtClean="0">
                          <a:latin typeface="Cambria Math" panose="02040503050406030204" pitchFamily="18" charset="0"/>
                          <a:cs typeface="Calibri" panose="020F0502020204030204" pitchFamily="34" charset="0"/>
                        </a:rPr>
                        <m:t>𝑒</m:t>
                      </m:r>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e>
                          </m:d>
                        </m:e>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𝛼</m:t>
                              </m:r>
                            </m:e>
                            <m:sub>
                              <m:r>
                                <a:rPr lang="fr-FR" b="0" i="1" smtClean="0">
                                  <a:latin typeface="Cambria Math" panose="02040503050406030204" pitchFamily="18" charset="0"/>
                                  <a:cs typeface="Calibri" panose="020F0502020204030204" pitchFamily="34" charset="0"/>
                                </a:rPr>
                                <m:t>𝜌</m:t>
                              </m:r>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𝑥</m:t>
                                  </m:r>
                                </m:e>
                              </m:d>
                            </m:sub>
                          </m:sSub>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𝑟</m:t>
                              </m:r>
                            </m:e>
                            <m:sub>
                              <m:r>
                                <a:rPr lang="fr-FR" b="0" i="1" smtClean="0">
                                  <a:latin typeface="Cambria Math" panose="02040503050406030204" pitchFamily="18" charset="0"/>
                                  <a:cs typeface="Calibri" panose="020F0502020204030204" pitchFamily="34" charset="0"/>
                                </a:rPr>
                                <m:t>𝑥</m:t>
                              </m:r>
                            </m:sub>
                          </m:sSub>
                        </m:sup>
                      </m:sSup>
                      <m:r>
                        <a:rPr lang="fr-FR" b="0" i="1" smtClean="0">
                          <a:latin typeface="Cambria Math" panose="02040503050406030204" pitchFamily="18" charset="0"/>
                          <a:cs typeface="Calibri" panose="020F0502020204030204" pitchFamily="34" charset="0"/>
                        </a:rPr>
                        <m:t>, </m:t>
                      </m:r>
                    </m:oMath>
                  </m:oMathPara>
                </a14:m>
                <a:endParaRPr lang="fr-FR" b="0" i="1" dirty="0">
                  <a:latin typeface="Cambria Math" panose="02040503050406030204" pitchFamily="18" charset="0"/>
                  <a:cs typeface="Calibri" panose="020F0502020204030204" pitchFamily="34" charset="0"/>
                </a:endParaRPr>
              </a:p>
              <a:p>
                <a:pPr marL="625475">
                  <a:buClr>
                    <a:srgbClr val="438086"/>
                  </a:buClr>
                  <a:buSzPct val="60000"/>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𝐶</m:t>
                          </m:r>
                        </m:e>
                        <m:sub>
                          <m:r>
                            <a:rPr lang="fr-FR" b="0" i="1" smtClean="0">
                              <a:latin typeface="Cambria Math" panose="02040503050406030204" pitchFamily="18" charset="0"/>
                              <a:cs typeface="Calibri" panose="020F0502020204030204" pitchFamily="34" charset="0"/>
                            </a:rPr>
                            <m:t>2,</m:t>
                          </m:r>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𝑟</m:t>
                              </m:r>
                            </m:e>
                            <m:sub>
                              <m:r>
                                <a:rPr lang="fr-FR" b="0" i="1" smtClean="0">
                                  <a:latin typeface="Cambria Math" panose="02040503050406030204" pitchFamily="18" charset="0"/>
                                  <a:cs typeface="Calibri" panose="020F0502020204030204" pitchFamily="34" charset="0"/>
                                </a:rPr>
                                <m:t>𝑥</m:t>
                              </m:r>
                            </m:sub>
                          </m:sSub>
                        </m:sup>
                      </m:sSubSup>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𝐶</m:t>
                          </m:r>
                        </m:e>
                        <m:sub>
                          <m:r>
                            <a:rPr lang="fr-FR" b="0" i="1" smtClean="0">
                              <a:latin typeface="Cambria Math" panose="02040503050406030204" pitchFamily="18" charset="0"/>
                              <a:cs typeface="Calibri" panose="020F0502020204030204" pitchFamily="34" charset="0"/>
                            </a:rPr>
                            <m:t>3,</m:t>
                          </m:r>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𝑦</m:t>
                              </m:r>
                            </m:e>
                            <m:sub>
                              <m:r>
                                <a:rPr lang="fr-FR" b="0" i="1" smtClean="0">
                                  <a:latin typeface="Cambria Math" panose="02040503050406030204" pitchFamily="18" charset="0"/>
                                  <a:cs typeface="Calibri" panose="020F0502020204030204" pitchFamily="34" charset="0"/>
                                </a:rPr>
                                <m:t>𝜌</m:t>
                              </m:r>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𝑥</m:t>
                                  </m:r>
                                </m:e>
                              </m:d>
                            </m:sub>
                          </m:sSub>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𝑟</m:t>
                              </m:r>
                            </m:e>
                            <m:sub>
                              <m:r>
                                <a:rPr lang="fr-FR" b="0" i="1" smtClean="0">
                                  <a:latin typeface="Cambria Math" panose="02040503050406030204" pitchFamily="18" charset="0"/>
                                  <a:cs typeface="Calibri" panose="020F0502020204030204" pitchFamily="34" charset="0"/>
                                </a:rPr>
                                <m:t>𝑥</m:t>
                              </m:r>
                            </m:sub>
                          </m:sSub>
                        </m:sup>
                      </m:sSubSup>
                      <m:sSubSup>
                        <m:sSubSupPr>
                          <m:ctrlPr>
                            <a:rPr lang="fr-FR" b="0" i="1" smtClean="0">
                              <a:latin typeface="Cambria Math" panose="02040503050406030204" pitchFamily="18" charset="0"/>
                              <a:cs typeface="Calibri" panose="020F0502020204030204" pitchFamily="34" charset="0"/>
                            </a:rPr>
                          </m:ctrlPr>
                        </m:sSubSup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𝑤</m:t>
                              </m:r>
                            </m:e>
                            <m:sub>
                              <m:r>
                                <a:rPr lang="fr-FR" b="0" i="1" smtClean="0">
                                  <a:latin typeface="Cambria Math" panose="02040503050406030204" pitchFamily="18" charset="0"/>
                                  <a:cs typeface="Calibri" panose="020F0502020204030204" pitchFamily="34" charset="0"/>
                                </a:rPr>
                                <m:t>𝑥</m:t>
                              </m:r>
                            </m:sub>
                          </m:sSub>
                        </m:sup>
                      </m:sSubSup>
                      <m:r>
                        <a:rPr lang="fr-FR" b="0" i="1" smtClean="0">
                          <a:latin typeface="Cambria Math" panose="02040503050406030204" pitchFamily="18" charset="0"/>
                          <a:cs typeface="Calibri" panose="020F0502020204030204" pitchFamily="34" charset="0"/>
                        </a:rPr>
                        <m:t> ∀</m:t>
                      </m:r>
                      <m:r>
                        <a:rPr lang="fr-FR" b="0" i="1" smtClean="0">
                          <a:latin typeface="Cambria Math" panose="02040503050406030204" pitchFamily="18" charset="0"/>
                          <a:cs typeface="Calibri" panose="020F0502020204030204" pitchFamily="34" charset="0"/>
                        </a:rPr>
                        <m:t>𝑥</m:t>
                      </m:r>
                      <m:r>
                        <a:rPr lang="fr-FR" b="0" i="1" smtClean="0">
                          <a:latin typeface="Cambria Math" panose="02040503050406030204" pitchFamily="18" charset="0"/>
                          <a:cs typeface="Calibri" panose="020F0502020204030204" pitchFamily="34" charset="0"/>
                        </a:rPr>
                        <m:t>)</m:t>
                      </m:r>
                    </m:oMath>
                  </m:oMathPara>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625475">
                  <a:buClr>
                    <a:srgbClr val="438086"/>
                  </a:buClr>
                  <a:buSzPct val="60000"/>
                </a:pPr>
                <a:endParaRPr lang="en-US" sz="2000" dirty="0">
                  <a:latin typeface="Calibri"/>
                  <a:cs typeface="Calibri"/>
                </a:endParaRPr>
              </a:p>
            </p:txBody>
          </p:sp>
        </mc:Choice>
        <mc:Fallback xmlns="">
          <p:sp>
            <p:nvSpPr>
              <p:cNvPr id="7" name="ZoneTexte 6">
                <a:extLst>
                  <a:ext uri="{FF2B5EF4-FFF2-40B4-BE49-F238E27FC236}">
                    <a16:creationId xmlns:a16="http://schemas.microsoft.com/office/drawing/2014/main" id="{A858EC76-9408-459C-A08C-2F999EE35930}"/>
                  </a:ext>
                </a:extLst>
              </p:cNvPr>
              <p:cNvSpPr txBox="1">
                <a:spLocks noRot="1" noChangeAspect="1" noMove="1" noResize="1" noEditPoints="1" noAdjustHandles="1" noChangeArrowheads="1" noChangeShapeType="1" noTextEdit="1"/>
              </p:cNvSpPr>
              <p:nvPr/>
            </p:nvSpPr>
            <p:spPr>
              <a:xfrm>
                <a:off x="0" y="1374484"/>
                <a:ext cx="9144000" cy="6101670"/>
              </a:xfrm>
              <a:prstGeom prst="rect">
                <a:avLst/>
              </a:prstGeom>
              <a:blipFill>
                <a:blip r:embed="rId2"/>
                <a:stretch>
                  <a:fillRect l="-267"/>
                </a:stretch>
              </a:blipFill>
            </p:spPr>
            <p:txBody>
              <a:bodyPr/>
              <a:lstStyle/>
              <a:p>
                <a:r>
                  <a:rPr lang="en-US">
                    <a:noFill/>
                  </a:rPr>
                  <a:t> </a:t>
                </a:r>
              </a:p>
            </p:txBody>
          </p:sp>
        </mc:Fallback>
      </mc:AlternateContent>
    </p:spTree>
    <p:extLst>
      <p:ext uri="{BB962C8B-B14F-4D97-AF65-F5344CB8AC3E}">
        <p14:creationId xmlns:p14="http://schemas.microsoft.com/office/powerpoint/2010/main" val="612964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38</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err="1">
                <a:latin typeface="Calibri" panose="020F0502020204030204" pitchFamily="34" charset="0"/>
              </a:rPr>
              <a:t>Lewko</a:t>
            </a:r>
            <a:r>
              <a:rPr lang="en-US" altLang="fr-FR" sz="3200" b="1" dirty="0">
                <a:latin typeface="Calibri" panose="020F0502020204030204" pitchFamily="34" charset="0"/>
              </a:rPr>
              <a:t> et al. decentralized ABE scheme</a:t>
            </a:r>
          </a:p>
        </p:txBody>
      </p:sp>
      <p:sp>
        <p:nvSpPr>
          <p:cNvPr id="10" name="Rectangle 3"/>
          <p:cNvSpPr txBox="1">
            <a:spLocks noChangeArrowheads="1"/>
          </p:cNvSpPr>
          <p:nvPr/>
        </p:nvSpPr>
        <p:spPr>
          <a:xfrm>
            <a:off x="431540" y="137448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A858EC76-9408-459C-A08C-2F999EE35930}"/>
                  </a:ext>
                </a:extLst>
              </p:cNvPr>
              <p:cNvSpPr txBox="1"/>
              <p:nvPr/>
            </p:nvSpPr>
            <p:spPr>
              <a:xfrm>
                <a:off x="0" y="1374484"/>
                <a:ext cx="9144000" cy="5471947"/>
              </a:xfrm>
              <a:prstGeom prst="rect">
                <a:avLst/>
              </a:prstGeom>
              <a:noFill/>
            </p:spPr>
            <p:txBody>
              <a:bodyPr wrap="square">
                <a:spAutoFit/>
              </a:bodyPr>
              <a:lstStyle/>
              <a:p>
                <a:pPr>
                  <a:buClr>
                    <a:srgbClr val="438086"/>
                  </a:buClr>
                  <a:buSzPct val="60000"/>
                </a:pPr>
                <a14:m>
                  <m:oMathPara xmlns:m="http://schemas.openxmlformats.org/officeDocument/2006/math">
                    <m:oMathParaPr>
                      <m:jc m:val="left"/>
                    </m:oMathParaPr>
                    <m:oMath xmlns:m="http://schemas.openxmlformats.org/officeDocument/2006/math">
                      <m:r>
                        <a:rPr lang="fr-FR" sz="2000" b="1" i="1" dirty="0" smtClean="0">
                          <a:solidFill>
                            <a:prstClr val="black"/>
                          </a:solidFill>
                          <a:latin typeface="Cambria Math" panose="02040503050406030204" pitchFamily="18" charset="0"/>
                          <a:cs typeface="Calibri" panose="020F0502020204030204" pitchFamily="34" charset="0"/>
                        </a:rPr>
                        <m:t>𝑫𝒆𝒄𝒓𝒚𝒑𝒕</m:t>
                      </m:r>
                      <m:r>
                        <a:rPr lang="fr-FR" sz="2000" b="1" i="1" dirty="0" smtClean="0">
                          <a:solidFill>
                            <a:prstClr val="black"/>
                          </a:solidFill>
                          <a:latin typeface="Cambria Math" panose="02040503050406030204" pitchFamily="18" charset="0"/>
                          <a:cs typeface="Calibri" panose="020F0502020204030204" pitchFamily="34" charset="0"/>
                        </a:rPr>
                        <m:t>(</m:t>
                      </m:r>
                      <m:r>
                        <a:rPr lang="fr-FR" sz="2000" b="1" i="1" dirty="0" smtClean="0">
                          <a:solidFill>
                            <a:prstClr val="black"/>
                          </a:solidFill>
                          <a:latin typeface="Cambria Math" panose="02040503050406030204" pitchFamily="18" charset="0"/>
                          <a:cs typeface="Calibri" panose="020F0502020204030204" pitchFamily="34" charset="0"/>
                        </a:rPr>
                        <m:t>𝑪𝑻</m:t>
                      </m:r>
                      <m:r>
                        <a:rPr lang="fr-FR" sz="2000" b="1" i="1" dirty="0" smtClean="0">
                          <a:solidFill>
                            <a:prstClr val="black"/>
                          </a:solidFill>
                          <a:latin typeface="Cambria Math" panose="02040503050406030204" pitchFamily="18" charset="0"/>
                          <a:cs typeface="Calibri" panose="020F0502020204030204" pitchFamily="34" charset="0"/>
                        </a:rPr>
                        <m:t>, </m:t>
                      </m:r>
                      <m:r>
                        <a:rPr lang="fr-FR" sz="2000" b="1" i="1" dirty="0" smtClean="0">
                          <a:solidFill>
                            <a:prstClr val="black"/>
                          </a:solidFill>
                          <a:latin typeface="Cambria Math" panose="02040503050406030204" pitchFamily="18" charset="0"/>
                          <a:cs typeface="Calibri" panose="020F0502020204030204" pitchFamily="34" charset="0"/>
                        </a:rPr>
                        <m:t>𝑮𝑷</m:t>
                      </m:r>
                      <m:r>
                        <a:rPr lang="fr-FR" sz="2000" b="1" i="1" dirty="0" smtClean="0">
                          <a:solidFill>
                            <a:prstClr val="black"/>
                          </a:solidFill>
                          <a:latin typeface="Cambria Math" panose="02040503050406030204" pitchFamily="18" charset="0"/>
                          <a:cs typeface="Calibri" panose="020F0502020204030204" pitchFamily="34" charset="0"/>
                        </a:rPr>
                        <m:t>, {</m:t>
                      </m:r>
                      <m:sSub>
                        <m:sSubPr>
                          <m:ctrlPr>
                            <a:rPr lang="fr-FR" sz="2000" b="1" i="1" dirty="0">
                              <a:solidFill>
                                <a:prstClr val="black"/>
                              </a:solidFill>
                              <a:latin typeface="Cambria Math" panose="02040503050406030204" pitchFamily="18" charset="0"/>
                              <a:cs typeface="Calibri" panose="020F0502020204030204" pitchFamily="34" charset="0"/>
                            </a:rPr>
                          </m:ctrlPr>
                        </m:sSubPr>
                        <m:e>
                          <m:r>
                            <a:rPr lang="fr-FR" sz="2000" b="1" i="1" dirty="0">
                              <a:solidFill>
                                <a:prstClr val="black"/>
                              </a:solidFill>
                              <a:latin typeface="Cambria Math" panose="02040503050406030204" pitchFamily="18" charset="0"/>
                              <a:cs typeface="Calibri" panose="020F0502020204030204" pitchFamily="34" charset="0"/>
                            </a:rPr>
                            <m:t>𝑲</m:t>
                          </m:r>
                        </m:e>
                        <m:sub>
                          <m:r>
                            <a:rPr lang="fr-FR" sz="2000" b="1" i="1" dirty="0">
                              <a:solidFill>
                                <a:prstClr val="black"/>
                              </a:solidFill>
                              <a:latin typeface="Cambria Math" panose="02040503050406030204" pitchFamily="18" charset="0"/>
                              <a:cs typeface="Calibri" panose="020F0502020204030204" pitchFamily="34" charset="0"/>
                            </a:rPr>
                            <m:t>𝒊</m:t>
                          </m:r>
                          <m:r>
                            <a:rPr lang="fr-FR" sz="2000" b="1" i="1" dirty="0">
                              <a:solidFill>
                                <a:prstClr val="black"/>
                              </a:solidFill>
                              <a:latin typeface="Cambria Math" panose="02040503050406030204" pitchFamily="18" charset="0"/>
                              <a:cs typeface="Calibri" panose="020F0502020204030204" pitchFamily="34" charset="0"/>
                            </a:rPr>
                            <m:t>,</m:t>
                          </m:r>
                          <m:r>
                            <a:rPr lang="fr-FR" sz="2000" b="1" i="1" dirty="0">
                              <a:solidFill>
                                <a:prstClr val="black"/>
                              </a:solidFill>
                              <a:latin typeface="Cambria Math" panose="02040503050406030204" pitchFamily="18" charset="0"/>
                              <a:cs typeface="Calibri" panose="020F0502020204030204" pitchFamily="34" charset="0"/>
                            </a:rPr>
                            <m:t>𝑮𝑰𝑫</m:t>
                          </m:r>
                        </m:sub>
                      </m:sSub>
                      <m:r>
                        <a:rPr lang="fr-FR" sz="2000" b="1" i="1" dirty="0">
                          <a:solidFill>
                            <a:prstClr val="black"/>
                          </a:solidFill>
                          <a:latin typeface="Cambria Math" panose="02040503050406030204" pitchFamily="18" charset="0"/>
                          <a:cs typeface="Calibri" panose="020F0502020204030204" pitchFamily="34" charset="0"/>
                        </a:rPr>
                        <m:t>}) → </m:t>
                      </m:r>
                      <m:r>
                        <a:rPr lang="fr-FR" sz="2000" b="1" i="1" dirty="0">
                          <a:solidFill>
                            <a:prstClr val="black"/>
                          </a:solidFill>
                          <a:latin typeface="Cambria Math" panose="02040503050406030204" pitchFamily="18" charset="0"/>
                          <a:cs typeface="Calibri" panose="020F0502020204030204" pitchFamily="34" charset="0"/>
                        </a:rPr>
                        <m:t>𝑴</m:t>
                      </m:r>
                    </m:oMath>
                  </m:oMathPara>
                </a14:m>
                <a:endParaRPr lang="fr-FR" dirty="0">
                  <a:latin typeface="Calibri"/>
                  <a:cs typeface="Calibri"/>
                </a:endParaRPr>
              </a:p>
              <a:p>
                <a:pPr marL="442913">
                  <a:buClr>
                    <a:srgbClr val="438086"/>
                  </a:buClr>
                  <a:buSzPct val="60000"/>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Let </a:t>
                </a:r>
                <a14:m>
                  <m:oMath xmlns:m="http://schemas.openxmlformats.org/officeDocument/2006/math">
                    <m:r>
                      <a:rPr lang="fr-FR" b="0" i="1" smtClean="0">
                        <a:latin typeface="Cambria Math" panose="02040503050406030204" pitchFamily="18" charset="0"/>
                        <a:cs typeface="Calibri" panose="020F0502020204030204" pitchFamily="34" charset="0"/>
                      </a:rPr>
                      <m:t>𝑆</m:t>
                    </m:r>
                  </m:oMath>
                </a14:m>
                <a:r>
                  <a:rPr lang="en-US" dirty="0">
                    <a:latin typeface="Calibri" panose="020F0502020204030204" pitchFamily="34" charset="0"/>
                    <a:cs typeface="Calibri" panose="020F0502020204030204" pitchFamily="34" charset="0"/>
                  </a:rPr>
                  <a:t> be a subset of rows </a:t>
                </a:r>
                <a14:m>
                  <m:oMath xmlns:m="http://schemas.openxmlformats.org/officeDocument/2006/math">
                    <m:r>
                      <a:rPr lang="fr-FR" b="0" i="1" smtClean="0">
                        <a:latin typeface="Cambria Math" panose="02040503050406030204" pitchFamily="18" charset="0"/>
                        <a:cs typeface="Calibri" panose="020F0502020204030204" pitchFamily="34" charset="0"/>
                      </a:rPr>
                      <m:t>𝑥</m:t>
                    </m:r>
                  </m:oMath>
                </a14:m>
                <a:r>
                  <a:rPr lang="en-US" dirty="0">
                    <a:latin typeface="Calibri" panose="020F0502020204030204" pitchFamily="34" charset="0"/>
                    <a:cs typeface="Calibri" panose="020F0502020204030204" pitchFamily="34" charset="0"/>
                  </a:rPr>
                  <a:t> in </a:t>
                </a:r>
                <a14:m>
                  <m:oMath xmlns:m="http://schemas.openxmlformats.org/officeDocument/2006/math">
                    <m:r>
                      <a:rPr lang="fr-FR" b="0" i="1" smtClean="0">
                        <a:latin typeface="Cambria Math" panose="02040503050406030204" pitchFamily="18" charset="0"/>
                        <a:cs typeface="Calibri" panose="020F0502020204030204" pitchFamily="34" charset="0"/>
                      </a:rPr>
                      <m:t>𝐴</m:t>
                    </m:r>
                  </m:oMath>
                </a14:m>
                <a:r>
                  <a:rPr lang="en-US" dirty="0">
                    <a:latin typeface="Calibri" panose="020F0502020204030204" pitchFamily="34" charset="0"/>
                    <a:cs typeface="Calibri" panose="020F0502020204030204" pitchFamily="34" charset="0"/>
                  </a:rPr>
                  <a:t> such that </a:t>
                </a:r>
                <a14:m>
                  <m:oMath xmlns:m="http://schemas.openxmlformats.org/officeDocument/2006/math">
                    <m:r>
                      <a:rPr lang="fr-FR" b="0" i="0"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1,0,0…,0)</m:t>
                    </m:r>
                  </m:oMath>
                </a14:m>
                <a:r>
                  <a:rPr lang="en-US" dirty="0">
                    <a:latin typeface="Calibri" panose="020F0502020204030204" pitchFamily="34" charset="0"/>
                    <a:cs typeface="Calibri" panose="020F0502020204030204" pitchFamily="34" charset="0"/>
                  </a:rPr>
                  <a:t> is in their span</a:t>
                </a:r>
              </a:p>
              <a:p>
                <a:pPr marL="898525" indent="-273050">
                  <a:buClr>
                    <a:srgbClr val="438086"/>
                  </a:buClr>
                  <a:buSzPct val="60000"/>
                  <a:buFont typeface="Wingdings"/>
                  <a:buChar char=""/>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fr-FR" dirty="0">
                    <a:latin typeface="Calibri" panose="020F0502020204030204" pitchFamily="34" charset="0"/>
                    <a:cs typeface="Calibri" panose="020F0502020204030204" pitchFamily="34" charset="0"/>
                  </a:rPr>
                  <a:t>For </a:t>
                </a:r>
                <a:r>
                  <a:rPr lang="fr-FR" dirty="0" err="1">
                    <a:latin typeface="Calibri" panose="020F0502020204030204" pitchFamily="34" charset="0"/>
                    <a:cs typeface="Calibri" panose="020F0502020204030204" pitchFamily="34" charset="0"/>
                  </a:rPr>
                  <a:t>each</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row</a:t>
                </a:r>
                <a:r>
                  <a:rPr lang="fr-FR" dirty="0">
                    <a:latin typeface="Calibri" panose="020F0502020204030204" pitchFamily="34" charset="0"/>
                    <a:cs typeface="Calibri" panose="020F0502020204030204" pitchFamily="34" charset="0"/>
                  </a:rPr>
                  <a:t> </a:t>
                </a:r>
                <a14:m>
                  <m:oMath xmlns:m="http://schemas.openxmlformats.org/officeDocument/2006/math">
                    <m:r>
                      <a:rPr lang="fr-FR" b="0" i="1" smtClean="0">
                        <a:latin typeface="Cambria Math" panose="02040503050406030204" pitchFamily="18" charset="0"/>
                        <a:cs typeface="Calibri" panose="020F0502020204030204" pitchFamily="34" charset="0"/>
                      </a:rPr>
                      <m:t>𝑥</m:t>
                    </m:r>
                  </m:oMath>
                </a14:m>
                <a:r>
                  <a:rPr lang="en-US" dirty="0">
                    <a:latin typeface="Calibri" panose="020F0502020204030204" pitchFamily="34" charset="0"/>
                    <a:cs typeface="Calibri" panose="020F0502020204030204" pitchFamily="34" charset="0"/>
                  </a:rPr>
                  <a:t> in </a:t>
                </a:r>
                <a14:m>
                  <m:oMath xmlns:m="http://schemas.openxmlformats.org/officeDocument/2006/math">
                    <m:r>
                      <a:rPr lang="fr-FR" b="0" i="1" smtClean="0">
                        <a:latin typeface="Cambria Math" panose="02040503050406030204" pitchFamily="18" charset="0"/>
                        <a:cs typeface="Calibri" panose="020F0502020204030204" pitchFamily="34" charset="0"/>
                      </a:rPr>
                      <m:t>𝐴</m:t>
                    </m:r>
                    <m:r>
                      <a:rPr lang="fr-FR" b="0" i="0" smtClean="0">
                        <a:latin typeface="Cambria Math" panose="02040503050406030204" pitchFamily="18" charset="0"/>
                        <a:cs typeface="Calibri" panose="020F0502020204030204" pitchFamily="34" charset="0"/>
                      </a:rPr>
                      <m:t> </m:t>
                    </m:r>
                  </m:oMath>
                </a14:m>
                <a:r>
                  <a:rPr lang="en-US" dirty="0">
                    <a:latin typeface="Calibri" panose="020F0502020204030204" pitchFamily="34" charset="0"/>
                    <a:cs typeface="Calibri" panose="020F0502020204030204" pitchFamily="34" charset="0"/>
                  </a:rPr>
                  <a:t>compute:</a:t>
                </a:r>
              </a:p>
              <a:p>
                <a:pPr marL="625475">
                  <a:buClr>
                    <a:srgbClr val="438086"/>
                  </a:buClr>
                  <a:buSzPct val="60000"/>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𝐶</m:t>
                          </m:r>
                        </m:e>
                        <m:sub>
                          <m:r>
                            <a:rPr lang="fr-FR" b="0" i="1" smtClean="0">
                              <a:latin typeface="Cambria Math" panose="02040503050406030204" pitchFamily="18" charset="0"/>
                              <a:cs typeface="Calibri" panose="020F0502020204030204" pitchFamily="34" charset="0"/>
                            </a:rPr>
                            <m:t>1,</m:t>
                          </m:r>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f>
                        <m:fPr>
                          <m:ctrlPr>
                            <a:rPr lang="fr-FR" b="0" i="1" smtClean="0">
                              <a:latin typeface="Cambria Math" panose="02040503050406030204" pitchFamily="18" charset="0"/>
                              <a:cs typeface="Calibri" panose="020F0502020204030204" pitchFamily="34" charset="0"/>
                            </a:rPr>
                          </m:ctrlPr>
                        </m:fPr>
                        <m:num>
                          <m:r>
                            <a:rPr lang="fr-FR" b="0" i="1" smtClean="0">
                              <a:latin typeface="Cambria Math" panose="02040503050406030204" pitchFamily="18" charset="0"/>
                              <a:cs typeface="Calibri" panose="020F0502020204030204" pitchFamily="34" charset="0"/>
                            </a:rPr>
                            <m:t>𝑒</m:t>
                          </m:r>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𝐻</m:t>
                              </m:r>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𝐺𝐼𝐷</m:t>
                                  </m:r>
                                </m:e>
                              </m:d>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𝐶</m:t>
                                  </m:r>
                                </m:e>
                                <m:sub>
                                  <m:r>
                                    <a:rPr lang="fr-FR" b="0" i="1" smtClean="0">
                                      <a:latin typeface="Cambria Math" panose="02040503050406030204" pitchFamily="18" charset="0"/>
                                      <a:cs typeface="Calibri" panose="020F0502020204030204" pitchFamily="34" charset="0"/>
                                    </a:rPr>
                                    <m:t>3,</m:t>
                                  </m:r>
                                  <m:r>
                                    <a:rPr lang="fr-FR" b="0" i="1" smtClean="0">
                                      <a:latin typeface="Cambria Math" panose="02040503050406030204" pitchFamily="18" charset="0"/>
                                      <a:cs typeface="Calibri" panose="020F0502020204030204" pitchFamily="34" charset="0"/>
                                    </a:rPr>
                                    <m:t>𝑥</m:t>
                                  </m:r>
                                </m:sub>
                              </m:sSub>
                            </m:e>
                          </m:d>
                        </m:num>
                        <m:den>
                          <m:r>
                            <a:rPr lang="fr-FR" b="0" i="1" smtClean="0">
                              <a:latin typeface="Cambria Math" panose="02040503050406030204" pitchFamily="18" charset="0"/>
                              <a:cs typeface="Calibri" panose="020F0502020204030204" pitchFamily="34" charset="0"/>
                            </a:rPr>
                            <m:t>𝑒</m:t>
                          </m:r>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𝐾</m:t>
                              </m:r>
                            </m:e>
                            <m:sub>
                              <m:r>
                                <a:rPr lang="fr-FR" b="0" i="1" smtClean="0">
                                  <a:latin typeface="Cambria Math" panose="02040503050406030204" pitchFamily="18" charset="0"/>
                                  <a:cs typeface="Calibri" panose="020F0502020204030204" pitchFamily="34" charset="0"/>
                                </a:rPr>
                                <m:t>𝜌</m:t>
                              </m:r>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𝑥</m:t>
                                  </m:r>
                                </m:e>
                              </m:d>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𝐺𝐼𝐷</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𝐶</m:t>
                              </m:r>
                            </m:e>
                            <m:sub>
                              <m:r>
                                <a:rPr lang="fr-FR" b="0" i="1" smtClean="0">
                                  <a:latin typeface="Cambria Math" panose="02040503050406030204" pitchFamily="18" charset="0"/>
                                  <a:cs typeface="Calibri" panose="020F0502020204030204" pitchFamily="34" charset="0"/>
                                </a:rPr>
                                <m:t>2,</m:t>
                              </m:r>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den>
                      </m:f>
                      <m:r>
                        <a:rPr lang="fr-FR" b="0" i="1" smtClean="0">
                          <a:latin typeface="Cambria Math" panose="02040503050406030204" pitchFamily="18" charset="0"/>
                          <a:cs typeface="Calibri" panose="020F0502020204030204" pitchFamily="34" charset="0"/>
                        </a:rPr>
                        <m:t>=</m:t>
                      </m:r>
                      <m:r>
                        <a:rPr lang="fr-FR" b="0" i="1" smtClean="0">
                          <a:latin typeface="Cambria Math" panose="02040503050406030204" pitchFamily="18" charset="0"/>
                          <a:cs typeface="Calibri" panose="020F0502020204030204" pitchFamily="34" charset="0"/>
                        </a:rPr>
                        <m:t>𝑒</m:t>
                      </m:r>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e>
                          </m:d>
                        </m:e>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𝜆</m:t>
                              </m:r>
                            </m:e>
                            <m:sub>
                              <m:r>
                                <a:rPr lang="fr-FR" b="0" i="1" smtClean="0">
                                  <a:latin typeface="Cambria Math" panose="02040503050406030204" pitchFamily="18" charset="0"/>
                                  <a:cs typeface="Calibri" panose="020F0502020204030204" pitchFamily="34" charset="0"/>
                                </a:rPr>
                                <m:t>𝑥</m:t>
                              </m:r>
                            </m:sub>
                          </m:sSub>
                        </m:sup>
                      </m:sSup>
                      <m:r>
                        <a:rPr lang="fr-FR" b="0" i="1" smtClean="0">
                          <a:latin typeface="Cambria Math" panose="02040503050406030204" pitchFamily="18" charset="0"/>
                          <a:cs typeface="Calibri" panose="020F0502020204030204" pitchFamily="34" charset="0"/>
                        </a:rPr>
                        <m:t>𝑒</m:t>
                      </m:r>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𝐻</m:t>
                              </m:r>
                              <m:d>
                                <m:dPr>
                                  <m:ctrlPr>
                                    <a:rPr lang="fr-FR" b="0" i="1" smtClean="0">
                                      <a:latin typeface="Cambria Math" panose="02040503050406030204" pitchFamily="18" charset="0"/>
                                      <a:cs typeface="Calibri" panose="020F0502020204030204" pitchFamily="34" charset="0"/>
                                    </a:rPr>
                                  </m:ctrlPr>
                                </m:dPr>
                                <m:e>
                                  <m:r>
                                    <a:rPr lang="fr-FR" b="0" i="1" smtClean="0">
                                      <a:latin typeface="Cambria Math" panose="02040503050406030204" pitchFamily="18" charset="0"/>
                                      <a:cs typeface="Calibri" panose="020F0502020204030204" pitchFamily="34" charset="0"/>
                                    </a:rPr>
                                    <m:t>𝐺𝐼𝐷</m:t>
                                  </m:r>
                                </m:e>
                              </m:d>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𝑔</m:t>
                                  </m:r>
                                </m:e>
                                <m:sub>
                                  <m:r>
                                    <a:rPr lang="fr-FR" b="0" i="1" smtClean="0">
                                      <a:latin typeface="Cambria Math" panose="02040503050406030204" pitchFamily="18" charset="0"/>
                                      <a:cs typeface="Calibri" panose="020F0502020204030204" pitchFamily="34" charset="0"/>
                                    </a:rPr>
                                    <m:t>1</m:t>
                                  </m:r>
                                </m:sub>
                              </m:sSub>
                            </m:e>
                          </m:d>
                        </m:e>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𝑤</m:t>
                              </m:r>
                            </m:e>
                            <m:sub>
                              <m:r>
                                <a:rPr lang="fr-FR" b="0" i="1" smtClean="0">
                                  <a:latin typeface="Cambria Math" panose="02040503050406030204" pitchFamily="18" charset="0"/>
                                  <a:cs typeface="Calibri" panose="020F0502020204030204" pitchFamily="34" charset="0"/>
                                </a:rPr>
                                <m:t>𝑥</m:t>
                              </m:r>
                            </m:sub>
                          </m:sSub>
                        </m:sup>
                      </m:sSup>
                    </m:oMath>
                  </m:oMathPara>
                </a14:m>
                <a:endParaRPr lang="fr-FR" b="0" dirty="0">
                  <a:latin typeface="Calibri" panose="020F0502020204030204" pitchFamily="34" charset="0"/>
                  <a:cs typeface="Calibri" panose="020F0502020204030204" pitchFamily="34" charset="0"/>
                </a:endParaRPr>
              </a:p>
              <a:p>
                <a:pPr marL="625475">
                  <a:buClr>
                    <a:srgbClr val="438086"/>
                  </a:buClr>
                  <a:buSzPct val="60000"/>
                </a:pPr>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Choose constants</a:t>
                </a:r>
                <a:r>
                  <a:rPr lang="fr-FR" dirty="0">
                    <a:latin typeface="Calibri" panose="020F0502020204030204" pitchFamily="34" charset="0"/>
                    <a:cs typeface="Calibri" panose="020F0502020204030204" pitchFamily="34" charset="0"/>
                  </a:rPr>
                  <a:t> </a:t>
                </a:r>
                <a14:m>
                  <m:oMath xmlns:m="http://schemas.openxmlformats.org/officeDocument/2006/math">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𝑐</m:t>
                        </m:r>
                      </m:e>
                      <m:sub>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𝑍</m:t>
                        </m:r>
                      </m:e>
                      <m:sub>
                        <m:r>
                          <a:rPr lang="fr-FR" b="0" i="1" smtClean="0">
                            <a:latin typeface="Cambria Math" panose="02040503050406030204" pitchFamily="18" charset="0"/>
                            <a:cs typeface="Calibri" panose="020F0502020204030204" pitchFamily="34" charset="0"/>
                          </a:rPr>
                          <m:t>𝑁</m:t>
                        </m:r>
                      </m:sub>
                    </m:sSub>
                  </m:oMath>
                </a14:m>
                <a:r>
                  <a:rPr lang="en-US" dirty="0">
                    <a:latin typeface="Calibri" panose="020F0502020204030204" pitchFamily="34" charset="0"/>
                    <a:cs typeface="Calibri" panose="020F0502020204030204" pitchFamily="34" charset="0"/>
                  </a:rPr>
                  <a:t> such that:</a:t>
                </a:r>
              </a:p>
              <a:p>
                <a:pPr marL="625475">
                  <a:buClr>
                    <a:srgbClr val="438086"/>
                  </a:buClr>
                  <a:buSzPct val="60000"/>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cs typeface="Calibri" panose="020F0502020204030204" pitchFamily="34" charset="0"/>
                            </a:rPr>
                          </m:ctrlPr>
                        </m:naryPr>
                        <m:sub>
                          <m:r>
                            <m:rPr>
                              <m:brk m:alnAt="7"/>
                            </m:rPr>
                            <a:rPr lang="fr-FR" b="0" i="1" smtClean="0">
                              <a:latin typeface="Cambria Math" panose="02040503050406030204" pitchFamily="18" charset="0"/>
                              <a:cs typeface="Calibri" panose="020F0502020204030204" pitchFamily="34" charset="0"/>
                            </a:rPr>
                            <m:t>𝑥</m:t>
                          </m:r>
                        </m:sub>
                        <m:sup/>
                        <m:e>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𝑐</m:t>
                              </m:r>
                            </m:e>
                            <m:sub>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m:t>
                          </m:r>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𝐴</m:t>
                              </m:r>
                            </m:e>
                            <m:sub>
                              <m:r>
                                <a:rPr lang="fr-FR" b="0" i="1" smtClean="0">
                                  <a:latin typeface="Cambria Math" panose="02040503050406030204" pitchFamily="18" charset="0"/>
                                  <a:cs typeface="Calibri" panose="020F0502020204030204" pitchFamily="34" charset="0"/>
                                </a:rPr>
                                <m:t>𝑥</m:t>
                              </m:r>
                            </m:sub>
                          </m:sSub>
                          <m:r>
                            <a:rPr lang="fr-FR" b="0" i="1" smtClean="0">
                              <a:latin typeface="Cambria Math" panose="02040503050406030204" pitchFamily="18" charset="0"/>
                              <a:cs typeface="Calibri" panose="020F0502020204030204" pitchFamily="34" charset="0"/>
                            </a:rPr>
                            <m:t>=(1,0,0,…,0)</m:t>
                          </m:r>
                        </m:e>
                      </m:nary>
                    </m:oMath>
                  </m:oMathPara>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Compute:</a:t>
                </a:r>
              </a:p>
              <a:p>
                <a:pPr marL="625475">
                  <a:buClr>
                    <a:srgbClr val="438086"/>
                  </a:buClr>
                  <a:buSzPct val="60000"/>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cs typeface="Calibri" panose="020F0502020204030204" pitchFamily="34" charset="0"/>
                            </a:rPr>
                          </m:ctrlPr>
                        </m:naryPr>
                        <m:sub>
                          <m:r>
                            <m:rPr>
                              <m:brk m:alnAt="7"/>
                            </m:rPr>
                            <a:rPr lang="fr-FR" b="0" i="1" smtClean="0">
                              <a:latin typeface="Cambria Math" panose="02040503050406030204" pitchFamily="18" charset="0"/>
                              <a:cs typeface="Calibri" panose="020F0502020204030204" pitchFamily="34" charset="0"/>
                            </a:rPr>
                            <m:t>𝑥</m:t>
                          </m:r>
                        </m:sub>
                        <m:sup/>
                        <m:e>
                          <m:sSup>
                            <m:sSupPr>
                              <m:ctrlPr>
                                <a:rPr lang="fr-FR" b="0" i="1" smtClean="0">
                                  <a:latin typeface="Cambria Math" panose="02040503050406030204" pitchFamily="18" charset="0"/>
                                  <a:cs typeface="Calibri" panose="020F0502020204030204" pitchFamily="34" charset="0"/>
                                </a:rPr>
                              </m:ctrlPr>
                            </m:sSupPr>
                            <m:e>
                              <m:d>
                                <m:dPr>
                                  <m:ctrlPr>
                                    <a:rPr lang="fr-FR" b="0" i="1" smtClean="0">
                                      <a:latin typeface="Cambria Math" panose="02040503050406030204" pitchFamily="18" charset="0"/>
                                      <a:cs typeface="Calibri" panose="020F0502020204030204" pitchFamily="34" charset="0"/>
                                    </a:rPr>
                                  </m:ctrlPr>
                                </m:dPr>
                                <m:e>
                                  <m:r>
                                    <a:rPr lang="fr-FR" i="1">
                                      <a:latin typeface="Cambria Math" panose="02040503050406030204" pitchFamily="18" charset="0"/>
                                      <a:cs typeface="Calibri" panose="020F0502020204030204" pitchFamily="34" charset="0"/>
                                    </a:rPr>
                                    <m:t>𝑒</m:t>
                                  </m:r>
                                  <m:sSup>
                                    <m:sSupPr>
                                      <m:ctrlPr>
                                        <a:rPr lang="fr-FR" i="1">
                                          <a:latin typeface="Cambria Math" panose="02040503050406030204" pitchFamily="18" charset="0"/>
                                          <a:cs typeface="Calibri" panose="020F0502020204030204" pitchFamily="34" charset="0"/>
                                        </a:rPr>
                                      </m:ctrlPr>
                                    </m:sSupPr>
                                    <m:e>
                                      <m:d>
                                        <m:dPr>
                                          <m:ctrlPr>
                                            <a:rPr lang="fr-FR" i="1">
                                              <a:latin typeface="Cambria Math" panose="02040503050406030204" pitchFamily="18" charset="0"/>
                                              <a:cs typeface="Calibri" panose="020F0502020204030204" pitchFamily="34" charset="0"/>
                                            </a:rPr>
                                          </m:ctrlPr>
                                        </m:dPr>
                                        <m:e>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𝑔</m:t>
                                              </m:r>
                                            </m:e>
                                            <m:sub>
                                              <m:r>
                                                <a:rPr lang="fr-FR" i="1">
                                                  <a:latin typeface="Cambria Math" panose="02040503050406030204" pitchFamily="18" charset="0"/>
                                                  <a:cs typeface="Calibri" panose="020F0502020204030204" pitchFamily="34" charset="0"/>
                                                </a:rPr>
                                                <m:t>1</m:t>
                                              </m:r>
                                            </m:sub>
                                          </m:sSub>
                                          <m:r>
                                            <a:rPr lang="fr-FR" i="1">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𝑔</m:t>
                                              </m:r>
                                            </m:e>
                                            <m:sub>
                                              <m:r>
                                                <a:rPr lang="fr-FR" i="1">
                                                  <a:latin typeface="Cambria Math" panose="02040503050406030204" pitchFamily="18" charset="0"/>
                                                  <a:cs typeface="Calibri" panose="020F0502020204030204" pitchFamily="34" charset="0"/>
                                                </a:rPr>
                                                <m:t>1</m:t>
                                              </m:r>
                                            </m:sub>
                                          </m:sSub>
                                        </m:e>
                                      </m:d>
                                    </m:e>
                                    <m:sup>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𝜆</m:t>
                                          </m:r>
                                        </m:e>
                                        <m:sub>
                                          <m:r>
                                            <a:rPr lang="fr-FR" i="1">
                                              <a:latin typeface="Cambria Math" panose="02040503050406030204" pitchFamily="18" charset="0"/>
                                              <a:cs typeface="Calibri" panose="020F0502020204030204" pitchFamily="34" charset="0"/>
                                            </a:rPr>
                                            <m:t>𝑥</m:t>
                                          </m:r>
                                        </m:sub>
                                      </m:sSub>
                                    </m:sup>
                                  </m:sSup>
                                  <m:r>
                                    <a:rPr lang="fr-FR" i="1">
                                      <a:latin typeface="Cambria Math" panose="02040503050406030204" pitchFamily="18" charset="0"/>
                                      <a:cs typeface="Calibri" panose="020F0502020204030204" pitchFamily="34" charset="0"/>
                                    </a:rPr>
                                    <m:t>𝑒</m:t>
                                  </m:r>
                                  <m:sSup>
                                    <m:sSupPr>
                                      <m:ctrlPr>
                                        <a:rPr lang="fr-FR" i="1">
                                          <a:latin typeface="Cambria Math" panose="02040503050406030204" pitchFamily="18" charset="0"/>
                                          <a:cs typeface="Calibri" panose="020F0502020204030204" pitchFamily="34" charset="0"/>
                                        </a:rPr>
                                      </m:ctrlPr>
                                    </m:sSupPr>
                                    <m:e>
                                      <m:d>
                                        <m:dPr>
                                          <m:ctrlPr>
                                            <a:rPr lang="fr-FR" i="1">
                                              <a:latin typeface="Cambria Math" panose="02040503050406030204" pitchFamily="18" charset="0"/>
                                              <a:cs typeface="Calibri" panose="020F0502020204030204" pitchFamily="34" charset="0"/>
                                            </a:rPr>
                                          </m:ctrlPr>
                                        </m:dPr>
                                        <m:e>
                                          <m:r>
                                            <a:rPr lang="fr-FR" i="1">
                                              <a:latin typeface="Cambria Math" panose="02040503050406030204" pitchFamily="18" charset="0"/>
                                              <a:cs typeface="Calibri" panose="020F0502020204030204" pitchFamily="34" charset="0"/>
                                            </a:rPr>
                                            <m:t>𝐻</m:t>
                                          </m:r>
                                          <m:d>
                                            <m:dPr>
                                              <m:ctrlPr>
                                                <a:rPr lang="fr-FR" i="1">
                                                  <a:latin typeface="Cambria Math" panose="02040503050406030204" pitchFamily="18" charset="0"/>
                                                  <a:cs typeface="Calibri" panose="020F0502020204030204" pitchFamily="34" charset="0"/>
                                                </a:rPr>
                                              </m:ctrlPr>
                                            </m:dPr>
                                            <m:e>
                                              <m:r>
                                                <a:rPr lang="fr-FR" i="1">
                                                  <a:latin typeface="Cambria Math" panose="02040503050406030204" pitchFamily="18" charset="0"/>
                                                  <a:cs typeface="Calibri" panose="020F0502020204030204" pitchFamily="34" charset="0"/>
                                                </a:rPr>
                                                <m:t>𝐺𝐼𝐷</m:t>
                                              </m:r>
                                            </m:e>
                                          </m:d>
                                          <m:r>
                                            <a:rPr lang="fr-FR" i="1">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𝑔</m:t>
                                              </m:r>
                                            </m:e>
                                            <m:sub>
                                              <m:r>
                                                <a:rPr lang="fr-FR" i="1">
                                                  <a:latin typeface="Cambria Math" panose="02040503050406030204" pitchFamily="18" charset="0"/>
                                                  <a:cs typeface="Calibri" panose="020F0502020204030204" pitchFamily="34" charset="0"/>
                                                </a:rPr>
                                                <m:t>1</m:t>
                                              </m:r>
                                            </m:sub>
                                          </m:sSub>
                                        </m:e>
                                      </m:d>
                                    </m:e>
                                    <m:sup>
                                      <m:sSub>
                                        <m:sSubPr>
                                          <m:ctrlPr>
                                            <a:rPr lang="fr-FR" i="1">
                                              <a:latin typeface="Cambria Math" panose="02040503050406030204" pitchFamily="18" charset="0"/>
                                              <a:cs typeface="Calibri" panose="020F0502020204030204" pitchFamily="34" charset="0"/>
                                            </a:rPr>
                                          </m:ctrlPr>
                                        </m:sSubPr>
                                        <m:e>
                                          <m:r>
                                            <a:rPr lang="fr-FR" i="1">
                                              <a:latin typeface="Cambria Math" panose="02040503050406030204" pitchFamily="18" charset="0"/>
                                              <a:cs typeface="Calibri" panose="020F0502020204030204" pitchFamily="34" charset="0"/>
                                            </a:rPr>
                                            <m:t>𝑤</m:t>
                                          </m:r>
                                        </m:e>
                                        <m:sub>
                                          <m:r>
                                            <a:rPr lang="fr-FR" i="1">
                                              <a:latin typeface="Cambria Math" panose="02040503050406030204" pitchFamily="18" charset="0"/>
                                              <a:cs typeface="Calibri" panose="020F0502020204030204" pitchFamily="34" charset="0"/>
                                            </a:rPr>
                                            <m:t>𝑥</m:t>
                                          </m:r>
                                        </m:sub>
                                      </m:sSub>
                                    </m:sup>
                                  </m:sSup>
                                </m:e>
                              </m:d>
                            </m:e>
                            <m:sup>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𝑐</m:t>
                                  </m:r>
                                </m:e>
                                <m:sub>
                                  <m:r>
                                    <a:rPr lang="fr-FR" b="0" i="1" smtClean="0">
                                      <a:latin typeface="Cambria Math" panose="02040503050406030204" pitchFamily="18" charset="0"/>
                                      <a:cs typeface="Calibri" panose="020F0502020204030204" pitchFamily="34" charset="0"/>
                                    </a:rPr>
                                    <m:t>𝑥</m:t>
                                  </m:r>
                                </m:sub>
                              </m:sSub>
                            </m:sup>
                          </m:sSup>
                          <m:r>
                            <a:rPr lang="fr-FR" b="0" i="1" smtClean="0">
                              <a:latin typeface="Cambria Math" panose="02040503050406030204" pitchFamily="18" charset="0"/>
                              <a:cs typeface="Calibri" panose="020F0502020204030204" pitchFamily="34" charset="0"/>
                            </a:rPr>
                            <m:t>=</m:t>
                          </m:r>
                          <m:r>
                            <a:rPr lang="fr-FR" b="0" i="1" smtClean="0">
                              <a:solidFill>
                                <a:srgbClr val="FF0000"/>
                              </a:solidFill>
                              <a:latin typeface="Cambria Math" panose="02040503050406030204" pitchFamily="18" charset="0"/>
                              <a:cs typeface="Calibri" panose="020F0502020204030204" pitchFamily="34" charset="0"/>
                            </a:rPr>
                            <m:t>𝑒</m:t>
                          </m:r>
                          <m:sSup>
                            <m:sSupPr>
                              <m:ctrlPr>
                                <a:rPr lang="fr-FR" b="0" i="1" smtClean="0">
                                  <a:solidFill>
                                    <a:srgbClr val="FF0000"/>
                                  </a:solidFill>
                                  <a:latin typeface="Cambria Math" panose="02040503050406030204" pitchFamily="18" charset="0"/>
                                  <a:cs typeface="Calibri" panose="020F0502020204030204" pitchFamily="34" charset="0"/>
                                </a:rPr>
                              </m:ctrlPr>
                            </m:sSupPr>
                            <m:e>
                              <m:d>
                                <m:dPr>
                                  <m:ctrlPr>
                                    <a:rPr lang="fr-FR" b="0" i="1" smtClean="0">
                                      <a:solidFill>
                                        <a:srgbClr val="FF0000"/>
                                      </a:solidFill>
                                      <a:latin typeface="Cambria Math" panose="02040503050406030204" pitchFamily="18" charset="0"/>
                                      <a:cs typeface="Calibri" panose="020F0502020204030204" pitchFamily="34" charset="0"/>
                                    </a:rPr>
                                  </m:ctrlPr>
                                </m:dPr>
                                <m:e>
                                  <m:sSub>
                                    <m:sSubPr>
                                      <m:ctrlPr>
                                        <a:rPr lang="fr-FR" b="0" i="1" smtClean="0">
                                          <a:solidFill>
                                            <a:srgbClr val="FF0000"/>
                                          </a:solidFill>
                                          <a:latin typeface="Cambria Math" panose="02040503050406030204" pitchFamily="18" charset="0"/>
                                          <a:cs typeface="Calibri" panose="020F0502020204030204" pitchFamily="34" charset="0"/>
                                        </a:rPr>
                                      </m:ctrlPr>
                                    </m:sSubPr>
                                    <m:e>
                                      <m:r>
                                        <a:rPr lang="fr-FR" b="0" i="1" smtClean="0">
                                          <a:solidFill>
                                            <a:srgbClr val="FF0000"/>
                                          </a:solidFill>
                                          <a:latin typeface="Cambria Math" panose="02040503050406030204" pitchFamily="18" charset="0"/>
                                          <a:cs typeface="Calibri" panose="020F0502020204030204" pitchFamily="34" charset="0"/>
                                        </a:rPr>
                                        <m:t>𝑔</m:t>
                                      </m:r>
                                    </m:e>
                                    <m:sub>
                                      <m:r>
                                        <a:rPr lang="fr-FR" b="0" i="1" smtClean="0">
                                          <a:solidFill>
                                            <a:srgbClr val="FF0000"/>
                                          </a:solidFill>
                                          <a:latin typeface="Cambria Math" panose="02040503050406030204" pitchFamily="18" charset="0"/>
                                          <a:cs typeface="Calibri" panose="020F0502020204030204" pitchFamily="34" charset="0"/>
                                        </a:rPr>
                                        <m:t>1</m:t>
                                      </m:r>
                                    </m:sub>
                                  </m:sSub>
                                  <m:r>
                                    <a:rPr lang="fr-FR" b="0" i="1" smtClean="0">
                                      <a:solidFill>
                                        <a:srgbClr val="FF0000"/>
                                      </a:solidFill>
                                      <a:latin typeface="Cambria Math" panose="02040503050406030204" pitchFamily="18" charset="0"/>
                                      <a:cs typeface="Calibri" panose="020F0502020204030204" pitchFamily="34" charset="0"/>
                                    </a:rPr>
                                    <m:t>,</m:t>
                                  </m:r>
                                  <m:sSub>
                                    <m:sSubPr>
                                      <m:ctrlPr>
                                        <a:rPr lang="fr-FR" b="0" i="1" smtClean="0">
                                          <a:solidFill>
                                            <a:srgbClr val="FF0000"/>
                                          </a:solidFill>
                                          <a:latin typeface="Cambria Math" panose="02040503050406030204" pitchFamily="18" charset="0"/>
                                          <a:cs typeface="Calibri" panose="020F0502020204030204" pitchFamily="34" charset="0"/>
                                        </a:rPr>
                                      </m:ctrlPr>
                                    </m:sSubPr>
                                    <m:e>
                                      <m:r>
                                        <a:rPr lang="fr-FR" b="0" i="1" smtClean="0">
                                          <a:solidFill>
                                            <a:srgbClr val="FF0000"/>
                                          </a:solidFill>
                                          <a:latin typeface="Cambria Math" panose="02040503050406030204" pitchFamily="18" charset="0"/>
                                          <a:cs typeface="Calibri" panose="020F0502020204030204" pitchFamily="34" charset="0"/>
                                        </a:rPr>
                                        <m:t>𝑔</m:t>
                                      </m:r>
                                    </m:e>
                                    <m:sub>
                                      <m:r>
                                        <a:rPr lang="fr-FR" b="0" i="1" smtClean="0">
                                          <a:solidFill>
                                            <a:srgbClr val="FF0000"/>
                                          </a:solidFill>
                                          <a:latin typeface="Cambria Math" panose="02040503050406030204" pitchFamily="18" charset="0"/>
                                          <a:cs typeface="Calibri" panose="020F0502020204030204" pitchFamily="34" charset="0"/>
                                        </a:rPr>
                                        <m:t>1</m:t>
                                      </m:r>
                                    </m:sub>
                                  </m:sSub>
                                </m:e>
                              </m:d>
                            </m:e>
                            <m:sup>
                              <m:r>
                                <a:rPr lang="fr-FR" b="0" i="1" smtClean="0">
                                  <a:solidFill>
                                    <a:srgbClr val="FF0000"/>
                                  </a:solidFill>
                                  <a:latin typeface="Cambria Math" panose="02040503050406030204" pitchFamily="18" charset="0"/>
                                  <a:cs typeface="Calibri" panose="020F0502020204030204" pitchFamily="34" charset="0"/>
                                </a:rPr>
                                <m:t>𝑠</m:t>
                              </m:r>
                            </m:sup>
                          </m:sSup>
                        </m:e>
                      </m:nary>
                    </m:oMath>
                  </m:oMathPara>
                </a14:m>
                <a:endParaRPr lang="en-US" dirty="0">
                  <a:latin typeface="Calibri" panose="020F0502020204030204" pitchFamily="34" charset="0"/>
                  <a:cs typeface="Calibri" panose="020F0502020204030204" pitchFamily="34" charset="0"/>
                </a:endParaRPr>
              </a:p>
              <a:p>
                <a:pPr marL="898525" indent="-273050">
                  <a:buClr>
                    <a:srgbClr val="438086"/>
                  </a:buClr>
                  <a:buSzPct val="60000"/>
                  <a:buFont typeface="Wingdings"/>
                  <a:buChar char=""/>
                </a:pPr>
                <a:r>
                  <a:rPr lang="en-US" dirty="0">
                    <a:latin typeface="Calibri" panose="020F0502020204030204" pitchFamily="34" charset="0"/>
                    <a:cs typeface="Calibri" panose="020F0502020204030204" pitchFamily="34" charset="0"/>
                  </a:rPr>
                  <a:t>Then, the message </a:t>
                </a:r>
                <a14:m>
                  <m:oMath xmlns:m="http://schemas.openxmlformats.org/officeDocument/2006/math">
                    <m:r>
                      <a:rPr lang="fr-FR" b="0" i="1" smtClean="0">
                        <a:latin typeface="Cambria Math" panose="02040503050406030204" pitchFamily="18" charset="0"/>
                        <a:cs typeface="Calibri" panose="020F0502020204030204" pitchFamily="34" charset="0"/>
                      </a:rPr>
                      <m:t>𝑀</m:t>
                    </m:r>
                  </m:oMath>
                </a14:m>
                <a:r>
                  <a:rPr lang="en-US" dirty="0">
                    <a:latin typeface="Calibri" panose="020F0502020204030204" pitchFamily="34" charset="0"/>
                    <a:cs typeface="Calibri" panose="020F0502020204030204" pitchFamily="34" charset="0"/>
                  </a:rPr>
                  <a:t> will be:</a:t>
                </a:r>
              </a:p>
              <a:p>
                <a:pPr marL="898525" indent="-273050">
                  <a:buClr>
                    <a:srgbClr val="438086"/>
                  </a:buClr>
                  <a:buSzPct val="60000"/>
                  <a:buFont typeface="Wingdings"/>
                  <a:buChar char=""/>
                </a:pPr>
                <a:endParaRPr lang="en-US" sz="1100" dirty="0">
                  <a:latin typeface="Calibri" panose="020F0502020204030204" pitchFamily="34" charset="0"/>
                  <a:cs typeface="Calibri" panose="020F0502020204030204" pitchFamily="34" charset="0"/>
                </a:endParaRPr>
              </a:p>
              <a:p>
                <a:pPr marL="625475">
                  <a:buClr>
                    <a:srgbClr val="438086"/>
                  </a:buClr>
                  <a:buSzPct val="60000"/>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Calibri" panose="020F0502020204030204" pitchFamily="34" charset="0"/>
                        </a:rPr>
                        <m:t>𝑀</m:t>
                      </m:r>
                      <m:r>
                        <a:rPr lang="fr-FR" b="0" i="1" smtClean="0">
                          <a:latin typeface="Cambria Math" panose="02040503050406030204" pitchFamily="18" charset="0"/>
                          <a:cs typeface="Calibri" panose="020F0502020204030204" pitchFamily="34" charset="0"/>
                        </a:rPr>
                        <m:t>=</m:t>
                      </m:r>
                      <m:f>
                        <m:fPr>
                          <m:ctrlPr>
                            <a:rPr lang="fr-FR" b="0" i="1" smtClean="0">
                              <a:latin typeface="Cambria Math" panose="02040503050406030204" pitchFamily="18" charset="0"/>
                              <a:cs typeface="Calibri" panose="020F0502020204030204" pitchFamily="34" charset="0"/>
                            </a:rPr>
                          </m:ctrlPr>
                        </m:fPr>
                        <m:num>
                          <m:sSub>
                            <m:sSubPr>
                              <m:ctrlPr>
                                <a:rPr lang="fr-FR" b="0" i="1" smtClean="0">
                                  <a:latin typeface="Cambria Math" panose="02040503050406030204" pitchFamily="18" charset="0"/>
                                  <a:cs typeface="Calibri" panose="020F0502020204030204" pitchFamily="34" charset="0"/>
                                </a:rPr>
                              </m:ctrlPr>
                            </m:sSubPr>
                            <m:e>
                              <m:r>
                                <a:rPr lang="fr-FR" b="0" i="1" smtClean="0">
                                  <a:latin typeface="Cambria Math" panose="02040503050406030204" pitchFamily="18" charset="0"/>
                                  <a:cs typeface="Calibri" panose="020F0502020204030204" pitchFamily="34" charset="0"/>
                                </a:rPr>
                                <m:t>𝐶</m:t>
                              </m:r>
                            </m:e>
                            <m:sub>
                              <m:r>
                                <a:rPr lang="fr-FR" b="0" i="1" smtClean="0">
                                  <a:latin typeface="Cambria Math" panose="02040503050406030204" pitchFamily="18" charset="0"/>
                                  <a:cs typeface="Calibri" panose="020F0502020204030204" pitchFamily="34" charset="0"/>
                                </a:rPr>
                                <m:t>0</m:t>
                              </m:r>
                            </m:sub>
                          </m:sSub>
                        </m:num>
                        <m:den>
                          <m:r>
                            <a:rPr lang="fr-FR" i="1" smtClean="0">
                              <a:solidFill>
                                <a:srgbClr val="FF0000"/>
                              </a:solidFill>
                              <a:latin typeface="Cambria Math" panose="02040503050406030204" pitchFamily="18" charset="0"/>
                              <a:cs typeface="Calibri" panose="020F0502020204030204" pitchFamily="34" charset="0"/>
                            </a:rPr>
                            <m:t>𝑒</m:t>
                          </m:r>
                          <m:sSup>
                            <m:sSupPr>
                              <m:ctrlPr>
                                <a:rPr lang="fr-FR" i="1">
                                  <a:solidFill>
                                    <a:srgbClr val="FF0000"/>
                                  </a:solidFill>
                                  <a:latin typeface="Cambria Math" panose="02040503050406030204" pitchFamily="18" charset="0"/>
                                  <a:cs typeface="Calibri" panose="020F0502020204030204" pitchFamily="34" charset="0"/>
                                </a:rPr>
                              </m:ctrlPr>
                            </m:sSupPr>
                            <m:e>
                              <m:d>
                                <m:dPr>
                                  <m:ctrlPr>
                                    <a:rPr lang="fr-FR" i="1">
                                      <a:solidFill>
                                        <a:srgbClr val="FF0000"/>
                                      </a:solidFill>
                                      <a:latin typeface="Cambria Math" panose="02040503050406030204" pitchFamily="18" charset="0"/>
                                      <a:cs typeface="Calibri" panose="020F0502020204030204" pitchFamily="34" charset="0"/>
                                    </a:rPr>
                                  </m:ctrlPr>
                                </m:dPr>
                                <m:e>
                                  <m:sSub>
                                    <m:sSubPr>
                                      <m:ctrlPr>
                                        <a:rPr lang="fr-FR" i="1">
                                          <a:solidFill>
                                            <a:srgbClr val="FF0000"/>
                                          </a:solidFill>
                                          <a:latin typeface="Cambria Math" panose="02040503050406030204" pitchFamily="18" charset="0"/>
                                          <a:cs typeface="Calibri" panose="020F0502020204030204" pitchFamily="34" charset="0"/>
                                        </a:rPr>
                                      </m:ctrlPr>
                                    </m:sSubPr>
                                    <m:e>
                                      <m:r>
                                        <a:rPr lang="fr-FR" i="1">
                                          <a:solidFill>
                                            <a:srgbClr val="FF0000"/>
                                          </a:solidFill>
                                          <a:latin typeface="Cambria Math" panose="02040503050406030204" pitchFamily="18" charset="0"/>
                                          <a:cs typeface="Calibri" panose="020F0502020204030204" pitchFamily="34" charset="0"/>
                                        </a:rPr>
                                        <m:t>𝑔</m:t>
                                      </m:r>
                                    </m:e>
                                    <m:sub>
                                      <m:r>
                                        <a:rPr lang="fr-FR" i="1">
                                          <a:solidFill>
                                            <a:srgbClr val="FF0000"/>
                                          </a:solidFill>
                                          <a:latin typeface="Cambria Math" panose="02040503050406030204" pitchFamily="18" charset="0"/>
                                          <a:cs typeface="Calibri" panose="020F0502020204030204" pitchFamily="34" charset="0"/>
                                        </a:rPr>
                                        <m:t>1</m:t>
                                      </m:r>
                                    </m:sub>
                                  </m:sSub>
                                  <m:r>
                                    <a:rPr lang="fr-FR" i="1">
                                      <a:solidFill>
                                        <a:srgbClr val="FF0000"/>
                                      </a:solidFill>
                                      <a:latin typeface="Cambria Math" panose="02040503050406030204" pitchFamily="18" charset="0"/>
                                      <a:cs typeface="Calibri" panose="020F0502020204030204" pitchFamily="34" charset="0"/>
                                    </a:rPr>
                                    <m:t>,</m:t>
                                  </m:r>
                                  <m:sSub>
                                    <m:sSubPr>
                                      <m:ctrlPr>
                                        <a:rPr lang="fr-FR" i="1">
                                          <a:solidFill>
                                            <a:srgbClr val="FF0000"/>
                                          </a:solidFill>
                                          <a:latin typeface="Cambria Math" panose="02040503050406030204" pitchFamily="18" charset="0"/>
                                          <a:cs typeface="Calibri" panose="020F0502020204030204" pitchFamily="34" charset="0"/>
                                        </a:rPr>
                                      </m:ctrlPr>
                                    </m:sSubPr>
                                    <m:e>
                                      <m:r>
                                        <a:rPr lang="fr-FR" i="1">
                                          <a:solidFill>
                                            <a:srgbClr val="FF0000"/>
                                          </a:solidFill>
                                          <a:latin typeface="Cambria Math" panose="02040503050406030204" pitchFamily="18" charset="0"/>
                                          <a:cs typeface="Calibri" panose="020F0502020204030204" pitchFamily="34" charset="0"/>
                                        </a:rPr>
                                        <m:t>𝑔</m:t>
                                      </m:r>
                                    </m:e>
                                    <m:sub>
                                      <m:r>
                                        <a:rPr lang="fr-FR" i="1">
                                          <a:solidFill>
                                            <a:srgbClr val="FF0000"/>
                                          </a:solidFill>
                                          <a:latin typeface="Cambria Math" panose="02040503050406030204" pitchFamily="18" charset="0"/>
                                          <a:cs typeface="Calibri" panose="020F0502020204030204" pitchFamily="34" charset="0"/>
                                        </a:rPr>
                                        <m:t>1</m:t>
                                      </m:r>
                                    </m:sub>
                                  </m:sSub>
                                </m:e>
                              </m:d>
                            </m:e>
                            <m:sup>
                              <m:r>
                                <a:rPr lang="fr-FR" i="1">
                                  <a:solidFill>
                                    <a:srgbClr val="FF0000"/>
                                  </a:solidFill>
                                  <a:latin typeface="Cambria Math" panose="02040503050406030204" pitchFamily="18" charset="0"/>
                                  <a:cs typeface="Calibri" panose="020F0502020204030204" pitchFamily="34" charset="0"/>
                                </a:rPr>
                                <m:t>𝑠</m:t>
                              </m:r>
                            </m:sup>
                          </m:sSup>
                        </m:den>
                      </m:f>
                    </m:oMath>
                  </m:oMathPara>
                </a14:m>
                <a:endParaRPr lang="fr-FR" b="0" dirty="0">
                  <a:latin typeface="Calibri" panose="020F0502020204030204" pitchFamily="34" charset="0"/>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A858EC76-9408-459C-A08C-2F999EE35930}"/>
                  </a:ext>
                </a:extLst>
              </p:cNvPr>
              <p:cNvSpPr txBox="1">
                <a:spLocks noRot="1" noChangeAspect="1" noMove="1" noResize="1" noEditPoints="1" noAdjustHandles="1" noChangeArrowheads="1" noChangeShapeType="1" noTextEdit="1"/>
              </p:cNvSpPr>
              <p:nvPr/>
            </p:nvSpPr>
            <p:spPr>
              <a:xfrm>
                <a:off x="0" y="1374484"/>
                <a:ext cx="9144000" cy="5471947"/>
              </a:xfrm>
              <a:prstGeom prst="rect">
                <a:avLst/>
              </a:prstGeom>
              <a:blipFill>
                <a:blip r:embed="rId2"/>
                <a:stretch>
                  <a:fillRect l="-267"/>
                </a:stretch>
              </a:blipFill>
            </p:spPr>
            <p:txBody>
              <a:bodyPr/>
              <a:lstStyle/>
              <a:p>
                <a:r>
                  <a:rPr lang="en-US">
                    <a:noFill/>
                  </a:rPr>
                  <a:t> </a:t>
                </a:r>
              </a:p>
            </p:txBody>
          </p:sp>
        </mc:Fallback>
      </mc:AlternateContent>
    </p:spTree>
    <p:extLst>
      <p:ext uri="{BB962C8B-B14F-4D97-AF65-F5344CB8AC3E}">
        <p14:creationId xmlns:p14="http://schemas.microsoft.com/office/powerpoint/2010/main" val="2760557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39</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Conclusion</a:t>
            </a:r>
          </a:p>
        </p:txBody>
      </p:sp>
      <p:sp>
        <p:nvSpPr>
          <p:cNvPr id="10" name="Rectangle 3"/>
          <p:cNvSpPr txBox="1">
            <a:spLocks noChangeArrowheads="1"/>
          </p:cNvSpPr>
          <p:nvPr/>
        </p:nvSpPr>
        <p:spPr>
          <a:xfrm>
            <a:off x="431540" y="137448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6" name="ZoneTexte 5">
            <a:extLst>
              <a:ext uri="{FF2B5EF4-FFF2-40B4-BE49-F238E27FC236}">
                <a16:creationId xmlns:a16="http://schemas.microsoft.com/office/drawing/2014/main" id="{8470BA41-DF33-425E-B95A-1E589B73E1AE}"/>
              </a:ext>
            </a:extLst>
          </p:cNvPr>
          <p:cNvSpPr txBox="1"/>
          <p:nvPr/>
        </p:nvSpPr>
        <p:spPr>
          <a:xfrm>
            <a:off x="138897" y="1303608"/>
            <a:ext cx="8856984" cy="5709255"/>
          </a:xfrm>
          <a:prstGeom prst="rect">
            <a:avLst/>
          </a:prstGeom>
          <a:noFill/>
        </p:spPr>
        <p:txBody>
          <a:bodyPr wrap="square">
            <a:spAutoFit/>
          </a:bodyPr>
          <a:lstStyle/>
          <a:p>
            <a:pPr algn="just">
              <a:buClr>
                <a:srgbClr val="438086"/>
              </a:buClr>
              <a:buSzPct val="60000"/>
            </a:pPr>
            <a:r>
              <a:rPr lang="en-US" sz="2000" dirty="0">
                <a:latin typeface="Calibri"/>
                <a:cs typeface="Calibri"/>
              </a:rPr>
              <a:t>Attribute-based encryption is a public key encryption scheme that: </a:t>
            </a:r>
          </a:p>
          <a:p>
            <a:pPr algn="just">
              <a:buClr>
                <a:srgbClr val="438086"/>
              </a:buClr>
              <a:buSzPct val="60000"/>
            </a:pPr>
            <a:endParaRPr lang="en-US" sz="2000" dirty="0">
              <a:latin typeface="Calibri"/>
              <a:cs typeface="Calibri"/>
            </a:endParaRPr>
          </a:p>
          <a:p>
            <a:pPr marL="982663" indent="-342900" algn="just">
              <a:buClr>
                <a:srgbClr val="438086"/>
              </a:buClr>
              <a:buSzPct val="60000"/>
              <a:buFont typeface="Wingdings" panose="05000000000000000000" pitchFamily="2" charset="2"/>
              <a:buChar char="q"/>
            </a:pPr>
            <a:r>
              <a:rPr lang="en-US" sz="2000" dirty="0">
                <a:latin typeface="Calibri"/>
                <a:cs typeface="Calibri"/>
              </a:rPr>
              <a:t>defines users keys based on a set of attributes.</a:t>
            </a:r>
          </a:p>
          <a:p>
            <a:pPr marL="982663" indent="-342900" algn="just">
              <a:buClr>
                <a:srgbClr val="438086"/>
              </a:buClr>
              <a:buSzPct val="60000"/>
              <a:buFont typeface="Wingdings" panose="05000000000000000000" pitchFamily="2" charset="2"/>
              <a:buChar char="q"/>
            </a:pPr>
            <a:endParaRPr lang="en-US" sz="2000" dirty="0">
              <a:latin typeface="Calibri"/>
              <a:cs typeface="Calibri"/>
            </a:endParaRPr>
          </a:p>
          <a:p>
            <a:pPr marL="982663" indent="-342900" algn="just">
              <a:buClr>
                <a:srgbClr val="438086"/>
              </a:buClr>
              <a:buSzPct val="60000"/>
              <a:buFont typeface="Wingdings" panose="05000000000000000000" pitchFamily="2" charset="2"/>
              <a:buChar char="q"/>
            </a:pPr>
            <a:r>
              <a:rPr lang="en-US" sz="2000" dirty="0">
                <a:latin typeface="Calibri"/>
                <a:cs typeface="Calibri"/>
              </a:rPr>
              <a:t>defines access policies describing attributes allowing to decrypt data ‘’fine-grained cryptographic access control’’.</a:t>
            </a:r>
          </a:p>
          <a:p>
            <a:pPr marL="639763" algn="just">
              <a:buClr>
                <a:srgbClr val="438086"/>
              </a:buClr>
              <a:buSzPct val="60000"/>
            </a:pPr>
            <a:endParaRPr lang="en-US" sz="1100" dirty="0">
              <a:latin typeface="Calibri"/>
              <a:cs typeface="Calibri"/>
            </a:endParaRPr>
          </a:p>
          <a:p>
            <a:pPr algn="just">
              <a:buClr>
                <a:srgbClr val="438086"/>
              </a:buClr>
              <a:buSzPct val="60000"/>
            </a:pPr>
            <a:r>
              <a:rPr lang="en-US" sz="2000" dirty="0">
                <a:latin typeface="Calibri"/>
                <a:cs typeface="Calibri"/>
              </a:rPr>
              <a:t>There are mainly two centralized version for attribute-based encryption (KP-ABE and CP-ABE)</a:t>
            </a:r>
          </a:p>
          <a:p>
            <a:pPr algn="just">
              <a:buClr>
                <a:srgbClr val="438086"/>
              </a:buClr>
              <a:buSzPct val="60000"/>
            </a:pPr>
            <a:endParaRPr lang="en-US" sz="1000" dirty="0">
              <a:latin typeface="Calibri"/>
              <a:cs typeface="Calibri"/>
            </a:endParaRPr>
          </a:p>
          <a:p>
            <a:pPr algn="just">
              <a:buClr>
                <a:srgbClr val="438086"/>
              </a:buClr>
              <a:buSzPct val="60000"/>
            </a:pPr>
            <a:r>
              <a:rPr lang="en-US" sz="2000" dirty="0">
                <a:latin typeface="Calibri"/>
                <a:cs typeface="Calibri"/>
              </a:rPr>
              <a:t>CP-ABE has been extended in a decentralized version where:</a:t>
            </a:r>
          </a:p>
          <a:p>
            <a:pPr algn="just">
              <a:buClr>
                <a:srgbClr val="438086"/>
              </a:buClr>
              <a:buSzPct val="60000"/>
            </a:pPr>
            <a:endParaRPr lang="en-US" sz="2000" dirty="0">
              <a:latin typeface="Calibri"/>
              <a:cs typeface="Calibri"/>
            </a:endParaRPr>
          </a:p>
          <a:p>
            <a:pPr marL="806450" indent="-342900" algn="just">
              <a:buClr>
                <a:srgbClr val="438086"/>
              </a:buClr>
              <a:buSzPct val="60000"/>
              <a:buFont typeface="Wingdings" panose="05000000000000000000" pitchFamily="2" charset="2"/>
              <a:buChar char="q"/>
            </a:pPr>
            <a:r>
              <a:rPr lang="en-US" sz="2000" dirty="0">
                <a:latin typeface="Calibri"/>
                <a:cs typeface="Calibri"/>
              </a:rPr>
              <a:t>any party can become an authority </a:t>
            </a:r>
          </a:p>
          <a:p>
            <a:pPr marL="806450" indent="-342900" algn="just">
              <a:buClr>
                <a:srgbClr val="438086"/>
              </a:buClr>
              <a:buSzPct val="60000"/>
              <a:buFont typeface="Wingdings" panose="05000000000000000000" pitchFamily="2" charset="2"/>
              <a:buChar char="q"/>
            </a:pPr>
            <a:endParaRPr lang="en-US" sz="2000" dirty="0">
              <a:latin typeface="Calibri"/>
              <a:cs typeface="Calibri"/>
            </a:endParaRPr>
          </a:p>
          <a:p>
            <a:pPr marL="806450" indent="-342900" algn="just">
              <a:buClr>
                <a:srgbClr val="438086"/>
              </a:buClr>
              <a:buSzPct val="60000"/>
              <a:buFont typeface="Wingdings" panose="05000000000000000000" pitchFamily="2" charset="2"/>
              <a:buChar char="q"/>
            </a:pPr>
            <a:r>
              <a:rPr lang="en-US" sz="2000" dirty="0">
                <a:latin typeface="Calibri"/>
                <a:cs typeface="Calibri"/>
              </a:rPr>
              <a:t>any requirement for any global coordination other than the creation of an initial set of common reference parameters is needed</a:t>
            </a:r>
          </a:p>
          <a:p>
            <a:pPr marL="463550" algn="just">
              <a:buClr>
                <a:srgbClr val="438086"/>
              </a:buClr>
              <a:buSzPct val="60000"/>
            </a:pPr>
            <a:endParaRPr lang="en-US" sz="2000" dirty="0">
              <a:latin typeface="Calibri"/>
              <a:cs typeface="Calibri"/>
            </a:endParaRPr>
          </a:p>
          <a:p>
            <a:pPr marL="806450" indent="-342900" algn="just">
              <a:buClr>
                <a:srgbClr val="438086"/>
              </a:buClr>
              <a:buSzPct val="60000"/>
              <a:buFont typeface="Wingdings" panose="05000000000000000000" pitchFamily="2" charset="2"/>
              <a:buChar char="q"/>
            </a:pPr>
            <a:r>
              <a:rPr lang="en-US" sz="2000" dirty="0">
                <a:latin typeface="Calibri"/>
                <a:cs typeface="Calibri"/>
              </a:rPr>
              <a:t>Users managed by different authorities can securely share and control the access to data.</a:t>
            </a:r>
          </a:p>
        </p:txBody>
      </p:sp>
    </p:spTree>
    <p:extLst>
      <p:ext uri="{BB962C8B-B14F-4D97-AF65-F5344CB8AC3E}">
        <p14:creationId xmlns:p14="http://schemas.microsoft.com/office/powerpoint/2010/main" val="56320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4</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History</a:t>
            </a:r>
          </a:p>
        </p:txBody>
      </p:sp>
      <p:sp>
        <p:nvSpPr>
          <p:cNvPr id="10" name="Rectangle 3"/>
          <p:cNvSpPr txBox="1">
            <a:spLocks noChangeArrowheads="1"/>
          </p:cNvSpPr>
          <p:nvPr/>
        </p:nvSpPr>
        <p:spPr>
          <a:xfrm>
            <a:off x="431540" y="1448780"/>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8" name="ZoneTexte 7">
            <a:extLst>
              <a:ext uri="{FF2B5EF4-FFF2-40B4-BE49-F238E27FC236}">
                <a16:creationId xmlns:a16="http://schemas.microsoft.com/office/drawing/2014/main" id="{406C1B32-089C-423F-9AFB-B38D2FAC00DD}"/>
              </a:ext>
            </a:extLst>
          </p:cNvPr>
          <p:cNvSpPr txBox="1"/>
          <p:nvPr/>
        </p:nvSpPr>
        <p:spPr>
          <a:xfrm>
            <a:off x="102870" y="1340768"/>
            <a:ext cx="8861617" cy="6063198"/>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The concept of attribute-based encryption was first proposed by Amit Sahai and Brent Waters. </a:t>
            </a:r>
            <a:r>
              <a:rPr lang="en-US" sz="1400" dirty="0">
                <a:latin typeface="Calibri" panose="020F0502020204030204" pitchFamily="34" charset="0"/>
                <a:cs typeface="Calibri" panose="020F0502020204030204" pitchFamily="34" charset="0"/>
              </a:rPr>
              <a:t>[</a:t>
            </a:r>
            <a:r>
              <a:rPr lang="en-US" sz="1400" b="0" dirty="0">
                <a:solidFill>
                  <a:srgbClr val="222222"/>
                </a:solidFill>
                <a:effectLst/>
                <a:latin typeface="Calibri" panose="020F0502020204030204" pitchFamily="34" charset="0"/>
                <a:cs typeface="Calibri" panose="020F0502020204030204" pitchFamily="34" charset="0"/>
              </a:rPr>
              <a:t>Sahai, Amit, and Brent Waters. "Fuzzy identity-based encryption." Annual international conference on the theory and applications of cryptographic techniques. Springer, Berlin, Heidelberg, 2005.</a:t>
            </a:r>
            <a:r>
              <a:rPr lang="en-US" sz="1400"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This concept allows to deploy </a:t>
            </a:r>
            <a:r>
              <a:rPr lang="en-US" sz="2000" dirty="0"/>
              <a:t>a </a:t>
            </a:r>
            <a:r>
              <a:rPr lang="en-US" sz="2000" dirty="0">
                <a:latin typeface="Calibri" panose="020F0502020204030204" pitchFamily="34" charset="0"/>
                <a:cs typeface="Calibri" panose="020F0502020204030204" pitchFamily="34" charset="0"/>
              </a:rPr>
              <a:t>cryptosystem for </a:t>
            </a:r>
            <a:r>
              <a:rPr lang="en-US" sz="2000" b="1" dirty="0">
                <a:latin typeface="Calibri" panose="020F0502020204030204" pitchFamily="34" charset="0"/>
                <a:cs typeface="Calibri" panose="020F0502020204030204" pitchFamily="34" charset="0"/>
              </a:rPr>
              <a:t>fine-grained</a:t>
            </a:r>
            <a:r>
              <a:rPr lang="en-US" sz="2000" dirty="0">
                <a:latin typeface="Calibri" panose="020F0502020204030204" pitchFamily="34" charset="0"/>
                <a:cs typeface="Calibri" panose="020F0502020204030204" pitchFamily="34" charset="0"/>
              </a:rPr>
              <a:t> sharing of encrypted data.</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Later by Vipul Goyal, </a:t>
            </a:r>
            <a:r>
              <a:rPr lang="en-US" sz="2000" dirty="0" err="1">
                <a:latin typeface="Calibri" panose="020F0502020204030204" pitchFamily="34" charset="0"/>
                <a:cs typeface="Calibri" panose="020F0502020204030204" pitchFamily="34" charset="0"/>
              </a:rPr>
              <a:t>Omkant</a:t>
            </a:r>
            <a:r>
              <a:rPr lang="en-US" sz="2000" dirty="0">
                <a:latin typeface="Calibri" panose="020F0502020204030204" pitchFamily="34" charset="0"/>
                <a:cs typeface="Calibri" panose="020F0502020204030204" pitchFamily="34" charset="0"/>
              </a:rPr>
              <a:t> Pandey, Amit Sahai, Brent Waters and John </a:t>
            </a:r>
            <a:r>
              <a:rPr lang="en-US" sz="2000" dirty="0" err="1">
                <a:latin typeface="Calibri" panose="020F0502020204030204" pitchFamily="34" charset="0"/>
                <a:cs typeface="Calibri" panose="020F0502020204030204" pitchFamily="34" charset="0"/>
              </a:rPr>
              <a:t>Bethencourt</a:t>
            </a:r>
            <a:r>
              <a:rPr lang="en-US" sz="2000" dirty="0">
                <a:latin typeface="Calibri" panose="020F0502020204030204" pitchFamily="34" charset="0"/>
                <a:cs typeface="Calibri" panose="020F0502020204030204" pitchFamily="34" charset="0"/>
              </a:rPr>
              <a:t> have proposed two different versions of attribute based encryption schemes. </a:t>
            </a:r>
            <a:r>
              <a:rPr lang="en-US" sz="1200" dirty="0">
                <a:latin typeface="Calibri" panose="020F0502020204030204" pitchFamily="34" charset="0"/>
                <a:cs typeface="Calibri" panose="020F0502020204030204" pitchFamily="34" charset="0"/>
              </a:rPr>
              <a:t>[</a:t>
            </a:r>
            <a:r>
              <a:rPr lang="en-US" sz="1200" b="0" i="0" dirty="0">
                <a:solidFill>
                  <a:srgbClr val="222222"/>
                </a:solidFill>
                <a:effectLst/>
                <a:latin typeface="Calibri" panose="020F0502020204030204" pitchFamily="34" charset="0"/>
                <a:cs typeface="Calibri" panose="020F0502020204030204" pitchFamily="34" charset="0"/>
              </a:rPr>
              <a:t>Goyal, Vipul, et al. "Attribute-based encryption for fine-grained access control of encrypted data." </a:t>
            </a:r>
            <a:r>
              <a:rPr lang="en-US" sz="1200" b="0" i="1" dirty="0">
                <a:solidFill>
                  <a:srgbClr val="222222"/>
                </a:solidFill>
                <a:effectLst/>
                <a:latin typeface="Calibri" panose="020F0502020204030204" pitchFamily="34" charset="0"/>
                <a:cs typeface="Calibri" panose="020F0502020204030204" pitchFamily="34" charset="0"/>
              </a:rPr>
              <a:t>Proceedings of the 13th ACM conference on Computer and communications security</a:t>
            </a:r>
            <a:r>
              <a:rPr lang="en-US" sz="1200" b="0" i="0" dirty="0">
                <a:solidFill>
                  <a:srgbClr val="222222"/>
                </a:solidFill>
                <a:effectLst/>
                <a:latin typeface="Calibri" panose="020F0502020204030204" pitchFamily="34" charset="0"/>
                <a:cs typeface="Calibri" panose="020F0502020204030204" pitchFamily="34" charset="0"/>
              </a:rPr>
              <a:t>. 2006.] [</a:t>
            </a:r>
            <a:r>
              <a:rPr lang="en-US" sz="1200" b="0" i="0" dirty="0" err="1">
                <a:solidFill>
                  <a:srgbClr val="222222"/>
                </a:solidFill>
                <a:effectLst/>
                <a:latin typeface="Calibri" panose="020F0502020204030204" pitchFamily="34" charset="0"/>
                <a:cs typeface="Calibri" panose="020F0502020204030204" pitchFamily="34" charset="0"/>
              </a:rPr>
              <a:t>Bethencourt</a:t>
            </a:r>
            <a:r>
              <a:rPr lang="en-US" sz="1200" b="0" i="0" dirty="0">
                <a:solidFill>
                  <a:srgbClr val="222222"/>
                </a:solidFill>
                <a:effectLst/>
                <a:latin typeface="Calibri" panose="020F0502020204030204" pitchFamily="34" charset="0"/>
                <a:cs typeface="Calibri" panose="020F0502020204030204" pitchFamily="34" charset="0"/>
              </a:rPr>
              <a:t>, John, Amit Sahai, and Brent Waters. "Ciphertext-policy attribute-based encryption." </a:t>
            </a:r>
            <a:r>
              <a:rPr lang="en-US" sz="1200" b="0" i="1" dirty="0">
                <a:solidFill>
                  <a:srgbClr val="222222"/>
                </a:solidFill>
                <a:effectLst/>
                <a:latin typeface="Calibri" panose="020F0502020204030204" pitchFamily="34" charset="0"/>
                <a:cs typeface="Calibri" panose="020F0502020204030204" pitchFamily="34" charset="0"/>
              </a:rPr>
              <a:t>2007 IEEE symposium on security and privacy (SP'07)</a:t>
            </a:r>
            <a:r>
              <a:rPr lang="en-US" sz="1200" b="0" i="0" dirty="0">
                <a:solidFill>
                  <a:srgbClr val="222222"/>
                </a:solidFill>
                <a:effectLst/>
                <a:latin typeface="Calibri" panose="020F0502020204030204" pitchFamily="34" charset="0"/>
                <a:cs typeface="Calibri" panose="020F0502020204030204" pitchFamily="34" charset="0"/>
              </a:rPr>
              <a:t>. IEEE, 2007.</a:t>
            </a:r>
            <a:r>
              <a:rPr lang="en-US" sz="12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Both versions allow to define access policies during the encryption.   </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After that, several researchers have further proposed attribute-based encryption with multiple authorities who jointly generate users' private keys. </a:t>
            </a:r>
          </a:p>
          <a:p>
            <a:pPr algn="just"/>
            <a:endParaRPr lang="en-US" sz="2000" dirty="0">
              <a:latin typeface="Calibri" panose="020F0502020204030204" pitchFamily="34" charset="0"/>
              <a:cs typeface="Calibri" panose="020F0502020204030204" pitchFamily="34" charset="0"/>
            </a:endParaRP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7335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5</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a:latin typeface="Calibri" panose="020F0502020204030204" pitchFamily="34" charset="0"/>
              </a:rPr>
              <a:t>Attribute-based Encryption</a:t>
            </a:r>
          </a:p>
        </p:txBody>
      </p:sp>
      <p:sp>
        <p:nvSpPr>
          <p:cNvPr id="10" name="Rectangle 3"/>
          <p:cNvSpPr txBox="1">
            <a:spLocks noChangeArrowheads="1"/>
          </p:cNvSpPr>
          <p:nvPr/>
        </p:nvSpPr>
        <p:spPr>
          <a:xfrm>
            <a:off x="431540" y="1448780"/>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11" name="ZoneTexte 10">
            <a:extLst>
              <a:ext uri="{FF2B5EF4-FFF2-40B4-BE49-F238E27FC236}">
                <a16:creationId xmlns:a16="http://schemas.microsoft.com/office/drawing/2014/main" id="{E653233C-39F4-4EA7-AC42-BB4777F1B84F}"/>
              </a:ext>
            </a:extLst>
          </p:cNvPr>
          <p:cNvSpPr txBox="1"/>
          <p:nvPr/>
        </p:nvSpPr>
        <p:spPr>
          <a:xfrm>
            <a:off x="131247" y="1448780"/>
            <a:ext cx="8797237" cy="8402300"/>
          </a:xfrm>
          <a:prstGeom prst="rect">
            <a:avLst/>
          </a:prstGeom>
          <a:noFill/>
        </p:spPr>
        <p:txBody>
          <a:bodyPr wrap="square">
            <a:spAutoFit/>
          </a:bodyPr>
          <a:lstStyle/>
          <a:p>
            <a:r>
              <a:rPr lang="fr-FR" sz="2000" b="1" dirty="0" err="1">
                <a:latin typeface="Calibri" panose="020F0502020204030204" pitchFamily="34" charset="0"/>
                <a:cs typeface="Calibri" panose="020F0502020204030204" pitchFamily="34" charset="0"/>
              </a:rPr>
              <a:t>Attribute-based</a:t>
            </a:r>
            <a:r>
              <a:rPr lang="fr-FR" sz="2000" b="1" dirty="0">
                <a:latin typeface="Calibri" panose="020F0502020204030204" pitchFamily="34" charset="0"/>
                <a:cs typeface="Calibri" panose="020F0502020204030204" pitchFamily="34" charset="0"/>
              </a:rPr>
              <a:t> </a:t>
            </a:r>
            <a:r>
              <a:rPr lang="fr-FR" sz="2000" b="1" dirty="0" err="1">
                <a:latin typeface="Calibri" panose="020F0502020204030204" pitchFamily="34" charset="0"/>
                <a:cs typeface="Calibri" panose="020F0502020204030204" pitchFamily="34" charset="0"/>
              </a:rPr>
              <a:t>encry</a:t>
            </a:r>
            <a:r>
              <a:rPr lang="en-GB" sz="2000" b="1" dirty="0" err="1">
                <a:latin typeface="Calibri" panose="020F0502020204030204" pitchFamily="34" charset="0"/>
                <a:cs typeface="Calibri" panose="020F0502020204030204" pitchFamily="34" charset="0"/>
              </a:rPr>
              <a:t>ption</a:t>
            </a:r>
            <a:r>
              <a:rPr lang="en-GB" sz="2000" b="1" dirty="0">
                <a:latin typeface="Calibri" panose="020F0502020204030204" pitchFamily="34" charset="0"/>
                <a:cs typeface="Calibri" panose="020F0502020204030204" pitchFamily="34" charset="0"/>
              </a:rPr>
              <a:t> (ABE)</a:t>
            </a:r>
            <a:r>
              <a:rPr lang="en-GB" sz="2000" dirty="0">
                <a:latin typeface="Calibri" panose="020F0502020204030204" pitchFamily="34" charset="0"/>
                <a:cs typeface="Calibri" panose="020F0502020204030204" pitchFamily="34" charset="0"/>
              </a:rPr>
              <a:t> is a public-key cryptographic method in which the users’ keys and the ciphertext depend on attributes.</a:t>
            </a:r>
          </a:p>
          <a:p>
            <a:endParaRPr lang="en-GB"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In ABE system, we usually consider the following architecture:</a:t>
            </a:r>
          </a:p>
          <a:p>
            <a:pPr marL="898525" indent="-273050" algn="just">
              <a:buClr>
                <a:srgbClr val="438086"/>
              </a:buClr>
              <a:buSzPct val="60000"/>
              <a:buFont typeface="Wingdings"/>
              <a:buChar char=""/>
            </a:pPr>
            <a:endParaRPr lang="en-US" sz="2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b="1" dirty="0">
                <a:latin typeface="Calibri" panose="020F0502020204030204" pitchFamily="34" charset="0"/>
                <a:cs typeface="Calibri" panose="020F0502020204030204" pitchFamily="34" charset="0"/>
              </a:rPr>
              <a:t>The authority</a:t>
            </a:r>
            <a:r>
              <a:rPr lang="en-US" sz="2000" dirty="0">
                <a:latin typeface="Calibri" panose="020F0502020204030204" pitchFamily="34" charset="0"/>
                <a:cs typeface="Calibri" panose="020F0502020204030204" pitchFamily="34" charset="0"/>
              </a:rPr>
              <a:t> is the entity responsible for security management in an attribute-based security scheme. It is responsible for the configuration of security parameters, the attributes used in its context and the generation keys for cryptographic operations. </a:t>
            </a:r>
          </a:p>
          <a:p>
            <a:pPr marL="898525" indent="-273050" algn="just">
              <a:buClr>
                <a:srgbClr val="438086"/>
              </a:buClr>
              <a:buSzPct val="60000"/>
              <a:buFont typeface="Wingdings"/>
              <a:buChar char=""/>
            </a:pPr>
            <a:endParaRPr lang="en-US" sz="2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b="1" dirty="0">
                <a:latin typeface="Calibri" panose="020F0502020204030204" pitchFamily="34" charset="0"/>
                <a:cs typeface="Calibri" panose="020F0502020204030204" pitchFamily="34" charset="0"/>
              </a:rPr>
              <a:t>The users</a:t>
            </a:r>
            <a:r>
              <a:rPr lang="en-US" sz="2000" dirty="0">
                <a:latin typeface="Calibri" panose="020F0502020204030204" pitchFamily="34" charset="0"/>
                <a:cs typeface="Calibri" panose="020F0502020204030204" pitchFamily="34" charset="0"/>
              </a:rPr>
              <a:t> share data in the architecture. They can be either data owners or simple users in this system. If a user is a data owner, he is responsible for data encryption under a set of attributes. On the other hand, a simple user needs to perform a data decryption for each data access event. </a:t>
            </a:r>
          </a:p>
          <a:p>
            <a:pPr marL="898525" indent="-273050" algn="just">
              <a:buClr>
                <a:srgbClr val="438086"/>
              </a:buClr>
              <a:buSzPct val="60000"/>
              <a:buFont typeface="Wingdings"/>
              <a:buChar char=""/>
            </a:pPr>
            <a:endParaRPr lang="en-US" sz="2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b="1" dirty="0">
                <a:latin typeface="Calibri" panose="020F0502020204030204" pitchFamily="34" charset="0"/>
                <a:cs typeface="Calibri" panose="020F0502020204030204" pitchFamily="34" charset="0"/>
              </a:rPr>
              <a:t>Storage server</a:t>
            </a:r>
            <a:r>
              <a:rPr lang="en-US" sz="2000" dirty="0">
                <a:latin typeface="Calibri" panose="020F0502020204030204" pitchFamily="34" charset="0"/>
                <a:cs typeface="Calibri" panose="020F0502020204030204" pitchFamily="34" charset="0"/>
              </a:rPr>
              <a:t> mainly</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responsible for storage of encrypted data as well as answering data access requests coming from users</a:t>
            </a:r>
            <a:endParaRPr lang="en-GB" sz="2000" b="1"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en-GB" sz="2000" dirty="0">
              <a:latin typeface="Calibri" panose="020F0502020204030204" pitchFamily="34" charset="0"/>
              <a:cs typeface="Calibri" panose="020F0502020204030204" pitchFamily="34" charset="0"/>
            </a:endParaRPr>
          </a:p>
          <a:p>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028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6</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Illustrative example of ABE scheme</a:t>
            </a:r>
          </a:p>
        </p:txBody>
      </p:sp>
      <p:sp>
        <p:nvSpPr>
          <p:cNvPr id="10" name="Rectangle 3"/>
          <p:cNvSpPr txBox="1">
            <a:spLocks noChangeArrowheads="1"/>
          </p:cNvSpPr>
          <p:nvPr/>
        </p:nvSpPr>
        <p:spPr>
          <a:xfrm>
            <a:off x="431540" y="1448780"/>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grpSp>
        <p:nvGrpSpPr>
          <p:cNvPr id="22" name="Groupe 21">
            <a:extLst>
              <a:ext uri="{FF2B5EF4-FFF2-40B4-BE49-F238E27FC236}">
                <a16:creationId xmlns:a16="http://schemas.microsoft.com/office/drawing/2014/main" id="{AE18428B-A48F-4BBB-AE55-DEBFC6171FAF}"/>
              </a:ext>
            </a:extLst>
          </p:cNvPr>
          <p:cNvGrpSpPr/>
          <p:nvPr/>
        </p:nvGrpSpPr>
        <p:grpSpPr>
          <a:xfrm>
            <a:off x="622918" y="1124744"/>
            <a:ext cx="8089542" cy="5457564"/>
            <a:chOff x="622918" y="1271911"/>
            <a:chExt cx="8089542" cy="5457564"/>
          </a:xfrm>
        </p:grpSpPr>
        <p:grpSp>
          <p:nvGrpSpPr>
            <p:cNvPr id="20" name="Groupe 19">
              <a:extLst>
                <a:ext uri="{FF2B5EF4-FFF2-40B4-BE49-F238E27FC236}">
                  <a16:creationId xmlns:a16="http://schemas.microsoft.com/office/drawing/2014/main" id="{32B8024C-D626-45F3-A0FC-2C7AE4D1C078}"/>
                </a:ext>
              </a:extLst>
            </p:cNvPr>
            <p:cNvGrpSpPr/>
            <p:nvPr/>
          </p:nvGrpSpPr>
          <p:grpSpPr>
            <a:xfrm>
              <a:off x="622918" y="1271911"/>
              <a:ext cx="8089542" cy="5457564"/>
              <a:chOff x="622918" y="1271911"/>
              <a:chExt cx="8089542" cy="5457564"/>
            </a:xfrm>
          </p:grpSpPr>
          <p:grpSp>
            <p:nvGrpSpPr>
              <p:cNvPr id="19" name="Groupe 18">
                <a:extLst>
                  <a:ext uri="{FF2B5EF4-FFF2-40B4-BE49-F238E27FC236}">
                    <a16:creationId xmlns:a16="http://schemas.microsoft.com/office/drawing/2014/main" id="{CA4E57C6-D675-4C83-BFD3-232DB6EC9A08}"/>
                  </a:ext>
                </a:extLst>
              </p:cNvPr>
              <p:cNvGrpSpPr/>
              <p:nvPr/>
            </p:nvGrpSpPr>
            <p:grpSpPr>
              <a:xfrm>
                <a:off x="622918" y="1271911"/>
                <a:ext cx="8089542" cy="5426211"/>
                <a:chOff x="863588" y="1163899"/>
                <a:chExt cx="8089542" cy="5426211"/>
              </a:xfrm>
            </p:grpSpPr>
            <p:grpSp>
              <p:nvGrpSpPr>
                <p:cNvPr id="17" name="Groupe 16">
                  <a:extLst>
                    <a:ext uri="{FF2B5EF4-FFF2-40B4-BE49-F238E27FC236}">
                      <a16:creationId xmlns:a16="http://schemas.microsoft.com/office/drawing/2014/main" id="{7DE53B23-2849-43AD-A170-D8BF6D9D6708}"/>
                    </a:ext>
                  </a:extLst>
                </p:cNvPr>
                <p:cNvGrpSpPr/>
                <p:nvPr/>
              </p:nvGrpSpPr>
              <p:grpSpPr>
                <a:xfrm>
                  <a:off x="863588" y="1163899"/>
                  <a:ext cx="8089542" cy="5426211"/>
                  <a:chOff x="863588" y="1163899"/>
                  <a:chExt cx="8089542" cy="5426211"/>
                </a:xfrm>
              </p:grpSpPr>
              <p:grpSp>
                <p:nvGrpSpPr>
                  <p:cNvPr id="16" name="Groupe 15">
                    <a:extLst>
                      <a:ext uri="{FF2B5EF4-FFF2-40B4-BE49-F238E27FC236}">
                        <a16:creationId xmlns:a16="http://schemas.microsoft.com/office/drawing/2014/main" id="{A6A0C9F7-274C-4814-8615-BD833B14CC8C}"/>
                      </a:ext>
                    </a:extLst>
                  </p:cNvPr>
                  <p:cNvGrpSpPr/>
                  <p:nvPr/>
                </p:nvGrpSpPr>
                <p:grpSpPr>
                  <a:xfrm>
                    <a:off x="863588" y="1262619"/>
                    <a:ext cx="8089542" cy="5327491"/>
                    <a:chOff x="863588" y="1262619"/>
                    <a:chExt cx="8089542" cy="5327491"/>
                  </a:xfrm>
                </p:grpSpPr>
                <p:grpSp>
                  <p:nvGrpSpPr>
                    <p:cNvPr id="14" name="Groupe 13">
                      <a:extLst>
                        <a:ext uri="{FF2B5EF4-FFF2-40B4-BE49-F238E27FC236}">
                          <a16:creationId xmlns:a16="http://schemas.microsoft.com/office/drawing/2014/main" id="{8A679B54-BAFD-481A-B77B-8C5A4BA2C07D}"/>
                        </a:ext>
                      </a:extLst>
                    </p:cNvPr>
                    <p:cNvGrpSpPr/>
                    <p:nvPr/>
                  </p:nvGrpSpPr>
                  <p:grpSpPr>
                    <a:xfrm>
                      <a:off x="863588" y="1357700"/>
                      <a:ext cx="8089542" cy="5232410"/>
                      <a:chOff x="863588" y="1357700"/>
                      <a:chExt cx="8089542" cy="5232410"/>
                    </a:xfrm>
                  </p:grpSpPr>
                  <p:grpSp>
                    <p:nvGrpSpPr>
                      <p:cNvPr id="5" name="Groupe 4">
                        <a:extLst>
                          <a:ext uri="{FF2B5EF4-FFF2-40B4-BE49-F238E27FC236}">
                            <a16:creationId xmlns:a16="http://schemas.microsoft.com/office/drawing/2014/main" id="{604149C9-B1A6-408A-9808-F58B3806E483}"/>
                          </a:ext>
                        </a:extLst>
                      </p:cNvPr>
                      <p:cNvGrpSpPr/>
                      <p:nvPr/>
                    </p:nvGrpSpPr>
                    <p:grpSpPr>
                      <a:xfrm>
                        <a:off x="863588" y="1448780"/>
                        <a:ext cx="7488832" cy="5141330"/>
                        <a:chOff x="1259632" y="2312876"/>
                        <a:chExt cx="5976664" cy="4288224"/>
                      </a:xfrm>
                    </p:grpSpPr>
                    <p:grpSp>
                      <p:nvGrpSpPr>
                        <p:cNvPr id="2" name="Groupe 1">
                          <a:extLst>
                            <a:ext uri="{FF2B5EF4-FFF2-40B4-BE49-F238E27FC236}">
                              <a16:creationId xmlns:a16="http://schemas.microsoft.com/office/drawing/2014/main" id="{EA1B7122-C214-4128-BE7F-EEEE0C6B1D64}"/>
                            </a:ext>
                          </a:extLst>
                        </p:cNvPr>
                        <p:cNvGrpSpPr/>
                        <p:nvPr/>
                      </p:nvGrpSpPr>
                      <p:grpSpPr>
                        <a:xfrm>
                          <a:off x="1259632" y="2312876"/>
                          <a:ext cx="5976664" cy="4288224"/>
                          <a:chOff x="1259632" y="2312876"/>
                          <a:chExt cx="5976664" cy="4288224"/>
                        </a:xfrm>
                      </p:grpSpPr>
                      <p:pic>
                        <p:nvPicPr>
                          <p:cNvPr id="1026" name="Picture 2" descr="An efficient and expressive ciphertext-policy attribute-based encryption  scheme with partially hidden access structures, revisited - ScienceDirect">
                            <a:extLst>
                              <a:ext uri="{FF2B5EF4-FFF2-40B4-BE49-F238E27FC236}">
                                <a16:creationId xmlns:a16="http://schemas.microsoft.com/office/drawing/2014/main" id="{864F3528-74EC-4C06-BAC5-6C08A8776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12876"/>
                            <a:ext cx="5796644" cy="4288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ôpital - Icônes médical gratuites">
                            <a:extLst>
                              <a:ext uri="{FF2B5EF4-FFF2-40B4-BE49-F238E27FC236}">
                                <a16:creationId xmlns:a16="http://schemas.microsoft.com/office/drawing/2014/main" id="{A37174CB-E9D8-424F-9227-B884681422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6449" y="4093077"/>
                            <a:ext cx="939847" cy="939847"/>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ZoneTexte 3">
                          <a:extLst>
                            <a:ext uri="{FF2B5EF4-FFF2-40B4-BE49-F238E27FC236}">
                              <a16:creationId xmlns:a16="http://schemas.microsoft.com/office/drawing/2014/main" id="{F4C89BEA-5A7C-453D-B982-44B57583812F}"/>
                            </a:ext>
                          </a:extLst>
                        </p:cNvPr>
                        <p:cNvSpPr txBox="1"/>
                        <p:nvPr/>
                      </p:nvSpPr>
                      <p:spPr>
                        <a:xfrm>
                          <a:off x="3815916" y="3664218"/>
                          <a:ext cx="1006727" cy="256707"/>
                        </a:xfrm>
                        <a:prstGeom prst="rect">
                          <a:avLst/>
                        </a:prstGeom>
                        <a:solidFill>
                          <a:srgbClr val="F0F0F6"/>
                        </a:solidFill>
                      </p:spPr>
                      <p:txBody>
                        <a:bodyPr wrap="square" rtlCol="0">
                          <a:spAutoFit/>
                        </a:bodyPr>
                        <a:lstStyle/>
                        <a:p>
                          <a:pPr algn="ctr"/>
                          <a:r>
                            <a:rPr lang="en-US" sz="1400" b="1" dirty="0">
                              <a:latin typeface="Calibri" panose="020F0502020204030204" pitchFamily="34" charset="0"/>
                              <a:cs typeface="Calibri" panose="020F0502020204030204" pitchFamily="34" charset="0"/>
                            </a:rPr>
                            <a:t>Storage server</a:t>
                          </a:r>
                        </a:p>
                      </p:txBody>
                    </p:sp>
                  </p:grpSp>
                  <p:sp>
                    <p:nvSpPr>
                      <p:cNvPr id="8" name="ZoneTexte 7">
                        <a:extLst>
                          <a:ext uri="{FF2B5EF4-FFF2-40B4-BE49-F238E27FC236}">
                            <a16:creationId xmlns:a16="http://schemas.microsoft.com/office/drawing/2014/main" id="{52028428-AE29-4BDB-881F-ABC84503303F}"/>
                          </a:ext>
                        </a:extLst>
                      </p:cNvPr>
                      <p:cNvSpPr txBox="1"/>
                      <p:nvPr/>
                    </p:nvSpPr>
                    <p:spPr>
                      <a:xfrm>
                        <a:off x="7475073" y="4677188"/>
                        <a:ext cx="1177640" cy="646331"/>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Hospital Authority</a:t>
                        </a:r>
                      </a:p>
                    </p:txBody>
                  </p:sp>
                  <p:sp>
                    <p:nvSpPr>
                      <p:cNvPr id="13" name="ZoneTexte 12">
                        <a:extLst>
                          <a:ext uri="{FF2B5EF4-FFF2-40B4-BE49-F238E27FC236}">
                            <a16:creationId xmlns:a16="http://schemas.microsoft.com/office/drawing/2014/main" id="{27AAD955-35C3-482C-8B74-0EE410BAAF23}"/>
                          </a:ext>
                        </a:extLst>
                      </p:cNvPr>
                      <p:cNvSpPr txBox="1"/>
                      <p:nvPr/>
                    </p:nvSpPr>
                    <p:spPr>
                      <a:xfrm>
                        <a:off x="7901161" y="1357700"/>
                        <a:ext cx="1051969"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Attributes</a:t>
                        </a:r>
                      </a:p>
                    </p:txBody>
                  </p:sp>
                  <p:pic>
                    <p:nvPicPr>
                      <p:cNvPr id="1034" name="Picture 10" descr="Doctor PNG Picture | PNG All">
                        <a:extLst>
                          <a:ext uri="{FF2B5EF4-FFF2-40B4-BE49-F238E27FC236}">
                            <a16:creationId xmlns:a16="http://schemas.microsoft.com/office/drawing/2014/main" id="{6BCB6C2E-EA3A-41A0-A624-9275C230C6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2906" y="4752247"/>
                        <a:ext cx="1021322" cy="1021322"/>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ZoneTexte 14">
                      <a:extLst>
                        <a:ext uri="{FF2B5EF4-FFF2-40B4-BE49-F238E27FC236}">
                          <a16:creationId xmlns:a16="http://schemas.microsoft.com/office/drawing/2014/main" id="{709D6029-1582-484D-9EB7-72B0865B443B}"/>
                        </a:ext>
                      </a:extLst>
                    </p:cNvPr>
                    <p:cNvSpPr txBox="1"/>
                    <p:nvPr/>
                  </p:nvSpPr>
                  <p:spPr>
                    <a:xfrm>
                      <a:off x="5856786" y="1262619"/>
                      <a:ext cx="971032" cy="369332"/>
                    </a:xfrm>
                    <a:prstGeom prst="rect">
                      <a:avLst/>
                    </a:prstGeom>
                    <a:solidFill>
                      <a:schemeClr val="bg1"/>
                    </a:solidFill>
                  </p:spPr>
                  <p:txBody>
                    <a:bodyPr wrap="square" rtlCol="0">
                      <a:spAutoFit/>
                    </a:bodyPr>
                    <a:lstStyle/>
                    <a:p>
                      <a:pPr algn="ctr"/>
                      <a:r>
                        <a:rPr lang="en-US" b="1" dirty="0">
                          <a:latin typeface="Calibri" panose="020F0502020204030204" pitchFamily="34" charset="0"/>
                          <a:cs typeface="Calibri" panose="020F0502020204030204" pitchFamily="34" charset="0"/>
                        </a:rPr>
                        <a:t>User 2</a:t>
                      </a:r>
                    </a:p>
                  </p:txBody>
                </p:sp>
                <p:sp>
                  <p:nvSpPr>
                    <p:cNvPr id="21" name="ZoneTexte 20">
                      <a:extLst>
                        <a:ext uri="{FF2B5EF4-FFF2-40B4-BE49-F238E27FC236}">
                          <a16:creationId xmlns:a16="http://schemas.microsoft.com/office/drawing/2014/main" id="{41BC8F35-F7F1-42D4-A915-71FF17B16633}"/>
                        </a:ext>
                      </a:extLst>
                    </p:cNvPr>
                    <p:cNvSpPr txBox="1"/>
                    <p:nvPr/>
                  </p:nvSpPr>
                  <p:spPr>
                    <a:xfrm>
                      <a:off x="5587635" y="4428869"/>
                      <a:ext cx="971032" cy="369332"/>
                    </a:xfrm>
                    <a:prstGeom prst="rect">
                      <a:avLst/>
                    </a:prstGeom>
                    <a:solidFill>
                      <a:schemeClr val="bg1"/>
                    </a:solidFill>
                  </p:spPr>
                  <p:txBody>
                    <a:bodyPr wrap="square" rtlCol="0">
                      <a:spAutoFit/>
                    </a:bodyPr>
                    <a:lstStyle/>
                    <a:p>
                      <a:pPr algn="ctr"/>
                      <a:r>
                        <a:rPr lang="en-US" b="1" dirty="0">
                          <a:latin typeface="Calibri" panose="020F0502020204030204" pitchFamily="34" charset="0"/>
                          <a:cs typeface="Calibri" panose="020F0502020204030204" pitchFamily="34" charset="0"/>
                        </a:rPr>
                        <a:t>User 1</a:t>
                      </a:r>
                    </a:p>
                  </p:txBody>
                </p:sp>
              </p:grpSp>
              <p:sp>
                <p:nvSpPr>
                  <p:cNvPr id="12" name="Accolade fermante 11">
                    <a:extLst>
                      <a:ext uri="{FF2B5EF4-FFF2-40B4-BE49-F238E27FC236}">
                        <a16:creationId xmlns:a16="http://schemas.microsoft.com/office/drawing/2014/main" id="{7B74D123-57B0-49EC-A95D-A4EC8BD782FB}"/>
                      </a:ext>
                    </a:extLst>
                  </p:cNvPr>
                  <p:cNvSpPr/>
                  <p:nvPr/>
                </p:nvSpPr>
                <p:spPr>
                  <a:xfrm rot="19439875">
                    <a:off x="7754479" y="1163899"/>
                    <a:ext cx="409229" cy="1226414"/>
                  </a:xfrm>
                  <a:prstGeom prst="rightBrace">
                    <a:avLst/>
                  </a:prstGeom>
                  <a:ln w="28575">
                    <a:solidFill>
                      <a:srgbClr val="7B794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8" name="Image 17">
                  <a:extLst>
                    <a:ext uri="{FF2B5EF4-FFF2-40B4-BE49-F238E27FC236}">
                      <a16:creationId xmlns:a16="http://schemas.microsoft.com/office/drawing/2014/main" id="{3357193E-B0CD-4A42-B2DF-37DD231CB7AD}"/>
                    </a:ext>
                  </a:extLst>
                </p:cNvPr>
                <p:cNvPicPr>
                  <a:picLocks noChangeAspect="1"/>
                </p:cNvPicPr>
                <p:nvPr/>
              </p:nvPicPr>
              <p:blipFill rotWithShape="1">
                <a:blip r:embed="rId5"/>
                <a:srcRect l="14869" t="74553" r="68232" b="17264"/>
                <a:stretch/>
              </p:blipFill>
              <p:spPr>
                <a:xfrm>
                  <a:off x="3416217" y="5229200"/>
                  <a:ext cx="1371807" cy="442127"/>
                </a:xfrm>
                <a:prstGeom prst="rect">
                  <a:avLst/>
                </a:prstGeom>
              </p:spPr>
            </p:pic>
          </p:grpSp>
          <p:pic>
            <p:nvPicPr>
              <p:cNvPr id="40" name="Image 39">
                <a:extLst>
                  <a:ext uri="{FF2B5EF4-FFF2-40B4-BE49-F238E27FC236}">
                    <a16:creationId xmlns:a16="http://schemas.microsoft.com/office/drawing/2014/main" id="{F1895233-1AB9-45F5-A725-0753FCA3CD58}"/>
                  </a:ext>
                </a:extLst>
              </p:cNvPr>
              <p:cNvPicPr>
                <a:picLocks noChangeAspect="1"/>
              </p:cNvPicPr>
              <p:nvPr/>
            </p:nvPicPr>
            <p:blipFill rotWithShape="1">
              <a:blip r:embed="rId5"/>
              <a:srcRect l="14869" t="74553" r="68232" b="17264"/>
              <a:stretch/>
            </p:blipFill>
            <p:spPr>
              <a:xfrm>
                <a:off x="5521913" y="6287348"/>
                <a:ext cx="1371807" cy="442127"/>
              </a:xfrm>
              <a:prstGeom prst="rect">
                <a:avLst/>
              </a:prstGeom>
            </p:spPr>
          </p:pic>
        </p:grpSp>
        <p:pic>
          <p:nvPicPr>
            <p:cNvPr id="42" name="Image 41">
              <a:extLst>
                <a:ext uri="{FF2B5EF4-FFF2-40B4-BE49-F238E27FC236}">
                  <a16:creationId xmlns:a16="http://schemas.microsoft.com/office/drawing/2014/main" id="{F8E37116-2867-4A2A-ACD5-C668E28C8208}"/>
                </a:ext>
              </a:extLst>
            </p:cNvPr>
            <p:cNvPicPr>
              <a:picLocks noChangeAspect="1"/>
            </p:cNvPicPr>
            <p:nvPr/>
          </p:nvPicPr>
          <p:blipFill rotWithShape="1">
            <a:blip r:embed="rId5"/>
            <a:srcRect l="14869" t="74553" r="68232" b="17264"/>
            <a:stretch/>
          </p:blipFill>
          <p:spPr>
            <a:xfrm>
              <a:off x="6514376" y="2144794"/>
              <a:ext cx="1371807" cy="442127"/>
            </a:xfrm>
            <a:prstGeom prst="rect">
              <a:avLst/>
            </a:prstGeom>
          </p:spPr>
        </p:pic>
      </p:grpSp>
      <p:grpSp>
        <p:nvGrpSpPr>
          <p:cNvPr id="50" name="Groupe 49">
            <a:extLst>
              <a:ext uri="{FF2B5EF4-FFF2-40B4-BE49-F238E27FC236}">
                <a16:creationId xmlns:a16="http://schemas.microsoft.com/office/drawing/2014/main" id="{1D9AA5A9-F255-4BC9-AE9E-C680D9F6B8D5}"/>
              </a:ext>
            </a:extLst>
          </p:cNvPr>
          <p:cNvGrpSpPr/>
          <p:nvPr/>
        </p:nvGrpSpPr>
        <p:grpSpPr>
          <a:xfrm>
            <a:off x="-105279" y="5715573"/>
            <a:ext cx="4678121" cy="1182954"/>
            <a:chOff x="-105279" y="5715573"/>
            <a:chExt cx="4678121" cy="1182954"/>
          </a:xfrm>
        </p:grpSpPr>
        <p:grpSp>
          <p:nvGrpSpPr>
            <p:cNvPr id="47" name="Groupe 46">
              <a:extLst>
                <a:ext uri="{FF2B5EF4-FFF2-40B4-BE49-F238E27FC236}">
                  <a16:creationId xmlns:a16="http://schemas.microsoft.com/office/drawing/2014/main" id="{C7244CF1-BFCD-4773-AE67-B65AD0099DCF}"/>
                </a:ext>
              </a:extLst>
            </p:cNvPr>
            <p:cNvGrpSpPr/>
            <p:nvPr/>
          </p:nvGrpSpPr>
          <p:grpSpPr>
            <a:xfrm>
              <a:off x="-105279" y="5746926"/>
              <a:ext cx="4678121" cy="1151601"/>
              <a:chOff x="-105279" y="5746926"/>
              <a:chExt cx="4678121" cy="1151601"/>
            </a:xfrm>
          </p:grpSpPr>
          <p:grpSp>
            <p:nvGrpSpPr>
              <p:cNvPr id="46" name="Groupe 45">
                <a:extLst>
                  <a:ext uri="{FF2B5EF4-FFF2-40B4-BE49-F238E27FC236}">
                    <a16:creationId xmlns:a16="http://schemas.microsoft.com/office/drawing/2014/main" id="{F744DE4A-AB14-472A-ACCC-C0860D2CC9E6}"/>
                  </a:ext>
                </a:extLst>
              </p:cNvPr>
              <p:cNvGrpSpPr/>
              <p:nvPr/>
            </p:nvGrpSpPr>
            <p:grpSpPr>
              <a:xfrm>
                <a:off x="-105279" y="5746926"/>
                <a:ext cx="4678121" cy="1151601"/>
                <a:chOff x="-105279" y="5746926"/>
                <a:chExt cx="4678121" cy="1151601"/>
              </a:xfrm>
            </p:grpSpPr>
            <p:grpSp>
              <p:nvGrpSpPr>
                <p:cNvPr id="38" name="Groupe 37">
                  <a:extLst>
                    <a:ext uri="{FF2B5EF4-FFF2-40B4-BE49-F238E27FC236}">
                      <a16:creationId xmlns:a16="http://schemas.microsoft.com/office/drawing/2014/main" id="{0ED413B5-6CB2-4FEB-9663-823A43ACD2B6}"/>
                    </a:ext>
                  </a:extLst>
                </p:cNvPr>
                <p:cNvGrpSpPr/>
                <p:nvPr/>
              </p:nvGrpSpPr>
              <p:grpSpPr>
                <a:xfrm>
                  <a:off x="-105279" y="5746926"/>
                  <a:ext cx="3065056" cy="1151601"/>
                  <a:chOff x="-105279" y="5746926"/>
                  <a:chExt cx="3065056" cy="1151601"/>
                </a:xfrm>
              </p:grpSpPr>
              <p:pic>
                <p:nvPicPr>
                  <p:cNvPr id="1036" name="Picture 12" descr="Clipart - Doctor | Clipart Panda - Free Clipart Images">
                    <a:extLst>
                      <a:ext uri="{FF2B5EF4-FFF2-40B4-BE49-F238E27FC236}">
                        <a16:creationId xmlns:a16="http://schemas.microsoft.com/office/drawing/2014/main" id="{3BE97C64-ED27-4C35-B819-8FCA2374704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5279" y="5746926"/>
                    <a:ext cx="1151601" cy="1151601"/>
                  </a:xfrm>
                  <a:prstGeom prst="rect">
                    <a:avLst/>
                  </a:prstGeom>
                  <a:noFill/>
                  <a:extLst>
                    <a:ext uri="{909E8E84-426E-40DD-AFC4-6F175D3DCCD1}">
                      <a14:hiddenFill xmlns:a14="http://schemas.microsoft.com/office/drawing/2010/main">
                        <a:solidFill>
                          <a:srgbClr val="FFFFFF"/>
                        </a:solidFill>
                      </a14:hiddenFill>
                    </a:ext>
                  </a:extLst>
                </p:spPr>
              </p:pic>
              <p:sp>
                <p:nvSpPr>
                  <p:cNvPr id="23" name="ZoneTexte 22">
                    <a:extLst>
                      <a:ext uri="{FF2B5EF4-FFF2-40B4-BE49-F238E27FC236}">
                        <a16:creationId xmlns:a16="http://schemas.microsoft.com/office/drawing/2014/main" id="{747C7BD6-AD82-4724-9A45-921082320DDE}"/>
                      </a:ext>
                    </a:extLst>
                  </p:cNvPr>
                  <p:cNvSpPr txBox="1"/>
                  <p:nvPr/>
                </p:nvSpPr>
                <p:spPr>
                  <a:xfrm>
                    <a:off x="1051565" y="5749054"/>
                    <a:ext cx="1908212" cy="1077218"/>
                  </a:xfrm>
                  <a:prstGeom prst="rect">
                    <a:avLst/>
                  </a:prstGeom>
                  <a:noFill/>
                </p:spPr>
                <p:txBody>
                  <a:bodyPr wrap="square" rtlCol="0">
                    <a:spAutoFit/>
                  </a:bodyPr>
                  <a:lstStyle/>
                  <a:p>
                    <a:r>
                      <a:rPr lang="en-US" sz="1600" b="1" i="1" dirty="0">
                        <a:solidFill>
                          <a:srgbClr val="666633"/>
                        </a:solidFill>
                      </a:rPr>
                      <a:t>Doctor: </a:t>
                    </a:r>
                  </a:p>
                  <a:p>
                    <a:r>
                      <a:rPr lang="en-US" sz="1600" b="1" i="1" dirty="0">
                        <a:solidFill>
                          <a:srgbClr val="666633"/>
                        </a:solidFill>
                      </a:rPr>
                      <a:t>General practitioner</a:t>
                    </a:r>
                  </a:p>
                  <a:p>
                    <a:r>
                      <a:rPr lang="en-US" sz="1600" b="1" i="1" dirty="0">
                        <a:solidFill>
                          <a:srgbClr val="666633"/>
                        </a:solidFill>
                      </a:rPr>
                      <a:t>Hospital: </a:t>
                    </a:r>
                  </a:p>
                  <a:p>
                    <a:r>
                      <a:rPr lang="en-US" sz="1600" b="1" i="1" dirty="0">
                        <a:solidFill>
                          <a:srgbClr val="666633"/>
                        </a:solidFill>
                      </a:rPr>
                      <a:t>City Hospital</a:t>
                    </a:r>
                  </a:p>
                </p:txBody>
              </p:sp>
            </p:grpSp>
            <p:cxnSp>
              <p:nvCxnSpPr>
                <p:cNvPr id="43" name="Connecteur : en angle 42">
                  <a:extLst>
                    <a:ext uri="{FF2B5EF4-FFF2-40B4-BE49-F238E27FC236}">
                      <a16:creationId xmlns:a16="http://schemas.microsoft.com/office/drawing/2014/main" id="{8F5DB6D1-BFCF-46AD-9B11-7F62F831BFC0}"/>
                    </a:ext>
                  </a:extLst>
                </p:cNvPr>
                <p:cNvCxnSpPr>
                  <a:cxnSpLocks/>
                </p:cNvCxnSpPr>
                <p:nvPr/>
              </p:nvCxnSpPr>
              <p:spPr>
                <a:xfrm rot="5400000" flipH="1" flipV="1">
                  <a:off x="2707313" y="5840015"/>
                  <a:ext cx="769072" cy="640115"/>
                </a:xfrm>
                <a:prstGeom prst="bentConnector3">
                  <a:avLst>
                    <a:gd name="adj1" fmla="val -113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70E85504-930D-4D7A-BCF9-F56F1CE37860}"/>
                    </a:ext>
                  </a:extLst>
                </p:cNvPr>
                <p:cNvSpPr txBox="1"/>
                <p:nvPr/>
              </p:nvSpPr>
              <p:spPr>
                <a:xfrm>
                  <a:off x="3456718" y="6304121"/>
                  <a:ext cx="1116124"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Access</a:t>
                  </a:r>
                </a:p>
              </p:txBody>
            </p:sp>
          </p:grpSp>
          <p:pic>
            <p:nvPicPr>
              <p:cNvPr id="1040" name="Picture 16" descr="Faux Erreur Est Manquant - Images vectorielles gratuites sur Pixabay">
                <a:extLst>
                  <a:ext uri="{FF2B5EF4-FFF2-40B4-BE49-F238E27FC236}">
                    <a16:creationId xmlns:a16="http://schemas.microsoft.com/office/drawing/2014/main" id="{0A9E313E-668E-4063-85D6-2D33F0C6F2A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27370" y="5853563"/>
                <a:ext cx="769074" cy="76907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9" name="Connecteur droit 48">
              <a:extLst>
                <a:ext uri="{FF2B5EF4-FFF2-40B4-BE49-F238E27FC236}">
                  <a16:creationId xmlns:a16="http://schemas.microsoft.com/office/drawing/2014/main" id="{213414A3-9F97-4990-A77D-A9A0E6D4E9BA}"/>
                </a:ext>
              </a:extLst>
            </p:cNvPr>
            <p:cNvCxnSpPr>
              <a:cxnSpLocks/>
            </p:cNvCxnSpPr>
            <p:nvPr/>
          </p:nvCxnSpPr>
          <p:spPr>
            <a:xfrm flipV="1">
              <a:off x="0" y="5715573"/>
              <a:ext cx="2879812" cy="17683"/>
            </a:xfrm>
            <a:prstGeom prst="line">
              <a:avLst/>
            </a:prstGeom>
            <a:ln w="19050">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765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7</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a:latin typeface="Calibri" panose="020F0502020204030204" pitchFamily="34" charset="0"/>
              </a:rPr>
              <a:t>Security requirements</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85006" y="1471205"/>
            <a:ext cx="8712459" cy="5016758"/>
          </a:xfrm>
          <a:prstGeom prst="rect">
            <a:avLst/>
          </a:prstGeom>
          <a:noFill/>
        </p:spPr>
        <p:txBody>
          <a:bodyPr wrap="square">
            <a:spAutoFit/>
          </a:bodyPr>
          <a:lstStyle/>
          <a:p>
            <a:pPr algn="just"/>
            <a:r>
              <a:rPr lang="en-US" sz="2000" b="1" dirty="0">
                <a:latin typeface="Calibri" panose="020F0502020204030204" pitchFamily="34" charset="0"/>
                <a:cs typeface="Calibri" panose="020F0502020204030204" pitchFamily="34" charset="0"/>
              </a:rPr>
              <a:t>Confidentiality:</a:t>
            </a:r>
            <a:r>
              <a:rPr lang="en-US" sz="2000" dirty="0">
                <a:latin typeface="Calibri" panose="020F0502020204030204" pitchFamily="34" charset="0"/>
                <a:cs typeface="Calibri" panose="020F0502020204030204" pitchFamily="34" charset="0"/>
              </a:rPr>
              <a:t> only users in possession of attributes satisfying the access policy can decrypt data. </a:t>
            </a:r>
          </a:p>
          <a:p>
            <a:pPr algn="just"/>
            <a:endParaRPr lang="en-US" sz="2000" b="1" dirty="0">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Forward secrecy: </a:t>
            </a:r>
            <a:r>
              <a:rPr lang="en-US" sz="2000" dirty="0">
                <a:solidFill>
                  <a:srgbClr val="2E2E2E"/>
                </a:solidFill>
                <a:latin typeface="NexusSerif"/>
                <a:cs typeface="Calibri" panose="020F0502020204030204" pitchFamily="34" charset="0"/>
              </a:rPr>
              <a:t>a</a:t>
            </a:r>
            <a:r>
              <a:rPr lang="en-US" sz="2000" b="0" i="0" dirty="0">
                <a:solidFill>
                  <a:srgbClr val="2E2E2E"/>
                </a:solidFill>
                <a:effectLst/>
                <a:latin typeface="NexusSerif"/>
              </a:rPr>
              <a:t>ny user who drops an attribute should be prevented from accessing the plaintext of the subsequent data exchanged after he loses the attribute, unless the other valid attributes that he is holding satisfy the access policy.</a:t>
            </a:r>
            <a:endParaRPr lang="en-US" sz="2000" dirty="0">
              <a:latin typeface="Calibri" panose="020F0502020204030204" pitchFamily="34" charset="0"/>
              <a:cs typeface="Calibri" panose="020F0502020204030204" pitchFamily="34" charset="0"/>
            </a:endParaRPr>
          </a:p>
          <a:p>
            <a:pPr algn="just"/>
            <a:endParaRPr lang="en-US" sz="2000" b="1" dirty="0">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Backward secrecy: </a:t>
            </a:r>
            <a:r>
              <a:rPr lang="en-US" sz="2000" dirty="0">
                <a:solidFill>
                  <a:srgbClr val="2E2E2E"/>
                </a:solidFill>
                <a:latin typeface="NexusSerif"/>
                <a:cs typeface="Calibri" panose="020F0502020204030204" pitchFamily="34" charset="0"/>
              </a:rPr>
              <a:t>a</a:t>
            </a:r>
            <a:r>
              <a:rPr lang="en-US" sz="2000" b="0" i="0" dirty="0">
                <a:solidFill>
                  <a:srgbClr val="2E2E2E"/>
                </a:solidFill>
                <a:effectLst/>
                <a:latin typeface="NexusSerif"/>
              </a:rPr>
              <a:t>ny user who comes to hold an attribute, (that satisfies the access policy), should be prevented from accessing the plaintext of the data exchanged before he holds the attribute.</a:t>
            </a:r>
            <a:endParaRPr lang="en-US" sz="2000" dirty="0">
              <a:latin typeface="Calibri" panose="020F0502020204030204" pitchFamily="34" charset="0"/>
              <a:cs typeface="Calibri" panose="020F0502020204030204" pitchFamily="34" charset="0"/>
            </a:endParaRPr>
          </a:p>
          <a:p>
            <a:pPr algn="just"/>
            <a:endParaRPr lang="en-US" sz="2000" b="1" dirty="0">
              <a:latin typeface="Calibri" panose="020F0502020204030204" pitchFamily="34" charset="0"/>
              <a:cs typeface="Calibri" panose="020F0502020204030204" pitchFamily="34" charset="0"/>
            </a:endParaRPr>
          </a:p>
          <a:p>
            <a:pPr algn="just"/>
            <a:r>
              <a:rPr lang="en-US" sz="2000" b="1" dirty="0">
                <a:latin typeface="Calibri" panose="020F0502020204030204" pitchFamily="34" charset="0"/>
                <a:cs typeface="Calibri" panose="020F0502020204030204" pitchFamily="34" charset="0"/>
              </a:rPr>
              <a:t>Collusion resistance: </a:t>
            </a:r>
            <a:r>
              <a:rPr lang="en-US" sz="2000" dirty="0">
                <a:latin typeface="Calibri" panose="020F0502020204030204" pitchFamily="34" charset="0"/>
                <a:cs typeface="Calibri" panose="020F0502020204030204" pitchFamily="34" charset="0"/>
              </a:rPr>
              <a:t>no group of users should be able to combine their keys in such a way that they can decrypt a ciphertext that none of them alone could.</a:t>
            </a:r>
          </a:p>
          <a:p>
            <a:r>
              <a:rPr lang="en-US" sz="2000" dirty="0">
                <a:latin typeface="Calibri" panose="020F0502020204030204" pitchFamily="34" charset="0"/>
                <a:cs typeface="Calibri" panose="020F0502020204030204" pitchFamily="34" charset="0"/>
              </a:rPr>
              <a:t> </a:t>
            </a:r>
            <a:br>
              <a:rPr lang="en-US" sz="2000" dirty="0">
                <a:latin typeface="Calibri" panose="020F0502020204030204" pitchFamily="34" charset="0"/>
                <a:cs typeface="Calibri" panose="020F0502020204030204" pitchFamily="34" charset="0"/>
              </a:rPr>
            </a:br>
            <a:endParaRPr lang="fr-F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705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8</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Attribute-Based encryption</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p:sp>
        <p:nvSpPr>
          <p:cNvPr id="7" name="ZoneTexte 6">
            <a:extLst>
              <a:ext uri="{FF2B5EF4-FFF2-40B4-BE49-F238E27FC236}">
                <a16:creationId xmlns:a16="http://schemas.microsoft.com/office/drawing/2014/main" id="{D25D9673-5CF0-4F81-A2DD-60C41DAE5135}"/>
              </a:ext>
            </a:extLst>
          </p:cNvPr>
          <p:cNvSpPr txBox="1"/>
          <p:nvPr/>
        </p:nvSpPr>
        <p:spPr>
          <a:xfrm>
            <a:off x="35496" y="1448780"/>
            <a:ext cx="9138263" cy="5324535"/>
          </a:xfrm>
          <a:prstGeom prst="rect">
            <a:avLst/>
          </a:prstGeom>
          <a:noFill/>
        </p:spPr>
        <p:txBody>
          <a:bodyPr wrap="square">
            <a:spAutoFit/>
          </a:bodyPr>
          <a:lstStyle/>
          <a:p>
            <a:pPr algn="just"/>
            <a:r>
              <a:rPr lang="en-US" sz="2000" dirty="0">
                <a:latin typeface="Calibri" panose="020F0502020204030204" pitchFamily="34" charset="0"/>
                <a:cs typeface="Calibri" panose="020F0502020204030204" pitchFamily="34" charset="0"/>
              </a:rPr>
              <a:t>In Attribute-based encryption systems, we find two main approaches: </a:t>
            </a:r>
          </a:p>
          <a:p>
            <a:pPr algn="just"/>
            <a:endParaRPr lang="en-US" sz="2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Key-policy attribute based encryption (KP-ABE)</a:t>
            </a:r>
          </a:p>
          <a:p>
            <a:pPr marL="625475" algn="just">
              <a:buClr>
                <a:srgbClr val="438086"/>
              </a:buClr>
              <a:buSzPct val="60000"/>
            </a:pPr>
            <a:endParaRPr lang="en-US" sz="2000" dirty="0">
              <a:latin typeface="Calibri" panose="020F0502020204030204" pitchFamily="34" charset="0"/>
              <a:cs typeface="Calibri" panose="020F0502020204030204" pitchFamily="34" charset="0"/>
            </a:endParaRPr>
          </a:p>
          <a:p>
            <a:pPr marL="898525" indent="-273050" algn="just">
              <a:buClr>
                <a:srgbClr val="438086"/>
              </a:buClr>
              <a:buSzPct val="60000"/>
              <a:buFont typeface="Wingdings"/>
              <a:buChar char=""/>
            </a:pPr>
            <a:r>
              <a:rPr lang="en-US" sz="2000" dirty="0">
                <a:latin typeface="Calibri" panose="020F0502020204030204" pitchFamily="34" charset="0"/>
                <a:cs typeface="Calibri" panose="020F0502020204030204" pitchFamily="34" charset="0"/>
              </a:rPr>
              <a:t>Ciphertext-policy attribute based encryption (CP-ABE).</a:t>
            </a:r>
          </a:p>
          <a:p>
            <a:r>
              <a:rPr lang="en-US" sz="2000" dirty="0">
                <a:latin typeface="Calibri" panose="020F0502020204030204" pitchFamily="34" charset="0"/>
                <a:cs typeface="Calibri" panose="020F0502020204030204" pitchFamily="34" charset="0"/>
              </a:rPr>
              <a:t> </a:t>
            </a:r>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KP-ABE and CP-ABE have initially been proposed in a centralized architecture. However CP-ABE has been extended to a decentralized architecture.</a:t>
            </a:r>
            <a:endParaRPr lang="fr-FR" sz="2000" dirty="0">
              <a:latin typeface="Calibri" panose="020F0502020204030204" pitchFamily="34" charset="0"/>
              <a:cs typeface="Calibri" panose="020F0502020204030204" pitchFamily="34" charset="0"/>
            </a:endParaRPr>
          </a:p>
        </p:txBody>
      </p:sp>
      <p:pic>
        <p:nvPicPr>
          <p:cNvPr id="6" name="Image 5">
            <a:extLst>
              <a:ext uri="{FF2B5EF4-FFF2-40B4-BE49-F238E27FC236}">
                <a16:creationId xmlns:a16="http://schemas.microsoft.com/office/drawing/2014/main" id="{AE22455E-D6D1-478E-BE43-9A8D84A6F48C}"/>
              </a:ext>
            </a:extLst>
          </p:cNvPr>
          <p:cNvPicPr>
            <a:picLocks noChangeAspect="1"/>
          </p:cNvPicPr>
          <p:nvPr/>
        </p:nvPicPr>
        <p:blipFill>
          <a:blip r:embed="rId2"/>
          <a:stretch>
            <a:fillRect/>
          </a:stretch>
        </p:blipFill>
        <p:spPr>
          <a:xfrm>
            <a:off x="2159733" y="3212976"/>
            <a:ext cx="4851534" cy="2566372"/>
          </a:xfrm>
          <a:prstGeom prst="rect">
            <a:avLst/>
          </a:prstGeom>
        </p:spPr>
      </p:pic>
    </p:spTree>
    <p:extLst>
      <p:ext uri="{BB962C8B-B14F-4D97-AF65-F5344CB8AC3E}">
        <p14:creationId xmlns:p14="http://schemas.microsoft.com/office/powerpoint/2010/main" val="252409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3004DBB8-6404-4383-9E8C-3CDC957FC609}" type="slidenum">
              <a:rPr lang="fr-FR" smtClean="0"/>
              <a:pPr/>
              <a:t>9</a:t>
            </a:fld>
            <a:endParaRPr lang="fr-FR" dirty="0"/>
          </a:p>
        </p:txBody>
      </p:sp>
      <p:sp>
        <p:nvSpPr>
          <p:cNvPr id="9" name="Rectangle 2"/>
          <p:cNvSpPr>
            <a:spLocks noGrp="1" noChangeArrowheads="1"/>
          </p:cNvSpPr>
          <p:nvPr>
            <p:ph type="title" idx="4294967295"/>
          </p:nvPr>
        </p:nvSpPr>
        <p:spPr>
          <a:xfrm>
            <a:off x="143508" y="267890"/>
            <a:ext cx="6750212" cy="476250"/>
          </a:xfrm>
        </p:spPr>
        <p:txBody>
          <a:bodyPr>
            <a:noAutofit/>
          </a:bodyPr>
          <a:lstStyle/>
          <a:p>
            <a:pPr eaLnBrk="1" hangingPunct="1"/>
            <a:r>
              <a:rPr lang="en-US" altLang="fr-FR" sz="3200" b="1" dirty="0">
                <a:latin typeface="Calibri" panose="020F0502020204030204" pitchFamily="34" charset="0"/>
              </a:rPr>
              <a:t>Background</a:t>
            </a:r>
          </a:p>
        </p:txBody>
      </p:sp>
      <p:sp>
        <p:nvSpPr>
          <p:cNvPr id="10" name="Rectangle 3"/>
          <p:cNvSpPr txBox="1">
            <a:spLocks noChangeArrowheads="1"/>
          </p:cNvSpPr>
          <p:nvPr/>
        </p:nvSpPr>
        <p:spPr>
          <a:xfrm>
            <a:off x="431540" y="1462974"/>
            <a:ext cx="8712460" cy="4968552"/>
          </a:xfrm>
          <a:prstGeom prst="rect">
            <a:avLst/>
          </a:prstGeom>
        </p:spPr>
        <p:txBody>
          <a:bodyPr vert="horz" lIns="91440" tIns="45720" rIns="91440" bIns="45720" anchor="t">
            <a:no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Calibri" panose="020F0502020204030204" pitchFamily="34" charset="0"/>
                <a:ea typeface="+mn-ea"/>
                <a:cs typeface="Calibri" panose="020F0502020204030204"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Calibri" panose="020F0502020204030204"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libri" panose="020F0502020204030204" pitchFamily="34" charset="0"/>
                <a:ea typeface="+mn-ea"/>
                <a:cs typeface="Calibri" panose="020F0502020204030204"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libri" panose="020F0502020204030204" pitchFamily="34"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nSpc>
                <a:spcPct val="150000"/>
              </a:lnSpc>
            </a:pPr>
            <a:endParaRPr lang="fr-FR" altLang="fr-FR" sz="2000" b="1" dirty="0">
              <a:solidFill>
                <a:srgbClr val="FF0000"/>
              </a:solidFill>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25D9673-5CF0-4F81-A2DD-60C41DAE5135}"/>
                  </a:ext>
                </a:extLst>
              </p:cNvPr>
              <p:cNvSpPr txBox="1"/>
              <p:nvPr/>
            </p:nvSpPr>
            <p:spPr>
              <a:xfrm>
                <a:off x="23362" y="1304764"/>
                <a:ext cx="9301166" cy="4748288"/>
              </a:xfrm>
              <a:prstGeom prst="rect">
                <a:avLst/>
              </a:prstGeom>
              <a:noFill/>
            </p:spPr>
            <p:txBody>
              <a:bodyPr wrap="square">
                <a:spAutoFit/>
              </a:bodyPr>
              <a:lstStyle/>
              <a:p>
                <a:pPr marL="0" indent="0" algn="l" eaLnBrk="1" hangingPunct="1">
                  <a:lnSpc>
                    <a:spcPct val="90000"/>
                  </a:lnSpc>
                </a:pPr>
                <a:r>
                  <a:rPr lang="en-GB" sz="2400" b="1" dirty="0">
                    <a:latin typeface="Calibri" panose="020F0502020204030204" pitchFamily="34" charset="0"/>
                    <a:cs typeface="Calibri" panose="020F0502020204030204" pitchFamily="34" charset="0"/>
                  </a:rPr>
                  <a:t>Bilinear map:</a:t>
                </a:r>
              </a:p>
              <a:p>
                <a:pPr marL="0" indent="0"/>
                <a:endParaRPr lang="en-GB" sz="1800" b="0" dirty="0">
                  <a:cs typeface="Arial" panose="020B0604020202020204" pitchFamily="34" charset="0"/>
                </a:endParaRPr>
              </a:p>
              <a:p>
                <a:pPr marL="266700" indent="0"/>
                <a:r>
                  <a:rPr lang="en-GB" sz="2000" b="0" dirty="0">
                    <a:latin typeface="Calibri" panose="020F0502020204030204" pitchFamily="34" charset="0"/>
                    <a:cs typeface="Calibri" panose="020F0502020204030204" pitchFamily="34" charset="0"/>
                  </a:rPr>
                  <a:t>Let </a:t>
                </a:r>
                <a14:m>
                  <m:oMath xmlns:m="http://schemas.openxmlformats.org/officeDocument/2006/math">
                    <m:sSub>
                      <m:sSubPr>
                        <m:ctrlPr>
                          <a:rPr lang="fr-FR" sz="2000" b="0" i="1" smtClean="0">
                            <a:latin typeface="Cambria Math" panose="02040503050406030204" pitchFamily="18" charset="0"/>
                            <a:cs typeface="Arial" panose="020B0604020202020204" pitchFamily="34" charset="0"/>
                          </a:rPr>
                        </m:ctrlPr>
                      </m:sSubPr>
                      <m:e>
                        <m:r>
                          <a:rPr lang="fr-FR" sz="2000" b="0" i="1" smtClean="0">
                            <a:latin typeface="Cambria Math" panose="02040503050406030204" pitchFamily="18" charset="0"/>
                            <a:cs typeface="Arial" panose="020B0604020202020204" pitchFamily="34" charset="0"/>
                          </a:rPr>
                          <m:t>𝐺</m:t>
                        </m:r>
                      </m:e>
                      <m:sub>
                        <m:r>
                          <a:rPr lang="fr-FR" sz="2000" b="0" i="1" smtClean="0">
                            <a:latin typeface="Cambria Math" panose="02040503050406030204" pitchFamily="18" charset="0"/>
                            <a:cs typeface="Arial" panose="020B0604020202020204" pitchFamily="34" charset="0"/>
                          </a:rPr>
                          <m:t>0</m:t>
                        </m:r>
                      </m:sub>
                    </m:sSub>
                    <m:r>
                      <a:rPr lang="fr-FR" sz="2000" b="0" i="1" smtClean="0">
                        <a:latin typeface="Cambria Math" panose="02040503050406030204" pitchFamily="18" charset="0"/>
                        <a:cs typeface="Arial" panose="020B0604020202020204" pitchFamily="34" charset="0"/>
                      </a:rPr>
                      <m:t> </m:t>
                    </m:r>
                  </m:oMath>
                </a14:m>
                <a:r>
                  <a:rPr lang="en-GB" sz="2000" b="0" dirty="0">
                    <a:latin typeface="Calibri" panose="020F0502020204030204" pitchFamily="34" charset="0"/>
                    <a:cs typeface="Calibri" panose="020F0502020204030204" pitchFamily="34" charset="0"/>
                  </a:rPr>
                  <a:t>and </a:t>
                </a:r>
                <a14:m>
                  <m:oMath xmlns:m="http://schemas.openxmlformats.org/officeDocument/2006/math">
                    <m:sSub>
                      <m:sSubPr>
                        <m:ctrlPr>
                          <a:rPr lang="fr-FR" sz="2000" b="0" i="1">
                            <a:latin typeface="Cambria Math" panose="02040503050406030204" pitchFamily="18" charset="0"/>
                            <a:cs typeface="Arial" panose="020B0604020202020204" pitchFamily="34" charset="0"/>
                          </a:rPr>
                        </m:ctrlPr>
                      </m:sSubPr>
                      <m:e>
                        <m:r>
                          <a:rPr lang="fr-FR" sz="2000" b="0" i="1">
                            <a:latin typeface="Cambria Math" panose="02040503050406030204" pitchFamily="18" charset="0"/>
                            <a:cs typeface="Arial" panose="020B0604020202020204" pitchFamily="34" charset="0"/>
                          </a:rPr>
                          <m:t>𝐺</m:t>
                        </m:r>
                      </m:e>
                      <m:sub>
                        <m:r>
                          <a:rPr lang="fr-FR" sz="2000" b="0" i="1" smtClean="0">
                            <a:latin typeface="Cambria Math" panose="02040503050406030204" pitchFamily="18" charset="0"/>
                            <a:cs typeface="Arial" panose="020B0604020202020204" pitchFamily="34" charset="0"/>
                          </a:rPr>
                          <m:t>1</m:t>
                        </m:r>
                      </m:sub>
                    </m:sSub>
                  </m:oMath>
                </a14:m>
                <a:r>
                  <a:rPr lang="en-GB" sz="2000" b="0" dirty="0">
                    <a:latin typeface="Calibri" panose="020F0502020204030204" pitchFamily="34" charset="0"/>
                    <a:cs typeface="Calibri" panose="020F0502020204030204" pitchFamily="34" charset="0"/>
                  </a:rPr>
                  <a:t> be two multiplicative cyclic groups of prime order </a:t>
                </a:r>
                <a14:m>
                  <m:oMath xmlns:m="http://schemas.openxmlformats.org/officeDocument/2006/math">
                    <m:r>
                      <a:rPr lang="fr-FR" sz="2000" b="0" i="1" smtClean="0">
                        <a:latin typeface="Cambria Math" panose="02040503050406030204" pitchFamily="18" charset="0"/>
                        <a:cs typeface="Arial" panose="020B0604020202020204" pitchFamily="34" charset="0"/>
                      </a:rPr>
                      <m:t>𝑝</m:t>
                    </m:r>
                  </m:oMath>
                </a14:m>
                <a:r>
                  <a:rPr lang="en-GB" sz="2000" b="0" dirty="0">
                    <a:latin typeface="Calibri" panose="020F0502020204030204" pitchFamily="34" charset="0"/>
                    <a:cs typeface="Calibri" panose="020F0502020204030204" pitchFamily="34" charset="0"/>
                  </a:rPr>
                  <a:t>. </a:t>
                </a:r>
              </a:p>
              <a:p>
                <a:pPr marL="266700" indent="0"/>
                <a:r>
                  <a:rPr lang="en-GB" sz="2000" b="0" dirty="0">
                    <a:latin typeface="Calibri" panose="020F0502020204030204" pitchFamily="34" charset="0"/>
                    <a:cs typeface="Calibri" panose="020F0502020204030204" pitchFamily="34" charset="0"/>
                  </a:rPr>
                  <a:t>Let </a:t>
                </a:r>
                <a14:m>
                  <m:oMath xmlns:m="http://schemas.openxmlformats.org/officeDocument/2006/math">
                    <m:r>
                      <a:rPr lang="fr-FR" sz="2000" b="0" i="1" smtClean="0">
                        <a:latin typeface="Cambria Math" panose="02040503050406030204" pitchFamily="18" charset="0"/>
                        <a:cs typeface="Arial" panose="020B0604020202020204" pitchFamily="34" charset="0"/>
                      </a:rPr>
                      <m:t>𝑔</m:t>
                    </m:r>
                  </m:oMath>
                </a14:m>
                <a:r>
                  <a:rPr lang="en-GB" sz="2000" b="0" dirty="0">
                    <a:latin typeface="Calibri" panose="020F0502020204030204" pitchFamily="34" charset="0"/>
                    <a:cs typeface="Calibri" panose="020F0502020204030204" pitchFamily="34" charset="0"/>
                  </a:rPr>
                  <a:t> be a generator of </a:t>
                </a:r>
                <a14:m>
                  <m:oMath xmlns:m="http://schemas.openxmlformats.org/officeDocument/2006/math">
                    <m:sSub>
                      <m:sSubPr>
                        <m:ctrlPr>
                          <a:rPr lang="fr-FR" sz="2000" b="0" i="1">
                            <a:latin typeface="Cambria Math" panose="02040503050406030204" pitchFamily="18" charset="0"/>
                            <a:cs typeface="Arial" panose="020B0604020202020204" pitchFamily="34" charset="0"/>
                          </a:rPr>
                        </m:ctrlPr>
                      </m:sSubPr>
                      <m:e>
                        <m:r>
                          <a:rPr lang="fr-FR" sz="2000" b="0" i="1">
                            <a:latin typeface="Cambria Math" panose="02040503050406030204" pitchFamily="18" charset="0"/>
                            <a:cs typeface="Arial" panose="020B0604020202020204" pitchFamily="34" charset="0"/>
                          </a:rPr>
                          <m:t>𝐺</m:t>
                        </m:r>
                      </m:e>
                      <m:sub>
                        <m:r>
                          <a:rPr lang="fr-FR" sz="2000" b="0" i="1">
                            <a:latin typeface="Cambria Math" panose="02040503050406030204" pitchFamily="18" charset="0"/>
                            <a:cs typeface="Arial" panose="020B0604020202020204" pitchFamily="34" charset="0"/>
                          </a:rPr>
                          <m:t>0</m:t>
                        </m:r>
                      </m:sub>
                    </m:sSub>
                  </m:oMath>
                </a14:m>
                <a:r>
                  <a:rPr lang="en-GB" sz="2000" b="0" dirty="0">
                    <a:latin typeface="Calibri" panose="020F0502020204030204" pitchFamily="34" charset="0"/>
                    <a:cs typeface="Calibri" panose="020F0502020204030204" pitchFamily="34" charset="0"/>
                  </a:rPr>
                  <a:t> and </a:t>
                </a:r>
                <a14:m>
                  <m:oMath xmlns:m="http://schemas.openxmlformats.org/officeDocument/2006/math">
                    <m:r>
                      <a:rPr lang="fr-FR" sz="2000" b="0" i="1" smtClean="0">
                        <a:latin typeface="Cambria Math" panose="02040503050406030204" pitchFamily="18" charset="0"/>
                        <a:cs typeface="Arial" panose="020B0604020202020204" pitchFamily="34" charset="0"/>
                      </a:rPr>
                      <m:t>𝑒</m:t>
                    </m:r>
                    <m:r>
                      <a:rPr lang="fr-FR" sz="2000" b="0" i="1" smtClean="0">
                        <a:latin typeface="Cambria Math" panose="02040503050406030204" pitchFamily="18" charset="0"/>
                        <a:cs typeface="Arial" panose="020B0604020202020204" pitchFamily="34" charset="0"/>
                      </a:rPr>
                      <m:t>′</m:t>
                    </m:r>
                  </m:oMath>
                </a14:m>
                <a:r>
                  <a:rPr lang="en-GB" sz="2000" b="0" dirty="0">
                    <a:latin typeface="Calibri" panose="020F0502020204030204" pitchFamily="34" charset="0"/>
                    <a:cs typeface="Calibri" panose="020F0502020204030204" pitchFamily="34" charset="0"/>
                  </a:rPr>
                  <a:t> be a bilinear map, </a:t>
                </a:r>
                <a14:m>
                  <m:oMath xmlns:m="http://schemas.openxmlformats.org/officeDocument/2006/math">
                    <m:r>
                      <a:rPr lang="fr-FR" sz="2000" b="0" i="1" smtClean="0">
                        <a:latin typeface="Cambria Math" panose="02040503050406030204" pitchFamily="18" charset="0"/>
                        <a:cs typeface="Arial" panose="020B0604020202020204" pitchFamily="34" charset="0"/>
                      </a:rPr>
                      <m:t>𝑒</m:t>
                    </m:r>
                    <m:r>
                      <a:rPr lang="fr-FR" sz="2000" b="0" i="1" smtClean="0">
                        <a:latin typeface="Cambria Math" panose="02040503050406030204" pitchFamily="18" charset="0"/>
                        <a:cs typeface="Arial" panose="020B0604020202020204" pitchFamily="34" charset="0"/>
                      </a:rPr>
                      <m:t>′:</m:t>
                    </m:r>
                    <m:sSub>
                      <m:sSubPr>
                        <m:ctrlPr>
                          <a:rPr lang="fr-FR" sz="2000" b="0" i="1" smtClean="0">
                            <a:latin typeface="Cambria Math" panose="02040503050406030204" pitchFamily="18" charset="0"/>
                            <a:cs typeface="Arial" panose="020B0604020202020204" pitchFamily="34" charset="0"/>
                          </a:rPr>
                        </m:ctrlPr>
                      </m:sSubPr>
                      <m:e>
                        <m:r>
                          <a:rPr lang="fr-FR" sz="2000" b="0" i="1" smtClean="0">
                            <a:latin typeface="Cambria Math" panose="02040503050406030204" pitchFamily="18" charset="0"/>
                            <a:cs typeface="Arial" panose="020B0604020202020204" pitchFamily="34" charset="0"/>
                          </a:rPr>
                          <m:t>𝐺</m:t>
                        </m:r>
                      </m:e>
                      <m:sub>
                        <m:r>
                          <a:rPr lang="fr-FR" sz="2000" b="0" i="1" smtClean="0">
                            <a:latin typeface="Cambria Math" panose="02040503050406030204" pitchFamily="18" charset="0"/>
                            <a:cs typeface="Arial" panose="020B0604020202020204" pitchFamily="34" charset="0"/>
                          </a:rPr>
                          <m:t>0</m:t>
                        </m:r>
                      </m:sub>
                    </m:sSub>
                    <m:r>
                      <a:rPr lang="fr-FR" sz="2000" b="0" i="1" smtClean="0">
                        <a:latin typeface="Cambria Math" panose="02040503050406030204" pitchFamily="18" charset="0"/>
                        <a:cs typeface="Arial" panose="020B0604020202020204" pitchFamily="34" charset="0"/>
                      </a:rPr>
                      <m:t>×</m:t>
                    </m:r>
                    <m:sSub>
                      <m:sSubPr>
                        <m:ctrlPr>
                          <a:rPr lang="fr-FR" sz="2000" b="0" i="1" smtClean="0">
                            <a:latin typeface="Cambria Math" panose="02040503050406030204" pitchFamily="18" charset="0"/>
                            <a:cs typeface="Arial" panose="020B0604020202020204" pitchFamily="34" charset="0"/>
                          </a:rPr>
                        </m:ctrlPr>
                      </m:sSubPr>
                      <m:e>
                        <m:r>
                          <a:rPr lang="fr-FR" sz="2000" b="0" i="1" smtClean="0">
                            <a:latin typeface="Cambria Math" panose="02040503050406030204" pitchFamily="18" charset="0"/>
                            <a:cs typeface="Arial" panose="020B0604020202020204" pitchFamily="34" charset="0"/>
                          </a:rPr>
                          <m:t>𝐺</m:t>
                        </m:r>
                      </m:e>
                      <m:sub>
                        <m:r>
                          <a:rPr lang="fr-FR" sz="2000" b="0" i="1" smtClean="0">
                            <a:latin typeface="Cambria Math" panose="02040503050406030204" pitchFamily="18" charset="0"/>
                            <a:cs typeface="Arial" panose="020B0604020202020204" pitchFamily="34" charset="0"/>
                          </a:rPr>
                          <m:t>0</m:t>
                        </m:r>
                      </m:sub>
                    </m:sSub>
                    <m:r>
                      <a:rPr lang="fr-FR" sz="2000" b="0" i="1" smtClean="0">
                        <a:latin typeface="Cambria Math" panose="02040503050406030204" pitchFamily="18" charset="0"/>
                        <a:cs typeface="Arial" panose="020B0604020202020204" pitchFamily="34" charset="0"/>
                      </a:rPr>
                      <m:t>→</m:t>
                    </m:r>
                    <m:sSub>
                      <m:sSubPr>
                        <m:ctrlPr>
                          <a:rPr lang="fr-FR" sz="2000" b="0" i="1" smtClean="0">
                            <a:latin typeface="Cambria Math" panose="02040503050406030204" pitchFamily="18" charset="0"/>
                            <a:cs typeface="Arial" panose="020B0604020202020204" pitchFamily="34" charset="0"/>
                          </a:rPr>
                        </m:ctrlPr>
                      </m:sSubPr>
                      <m:e>
                        <m:r>
                          <a:rPr lang="fr-FR" sz="2000" b="0" i="1" smtClean="0">
                            <a:latin typeface="Cambria Math" panose="02040503050406030204" pitchFamily="18" charset="0"/>
                            <a:cs typeface="Arial" panose="020B0604020202020204" pitchFamily="34" charset="0"/>
                          </a:rPr>
                          <m:t>𝐺</m:t>
                        </m:r>
                      </m:e>
                      <m:sub>
                        <m:r>
                          <a:rPr lang="fr-FR" sz="2000" b="0" i="1" smtClean="0">
                            <a:latin typeface="Cambria Math" panose="02040503050406030204" pitchFamily="18" charset="0"/>
                            <a:cs typeface="Arial" panose="020B0604020202020204" pitchFamily="34" charset="0"/>
                          </a:rPr>
                          <m:t>1</m:t>
                        </m:r>
                      </m:sub>
                    </m:sSub>
                    <m:r>
                      <a:rPr lang="fr-FR" sz="2000" b="0" i="1" smtClean="0">
                        <a:latin typeface="Cambria Math" panose="02040503050406030204" pitchFamily="18" charset="0"/>
                        <a:cs typeface="Arial" panose="020B0604020202020204" pitchFamily="34" charset="0"/>
                      </a:rPr>
                      <m:t> </m:t>
                    </m:r>
                  </m:oMath>
                </a14:m>
                <a:endParaRPr lang="en-GB" sz="2000" b="0" dirty="0">
                  <a:latin typeface="Calibri" panose="020F0502020204030204" pitchFamily="34" charset="0"/>
                  <a:cs typeface="Calibri" panose="020F0502020204030204" pitchFamily="34" charset="0"/>
                </a:endParaRPr>
              </a:p>
              <a:p>
                <a:pPr marL="266700" indent="0"/>
                <a:endParaRPr lang="en-GB" sz="2000" b="0" dirty="0">
                  <a:cs typeface="Arial" panose="020B0604020202020204" pitchFamily="34" charset="0"/>
                </a:endParaRPr>
              </a:p>
              <a:p>
                <a:pPr marL="266700" indent="0"/>
                <a:r>
                  <a:rPr lang="en-GB" sz="2000" b="0" dirty="0">
                    <a:latin typeface="Calibri" panose="020F0502020204030204" pitchFamily="34" charset="0"/>
                    <a:cs typeface="Calibri" panose="020F0502020204030204" pitchFamily="34" charset="0"/>
                  </a:rPr>
                  <a:t>The bilinear map </a:t>
                </a:r>
                <a14:m>
                  <m:oMath xmlns:m="http://schemas.openxmlformats.org/officeDocument/2006/math">
                    <m:r>
                      <a:rPr lang="fr-FR" sz="2000" b="0" i="1">
                        <a:latin typeface="Cambria Math" panose="02040503050406030204" pitchFamily="18" charset="0"/>
                        <a:cs typeface="Arial" panose="020B0604020202020204" pitchFamily="34" charset="0"/>
                      </a:rPr>
                      <m:t>𝑒</m:t>
                    </m:r>
                    <m:r>
                      <a:rPr lang="fr-FR" sz="2000" b="0" i="1" smtClean="0">
                        <a:latin typeface="Cambria Math" panose="02040503050406030204" pitchFamily="18" charset="0"/>
                        <a:cs typeface="Arial" panose="020B0604020202020204" pitchFamily="34" charset="0"/>
                      </a:rPr>
                      <m:t>′</m:t>
                    </m:r>
                  </m:oMath>
                </a14:m>
                <a:r>
                  <a:rPr lang="en-GB" sz="2000" b="0" dirty="0">
                    <a:latin typeface="Calibri" panose="020F0502020204030204" pitchFamily="34" charset="0"/>
                    <a:cs typeface="Calibri" panose="020F0502020204030204" pitchFamily="34" charset="0"/>
                  </a:rPr>
                  <a:t> has the following properties:</a:t>
                </a:r>
              </a:p>
              <a:p>
                <a:pPr marL="1435100" lvl="4" indent="-285750">
                  <a:lnSpc>
                    <a:spcPct val="90000"/>
                  </a:lnSpc>
                  <a:spcBef>
                    <a:spcPts val="400"/>
                  </a:spcBef>
                  <a:buClr>
                    <a:schemeClr val="accent3"/>
                  </a:buClr>
                  <a:buSzPct val="75000"/>
                  <a:buFont typeface="Wingdings"/>
                  <a:buChar char=""/>
                  <a:tabLst>
                    <a:tab pos="1524000" algn="l"/>
                  </a:tabLst>
                </a:pPr>
                <a:endParaRPr lang="en-GB" dirty="0">
                  <a:latin typeface="Calibri" panose="020F0502020204030204" pitchFamily="34" charset="0"/>
                  <a:cs typeface="Calibri" panose="020F0502020204030204" pitchFamily="34" charset="0"/>
                </a:endParaRPr>
              </a:p>
              <a:p>
                <a:pPr marL="1435100" lvl="4" indent="-285750">
                  <a:lnSpc>
                    <a:spcPct val="90000"/>
                  </a:lnSpc>
                  <a:spcBef>
                    <a:spcPts val="400"/>
                  </a:spcBef>
                  <a:buClr>
                    <a:schemeClr val="accent3"/>
                  </a:buClr>
                  <a:buSzPct val="75000"/>
                  <a:buFont typeface="Wingdings"/>
                  <a:buChar char=""/>
                  <a:tabLst>
                    <a:tab pos="1524000" algn="l"/>
                  </a:tabLst>
                </a:pPr>
                <a:r>
                  <a:rPr lang="en-GB" dirty="0">
                    <a:latin typeface="Calibri" panose="020F0502020204030204" pitchFamily="34" charset="0"/>
                    <a:cs typeface="Calibri" panose="020F0502020204030204" pitchFamily="34" charset="0"/>
                  </a:rPr>
                  <a:t>Bi-linearity:  for all </a:t>
                </a:r>
                <a14:m>
                  <m:oMath xmlns:m="http://schemas.openxmlformats.org/officeDocument/2006/math">
                    <m:r>
                      <a:rPr lang="fr-FR">
                        <a:latin typeface="Cambria Math" panose="02040503050406030204" pitchFamily="18" charset="0"/>
                        <a:cs typeface="Calibri" panose="020F0502020204030204" pitchFamily="34" charset="0"/>
                      </a:rPr>
                      <m:t>𝑢</m:t>
                    </m:r>
                    <m:r>
                      <a:rPr lang="fr-FR">
                        <a:latin typeface="Cambria Math" panose="02040503050406030204" pitchFamily="18" charset="0"/>
                        <a:cs typeface="Calibri" panose="020F0502020204030204" pitchFamily="34" charset="0"/>
                      </a:rPr>
                      <m:t>,</m:t>
                    </m:r>
                    <m:r>
                      <a:rPr lang="fr-FR">
                        <a:latin typeface="Cambria Math" panose="02040503050406030204" pitchFamily="18" charset="0"/>
                        <a:cs typeface="Calibri" panose="020F0502020204030204" pitchFamily="34" charset="0"/>
                      </a:rPr>
                      <m:t>𝑣</m:t>
                    </m:r>
                    <m:r>
                      <a:rPr lang="fr-FR">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a:latin typeface="Cambria Math" panose="02040503050406030204" pitchFamily="18" charset="0"/>
                            <a:cs typeface="Calibri" panose="020F0502020204030204" pitchFamily="34" charset="0"/>
                          </a:rPr>
                          <m:t>𝐺</m:t>
                        </m:r>
                      </m:e>
                      <m:sub>
                        <m:r>
                          <a:rPr lang="fr-FR">
                            <a:latin typeface="Cambria Math" panose="02040503050406030204" pitchFamily="18" charset="0"/>
                            <a:cs typeface="Calibri" panose="020F0502020204030204" pitchFamily="34" charset="0"/>
                          </a:rPr>
                          <m:t>0</m:t>
                        </m:r>
                      </m:sub>
                    </m:sSub>
                  </m:oMath>
                </a14:m>
                <a:r>
                  <a:rPr lang="en-GB" dirty="0">
                    <a:latin typeface="Calibri" panose="020F0502020204030204" pitchFamily="34" charset="0"/>
                    <a:cs typeface="Calibri" panose="020F0502020204030204" pitchFamily="34" charset="0"/>
                  </a:rPr>
                  <a:t>  and </a:t>
                </a:r>
                <a14:m>
                  <m:oMath xmlns:m="http://schemas.openxmlformats.org/officeDocument/2006/math">
                    <m:r>
                      <a:rPr lang="fr-FR">
                        <a:latin typeface="Cambria Math" panose="02040503050406030204" pitchFamily="18" charset="0"/>
                        <a:cs typeface="Calibri" panose="020F0502020204030204" pitchFamily="34" charset="0"/>
                      </a:rPr>
                      <m:t>𝑎</m:t>
                    </m:r>
                    <m:r>
                      <a:rPr lang="fr-FR">
                        <a:latin typeface="Cambria Math" panose="02040503050406030204" pitchFamily="18" charset="0"/>
                        <a:cs typeface="Calibri" panose="020F0502020204030204" pitchFamily="34" charset="0"/>
                      </a:rPr>
                      <m:t>,</m:t>
                    </m:r>
                    <m:r>
                      <a:rPr lang="fr-FR">
                        <a:latin typeface="Cambria Math" panose="02040503050406030204" pitchFamily="18" charset="0"/>
                        <a:cs typeface="Calibri" panose="020F0502020204030204" pitchFamily="34" charset="0"/>
                      </a:rPr>
                      <m:t>𝑏</m:t>
                    </m:r>
                    <m:r>
                      <a:rPr lang="fr-FR">
                        <a:latin typeface="Cambria Math" panose="02040503050406030204" pitchFamily="18" charset="0"/>
                        <a:cs typeface="Calibri" panose="020F0502020204030204" pitchFamily="34" charset="0"/>
                      </a:rPr>
                      <m:t>∈</m:t>
                    </m:r>
                    <m:sSub>
                      <m:sSubPr>
                        <m:ctrlPr>
                          <a:rPr lang="fr-FR" i="1">
                            <a:latin typeface="Cambria Math" panose="02040503050406030204" pitchFamily="18" charset="0"/>
                            <a:cs typeface="Calibri" panose="020F0502020204030204" pitchFamily="34" charset="0"/>
                          </a:rPr>
                        </m:ctrlPr>
                      </m:sSubPr>
                      <m:e>
                        <m:r>
                          <a:rPr lang="fr-FR">
                            <a:latin typeface="Cambria Math" panose="02040503050406030204" pitchFamily="18" charset="0"/>
                            <a:cs typeface="Calibri" panose="020F0502020204030204" pitchFamily="34" charset="0"/>
                          </a:rPr>
                          <m:t>𝑍</m:t>
                        </m:r>
                      </m:e>
                      <m:sub>
                        <m:r>
                          <a:rPr lang="fr-FR">
                            <a:latin typeface="Cambria Math" panose="02040503050406030204" pitchFamily="18" charset="0"/>
                            <a:cs typeface="Calibri" panose="020F0502020204030204" pitchFamily="34" charset="0"/>
                          </a:rPr>
                          <m:t>𝑝</m:t>
                        </m:r>
                      </m:sub>
                    </m:sSub>
                  </m:oMath>
                </a14:m>
                <a:r>
                  <a:rPr lang="en-GB" dirty="0">
                    <a:latin typeface="Calibri" panose="020F0502020204030204" pitchFamily="34" charset="0"/>
                    <a:cs typeface="Calibri" panose="020F0502020204030204" pitchFamily="34" charset="0"/>
                  </a:rPr>
                  <a:t>, we have:  </a:t>
                </a:r>
                <a14:m>
                  <m:oMath xmlns:m="http://schemas.openxmlformats.org/officeDocument/2006/math">
                    <m:sSup>
                      <m:sSupPr>
                        <m:ctrlPr>
                          <a:rPr lang="fr-FR" i="1">
                            <a:latin typeface="Cambria Math" panose="02040503050406030204" pitchFamily="18" charset="0"/>
                            <a:cs typeface="Calibri" panose="020F0502020204030204" pitchFamily="34" charset="0"/>
                          </a:rPr>
                        </m:ctrlPr>
                      </m:sSupPr>
                      <m:e>
                        <m:r>
                          <a:rPr lang="fr-FR">
                            <a:latin typeface="Cambria Math" panose="02040503050406030204" pitchFamily="18" charset="0"/>
                            <a:cs typeface="Calibri" panose="020F0502020204030204" pitchFamily="34" charset="0"/>
                          </a:rPr>
                          <m:t>𝑒</m:t>
                        </m:r>
                      </m:e>
                      <m:sup>
                        <m:r>
                          <a:rPr lang="fr-FR">
                            <a:latin typeface="Cambria Math" panose="02040503050406030204" pitchFamily="18" charset="0"/>
                            <a:cs typeface="Calibri" panose="020F0502020204030204" pitchFamily="34" charset="0"/>
                          </a:rPr>
                          <m:t>′</m:t>
                        </m:r>
                      </m:sup>
                    </m:sSup>
                    <m:d>
                      <m:dPr>
                        <m:ctrlPr>
                          <a:rPr lang="fr-FR" i="1">
                            <a:latin typeface="Cambria Math" panose="02040503050406030204" pitchFamily="18" charset="0"/>
                            <a:cs typeface="Calibri" panose="020F0502020204030204" pitchFamily="34" charset="0"/>
                          </a:rPr>
                        </m:ctrlPr>
                      </m:dPr>
                      <m:e>
                        <m:sSup>
                          <m:sSupPr>
                            <m:ctrlPr>
                              <a:rPr lang="fr-FR" i="1">
                                <a:latin typeface="Cambria Math" panose="02040503050406030204" pitchFamily="18" charset="0"/>
                                <a:cs typeface="Calibri" panose="020F0502020204030204" pitchFamily="34" charset="0"/>
                              </a:rPr>
                            </m:ctrlPr>
                          </m:sSupPr>
                          <m:e>
                            <m:r>
                              <a:rPr lang="fr-FR">
                                <a:latin typeface="Cambria Math" panose="02040503050406030204" pitchFamily="18" charset="0"/>
                                <a:cs typeface="Calibri" panose="020F0502020204030204" pitchFamily="34" charset="0"/>
                              </a:rPr>
                              <m:t>𝑢</m:t>
                            </m:r>
                          </m:e>
                          <m:sup>
                            <m:r>
                              <a:rPr lang="fr-FR">
                                <a:latin typeface="Cambria Math" panose="02040503050406030204" pitchFamily="18" charset="0"/>
                                <a:cs typeface="Calibri" panose="020F0502020204030204" pitchFamily="34" charset="0"/>
                              </a:rPr>
                              <m:t>𝑎</m:t>
                            </m:r>
                          </m:sup>
                        </m:sSup>
                        <m:r>
                          <a:rPr lang="fr-FR">
                            <a:latin typeface="Cambria Math" panose="02040503050406030204" pitchFamily="18" charset="0"/>
                            <a:cs typeface="Calibri" panose="020F0502020204030204" pitchFamily="34" charset="0"/>
                          </a:rPr>
                          <m:t>,</m:t>
                        </m:r>
                        <m:sSup>
                          <m:sSupPr>
                            <m:ctrlPr>
                              <a:rPr lang="fr-FR" i="1">
                                <a:latin typeface="Cambria Math" panose="02040503050406030204" pitchFamily="18" charset="0"/>
                                <a:cs typeface="Calibri" panose="020F0502020204030204" pitchFamily="34" charset="0"/>
                              </a:rPr>
                            </m:ctrlPr>
                          </m:sSupPr>
                          <m:e>
                            <m:r>
                              <a:rPr lang="fr-FR">
                                <a:latin typeface="Cambria Math" panose="02040503050406030204" pitchFamily="18" charset="0"/>
                                <a:cs typeface="Calibri" panose="020F0502020204030204" pitchFamily="34" charset="0"/>
                              </a:rPr>
                              <m:t>𝑣</m:t>
                            </m:r>
                          </m:e>
                          <m:sup>
                            <m:r>
                              <a:rPr lang="fr-FR">
                                <a:latin typeface="Cambria Math" panose="02040503050406030204" pitchFamily="18" charset="0"/>
                                <a:cs typeface="Calibri" panose="020F0502020204030204" pitchFamily="34" charset="0"/>
                              </a:rPr>
                              <m:t>𝑏</m:t>
                            </m:r>
                          </m:sup>
                        </m:sSup>
                      </m:e>
                    </m:d>
                    <m:r>
                      <a:rPr lang="fr-FR" b="0" i="0" smtClean="0">
                        <a:latin typeface="Cambria Math" panose="02040503050406030204" pitchFamily="18" charset="0"/>
                        <a:cs typeface="Calibri" panose="020F0502020204030204" pitchFamily="34" charset="0"/>
                      </a:rPr>
                      <m:t>=</m:t>
                    </m:r>
                    <m:sSup>
                      <m:sSupPr>
                        <m:ctrlPr>
                          <a:rPr lang="fr-FR" i="1">
                            <a:latin typeface="Cambria Math" panose="02040503050406030204" pitchFamily="18" charset="0"/>
                            <a:cs typeface="Calibri" panose="020F0502020204030204" pitchFamily="34" charset="0"/>
                          </a:rPr>
                        </m:ctrlPr>
                      </m:sSupPr>
                      <m:e>
                        <m:r>
                          <a:rPr lang="fr-FR">
                            <a:latin typeface="Cambria Math" panose="02040503050406030204" pitchFamily="18" charset="0"/>
                            <a:cs typeface="Calibri" panose="020F0502020204030204" pitchFamily="34" charset="0"/>
                          </a:rPr>
                          <m:t>𝑒</m:t>
                        </m:r>
                      </m:e>
                      <m:sup>
                        <m:r>
                          <a:rPr lang="fr-FR">
                            <a:latin typeface="Cambria Math" panose="02040503050406030204" pitchFamily="18" charset="0"/>
                            <a:cs typeface="Calibri" panose="020F0502020204030204" pitchFamily="34" charset="0"/>
                          </a:rPr>
                          <m:t>′</m:t>
                        </m:r>
                      </m:sup>
                    </m:sSup>
                    <m:sSup>
                      <m:sSupPr>
                        <m:ctrlPr>
                          <a:rPr lang="fr-FR" i="1">
                            <a:latin typeface="Cambria Math" panose="02040503050406030204" pitchFamily="18" charset="0"/>
                            <a:cs typeface="Calibri" panose="020F0502020204030204" pitchFamily="34" charset="0"/>
                          </a:rPr>
                        </m:ctrlPr>
                      </m:sSupPr>
                      <m:e>
                        <m:d>
                          <m:dPr>
                            <m:ctrlPr>
                              <a:rPr lang="fr-FR" i="1">
                                <a:latin typeface="Cambria Math" panose="02040503050406030204" pitchFamily="18" charset="0"/>
                                <a:cs typeface="Calibri" panose="020F0502020204030204" pitchFamily="34" charset="0"/>
                              </a:rPr>
                            </m:ctrlPr>
                          </m:dPr>
                          <m:e>
                            <m:r>
                              <a:rPr lang="fr-FR">
                                <a:latin typeface="Cambria Math" panose="02040503050406030204" pitchFamily="18" charset="0"/>
                                <a:cs typeface="Calibri" panose="020F0502020204030204" pitchFamily="34" charset="0"/>
                              </a:rPr>
                              <m:t>𝑢</m:t>
                            </m:r>
                            <m:r>
                              <a:rPr lang="fr-FR">
                                <a:latin typeface="Cambria Math" panose="02040503050406030204" pitchFamily="18" charset="0"/>
                                <a:cs typeface="Calibri" panose="020F0502020204030204" pitchFamily="34" charset="0"/>
                              </a:rPr>
                              <m:t>,</m:t>
                            </m:r>
                            <m:r>
                              <a:rPr lang="fr-FR">
                                <a:latin typeface="Cambria Math" panose="02040503050406030204" pitchFamily="18" charset="0"/>
                                <a:cs typeface="Calibri" panose="020F0502020204030204" pitchFamily="34" charset="0"/>
                              </a:rPr>
                              <m:t>𝑣</m:t>
                            </m:r>
                          </m:e>
                        </m:d>
                      </m:e>
                      <m:sup>
                        <m:r>
                          <a:rPr lang="fr-FR">
                            <a:latin typeface="Cambria Math" panose="02040503050406030204" pitchFamily="18" charset="0"/>
                            <a:cs typeface="Calibri" panose="020F0502020204030204" pitchFamily="34" charset="0"/>
                          </a:rPr>
                          <m:t>𝑎𝑏</m:t>
                        </m:r>
                      </m:sup>
                    </m:sSup>
                  </m:oMath>
                </a14:m>
                <a:endParaRPr lang="en-GB" dirty="0">
                  <a:latin typeface="Calibri" panose="020F0502020204030204" pitchFamily="34" charset="0"/>
                  <a:cs typeface="Calibri" panose="020F0502020204030204" pitchFamily="34" charset="0"/>
                </a:endParaRPr>
              </a:p>
              <a:p>
                <a:pPr marL="1435100" lvl="4" indent="-285750">
                  <a:lnSpc>
                    <a:spcPct val="90000"/>
                  </a:lnSpc>
                  <a:spcBef>
                    <a:spcPts val="400"/>
                  </a:spcBef>
                  <a:buClr>
                    <a:schemeClr val="accent3"/>
                  </a:buClr>
                  <a:buSzPct val="75000"/>
                  <a:buFont typeface="Wingdings"/>
                  <a:buChar char=""/>
                  <a:tabLst>
                    <a:tab pos="1524000" algn="l"/>
                  </a:tabLst>
                </a:pPr>
                <a:endParaRPr lang="en-GB" dirty="0">
                  <a:latin typeface="Calibri" panose="020F0502020204030204" pitchFamily="34" charset="0"/>
                  <a:cs typeface="Calibri" panose="020F0502020204030204" pitchFamily="34" charset="0"/>
                </a:endParaRPr>
              </a:p>
              <a:p>
                <a:pPr marL="1435100" lvl="4" indent="-285750">
                  <a:lnSpc>
                    <a:spcPct val="90000"/>
                  </a:lnSpc>
                  <a:spcBef>
                    <a:spcPts val="400"/>
                  </a:spcBef>
                  <a:buClr>
                    <a:schemeClr val="accent3"/>
                  </a:buClr>
                  <a:buSzPct val="75000"/>
                  <a:buFont typeface="Wingdings"/>
                  <a:buChar char=""/>
                  <a:tabLst>
                    <a:tab pos="1524000" algn="l"/>
                  </a:tabLst>
                </a:pPr>
                <a:r>
                  <a:rPr lang="en-GB" dirty="0">
                    <a:latin typeface="Calibri" panose="020F0502020204030204" pitchFamily="34" charset="0"/>
                    <a:cs typeface="Calibri" panose="020F0502020204030204" pitchFamily="34" charset="0"/>
                  </a:rPr>
                  <a:t>Non-degeneracy:  </a:t>
                </a:r>
                <a14:m>
                  <m:oMath xmlns:m="http://schemas.openxmlformats.org/officeDocument/2006/math">
                    <m:sSup>
                      <m:sSupPr>
                        <m:ctrlPr>
                          <a:rPr lang="fr-FR" i="1">
                            <a:latin typeface="Cambria Math" panose="02040503050406030204" pitchFamily="18" charset="0"/>
                            <a:cs typeface="Calibri" panose="020F0502020204030204" pitchFamily="34" charset="0"/>
                          </a:rPr>
                        </m:ctrlPr>
                      </m:sSupPr>
                      <m:e>
                        <m:r>
                          <a:rPr lang="fr-FR">
                            <a:latin typeface="Cambria Math" panose="02040503050406030204" pitchFamily="18" charset="0"/>
                            <a:cs typeface="Calibri" panose="020F0502020204030204" pitchFamily="34" charset="0"/>
                          </a:rPr>
                          <m:t>𝑒</m:t>
                        </m:r>
                      </m:e>
                      <m:sup>
                        <m:r>
                          <a:rPr lang="fr-FR">
                            <a:latin typeface="Cambria Math" panose="02040503050406030204" pitchFamily="18" charset="0"/>
                            <a:cs typeface="Calibri" panose="020F0502020204030204" pitchFamily="34" charset="0"/>
                          </a:rPr>
                          <m:t>′</m:t>
                        </m:r>
                      </m:sup>
                    </m:sSup>
                    <m:d>
                      <m:dPr>
                        <m:ctrlPr>
                          <a:rPr lang="fr-FR" i="1">
                            <a:latin typeface="Cambria Math" panose="02040503050406030204" pitchFamily="18" charset="0"/>
                            <a:cs typeface="Calibri" panose="020F0502020204030204" pitchFamily="34" charset="0"/>
                          </a:rPr>
                        </m:ctrlPr>
                      </m:dPr>
                      <m:e>
                        <m:r>
                          <a:rPr lang="fr-FR">
                            <a:latin typeface="Cambria Math" panose="02040503050406030204" pitchFamily="18" charset="0"/>
                            <a:cs typeface="Calibri" panose="020F0502020204030204" pitchFamily="34" charset="0"/>
                          </a:rPr>
                          <m:t>𝑢</m:t>
                        </m:r>
                        <m:r>
                          <a:rPr lang="fr-FR">
                            <a:latin typeface="Cambria Math" panose="02040503050406030204" pitchFamily="18" charset="0"/>
                            <a:cs typeface="Calibri" panose="020F0502020204030204" pitchFamily="34" charset="0"/>
                          </a:rPr>
                          <m:t>,</m:t>
                        </m:r>
                        <m:r>
                          <a:rPr lang="fr-FR">
                            <a:latin typeface="Cambria Math" panose="02040503050406030204" pitchFamily="18" charset="0"/>
                            <a:cs typeface="Calibri" panose="020F0502020204030204" pitchFamily="34" charset="0"/>
                          </a:rPr>
                          <m:t>𝑣</m:t>
                        </m:r>
                        <m:r>
                          <a:rPr lang="fr-FR">
                            <a:latin typeface="Cambria Math" panose="02040503050406030204" pitchFamily="18" charset="0"/>
                            <a:cs typeface="Calibri" panose="020F0502020204030204" pitchFamily="34" charset="0"/>
                          </a:rPr>
                          <m:t> </m:t>
                        </m:r>
                      </m:e>
                    </m:d>
                    <m:r>
                      <a:rPr lang="fr-FR">
                        <a:latin typeface="Cambria Math" panose="02040503050406030204" pitchFamily="18" charset="0"/>
                        <a:cs typeface="Calibri" panose="020F0502020204030204" pitchFamily="34" charset="0"/>
                      </a:rPr>
                      <m:t>≠1</m:t>
                    </m:r>
                  </m:oMath>
                </a14:m>
                <a:endParaRPr lang="en-GB" dirty="0">
                  <a:latin typeface="Calibri" panose="020F0502020204030204" pitchFamily="34" charset="0"/>
                  <a:cs typeface="Calibri" panose="020F0502020204030204" pitchFamily="34" charset="0"/>
                </a:endParaRPr>
              </a:p>
              <a:p>
                <a:pPr marL="0" indent="0"/>
                <a:endParaRPr lang="en-GB" sz="1800" b="0" dirty="0"/>
              </a:p>
              <a:p>
                <a:pPr>
                  <a:lnSpc>
                    <a:spcPct val="90000"/>
                  </a:lnSpc>
                </a:pPr>
                <a:endParaRPr lang="en-GB" sz="2400" b="1" dirty="0">
                  <a:latin typeface="Calibri" panose="020F0502020204030204" pitchFamily="34" charset="0"/>
                  <a:cs typeface="Calibri" panose="020F0502020204030204" pitchFamily="34" charset="0"/>
                </a:endParaRPr>
              </a:p>
              <a:p>
                <a:pPr>
                  <a:lnSpc>
                    <a:spcPct val="90000"/>
                  </a:lnSpc>
                </a:pPr>
                <a:r>
                  <a:rPr lang="en-GB" sz="2400" b="1" dirty="0">
                    <a:latin typeface="Calibri" panose="020F0502020204030204" pitchFamily="34" charset="0"/>
                    <a:cs typeface="Calibri" panose="020F0502020204030204" pitchFamily="34" charset="0"/>
                  </a:rPr>
                  <a:t>Discrete logarithm problem (DL):</a:t>
                </a:r>
                <a:endParaRPr lang="en-US" sz="2400" b="1" dirty="0">
                  <a:latin typeface="Calibri" panose="020F0502020204030204" pitchFamily="34" charset="0"/>
                  <a:cs typeface="Calibri" panose="020F0502020204030204" pitchFamily="34" charset="0"/>
                </a:endParaRPr>
              </a:p>
              <a:p>
                <a:pPr marL="266700" indent="0">
                  <a:buNone/>
                </a:pPr>
                <a:r>
                  <a:rPr lang="en-US" sz="2000" b="0" dirty="0">
                    <a:latin typeface="Calibri" panose="020F0502020204030204" pitchFamily="34" charset="0"/>
                    <a:cs typeface="Calibri" panose="020F0502020204030204" pitchFamily="34" charset="0"/>
                  </a:rPr>
                  <a:t>Let </a:t>
                </a:r>
                <a14:m>
                  <m:oMath xmlns:m="http://schemas.openxmlformats.org/officeDocument/2006/math">
                    <m:r>
                      <a:rPr lang="fr-FR" sz="2000" b="0" i="1">
                        <a:latin typeface="Cambria Math" panose="02040503050406030204" pitchFamily="18" charset="0"/>
                      </a:rPr>
                      <m:t>𝐺</m:t>
                    </m:r>
                  </m:oMath>
                </a14:m>
                <a:r>
                  <a:rPr lang="en-US" sz="2000" b="0" dirty="0">
                    <a:latin typeface="Calibri" panose="020F0502020204030204" pitchFamily="34" charset="0"/>
                    <a:cs typeface="Calibri" panose="020F0502020204030204" pitchFamily="34" charset="0"/>
                  </a:rPr>
                  <a:t> be a cyclic group of prime order </a:t>
                </a:r>
                <a14:m>
                  <m:oMath xmlns:m="http://schemas.openxmlformats.org/officeDocument/2006/math">
                    <m:r>
                      <a:rPr lang="fr-FR" sz="2000" b="0" i="1">
                        <a:latin typeface="Cambria Math" panose="02040503050406030204" pitchFamily="18" charset="0"/>
                      </a:rPr>
                      <m:t>𝑝</m:t>
                    </m:r>
                  </m:oMath>
                </a14:m>
                <a:r>
                  <a:rPr lang="en-US" sz="2000" b="0" dirty="0">
                    <a:latin typeface="Calibri" panose="020F0502020204030204" pitchFamily="34" charset="0"/>
                    <a:cs typeface="Calibri" panose="020F0502020204030204" pitchFamily="34" charset="0"/>
                  </a:rPr>
                  <a:t> and</a:t>
                </a:r>
                <a:r>
                  <a:rPr lang="fr-FR" sz="2000" b="0" dirty="0">
                    <a:latin typeface="Calibri" panose="020F0502020204030204" pitchFamily="34" charset="0"/>
                    <a:cs typeface="Calibri" panose="020F0502020204030204" pitchFamily="34" charset="0"/>
                  </a:rPr>
                  <a:t> </a:t>
                </a:r>
                <a14:m>
                  <m:oMath xmlns:m="http://schemas.openxmlformats.org/officeDocument/2006/math">
                    <m:r>
                      <a:rPr lang="fr-FR" sz="2000" b="0" i="1">
                        <a:latin typeface="Cambria Math" panose="02040503050406030204" pitchFamily="18" charset="0"/>
                      </a:rPr>
                      <m:t>𝑔</m:t>
                    </m:r>
                  </m:oMath>
                </a14:m>
                <a:r>
                  <a:rPr lang="en-US" sz="2000" b="0" dirty="0">
                    <a:latin typeface="Calibri" panose="020F0502020204030204" pitchFamily="34" charset="0"/>
                    <a:cs typeface="Calibri" panose="020F0502020204030204" pitchFamily="34" charset="0"/>
                  </a:rPr>
                  <a:t> a generator of </a:t>
                </a:r>
                <a14:m>
                  <m:oMath xmlns:m="http://schemas.openxmlformats.org/officeDocument/2006/math">
                    <m:r>
                      <a:rPr lang="fr-FR" sz="2000" b="0" i="1">
                        <a:latin typeface="Cambria Math" panose="02040503050406030204" pitchFamily="18" charset="0"/>
                      </a:rPr>
                      <m:t>𝐺</m:t>
                    </m:r>
                    <m:r>
                      <a:rPr lang="fr-FR" sz="2000" b="0" i="0" smtClean="0">
                        <a:latin typeface="Cambria Math" panose="02040503050406030204" pitchFamily="18" charset="0"/>
                      </a:rPr>
                      <m:t>, </m:t>
                    </m:r>
                  </m:oMath>
                </a14:m>
                <a:r>
                  <a:rPr lang="en-US" sz="2000" b="0" dirty="0">
                    <a:latin typeface="Calibri" panose="020F0502020204030204" pitchFamily="34" charset="0"/>
                    <a:cs typeface="Calibri" panose="020F0502020204030204" pitchFamily="34" charset="0"/>
                  </a:rPr>
                  <a:t> given </a:t>
                </a:r>
                <a14:m>
                  <m:oMath xmlns:m="http://schemas.openxmlformats.org/officeDocument/2006/math">
                    <m:r>
                      <a:rPr lang="fr-FR" sz="2000" b="0" i="1">
                        <a:latin typeface="Cambria Math" panose="02040503050406030204" pitchFamily="18" charset="0"/>
                      </a:rPr>
                      <m:t>𝑔</m:t>
                    </m:r>
                    <m:r>
                      <a:rPr lang="fr-FR" sz="2000" b="0" i="1">
                        <a:latin typeface="Cambria Math" panose="02040503050406030204" pitchFamily="18" charset="0"/>
                      </a:rPr>
                      <m:t> </m:t>
                    </m:r>
                  </m:oMath>
                </a14:m>
                <a:r>
                  <a:rPr lang="en-US" sz="2000" b="0" dirty="0">
                    <a:latin typeface="Calibri" panose="020F0502020204030204" pitchFamily="34" charset="0"/>
                    <a:cs typeface="Calibri" panose="020F0502020204030204" pitchFamily="34" charset="0"/>
                  </a:rPr>
                  <a:t>and </a:t>
                </a:r>
                <a14:m>
                  <m:oMath xmlns:m="http://schemas.openxmlformats.org/officeDocument/2006/math">
                    <m:sSup>
                      <m:sSupPr>
                        <m:ctrlPr>
                          <a:rPr lang="fr-FR" sz="2000" b="0" i="1">
                            <a:latin typeface="Cambria Math" panose="02040503050406030204" pitchFamily="18" charset="0"/>
                          </a:rPr>
                        </m:ctrlPr>
                      </m:sSupPr>
                      <m:e>
                        <m:r>
                          <a:rPr lang="fr-FR" sz="2000" b="0" i="1">
                            <a:latin typeface="Cambria Math" panose="02040503050406030204" pitchFamily="18" charset="0"/>
                          </a:rPr>
                          <m:t>𝑔</m:t>
                        </m:r>
                      </m:e>
                      <m:sup>
                        <m:r>
                          <a:rPr lang="fr-FR" sz="2000" b="0" i="1">
                            <a:latin typeface="Cambria Math" panose="02040503050406030204" pitchFamily="18" charset="0"/>
                          </a:rPr>
                          <m:t>𝑎</m:t>
                        </m:r>
                      </m:sup>
                    </m:sSup>
                    <m:r>
                      <a:rPr lang="fr-FR" sz="2000" b="0" i="1">
                        <a:latin typeface="Cambria Math" panose="02040503050406030204" pitchFamily="18" charset="0"/>
                      </a:rPr>
                      <m:t>∈</m:t>
                    </m:r>
                    <m:r>
                      <a:rPr lang="fr-FR" sz="2000" b="0" i="1" smtClean="0">
                        <a:latin typeface="Cambria Math" panose="02040503050406030204" pitchFamily="18" charset="0"/>
                      </a:rPr>
                      <m:t>𝐺</m:t>
                    </m:r>
                    <m:r>
                      <a:rPr lang="fr-FR" sz="2000" b="0" i="1">
                        <a:latin typeface="Cambria Math" panose="02040503050406030204" pitchFamily="18" charset="0"/>
                      </a:rPr>
                      <m:t>,</m:t>
                    </m:r>
                  </m:oMath>
                </a14:m>
                <a:r>
                  <a:rPr lang="en-US" sz="2000" b="0" dirty="0">
                    <a:latin typeface="Calibri" panose="020F0502020204030204" pitchFamily="34" charset="0"/>
                    <a:cs typeface="Calibri" panose="020F0502020204030204" pitchFamily="34" charset="0"/>
                  </a:rPr>
                  <a:t> find </a:t>
                </a:r>
                <a14:m>
                  <m:oMath xmlns:m="http://schemas.openxmlformats.org/officeDocument/2006/math">
                    <m:r>
                      <a:rPr lang="fr-FR" sz="2000" b="0" i="1">
                        <a:latin typeface="Cambria Math" panose="02040503050406030204" pitchFamily="18" charset="0"/>
                      </a:rPr>
                      <m:t>𝑎</m:t>
                    </m:r>
                    <m:r>
                      <m:rPr>
                        <m:lit/>
                      </m:rPr>
                      <a:rPr lang="fr-FR" sz="2000" b="0" i="1">
                        <a:latin typeface="Cambria Math" panose="02040503050406030204" pitchFamily="18" charset="0"/>
                      </a:rPr>
                      <m:t> </m:t>
                    </m:r>
                    <m:r>
                      <a:rPr lang="fr-FR" sz="2000" b="0" i="1">
                        <a:latin typeface="Cambria Math" panose="02040503050406030204" pitchFamily="18" charset="0"/>
                      </a:rPr>
                      <m:t>∈</m:t>
                    </m:r>
                    <m:sSub>
                      <m:sSubPr>
                        <m:ctrlPr>
                          <a:rPr lang="fr-FR" sz="2000" b="0" i="1">
                            <a:latin typeface="Cambria Math" panose="02040503050406030204" pitchFamily="18" charset="0"/>
                          </a:rPr>
                        </m:ctrlPr>
                      </m:sSubPr>
                      <m:e>
                        <m:r>
                          <a:rPr lang="fr-FR" sz="2000" b="0" i="1">
                            <a:latin typeface="Cambria Math" panose="02040503050406030204" pitchFamily="18" charset="0"/>
                          </a:rPr>
                          <m:t>𝑍</m:t>
                        </m:r>
                      </m:e>
                      <m:sub>
                        <m:r>
                          <a:rPr lang="fr-FR" sz="2000" b="0" i="1">
                            <a:latin typeface="Cambria Math" panose="02040503050406030204" pitchFamily="18" charset="0"/>
                          </a:rPr>
                          <m:t>𝑝</m:t>
                        </m:r>
                      </m:sub>
                    </m:sSub>
                  </m:oMath>
                </a14:m>
                <a:endParaRPr lang="en-GB" sz="1800" b="0" dirty="0">
                  <a:latin typeface="Calibri" panose="020F0502020204030204" pitchFamily="34" charset="0"/>
                  <a:cs typeface="Calibri" panose="020F0502020204030204" pitchFamily="34" charset="0"/>
                </a:endParaRPr>
              </a:p>
            </p:txBody>
          </p:sp>
        </mc:Choice>
        <mc:Fallback xmlns="">
          <p:sp>
            <p:nvSpPr>
              <p:cNvPr id="7" name="ZoneTexte 6">
                <a:extLst>
                  <a:ext uri="{FF2B5EF4-FFF2-40B4-BE49-F238E27FC236}">
                    <a16:creationId xmlns:a16="http://schemas.microsoft.com/office/drawing/2014/main" id="{D25D9673-5CF0-4F81-A2DD-60C41DAE5135}"/>
                  </a:ext>
                </a:extLst>
              </p:cNvPr>
              <p:cNvSpPr txBox="1">
                <a:spLocks noRot="1" noChangeAspect="1" noMove="1" noResize="1" noEditPoints="1" noAdjustHandles="1" noChangeArrowheads="1" noChangeShapeType="1" noTextEdit="1"/>
              </p:cNvSpPr>
              <p:nvPr/>
            </p:nvSpPr>
            <p:spPr>
              <a:xfrm>
                <a:off x="23362" y="1304764"/>
                <a:ext cx="9301166" cy="4748288"/>
              </a:xfrm>
              <a:prstGeom prst="rect">
                <a:avLst/>
              </a:prstGeom>
              <a:blipFill>
                <a:blip r:embed="rId2"/>
                <a:stretch>
                  <a:fillRect l="-1048" t="-1797" b="-899"/>
                </a:stretch>
              </a:blipFill>
            </p:spPr>
            <p:txBody>
              <a:bodyPr/>
              <a:lstStyle/>
              <a:p>
                <a:r>
                  <a:rPr lang="en-US">
                    <a:noFill/>
                  </a:rPr>
                  <a:t> </a:t>
                </a:r>
              </a:p>
            </p:txBody>
          </p:sp>
        </mc:Fallback>
      </mc:AlternateContent>
      <p:grpSp>
        <p:nvGrpSpPr>
          <p:cNvPr id="16" name="Groupe 15">
            <a:extLst>
              <a:ext uri="{FF2B5EF4-FFF2-40B4-BE49-F238E27FC236}">
                <a16:creationId xmlns:a16="http://schemas.microsoft.com/office/drawing/2014/main" id="{F998FAA2-1E0D-477A-B1C3-6803C8B5A036}"/>
              </a:ext>
            </a:extLst>
          </p:cNvPr>
          <p:cNvGrpSpPr/>
          <p:nvPr/>
        </p:nvGrpSpPr>
        <p:grpSpPr>
          <a:xfrm>
            <a:off x="23362" y="5875494"/>
            <a:ext cx="9978760" cy="821725"/>
            <a:chOff x="1085849" y="5716750"/>
            <a:chExt cx="9722575" cy="741124"/>
          </a:xfrm>
        </p:grpSpPr>
        <mc:AlternateContent xmlns:mc="http://schemas.openxmlformats.org/markup-compatibility/2006" xmlns:a14="http://schemas.microsoft.com/office/drawing/2010/main">
          <mc:Choice Requires="a14">
            <p:sp>
              <p:nvSpPr>
                <p:cNvPr id="17" name="ZoneTexte 16">
                  <a:extLst>
                    <a:ext uri="{FF2B5EF4-FFF2-40B4-BE49-F238E27FC236}">
                      <a16:creationId xmlns:a16="http://schemas.microsoft.com/office/drawing/2014/main" id="{683D2964-6417-4456-9A8C-54C65D5F03D9}"/>
                    </a:ext>
                  </a:extLst>
                </p:cNvPr>
                <p:cNvSpPr txBox="1"/>
                <p:nvPr/>
              </p:nvSpPr>
              <p:spPr>
                <a:xfrm>
                  <a:off x="1085850" y="5791200"/>
                  <a:ext cx="8029575" cy="33755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b="0" i="0" u="none" strike="noStrike" kern="0" cap="none" spc="0" normalizeH="0" baseline="0" noProof="0" dirty="0">
                      <a:ln>
                        <a:noFill/>
                      </a:ln>
                      <a:solidFill>
                        <a:srgbClr val="000000"/>
                      </a:solidFill>
                      <a:effectLst/>
                      <a:uLnTx/>
                      <a:uFillTx/>
                      <a:latin typeface="Calibri"/>
                    </a:rPr>
                    <a:t>Given </a:t>
                  </a:r>
                  <a14:m>
                    <m:oMath xmlns:m="http://schemas.openxmlformats.org/officeDocument/2006/math">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𝑔</m:t>
                      </m:r>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m:t>
                      </m:r>
                      <m:sSup>
                        <m:sSupPr>
                          <m:ctrlP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ctrlPr>
                        </m:sSupPr>
                        <m:e>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𝑔</m:t>
                          </m:r>
                        </m:e>
                        <m:sup>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𝑎</m:t>
                          </m:r>
                        </m:sup>
                      </m:sSup>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m:t>
                      </m:r>
                      <m:sSup>
                        <m:sSupPr>
                          <m:ctrlP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ctrlPr>
                        </m:sSupPr>
                        <m:e>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𝑔</m:t>
                          </m:r>
                        </m:e>
                        <m:sup>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𝑏</m:t>
                          </m:r>
                        </m:sup>
                      </m:sSup>
                    </m:oMath>
                  </a14:m>
                  <a:r>
                    <a:rPr kumimoji="0" lang="en-US" b="0" i="0" u="none" strike="noStrike" kern="0" cap="none" spc="0" normalizeH="0" baseline="0" noProof="0" dirty="0">
                      <a:ln>
                        <a:noFill/>
                      </a:ln>
                      <a:solidFill>
                        <a:srgbClr val="000000"/>
                      </a:solidFill>
                      <a:effectLst/>
                      <a:uLnTx/>
                      <a:uFillTx/>
                      <a:latin typeface="Calibri"/>
                    </a:rPr>
                    <a:t>compute </a:t>
                  </a:r>
                  <a14:m>
                    <m:oMath xmlns:m="http://schemas.openxmlformats.org/officeDocument/2006/math">
                      <m:sSup>
                        <m:sSupPr>
                          <m:ctrlP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ctrlPr>
                        </m:sSupPr>
                        <m:e>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𝑔</m:t>
                          </m:r>
                        </m:e>
                        <m:sup>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𝑎𝑏</m:t>
                          </m:r>
                        </m:sup>
                      </m:sSup>
                    </m:oMath>
                  </a14:m>
                  <a:endParaRPr kumimoji="0" lang="en-US" b="0" i="0" u="none" strike="noStrike" kern="0" cap="none" spc="0" normalizeH="0" baseline="0" noProof="0" dirty="0">
                    <a:ln>
                      <a:noFill/>
                    </a:ln>
                    <a:solidFill>
                      <a:srgbClr val="000000"/>
                    </a:solidFill>
                    <a:effectLst/>
                    <a:uLnTx/>
                    <a:uFillTx/>
                    <a:latin typeface="Calibri"/>
                  </a:endParaRPr>
                </a:p>
              </p:txBody>
            </p:sp>
          </mc:Choice>
          <mc:Fallback xmlns="">
            <p:sp>
              <p:nvSpPr>
                <p:cNvPr id="17" name="ZoneTexte 16">
                  <a:extLst>
                    <a:ext uri="{FF2B5EF4-FFF2-40B4-BE49-F238E27FC236}">
                      <a16:creationId xmlns:a16="http://schemas.microsoft.com/office/drawing/2014/main" id="{683D2964-6417-4456-9A8C-54C65D5F03D9}"/>
                    </a:ext>
                  </a:extLst>
                </p:cNvPr>
                <p:cNvSpPr txBox="1">
                  <a:spLocks noRot="1" noChangeAspect="1" noMove="1" noResize="1" noEditPoints="1" noAdjustHandles="1" noChangeArrowheads="1" noChangeShapeType="1" noTextEdit="1"/>
                </p:cNvSpPr>
                <p:nvPr/>
              </p:nvSpPr>
              <p:spPr>
                <a:xfrm>
                  <a:off x="1085850" y="5791200"/>
                  <a:ext cx="8029575" cy="337559"/>
                </a:xfrm>
                <a:prstGeom prst="rect">
                  <a:avLst/>
                </a:prstGeom>
                <a:blipFill>
                  <a:blip r:embed="rId3"/>
                  <a:stretch>
                    <a:fillRect l="-666" t="-6452" b="-2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8F355616-E660-4E64-B485-240E890D979B}"/>
                    </a:ext>
                  </a:extLst>
                </p:cNvPr>
                <p:cNvSpPr txBox="1"/>
                <p:nvPr/>
              </p:nvSpPr>
              <p:spPr>
                <a:xfrm>
                  <a:off x="1085849" y="6120315"/>
                  <a:ext cx="8029575" cy="33755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b="0" i="0" u="none" strike="noStrike" kern="0" cap="none" spc="0" normalizeH="0" baseline="0" noProof="0" dirty="0">
                      <a:ln>
                        <a:noFill/>
                      </a:ln>
                      <a:solidFill>
                        <a:srgbClr val="000000"/>
                      </a:solidFill>
                      <a:effectLst/>
                      <a:uLnTx/>
                      <a:uFillTx/>
                      <a:latin typeface="Calibri"/>
                    </a:rPr>
                    <a:t>Given </a:t>
                  </a:r>
                  <a14:m>
                    <m:oMath xmlns:m="http://schemas.openxmlformats.org/officeDocument/2006/math">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𝑔</m:t>
                      </m:r>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m:t>
                      </m:r>
                      <m:sSup>
                        <m:sSupPr>
                          <m:ctrlP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ctrlPr>
                        </m:sSupPr>
                        <m:e>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𝑔</m:t>
                          </m:r>
                        </m:e>
                        <m:sup>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𝑎</m:t>
                          </m:r>
                        </m:sup>
                      </m:sSup>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m:t>
                      </m:r>
                      <m:sSup>
                        <m:sSupPr>
                          <m:ctrlP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ctrlPr>
                        </m:sSupPr>
                        <m:e>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𝑔</m:t>
                          </m:r>
                        </m:e>
                        <m:sup>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𝑏</m:t>
                          </m:r>
                        </m:sup>
                      </m:sSup>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m:t>
                      </m:r>
                      <m:sSup>
                        <m:sSupPr>
                          <m:ctrlP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ctrlPr>
                        </m:sSupPr>
                        <m:e>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𝑔</m:t>
                          </m:r>
                        </m:e>
                        <m:sup>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𝑐</m:t>
                          </m:r>
                        </m:sup>
                      </m:sSup>
                    </m:oMath>
                  </a14:m>
                  <a:r>
                    <a:rPr kumimoji="0" lang="en-US" b="0" i="0" u="none" strike="noStrike" kern="0" cap="none" spc="0" normalizeH="0" baseline="0" noProof="0" dirty="0">
                      <a:ln>
                        <a:noFill/>
                      </a:ln>
                      <a:solidFill>
                        <a:srgbClr val="000000"/>
                      </a:solidFill>
                      <a:effectLst/>
                      <a:uLnTx/>
                      <a:uFillTx/>
                      <a:latin typeface="Calibri"/>
                    </a:rPr>
                    <a:t> decide whether </a:t>
                  </a:r>
                  <a14:m>
                    <m:oMath xmlns:m="http://schemas.openxmlformats.org/officeDocument/2006/math">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𝑎𝑏</m:t>
                      </m:r>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m:t>
                      </m:r>
                      <m:r>
                        <a:rPr kumimoji="0" lang="fr-FR" b="0" i="1" u="none" strike="noStrike" kern="0" cap="none" spc="0" normalizeH="0" baseline="0" noProof="0" smtClean="0">
                          <a:ln>
                            <a:noFill/>
                          </a:ln>
                          <a:solidFill>
                            <a:srgbClr val="000000"/>
                          </a:solidFill>
                          <a:effectLst/>
                          <a:uLnTx/>
                          <a:uFillTx/>
                          <a:latin typeface="Cambria Math" panose="02040503050406030204" pitchFamily="18" charset="0"/>
                        </a:rPr>
                        <m:t>𝑐</m:t>
                      </m:r>
                    </m:oMath>
                  </a14:m>
                  <a:endParaRPr kumimoji="0" lang="en-US" b="0" i="0" u="none" strike="noStrike" kern="0" cap="none" spc="0" normalizeH="0" baseline="0" noProof="0" dirty="0">
                    <a:ln>
                      <a:noFill/>
                    </a:ln>
                    <a:solidFill>
                      <a:srgbClr val="000000"/>
                    </a:solidFill>
                    <a:effectLst/>
                    <a:uLnTx/>
                    <a:uFillTx/>
                    <a:latin typeface="Calibri"/>
                  </a:endParaRPr>
                </a:p>
              </p:txBody>
            </p:sp>
          </mc:Choice>
          <mc:Fallback xmlns="">
            <p:sp>
              <p:nvSpPr>
                <p:cNvPr id="18" name="ZoneTexte 17">
                  <a:extLst>
                    <a:ext uri="{FF2B5EF4-FFF2-40B4-BE49-F238E27FC236}">
                      <a16:creationId xmlns:a16="http://schemas.microsoft.com/office/drawing/2014/main" id="{8F355616-E660-4E64-B485-240E890D979B}"/>
                    </a:ext>
                  </a:extLst>
                </p:cNvPr>
                <p:cNvSpPr txBox="1">
                  <a:spLocks noRot="1" noChangeAspect="1" noMove="1" noResize="1" noEditPoints="1" noAdjustHandles="1" noChangeArrowheads="1" noChangeShapeType="1" noTextEdit="1"/>
                </p:cNvSpPr>
                <p:nvPr/>
              </p:nvSpPr>
              <p:spPr>
                <a:xfrm>
                  <a:off x="1085849" y="6120315"/>
                  <a:ext cx="8029575" cy="337559"/>
                </a:xfrm>
                <a:prstGeom prst="rect">
                  <a:avLst/>
                </a:prstGeom>
                <a:blipFill>
                  <a:blip r:embed="rId4"/>
                  <a:stretch>
                    <a:fillRect l="-666" t="-6452" b="-24194"/>
                  </a:stretch>
                </a:blipFill>
              </p:spPr>
              <p:txBody>
                <a:bodyPr/>
                <a:lstStyle/>
                <a:p>
                  <a:r>
                    <a:rPr lang="en-US">
                      <a:noFill/>
                    </a:rPr>
                    <a:t> </a:t>
                  </a:r>
                </a:p>
              </p:txBody>
            </p:sp>
          </mc:Fallback>
        </mc:AlternateContent>
        <p:sp>
          <p:nvSpPr>
            <p:cNvPr id="19" name="Flèche droite 6">
              <a:extLst>
                <a:ext uri="{FF2B5EF4-FFF2-40B4-BE49-F238E27FC236}">
                  <a16:creationId xmlns:a16="http://schemas.microsoft.com/office/drawing/2014/main" id="{0472C577-9727-43EC-8CCC-540048C97710}"/>
                </a:ext>
              </a:extLst>
            </p:cNvPr>
            <p:cNvSpPr/>
            <p:nvPr/>
          </p:nvSpPr>
          <p:spPr>
            <a:xfrm>
              <a:off x="4804294" y="5935236"/>
              <a:ext cx="1466850" cy="224340"/>
            </a:xfrm>
            <a:prstGeom prst="rightArrow">
              <a:avLst/>
            </a:prstGeom>
            <a:solidFill>
              <a:srgbClr val="FF0000"/>
            </a:solid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0" name="ZoneTexte 19">
              <a:extLst>
                <a:ext uri="{FF2B5EF4-FFF2-40B4-BE49-F238E27FC236}">
                  <a16:creationId xmlns:a16="http://schemas.microsoft.com/office/drawing/2014/main" id="{92CA0D2C-2066-4E99-B901-77CFB2FCE44A}"/>
                </a:ext>
              </a:extLst>
            </p:cNvPr>
            <p:cNvSpPr txBox="1"/>
            <p:nvPr/>
          </p:nvSpPr>
          <p:spPr>
            <a:xfrm>
              <a:off x="6359622" y="5716750"/>
              <a:ext cx="4413722" cy="33310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rPr>
                <a:t>Computational </a:t>
              </a:r>
              <a:r>
                <a:rPr kumimoji="0" lang="en-US" b="0" i="0" u="none" strike="noStrike" kern="0" cap="none" spc="0" normalizeH="0" baseline="0" noProof="0" dirty="0" err="1">
                  <a:ln>
                    <a:noFill/>
                  </a:ln>
                  <a:solidFill>
                    <a:srgbClr val="000000"/>
                  </a:solidFill>
                  <a:effectLst/>
                  <a:uLnTx/>
                  <a:uFillTx/>
                  <a:latin typeface="Calibri"/>
                </a:rPr>
                <a:t>Diffie-Helman</a:t>
              </a:r>
              <a:r>
                <a:rPr kumimoji="0" lang="en-US" b="0" i="0" u="none" strike="noStrike" kern="0" cap="none" spc="0" normalizeH="0" baseline="0" noProof="0" dirty="0">
                  <a:ln>
                    <a:noFill/>
                  </a:ln>
                  <a:solidFill>
                    <a:srgbClr val="000000"/>
                  </a:solidFill>
                  <a:effectLst/>
                  <a:uLnTx/>
                  <a:uFillTx/>
                  <a:latin typeface="Calibri"/>
                </a:rPr>
                <a:t> problem </a:t>
              </a:r>
            </a:p>
          </p:txBody>
        </p:sp>
        <p:sp>
          <p:nvSpPr>
            <p:cNvPr id="21" name="ZoneTexte 20">
              <a:extLst>
                <a:ext uri="{FF2B5EF4-FFF2-40B4-BE49-F238E27FC236}">
                  <a16:creationId xmlns:a16="http://schemas.microsoft.com/office/drawing/2014/main" id="{B045317F-CA8B-45F1-83E8-F849F0FF3C32}"/>
                </a:ext>
              </a:extLst>
            </p:cNvPr>
            <p:cNvSpPr txBox="1"/>
            <p:nvPr/>
          </p:nvSpPr>
          <p:spPr>
            <a:xfrm>
              <a:off x="6394702" y="6119257"/>
              <a:ext cx="4413722" cy="33310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rPr>
                <a:t>Decisional </a:t>
              </a:r>
              <a:r>
                <a:rPr kumimoji="0" lang="en-US" b="0" i="0" u="none" strike="noStrike" kern="0" cap="none" spc="0" normalizeH="0" baseline="0" noProof="0" dirty="0" err="1">
                  <a:ln>
                    <a:noFill/>
                  </a:ln>
                  <a:solidFill>
                    <a:srgbClr val="000000"/>
                  </a:solidFill>
                  <a:effectLst/>
                  <a:uLnTx/>
                  <a:uFillTx/>
                  <a:latin typeface="Calibri"/>
                </a:rPr>
                <a:t>Diffie-Helman</a:t>
              </a:r>
              <a:r>
                <a:rPr kumimoji="0" lang="en-US" b="0" i="0" u="none" strike="noStrike" kern="0" cap="none" spc="0" normalizeH="0" baseline="0" noProof="0" dirty="0">
                  <a:ln>
                    <a:noFill/>
                  </a:ln>
                  <a:solidFill>
                    <a:srgbClr val="000000"/>
                  </a:solidFill>
                  <a:effectLst/>
                  <a:uLnTx/>
                  <a:uFillTx/>
                  <a:latin typeface="Calibri"/>
                </a:rPr>
                <a:t> problem </a:t>
              </a:r>
            </a:p>
          </p:txBody>
        </p:sp>
      </p:grpSp>
    </p:spTree>
    <p:extLst>
      <p:ext uri="{BB962C8B-B14F-4D97-AF65-F5344CB8AC3E}">
        <p14:creationId xmlns:p14="http://schemas.microsoft.com/office/powerpoint/2010/main" val="23323859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Urbai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29514</TotalTime>
  <Words>4511</Words>
  <Application>Microsoft Office PowerPoint</Application>
  <PresentationFormat>Affichage à l'écran (4:3)</PresentationFormat>
  <Paragraphs>626</Paragraphs>
  <Slides>39</Slides>
  <Notes>8</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39</vt:i4>
      </vt:variant>
    </vt:vector>
  </HeadingPairs>
  <TitlesOfParts>
    <vt:vector size="54" baseType="lpstr">
      <vt:lpstr>Arial</vt:lpstr>
      <vt:lpstr>Calibri</vt:lpstr>
      <vt:lpstr>Cambria Math</vt:lpstr>
      <vt:lpstr>CMMI10</vt:lpstr>
      <vt:lpstr>CMMI6</vt:lpstr>
      <vt:lpstr>CMMI8</vt:lpstr>
      <vt:lpstr>CMR10</vt:lpstr>
      <vt:lpstr>CMR12</vt:lpstr>
      <vt:lpstr>Courier New</vt:lpstr>
      <vt:lpstr>Garamond</vt:lpstr>
      <vt:lpstr>NexusSerif</vt:lpstr>
      <vt:lpstr>Tw Cen MT</vt:lpstr>
      <vt:lpstr>Wingdings</vt:lpstr>
      <vt:lpstr>Wingdings 2</vt:lpstr>
      <vt:lpstr>Médian</vt:lpstr>
      <vt:lpstr>Attribute-based encryption (ABE)</vt:lpstr>
      <vt:lpstr>Plan </vt:lpstr>
      <vt:lpstr>Présentation PowerPoint</vt:lpstr>
      <vt:lpstr>History</vt:lpstr>
      <vt:lpstr>Attribute-based Encryption</vt:lpstr>
      <vt:lpstr>Illustrative example of ABE scheme</vt:lpstr>
      <vt:lpstr>Security requirements</vt:lpstr>
      <vt:lpstr>Attribute-Based encryption</vt:lpstr>
      <vt:lpstr>Background</vt:lpstr>
      <vt:lpstr>Background (Shamir’s secret sharing)</vt:lpstr>
      <vt:lpstr>Présentation PowerPoint</vt:lpstr>
      <vt:lpstr>KP-ABE</vt:lpstr>
      <vt:lpstr>KP-ABE</vt:lpstr>
      <vt:lpstr>KP-ABE (security model)</vt:lpstr>
      <vt:lpstr>KP-ABE (access structure definition)</vt:lpstr>
      <vt:lpstr>KP-ABE (access structure definition)</vt:lpstr>
      <vt:lpstr>Présentation PowerPoint</vt:lpstr>
      <vt:lpstr>Présentation PowerPoint</vt:lpstr>
      <vt:lpstr>Présentation PowerPoint</vt:lpstr>
      <vt:lpstr>Présentation PowerPoint</vt:lpstr>
      <vt:lpstr>Présentation PowerPoint</vt:lpstr>
      <vt:lpstr>Présentation PowerPoint</vt:lpstr>
      <vt:lpstr>CP-ABE</vt:lpstr>
      <vt:lpstr>CP-ABE</vt:lpstr>
      <vt:lpstr>CP-ABE (security model)</vt:lpstr>
      <vt:lpstr>Bethencourt et al. CP-ABE scheme</vt:lpstr>
      <vt:lpstr>Bethencourt et al. CP-ABE scheme</vt:lpstr>
      <vt:lpstr>Bethencourt et al. CP-ABE scheme</vt:lpstr>
      <vt:lpstr>Bethencourt et al. CP-ABE scheme</vt:lpstr>
      <vt:lpstr>Bethencourt et al. CP-ABE scheme</vt:lpstr>
      <vt:lpstr>Présentation PowerPoint</vt:lpstr>
      <vt:lpstr>Decentralized ABE</vt:lpstr>
      <vt:lpstr>Decentralized ABE</vt:lpstr>
      <vt:lpstr>Decentralized ABE (security model)</vt:lpstr>
      <vt:lpstr>Lewko et al. decentralized ABE scheme</vt:lpstr>
      <vt:lpstr>Lewko et al. decentralized ABE scheme</vt:lpstr>
      <vt:lpstr>Lewko et al. decentralized ABE scheme</vt:lpstr>
      <vt:lpstr>Lewko et al. decentralized ABE scheme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SR01 - Partie 3  Programmation Python</dc:title>
  <dc:creator>Lounis</dc:creator>
  <cp:lastModifiedBy>youcef imine</cp:lastModifiedBy>
  <cp:revision>1094</cp:revision>
  <cp:lastPrinted>2018-12-13T14:10:57Z</cp:lastPrinted>
  <dcterms:created xsi:type="dcterms:W3CDTF">2014-12-21T19:26:59Z</dcterms:created>
  <dcterms:modified xsi:type="dcterms:W3CDTF">2022-03-14T12:23:59Z</dcterms:modified>
</cp:coreProperties>
</file>