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85" r:id="rId9"/>
    <p:sldId id="289" r:id="rId10"/>
    <p:sldId id="286" r:id="rId11"/>
    <p:sldId id="287" r:id="rId12"/>
    <p:sldId id="270" r:id="rId13"/>
    <p:sldId id="271" r:id="rId14"/>
    <p:sldId id="266" r:id="rId15"/>
    <p:sldId id="267" r:id="rId16"/>
    <p:sldId id="268" r:id="rId17"/>
    <p:sldId id="294" r:id="rId18"/>
    <p:sldId id="292" r:id="rId19"/>
    <p:sldId id="293" r:id="rId20"/>
    <p:sldId id="297" r:id="rId21"/>
    <p:sldId id="298" r:id="rId22"/>
    <p:sldId id="299" r:id="rId23"/>
    <p:sldId id="296" r:id="rId24"/>
    <p:sldId id="300" r:id="rId25"/>
    <p:sldId id="275" r:id="rId26"/>
    <p:sldId id="276" r:id="rId27"/>
    <p:sldId id="277" r:id="rId28"/>
    <p:sldId id="301" r:id="rId29"/>
    <p:sldId id="278" r:id="rId30"/>
    <p:sldId id="279" r:id="rId31"/>
    <p:sldId id="280" r:id="rId32"/>
    <p:sldId id="281" r:id="rId33"/>
    <p:sldId id="302" r:id="rId34"/>
    <p:sldId id="283" r:id="rId35"/>
    <p:sldId id="284" r:id="rId3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akora" initials="C" lastIdx="1" clrIdx="0">
    <p:extLst>
      <p:ext uri="{19B8F6BF-5375-455C-9EA6-DF929625EA0E}">
        <p15:presenceInfo xmlns:p15="http://schemas.microsoft.com/office/powerpoint/2012/main" userId="CoLak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1626797-D144-4CCA-8994-1B267A0858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87A7D2-5FBC-4B67-961E-FCD016C092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60B0-4482-4833-8B67-6BB659CD2F7E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900A0148-753D-4528-B4DC-6B3C855BA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B6F1FC96-9CEB-4478-BE24-046893908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549C6-43C1-4D9D-945A-4B89F53B64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E572A6-5792-4366-A7E7-C141C6C16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61D-C920-4558-80EF-70B900FFE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93ED-F17D-4743-9920-A674911C539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41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図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図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図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図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4.bp.blogspot.com/-0IhHGPcd4Iw/WWxNfoScwUI/AAAAAAABFlU/4pww_8meel8Y_eVeripqTDmHzg9oXjZDACLcBGAs/s800/nayamu_boy2.png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4.bp.blogspot.com/-0IhHGPcd4Iw/WWxNfoScwUI/AAAAAAABFlU/4pww_8meel8Y_eVeripqTDmHzg9oXjZDACLcBGAs/s800/nayamu_boy2.p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105577" y="6234817"/>
            <a:ext cx="2577523" cy="49608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三浦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裕貴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780000" y="1008000"/>
            <a:ext cx="2518920" cy="12081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研修発表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95820" y="2819275"/>
            <a:ext cx="9287280" cy="1876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「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月着陸船ゲーム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＋」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を作ったことについて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0E2BF0-8CF4-4023-BD7F-B18682CE862D}"/>
              </a:ext>
            </a:extLst>
          </p:cNvPr>
          <p:cNvSpPr txBox="1"/>
          <p:nvPr/>
        </p:nvSpPr>
        <p:spPr>
          <a:xfrm>
            <a:off x="599880" y="389107"/>
            <a:ext cx="8852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 dirty="0"/>
              <a:t>自動サインアップ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ニックネームを入力してもらう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ID</a:t>
            </a:r>
            <a:r>
              <a:rPr kumimoji="1" lang="ja-JP" altLang="en-US" dirty="0"/>
              <a:t>とパスワードを</a:t>
            </a:r>
            <a:r>
              <a:rPr kumimoji="1" lang="en-US" altLang="ja-JP" dirty="0"/>
              <a:t>GUID</a:t>
            </a:r>
            <a:r>
              <a:rPr kumimoji="1" lang="ja-JP" altLang="en-US" dirty="0"/>
              <a:t>で自動生成</a:t>
            </a:r>
            <a:endParaRPr kumimoji="1" lang="en-US" altLang="ja-JP" dirty="0"/>
          </a:p>
          <a:p>
            <a:pPr algn="ctr"/>
            <a:r>
              <a:rPr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ニフティ</a:t>
            </a:r>
            <a:r>
              <a:rPr lang="en-US" altLang="ja-JP" dirty="0"/>
              <a:t>SDK</a:t>
            </a:r>
            <a:r>
              <a:rPr lang="ja-JP" altLang="en-US" dirty="0"/>
              <a:t>よりユーザー管理サービスに情報を渡す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 err="1"/>
              <a:t>に登</a:t>
            </a:r>
            <a:r>
              <a:rPr kumimoji="1" lang="ja-JP" altLang="en-US" dirty="0"/>
              <a:t>録される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サインアップ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情報をローカルに保存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1D945C3-46FA-4A6D-AF3F-BCB62480745E}"/>
              </a:ext>
            </a:extLst>
          </p:cNvPr>
          <p:cNvSpPr/>
          <p:nvPr/>
        </p:nvSpPr>
        <p:spPr>
          <a:xfrm>
            <a:off x="700391" y="719847"/>
            <a:ext cx="8618707" cy="2519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818E4C-57D1-4BEE-8532-ECCE73A1FC28}"/>
              </a:ext>
            </a:extLst>
          </p:cNvPr>
          <p:cNvSpPr txBox="1"/>
          <p:nvPr/>
        </p:nvSpPr>
        <p:spPr>
          <a:xfrm>
            <a:off x="599880" y="3469533"/>
            <a:ext cx="885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 dirty="0"/>
              <a:t>自動ログイン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ローカルから</a:t>
            </a:r>
            <a:r>
              <a:rPr lang="en-US" altLang="ja-JP" dirty="0"/>
              <a:t>ID</a:t>
            </a:r>
            <a:r>
              <a:rPr lang="ja-JP" altLang="en-US" dirty="0"/>
              <a:t>とパスワードを取得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ニフティ</a:t>
            </a:r>
            <a:r>
              <a:rPr lang="en-US" altLang="ja-JP" dirty="0"/>
              <a:t>SDK</a:t>
            </a:r>
            <a:r>
              <a:rPr lang="ja-JP" altLang="en-US" dirty="0"/>
              <a:t>よりユーザー管理サービスに情報を渡す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en-US" altLang="ja-JP" dirty="0"/>
              <a:t>DB</a:t>
            </a:r>
            <a:r>
              <a:rPr lang="ja-JP" altLang="en-US" dirty="0"/>
              <a:t>にユーザーが存在するかチェック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F8DB5-5D0F-4CCE-9661-25CAAEBADE2E}"/>
              </a:ext>
            </a:extLst>
          </p:cNvPr>
          <p:cNvSpPr/>
          <p:nvPr/>
        </p:nvSpPr>
        <p:spPr>
          <a:xfrm>
            <a:off x="700391" y="3793789"/>
            <a:ext cx="8618707" cy="198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DBC654-4766-4CD9-B915-A319BCD4A15D}"/>
              </a:ext>
            </a:extLst>
          </p:cNvPr>
          <p:cNvSpPr/>
          <p:nvPr/>
        </p:nvSpPr>
        <p:spPr>
          <a:xfrm>
            <a:off x="2101174" y="1682885"/>
            <a:ext cx="5787958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45FDA15-2D0E-44B2-A8AE-1F955030D696}"/>
              </a:ext>
            </a:extLst>
          </p:cNvPr>
          <p:cNvSpPr/>
          <p:nvPr/>
        </p:nvSpPr>
        <p:spPr>
          <a:xfrm>
            <a:off x="2131986" y="4241074"/>
            <a:ext cx="5787958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8C056-AFD1-4442-9E7B-6410A5E1B505}"/>
              </a:ext>
            </a:extLst>
          </p:cNvPr>
          <p:cNvSpPr txBox="1"/>
          <p:nvPr/>
        </p:nvSpPr>
        <p:spPr>
          <a:xfrm>
            <a:off x="599880" y="5897832"/>
            <a:ext cx="9059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情報をクライアントからサーバーに送信</a:t>
            </a:r>
            <a:endParaRPr kumimoji="1" lang="en-US" altLang="ja-JP" dirty="0"/>
          </a:p>
          <a:p>
            <a:r>
              <a:rPr lang="ja-JP" altLang="en-US" dirty="0"/>
              <a:t>サーバーが受信　重複チェックや</a:t>
            </a:r>
            <a:r>
              <a:rPr lang="en-US" altLang="ja-JP" dirty="0"/>
              <a:t>DB</a:t>
            </a:r>
            <a:r>
              <a:rPr lang="ja-JP" altLang="en-US" dirty="0"/>
              <a:t>に登録　必要な情報をクライアントに送信</a:t>
            </a:r>
            <a:endParaRPr lang="en-US" altLang="ja-JP" dirty="0"/>
          </a:p>
          <a:p>
            <a:r>
              <a:rPr kumimoji="1" lang="ja-JP" altLang="en-US" dirty="0"/>
              <a:t>クライアントがサーバーから受信　</a:t>
            </a:r>
            <a:endParaRPr kumimoji="1" lang="en-US" altLang="ja-JP" dirty="0"/>
          </a:p>
          <a:p>
            <a:endParaRPr lang="en-US" altLang="ja-JP" dirty="0"/>
          </a:p>
          <a:p>
            <a:pPr algn="ctr"/>
            <a:r>
              <a:rPr lang="ja-JP" altLang="en-US" sz="2400" dirty="0"/>
              <a:t>通信部分の処理を</a:t>
            </a:r>
            <a:r>
              <a:rPr lang="en-US" altLang="ja-JP" sz="2400" dirty="0" err="1"/>
              <a:t>UnityWebRequest</a:t>
            </a:r>
            <a:r>
              <a:rPr lang="ja-JP" altLang="en-US" sz="2400" dirty="0"/>
              <a:t>を利用して作成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418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アカウント引き継ぎ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アカウントの利用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29276" y="2451370"/>
            <a:ext cx="9851349" cy="41828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アカウントのプロフィールから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en-US" altLang="ja-JP" sz="24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GoogleID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ユニークな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ID)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を取得する。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これを引き継ぎ処理に利用する。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引き継ぎ設定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】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ゲームのユーザー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アカウントにGoogleIDを登録する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引き継ぎ処理</a:t>
            </a:r>
            <a:r>
              <a:rPr lang="en-US" altLang="ja-JP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】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GoogleIDを検索して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</a:p>
          <a:p>
            <a:pPr algn="ctr"/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引き継ぐゲームのユーザー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アカウントを特定する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322E2-47BE-4035-A891-C5C906649724}"/>
              </a:ext>
            </a:extLst>
          </p:cNvPr>
          <p:cNvSpPr/>
          <p:nvPr/>
        </p:nvSpPr>
        <p:spPr>
          <a:xfrm>
            <a:off x="97277" y="4620639"/>
            <a:ext cx="9805480" cy="2597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ADD73-40FB-43F6-974C-FAC59C9E90E5}"/>
              </a:ext>
            </a:extLst>
          </p:cNvPr>
          <p:cNvSpPr txBox="1"/>
          <p:nvPr/>
        </p:nvSpPr>
        <p:spPr>
          <a:xfrm>
            <a:off x="923418" y="766016"/>
            <a:ext cx="84630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ゲームからアカウント引き継ぎ用の</a:t>
            </a:r>
            <a:r>
              <a:rPr lang="en-US" altLang="ja-JP" sz="2400" dirty="0"/>
              <a:t>Web</a:t>
            </a:r>
            <a:r>
              <a:rPr lang="ja-JP" altLang="en-US" sz="2400" dirty="0"/>
              <a:t>ページを開く</a:t>
            </a:r>
            <a:endParaRPr lang="en-US" altLang="ja-JP" sz="2400" dirty="0"/>
          </a:p>
          <a:p>
            <a:pPr algn="ctr"/>
            <a:r>
              <a:rPr lang="ja-JP" altLang="en-US" sz="2400" dirty="0"/>
              <a:t>↓</a:t>
            </a:r>
            <a:endParaRPr lang="en-US" altLang="ja-JP" sz="2400" dirty="0"/>
          </a:p>
          <a:p>
            <a:pPr algn="ctr"/>
            <a:r>
              <a:rPr lang="en-US" altLang="ja-JP" sz="2400" dirty="0"/>
              <a:t>Google</a:t>
            </a:r>
            <a:r>
              <a:rPr lang="ja-JP" altLang="en-US" sz="2400" dirty="0"/>
              <a:t>アカウントにアクセス</a:t>
            </a:r>
            <a:endParaRPr lang="en-US" altLang="ja-JP" sz="2400" dirty="0"/>
          </a:p>
          <a:p>
            <a:pPr algn="ctr"/>
            <a:r>
              <a:rPr lang="ja-JP" altLang="en-US" sz="2400" dirty="0"/>
              <a:t>↓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78211" y="919200"/>
            <a:ext cx="8618706" cy="103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・ソーシャルログイン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SNSアカウント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でアプリや</a:t>
            </a:r>
            <a:r>
              <a:rPr lang="en-US" altLang="ja-JP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サービスにログインする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ユーザーのアカウント作成や管理の手間が省ける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https://cdn.liginc.co.jp/wp-content/uploads/2015/11/8980e26053d6d3826d30dcde887eb357.png">
            <a:extLst>
              <a:ext uri="{FF2B5EF4-FFF2-40B4-BE49-F238E27FC236}">
                <a16:creationId xmlns:a16="http://schemas.microsoft.com/office/drawing/2014/main" id="{4F5B180B-8ED2-4F42-8EC3-E1838319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18" y="2908464"/>
            <a:ext cx="5758291" cy="3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01782" y="575999"/>
            <a:ext cx="9504217" cy="13220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OAuth</a:t>
            </a:r>
            <a:r>
              <a:rPr lang="en-US" altLang="ja-JP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オーオース</a:t>
            </a:r>
            <a:r>
              <a:rPr lang="en-US" altLang="ja-JP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ja-JP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認証</a:t>
            </a:r>
            <a:endParaRPr lang="en-US" altLang="ja-JP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　　外部サービスが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SNS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の個人データなどに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　　　　　　　　　アクセスできるように認可する仕組み　</a:t>
            </a:r>
            <a:endParaRPr lang="en-US" altLang="ja-JP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FF993D-F877-46D5-A837-FB0E8F03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95" y="2082898"/>
            <a:ext cx="5190590" cy="495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2.bp.blogspot.com/-5rbWUUdWaJo/VmFj_ljOeOI/AAAAAAAA1bc/2c85T4tJxnY/s800/stand1_front03_youngman.png">
            <a:extLst>
              <a:ext uri="{FF2B5EF4-FFF2-40B4-BE49-F238E27FC236}">
                <a16:creationId xmlns:a16="http://schemas.microsoft.com/office/drawing/2014/main" id="{C80F71F7-CE09-4A0A-B74E-ACE67ED2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85" y="165116"/>
            <a:ext cx="1141810" cy="21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AEC4SdVNwEg/WASJJOVSuII/AAAAAAAA--g/daoItW8t1b0q2h232iDfaMUHnPq_knsiQCLcB/s800/computer_server1.png">
            <a:extLst>
              <a:ext uri="{FF2B5EF4-FFF2-40B4-BE49-F238E27FC236}">
                <a16:creationId xmlns:a16="http://schemas.microsoft.com/office/drawing/2014/main" id="{7FD040FD-0243-4B85-826E-B5A2E2FF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48" y="1224607"/>
            <a:ext cx="1358065" cy="16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FA494E-8DF9-48AB-8DE7-B75D824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7" y="3351902"/>
            <a:ext cx="2733473" cy="15316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6F5FBF-297E-4C8B-B4B6-9F9A37257C42}"/>
              </a:ext>
            </a:extLst>
          </p:cNvPr>
          <p:cNvSpPr txBox="1"/>
          <p:nvPr/>
        </p:nvSpPr>
        <p:spPr>
          <a:xfrm>
            <a:off x="7641710" y="855275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認証サーバー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9EA1E0A-BC5D-4AE0-9557-3EADE214FE30}"/>
              </a:ext>
            </a:extLst>
          </p:cNvPr>
          <p:cNvSpPr/>
          <p:nvPr/>
        </p:nvSpPr>
        <p:spPr>
          <a:xfrm>
            <a:off x="7408951" y="3380480"/>
            <a:ext cx="1626917" cy="1340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SNS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0916B6A-8566-4537-8D1E-CBD5CB9A0FF5}"/>
              </a:ext>
            </a:extLst>
          </p:cNvPr>
          <p:cNvSpPr/>
          <p:nvPr/>
        </p:nvSpPr>
        <p:spPr>
          <a:xfrm>
            <a:off x="3145303" y="3923945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4CC3FB-1055-4126-BD92-02A9F1FFD30E}"/>
              </a:ext>
            </a:extLst>
          </p:cNvPr>
          <p:cNvSpPr txBox="1"/>
          <p:nvPr/>
        </p:nvSpPr>
        <p:spPr>
          <a:xfrm>
            <a:off x="3687964" y="4387676"/>
            <a:ext cx="27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①プロフィールが見たい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DE232DC-BE05-46A8-9758-A1387F49490C}"/>
              </a:ext>
            </a:extLst>
          </p:cNvPr>
          <p:cNvSpPr txBox="1"/>
          <p:nvPr/>
        </p:nvSpPr>
        <p:spPr>
          <a:xfrm>
            <a:off x="219532" y="2982570"/>
            <a:ext cx="23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認証クライアント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237A6-FE5A-4530-A0FA-798926EA1D4B}"/>
              </a:ext>
            </a:extLst>
          </p:cNvPr>
          <p:cNvSpPr txBox="1"/>
          <p:nvPr/>
        </p:nvSpPr>
        <p:spPr>
          <a:xfrm>
            <a:off x="1728689" y="2213611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2.bp.blogspot.com/-5rbWUUdWaJo/VmFj_ljOeOI/AAAAAAAA1bc/2c85T4tJxnY/s800/stand1_front03_youngman.png">
            <a:extLst>
              <a:ext uri="{FF2B5EF4-FFF2-40B4-BE49-F238E27FC236}">
                <a16:creationId xmlns:a16="http://schemas.microsoft.com/office/drawing/2014/main" id="{C80F71F7-CE09-4A0A-B74E-ACE67ED2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85" y="165116"/>
            <a:ext cx="1141810" cy="21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AEC4SdVNwEg/WASJJOVSuII/AAAAAAAA--g/daoItW8t1b0q2h232iDfaMUHnPq_knsiQCLcB/s800/computer_server1.png">
            <a:extLst>
              <a:ext uri="{FF2B5EF4-FFF2-40B4-BE49-F238E27FC236}">
                <a16:creationId xmlns:a16="http://schemas.microsoft.com/office/drawing/2014/main" id="{7FD040FD-0243-4B85-826E-B5A2E2FF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48" y="1224607"/>
            <a:ext cx="1358065" cy="16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FA494E-8DF9-48AB-8DE7-B75D824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7" y="3351902"/>
            <a:ext cx="2733473" cy="15316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6F5FBF-297E-4C8B-B4B6-9F9A37257C42}"/>
              </a:ext>
            </a:extLst>
          </p:cNvPr>
          <p:cNvSpPr txBox="1"/>
          <p:nvPr/>
        </p:nvSpPr>
        <p:spPr>
          <a:xfrm>
            <a:off x="7641710" y="855275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認証サーバー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9EA1E0A-BC5D-4AE0-9557-3EADE214FE30}"/>
              </a:ext>
            </a:extLst>
          </p:cNvPr>
          <p:cNvSpPr/>
          <p:nvPr/>
        </p:nvSpPr>
        <p:spPr>
          <a:xfrm>
            <a:off x="7408951" y="3380480"/>
            <a:ext cx="1626917" cy="1340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SNS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0916B6A-8566-4537-8D1E-CBD5CB9A0FF5}"/>
              </a:ext>
            </a:extLst>
          </p:cNvPr>
          <p:cNvSpPr/>
          <p:nvPr/>
        </p:nvSpPr>
        <p:spPr>
          <a:xfrm>
            <a:off x="3145303" y="3923945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4CC3FB-1055-4126-BD92-02A9F1FFD30E}"/>
              </a:ext>
            </a:extLst>
          </p:cNvPr>
          <p:cNvSpPr txBox="1"/>
          <p:nvPr/>
        </p:nvSpPr>
        <p:spPr>
          <a:xfrm>
            <a:off x="3687964" y="4387676"/>
            <a:ext cx="27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①プロフィールが見たい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D81237-DC72-49D5-A79F-70AAB6DB22A9}"/>
              </a:ext>
            </a:extLst>
          </p:cNvPr>
          <p:cNvSpPr/>
          <p:nvPr/>
        </p:nvSpPr>
        <p:spPr>
          <a:xfrm>
            <a:off x="3220238" y="1553862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E9D6E5E-C023-4A63-B993-7AAB03609B6E}"/>
              </a:ext>
            </a:extLst>
          </p:cNvPr>
          <p:cNvSpPr/>
          <p:nvPr/>
        </p:nvSpPr>
        <p:spPr>
          <a:xfrm rot="10800000">
            <a:off x="3220238" y="990731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F8AFBA-2E51-4349-A944-C9FC5FBD1C90}"/>
              </a:ext>
            </a:extLst>
          </p:cNvPr>
          <p:cNvSpPr txBox="1"/>
          <p:nvPr/>
        </p:nvSpPr>
        <p:spPr>
          <a:xfrm>
            <a:off x="4290916" y="698009"/>
            <a:ext cx="32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②プロフィール見せていい？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5A1B8C-A22D-4101-B346-206B34C46102}"/>
              </a:ext>
            </a:extLst>
          </p:cNvPr>
          <p:cNvSpPr txBox="1"/>
          <p:nvPr/>
        </p:nvSpPr>
        <p:spPr>
          <a:xfrm>
            <a:off x="3519188" y="1842061"/>
            <a:ext cx="30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③い</a:t>
            </a:r>
            <a:r>
              <a:rPr kumimoji="1" lang="ja-JP" altLang="en-US" dirty="0"/>
              <a:t>いよ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DE232DC-BE05-46A8-9758-A1387F49490C}"/>
              </a:ext>
            </a:extLst>
          </p:cNvPr>
          <p:cNvSpPr txBox="1"/>
          <p:nvPr/>
        </p:nvSpPr>
        <p:spPr>
          <a:xfrm>
            <a:off x="219532" y="2982570"/>
            <a:ext cx="23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認証クライアント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237A6-FE5A-4530-A0FA-798926EA1D4B}"/>
              </a:ext>
            </a:extLst>
          </p:cNvPr>
          <p:cNvSpPr txBox="1"/>
          <p:nvPr/>
        </p:nvSpPr>
        <p:spPr>
          <a:xfrm>
            <a:off x="1728689" y="2213611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</p:spTree>
    <p:extLst>
      <p:ext uri="{BB962C8B-B14F-4D97-AF65-F5344CB8AC3E}">
        <p14:creationId xmlns:p14="http://schemas.microsoft.com/office/powerpoint/2010/main" val="85184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2.bp.blogspot.com/-5rbWUUdWaJo/VmFj_ljOeOI/AAAAAAAA1bc/2c85T4tJxnY/s800/stand1_front03_youngman.png">
            <a:extLst>
              <a:ext uri="{FF2B5EF4-FFF2-40B4-BE49-F238E27FC236}">
                <a16:creationId xmlns:a16="http://schemas.microsoft.com/office/drawing/2014/main" id="{C80F71F7-CE09-4A0A-B74E-ACE67ED2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85" y="165116"/>
            <a:ext cx="1141810" cy="21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AEC4SdVNwEg/WASJJOVSuII/AAAAAAAA--g/daoItW8t1b0q2h232iDfaMUHnPq_knsiQCLcB/s800/computer_server1.png">
            <a:extLst>
              <a:ext uri="{FF2B5EF4-FFF2-40B4-BE49-F238E27FC236}">
                <a16:creationId xmlns:a16="http://schemas.microsoft.com/office/drawing/2014/main" id="{7FD040FD-0243-4B85-826E-B5A2E2FF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48" y="1224607"/>
            <a:ext cx="1358065" cy="16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FA494E-8DF9-48AB-8DE7-B75D824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7" y="3351902"/>
            <a:ext cx="2733473" cy="15316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6F5FBF-297E-4C8B-B4B6-9F9A37257C42}"/>
              </a:ext>
            </a:extLst>
          </p:cNvPr>
          <p:cNvSpPr txBox="1"/>
          <p:nvPr/>
        </p:nvSpPr>
        <p:spPr>
          <a:xfrm>
            <a:off x="7641710" y="855275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認証サーバー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9EA1E0A-BC5D-4AE0-9557-3EADE214FE30}"/>
              </a:ext>
            </a:extLst>
          </p:cNvPr>
          <p:cNvSpPr/>
          <p:nvPr/>
        </p:nvSpPr>
        <p:spPr>
          <a:xfrm>
            <a:off x="7408951" y="3380480"/>
            <a:ext cx="1626917" cy="1340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SNS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0916B6A-8566-4537-8D1E-CBD5CB9A0FF5}"/>
              </a:ext>
            </a:extLst>
          </p:cNvPr>
          <p:cNvSpPr/>
          <p:nvPr/>
        </p:nvSpPr>
        <p:spPr>
          <a:xfrm>
            <a:off x="3145303" y="3923945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4CC3FB-1055-4126-BD92-02A9F1FFD30E}"/>
              </a:ext>
            </a:extLst>
          </p:cNvPr>
          <p:cNvSpPr txBox="1"/>
          <p:nvPr/>
        </p:nvSpPr>
        <p:spPr>
          <a:xfrm>
            <a:off x="3687964" y="4387676"/>
            <a:ext cx="27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①プロフィールが見たい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D81237-DC72-49D5-A79F-70AAB6DB22A9}"/>
              </a:ext>
            </a:extLst>
          </p:cNvPr>
          <p:cNvSpPr/>
          <p:nvPr/>
        </p:nvSpPr>
        <p:spPr>
          <a:xfrm>
            <a:off x="3220238" y="1553862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E9D6E5E-C023-4A63-B993-7AAB03609B6E}"/>
              </a:ext>
            </a:extLst>
          </p:cNvPr>
          <p:cNvSpPr/>
          <p:nvPr/>
        </p:nvSpPr>
        <p:spPr>
          <a:xfrm rot="10800000">
            <a:off x="3220238" y="990731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F8AFBA-2E51-4349-A944-C9FC5FBD1C90}"/>
              </a:ext>
            </a:extLst>
          </p:cNvPr>
          <p:cNvSpPr txBox="1"/>
          <p:nvPr/>
        </p:nvSpPr>
        <p:spPr>
          <a:xfrm>
            <a:off x="4290916" y="698009"/>
            <a:ext cx="32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②プロフィール見せていい？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5A1B8C-A22D-4101-B346-206B34C46102}"/>
              </a:ext>
            </a:extLst>
          </p:cNvPr>
          <p:cNvSpPr txBox="1"/>
          <p:nvPr/>
        </p:nvSpPr>
        <p:spPr>
          <a:xfrm>
            <a:off x="3519188" y="1842061"/>
            <a:ext cx="30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③い</a:t>
            </a:r>
            <a:r>
              <a:rPr kumimoji="1" lang="ja-JP" altLang="en-US" dirty="0"/>
              <a:t>いよ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71A0FF9-D9A0-4AE0-9953-DB25B88C3F0E}"/>
              </a:ext>
            </a:extLst>
          </p:cNvPr>
          <p:cNvSpPr/>
          <p:nvPr/>
        </p:nvSpPr>
        <p:spPr>
          <a:xfrm rot="9775354">
            <a:off x="3254356" y="2713124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12A756-B4CA-45D4-953F-C05E74B57FDD}"/>
              </a:ext>
            </a:extLst>
          </p:cNvPr>
          <p:cNvSpPr txBox="1"/>
          <p:nvPr/>
        </p:nvSpPr>
        <p:spPr>
          <a:xfrm>
            <a:off x="5042922" y="2982570"/>
            <a:ext cx="17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④アクセス権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DE232DC-BE05-46A8-9758-A1387F49490C}"/>
              </a:ext>
            </a:extLst>
          </p:cNvPr>
          <p:cNvSpPr txBox="1"/>
          <p:nvPr/>
        </p:nvSpPr>
        <p:spPr>
          <a:xfrm>
            <a:off x="219532" y="2982570"/>
            <a:ext cx="23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認証クライアント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237A6-FE5A-4530-A0FA-798926EA1D4B}"/>
              </a:ext>
            </a:extLst>
          </p:cNvPr>
          <p:cNvSpPr txBox="1"/>
          <p:nvPr/>
        </p:nvSpPr>
        <p:spPr>
          <a:xfrm>
            <a:off x="1728689" y="2213611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</p:spTree>
    <p:extLst>
      <p:ext uri="{BB962C8B-B14F-4D97-AF65-F5344CB8AC3E}">
        <p14:creationId xmlns:p14="http://schemas.microsoft.com/office/powerpoint/2010/main" val="2717793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2.bp.blogspot.com/-5rbWUUdWaJo/VmFj_ljOeOI/AAAAAAAA1bc/2c85T4tJxnY/s800/stand1_front03_youngman.png">
            <a:extLst>
              <a:ext uri="{FF2B5EF4-FFF2-40B4-BE49-F238E27FC236}">
                <a16:creationId xmlns:a16="http://schemas.microsoft.com/office/drawing/2014/main" id="{C80F71F7-CE09-4A0A-B74E-ACE67ED2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85" y="165116"/>
            <a:ext cx="1141810" cy="21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AEC4SdVNwEg/WASJJOVSuII/AAAAAAAA--g/daoItW8t1b0q2h232iDfaMUHnPq_knsiQCLcB/s800/computer_server1.png">
            <a:extLst>
              <a:ext uri="{FF2B5EF4-FFF2-40B4-BE49-F238E27FC236}">
                <a16:creationId xmlns:a16="http://schemas.microsoft.com/office/drawing/2014/main" id="{7FD040FD-0243-4B85-826E-B5A2E2FF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48" y="1224607"/>
            <a:ext cx="1358065" cy="16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FA494E-8DF9-48AB-8DE7-B75D824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7" y="3351902"/>
            <a:ext cx="2733473" cy="15316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6F5FBF-297E-4C8B-B4B6-9F9A37257C42}"/>
              </a:ext>
            </a:extLst>
          </p:cNvPr>
          <p:cNvSpPr txBox="1"/>
          <p:nvPr/>
        </p:nvSpPr>
        <p:spPr>
          <a:xfrm>
            <a:off x="7641710" y="855275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認証サーバー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9EA1E0A-BC5D-4AE0-9557-3EADE214FE30}"/>
              </a:ext>
            </a:extLst>
          </p:cNvPr>
          <p:cNvSpPr/>
          <p:nvPr/>
        </p:nvSpPr>
        <p:spPr>
          <a:xfrm>
            <a:off x="7408951" y="3380480"/>
            <a:ext cx="1626917" cy="1340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SNS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0916B6A-8566-4537-8D1E-CBD5CB9A0FF5}"/>
              </a:ext>
            </a:extLst>
          </p:cNvPr>
          <p:cNvSpPr/>
          <p:nvPr/>
        </p:nvSpPr>
        <p:spPr>
          <a:xfrm>
            <a:off x="3145303" y="3923945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4CC3FB-1055-4126-BD92-02A9F1FFD30E}"/>
              </a:ext>
            </a:extLst>
          </p:cNvPr>
          <p:cNvSpPr txBox="1"/>
          <p:nvPr/>
        </p:nvSpPr>
        <p:spPr>
          <a:xfrm>
            <a:off x="3687964" y="4387676"/>
            <a:ext cx="27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①プロフィールが見たい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D81237-DC72-49D5-A79F-70AAB6DB22A9}"/>
              </a:ext>
            </a:extLst>
          </p:cNvPr>
          <p:cNvSpPr/>
          <p:nvPr/>
        </p:nvSpPr>
        <p:spPr>
          <a:xfrm>
            <a:off x="3220238" y="1553862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E9D6E5E-C023-4A63-B993-7AAB03609B6E}"/>
              </a:ext>
            </a:extLst>
          </p:cNvPr>
          <p:cNvSpPr/>
          <p:nvPr/>
        </p:nvSpPr>
        <p:spPr>
          <a:xfrm rot="10800000">
            <a:off x="3220238" y="990731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F8AFBA-2E51-4349-A944-C9FC5FBD1C90}"/>
              </a:ext>
            </a:extLst>
          </p:cNvPr>
          <p:cNvSpPr txBox="1"/>
          <p:nvPr/>
        </p:nvSpPr>
        <p:spPr>
          <a:xfrm>
            <a:off x="4290916" y="698009"/>
            <a:ext cx="32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②プロフィール見せていい？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5A1B8C-A22D-4101-B346-206B34C46102}"/>
              </a:ext>
            </a:extLst>
          </p:cNvPr>
          <p:cNvSpPr txBox="1"/>
          <p:nvPr/>
        </p:nvSpPr>
        <p:spPr>
          <a:xfrm>
            <a:off x="3519188" y="1842061"/>
            <a:ext cx="30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③い</a:t>
            </a:r>
            <a:r>
              <a:rPr kumimoji="1" lang="ja-JP" altLang="en-US" dirty="0"/>
              <a:t>いよ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71A0FF9-D9A0-4AE0-9953-DB25B88C3F0E}"/>
              </a:ext>
            </a:extLst>
          </p:cNvPr>
          <p:cNvSpPr/>
          <p:nvPr/>
        </p:nvSpPr>
        <p:spPr>
          <a:xfrm rot="9775354">
            <a:off x="3254356" y="2713124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12A756-B4CA-45D4-953F-C05E74B57FDD}"/>
              </a:ext>
            </a:extLst>
          </p:cNvPr>
          <p:cNvSpPr txBox="1"/>
          <p:nvPr/>
        </p:nvSpPr>
        <p:spPr>
          <a:xfrm>
            <a:off x="5042922" y="2982570"/>
            <a:ext cx="17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④アクセス権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BCBBB16-7074-4B2C-A9FC-2FF5B7109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2" y="5460967"/>
            <a:ext cx="2733473" cy="1531687"/>
          </a:xfrm>
          <a:prstGeom prst="rect">
            <a:avLst/>
          </a:prstGeom>
        </p:spPr>
      </p:pic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18DF3F4F-4C49-4F28-85DC-061D63AFEAB8}"/>
              </a:ext>
            </a:extLst>
          </p:cNvPr>
          <p:cNvSpPr/>
          <p:nvPr/>
        </p:nvSpPr>
        <p:spPr>
          <a:xfrm>
            <a:off x="7397656" y="5489545"/>
            <a:ext cx="1626917" cy="134022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SNS</a:t>
            </a:r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A5CC06B-E90C-45FE-85B2-01E03DEE0AD0}"/>
              </a:ext>
            </a:extLst>
          </p:cNvPr>
          <p:cNvSpPr/>
          <p:nvPr/>
        </p:nvSpPr>
        <p:spPr>
          <a:xfrm>
            <a:off x="3220237" y="5741913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0487A4-2F34-48F2-A8E7-4E7BB563429C}"/>
              </a:ext>
            </a:extLst>
          </p:cNvPr>
          <p:cNvSpPr txBox="1"/>
          <p:nvPr/>
        </p:nvSpPr>
        <p:spPr>
          <a:xfrm>
            <a:off x="3758965" y="5188289"/>
            <a:ext cx="27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⑤</a:t>
            </a:r>
            <a:r>
              <a:rPr kumimoji="1" lang="ja-JP" altLang="en-US" dirty="0"/>
              <a:t>プロフィールが見たい</a:t>
            </a:r>
            <a:endParaRPr kumimoji="1" lang="en-US" altLang="ja-JP" dirty="0"/>
          </a:p>
          <a:p>
            <a:pPr algn="ctr"/>
            <a:r>
              <a:rPr lang="ja-JP" altLang="en-US" dirty="0"/>
              <a:t>＋アクセス権</a:t>
            </a:r>
            <a:endParaRPr kumimoji="1"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1A72A1D0-B31E-4306-8EA4-8CC30511F35B}"/>
              </a:ext>
            </a:extLst>
          </p:cNvPr>
          <p:cNvSpPr/>
          <p:nvPr/>
        </p:nvSpPr>
        <p:spPr>
          <a:xfrm rot="10800000">
            <a:off x="3174099" y="6469560"/>
            <a:ext cx="4129222" cy="387599"/>
          </a:xfrm>
          <a:prstGeom prst="rightArrow">
            <a:avLst>
              <a:gd name="adj1" fmla="val 38788"/>
              <a:gd name="adj2" fmla="val 1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CA601-8701-4CFA-8CB1-E287D0DD389F}"/>
              </a:ext>
            </a:extLst>
          </p:cNvPr>
          <p:cNvSpPr txBox="1"/>
          <p:nvPr/>
        </p:nvSpPr>
        <p:spPr>
          <a:xfrm>
            <a:off x="4139871" y="6892272"/>
            <a:ext cx="2140085" cy="37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⑥プロフィール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DE232DC-BE05-46A8-9758-A1387F49490C}"/>
              </a:ext>
            </a:extLst>
          </p:cNvPr>
          <p:cNvSpPr txBox="1"/>
          <p:nvPr/>
        </p:nvSpPr>
        <p:spPr>
          <a:xfrm>
            <a:off x="219532" y="2982570"/>
            <a:ext cx="23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認証クライアント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237A6-FE5A-4530-A0FA-798926EA1D4B}"/>
              </a:ext>
            </a:extLst>
          </p:cNvPr>
          <p:cNvSpPr txBox="1"/>
          <p:nvPr/>
        </p:nvSpPr>
        <p:spPr>
          <a:xfrm>
            <a:off x="1728689" y="2213611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</p:spTree>
    <p:extLst>
      <p:ext uri="{BB962C8B-B14F-4D97-AF65-F5344CB8AC3E}">
        <p14:creationId xmlns:p14="http://schemas.microsoft.com/office/powerpoint/2010/main" val="3415394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AC0D29-93B2-4FC6-9CDE-5F3303235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" t="11763" r="65646" b="49422"/>
          <a:stretch/>
        </p:blipFill>
        <p:spPr>
          <a:xfrm>
            <a:off x="690664" y="1215957"/>
            <a:ext cx="2714017" cy="1911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6170DF-1AC8-476E-8EB3-E0139E3E033F}"/>
              </a:ext>
            </a:extLst>
          </p:cNvPr>
          <p:cNvSpPr txBox="1"/>
          <p:nvPr/>
        </p:nvSpPr>
        <p:spPr>
          <a:xfrm>
            <a:off x="4594225" y="1439693"/>
            <a:ext cx="5486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GoogleDevelopersConsole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algn="ctr"/>
            <a:r>
              <a:rPr lang="ja-JP" altLang="en-US" dirty="0"/>
              <a:t>プロジェクトの作成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Google</a:t>
            </a:r>
            <a:r>
              <a:rPr lang="ja-JP" altLang="en-US" dirty="0"/>
              <a:t>＋ </a:t>
            </a:r>
            <a:r>
              <a:rPr lang="en-US" altLang="ja-JP" dirty="0"/>
              <a:t>API</a:t>
            </a:r>
            <a:r>
              <a:rPr lang="ja-JP" altLang="en-US" dirty="0"/>
              <a:t>を有効化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認証情報を作成</a:t>
            </a:r>
            <a:endParaRPr lang="en-US" altLang="ja-JP" dirty="0"/>
          </a:p>
          <a:p>
            <a:pPr algn="ctr"/>
            <a:r>
              <a:rPr lang="ja-JP" altLang="en-US" dirty="0"/>
              <a:t>リダイレクト</a:t>
            </a:r>
            <a:r>
              <a:rPr lang="en-US" altLang="ja-JP" dirty="0"/>
              <a:t>URL</a:t>
            </a:r>
            <a:r>
              <a:rPr lang="ja-JP" altLang="en-US" dirty="0"/>
              <a:t>を設定する</a:t>
            </a:r>
            <a:endParaRPr lang="en-US" altLang="ja-JP" dirty="0"/>
          </a:p>
          <a:p>
            <a:pPr algn="ctr"/>
            <a:r>
              <a:rPr lang="ja-JP" altLang="en-US" dirty="0"/>
              <a:t>認証クライアント</a:t>
            </a:r>
            <a:r>
              <a:rPr lang="en-US" altLang="ja-JP" dirty="0"/>
              <a:t>ID</a:t>
            </a:r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lang="ja-JP" altLang="en-US" dirty="0"/>
              <a:t>クライアントシークレット</a:t>
            </a:r>
            <a:endParaRPr lang="en-US" altLang="ja-JP" dirty="0"/>
          </a:p>
          <a:p>
            <a:pPr algn="ctr"/>
            <a:r>
              <a:rPr lang="ja-JP" altLang="en-US" dirty="0"/>
              <a:t>　　　　　　　　　　　　　　　　が生成される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err="1"/>
              <a:t>Oauth</a:t>
            </a:r>
            <a:r>
              <a:rPr lang="ja-JP" altLang="en-US" dirty="0"/>
              <a:t>同意画面の設定</a:t>
            </a:r>
            <a:endParaRPr lang="en-US" altLang="ja-JP" dirty="0"/>
          </a:p>
          <a:p>
            <a:pPr algn="ctr"/>
            <a:r>
              <a:rPr lang="ja-JP" altLang="en-US" dirty="0"/>
              <a:t>ユーザーに見せるサービス名などの情報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8241CF-DFEA-4E1D-9F64-B578C24BE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7" t="23019" r="48084" b="21025"/>
          <a:stretch/>
        </p:blipFill>
        <p:spPr>
          <a:xfrm>
            <a:off x="690664" y="3394953"/>
            <a:ext cx="3531141" cy="3239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87B1A9-6C3D-4C32-AFD5-DD973B8AC0F5}"/>
              </a:ext>
            </a:extLst>
          </p:cNvPr>
          <p:cNvSpPr txBox="1"/>
          <p:nvPr/>
        </p:nvSpPr>
        <p:spPr>
          <a:xfrm>
            <a:off x="3404681" y="389605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Google</a:t>
            </a:r>
            <a:r>
              <a:rPr kumimoji="1" lang="ja-JP" altLang="en-US" sz="2400" dirty="0"/>
              <a:t>側の設定</a:t>
            </a:r>
          </a:p>
        </p:txBody>
      </p:sp>
    </p:spTree>
    <p:extLst>
      <p:ext uri="{BB962C8B-B14F-4D97-AF65-F5344CB8AC3E}">
        <p14:creationId xmlns:p14="http://schemas.microsoft.com/office/powerpoint/2010/main" val="3699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224000" y="2089080"/>
            <a:ext cx="7558920" cy="48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実装機能について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機能１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機能２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感想と反省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81809D-E035-4C98-99B0-0E563EF8372F}"/>
              </a:ext>
            </a:extLst>
          </p:cNvPr>
          <p:cNvSpPr txBox="1"/>
          <p:nvPr/>
        </p:nvSpPr>
        <p:spPr>
          <a:xfrm>
            <a:off x="3521413" y="282102"/>
            <a:ext cx="296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Web</a:t>
            </a:r>
            <a:r>
              <a:rPr kumimoji="1" lang="ja-JP" altLang="en-US" sz="2400" dirty="0"/>
              <a:t>ページ側の実装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639586-397C-4AAB-ACEA-3712C3863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8" t="3863" r="26661" b="59505"/>
          <a:stretch/>
        </p:blipFill>
        <p:spPr>
          <a:xfrm>
            <a:off x="286854" y="1108952"/>
            <a:ext cx="4387174" cy="2120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882AE0-09FE-45E8-AC5F-87DBDAAE8342}"/>
              </a:ext>
            </a:extLst>
          </p:cNvPr>
          <p:cNvSpPr txBox="1"/>
          <p:nvPr/>
        </p:nvSpPr>
        <p:spPr>
          <a:xfrm>
            <a:off x="4674028" y="1522936"/>
            <a:ext cx="52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でログインボタンを押す認証ページに飛ぶ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A67CD3-518F-433E-9639-DB8C17AAA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0" t="24012" r="57348" b="37917"/>
          <a:stretch/>
        </p:blipFill>
        <p:spPr>
          <a:xfrm>
            <a:off x="223512" y="3386021"/>
            <a:ext cx="5009744" cy="36450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5062D5-B2B8-4FEE-9810-F7CF3AC90C22}"/>
              </a:ext>
            </a:extLst>
          </p:cNvPr>
          <p:cNvSpPr txBox="1"/>
          <p:nvPr/>
        </p:nvSpPr>
        <p:spPr>
          <a:xfrm>
            <a:off x="5233255" y="3815421"/>
            <a:ext cx="484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側で設定・生成した</a:t>
            </a:r>
            <a:endParaRPr kumimoji="1" lang="en-US" altLang="ja-JP" dirty="0"/>
          </a:p>
          <a:p>
            <a:pPr algn="ctr"/>
            <a:r>
              <a:rPr lang="ja-JP" altLang="en-US" dirty="0"/>
              <a:t>クライアント</a:t>
            </a:r>
            <a:r>
              <a:rPr lang="en-US" altLang="ja-JP" dirty="0"/>
              <a:t>ID</a:t>
            </a:r>
          </a:p>
          <a:p>
            <a:pPr algn="ctr"/>
            <a:r>
              <a:rPr kumimoji="1" lang="ja-JP" altLang="en-US" dirty="0"/>
              <a:t>承認後開く</a:t>
            </a:r>
            <a:r>
              <a:rPr kumimoji="1" lang="en-US" altLang="ja-JP" dirty="0"/>
              <a:t>URL(</a:t>
            </a:r>
            <a:r>
              <a:rPr kumimoji="1" lang="ja-JP" altLang="en-US" dirty="0"/>
              <a:t>リダイレクト</a:t>
            </a:r>
            <a:r>
              <a:rPr kumimoji="1" lang="en-US" altLang="ja-JP" dirty="0"/>
              <a:t>URL)</a:t>
            </a:r>
          </a:p>
          <a:p>
            <a:pPr algn="r"/>
            <a:r>
              <a:rPr lang="ja-JP" altLang="en-US" dirty="0"/>
              <a:t>を設定する。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5062D5-B2B8-4FEE-9810-F7CF3AC90C22}"/>
              </a:ext>
            </a:extLst>
          </p:cNvPr>
          <p:cNvSpPr txBox="1"/>
          <p:nvPr/>
        </p:nvSpPr>
        <p:spPr>
          <a:xfrm>
            <a:off x="5233256" y="751207"/>
            <a:ext cx="48473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承認後開くページでアクセス権の取得を行う。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クライアント</a:t>
            </a:r>
            <a:r>
              <a:rPr kumimoji="1" lang="en-US" altLang="ja-JP" dirty="0"/>
              <a:t>ID</a:t>
            </a:r>
          </a:p>
          <a:p>
            <a:pPr algn="ctr"/>
            <a:r>
              <a:rPr kumimoji="1" lang="ja-JP" altLang="en-US" dirty="0"/>
              <a:t>クライアントシークレット</a:t>
            </a:r>
            <a:endParaRPr kumimoji="1" lang="en-US" altLang="ja-JP" dirty="0"/>
          </a:p>
          <a:p>
            <a:pPr algn="ctr"/>
            <a:r>
              <a:rPr lang="ja-JP" altLang="en-US" dirty="0"/>
              <a:t>リダイレクト</a:t>
            </a:r>
            <a:r>
              <a:rPr lang="en-US" altLang="ja-JP" dirty="0"/>
              <a:t>URL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r>
              <a:rPr kumimoji="1" lang="ja-JP" altLang="en-US" dirty="0"/>
              <a:t>アクセス権を利用して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ユーザーのデータを取得する</a:t>
            </a:r>
            <a:endParaRPr kumimoji="1" lang="en-US" altLang="ja-JP" dirty="0"/>
          </a:p>
          <a:p>
            <a:pPr algn="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あとは</a:t>
            </a:r>
            <a:r>
              <a:rPr lang="ja-JP" altLang="en-US" dirty="0"/>
              <a:t>ユーザーデータを利用していくだけ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218207A-E06E-469A-890C-DC9CBBF0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4" t="12880" r="55031" b="9954"/>
          <a:stretch/>
        </p:blipFill>
        <p:spPr>
          <a:xfrm>
            <a:off x="165370" y="420147"/>
            <a:ext cx="4961105" cy="68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BD1DE-8218-4152-A0B2-75AD6A8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46" y="2762418"/>
            <a:ext cx="9072000" cy="1261800"/>
          </a:xfrm>
        </p:spPr>
        <p:txBody>
          <a:bodyPr/>
          <a:lstStyle/>
          <a:p>
            <a:pPr algn="ctr"/>
            <a:r>
              <a:rPr kumimoji="1" lang="ja-JP" altLang="en-US" dirty="0"/>
              <a:t>引き継ぎの流れは実際に</a:t>
            </a:r>
          </a:p>
        </p:txBody>
      </p:sp>
    </p:spTree>
    <p:extLst>
      <p:ext uri="{BB962C8B-B14F-4D97-AF65-F5344CB8AC3E}">
        <p14:creationId xmlns:p14="http://schemas.microsoft.com/office/powerpoint/2010/main" val="259786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BD1DE-8218-4152-A0B2-75AD6A8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46" y="2762418"/>
            <a:ext cx="9072000" cy="1261800"/>
          </a:xfrm>
        </p:spPr>
        <p:txBody>
          <a:bodyPr/>
          <a:lstStyle/>
          <a:p>
            <a:pPr algn="ctr"/>
            <a:r>
              <a:rPr kumimoji="1" lang="ja-JP" altLang="en-US" dirty="0"/>
              <a:t>引き継ぎの流れは実際に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501453-D101-41BA-A37F-65AAFB3FF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3623" r="33492" b="64031"/>
          <a:stretch/>
        </p:blipFill>
        <p:spPr>
          <a:xfrm>
            <a:off x="1654973" y="4024218"/>
            <a:ext cx="7020545" cy="30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7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３．スコア関係の機能実装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45880" y="2316600"/>
            <a:ext cx="2160000" cy="59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機能２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スコアの登録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319210"/>
            <a:ext cx="9844088" cy="24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ゲームオーバーになったら、</a:t>
            </a:r>
            <a:endParaRPr lang="en-US" altLang="ja-JP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</a:t>
            </a:r>
            <a:r>
              <a:rPr lang="en-US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とプレイデータ</a:t>
            </a:r>
            <a:r>
              <a:rPr lang="en-US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スコア・クリアステージ数</a:t>
            </a:r>
            <a:r>
              <a:rPr lang="en-US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algn="r"/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を送信する。</a:t>
            </a:r>
            <a:endParaRPr lang="en-US" altLang="ja-JP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altLang="ja-JP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サーバーは</a:t>
            </a:r>
            <a:r>
              <a:rPr lang="en-US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</a:t>
            </a:r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：プレイデータ用のテーブルに</a:t>
            </a:r>
            <a:endParaRPr lang="en-US" altLang="ja-JP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en-US" altLang="ja-JP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ja-JP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とプレイデータ＋日付をどんどん追加していく</a:t>
            </a:r>
            <a:endParaRPr lang="en-US" altLang="ja-JP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83C6928-2FB4-4FE8-95E4-CA2D42C85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2" t="25291" r="14270" b="41727"/>
          <a:stretch/>
        </p:blipFill>
        <p:spPr>
          <a:xfrm>
            <a:off x="526751" y="3339235"/>
            <a:ext cx="8790586" cy="3906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CD42C67-C7C6-462E-9CFE-B038067FB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 r="9142" b="6766"/>
          <a:stretch/>
        </p:blipFill>
        <p:spPr>
          <a:xfrm>
            <a:off x="1652131" y="454754"/>
            <a:ext cx="6411214" cy="69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ja-JP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プレイ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ログ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65447" y="277091"/>
            <a:ext cx="9559636" cy="22167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ja-JP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ユーザーページを作成し、そこにプレイログを配置</a:t>
            </a:r>
            <a:endParaRPr lang="en-US" altLang="ja-JP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ja-JP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ユーザーページを開く際に、サーバーにリクエスト</a:t>
            </a:r>
            <a:endParaRPr lang="en-US" altLang="ja-JP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ja-JP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プレイデータテーブルからユーザー</a:t>
            </a:r>
            <a:r>
              <a:rPr lang="en-US" altLang="ja-JP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ja-JP" alt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で検索して取得する。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DD49435-AC07-4680-A610-7CAC2384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8" t="12262" r="61655" b="52223"/>
          <a:stretch/>
        </p:blipFill>
        <p:spPr>
          <a:xfrm>
            <a:off x="738713" y="2646217"/>
            <a:ext cx="8613105" cy="4688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295280" y="2410425"/>
            <a:ext cx="7488000" cy="151200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１．実装機能について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05008" y="1459531"/>
            <a:ext cx="8468544" cy="48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１．ユーザーアカウント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自動サインアップ・自動ログイン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アカウント引き継ぎ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26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Googleアカウント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２．スコア関係の機能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スコアの登録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プレイ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ログ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08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ja-JP" alt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スコアランキング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873200"/>
            <a:ext cx="7488000" cy="216000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スコアランキング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21673" y="653018"/>
            <a:ext cx="9739745" cy="23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プレイログから切り替えボタンによって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ランキングを表示するようにした。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プレイデータテーブルから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</a:t>
            </a:r>
            <a:r>
              <a:rPr lang="en-US" altLang="ja-JP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の重複が無いようにランキング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データを取得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4E16C6-4F05-490B-A09F-17B0A7803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" t="12262" r="61381" b="51971"/>
          <a:stretch/>
        </p:blipFill>
        <p:spPr>
          <a:xfrm>
            <a:off x="1094509" y="3269672"/>
            <a:ext cx="7566530" cy="410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3796" y="3008290"/>
            <a:ext cx="9461861" cy="394669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プレイデータからランキングを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取得するSQL文を考え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て使っているが、最適化できる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プレイデータが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多くなっていけば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処理にかかる時間も増えると思えるので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文の最適化・高速化について調べて改善していく必要がある。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CF4E4D-BEE7-43B2-8DDF-3C5E1A728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7" t="31643" r="39559" b="47545"/>
          <a:stretch/>
        </p:blipFill>
        <p:spPr>
          <a:xfrm>
            <a:off x="383797" y="249380"/>
            <a:ext cx="9461861" cy="23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26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330503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４．感想と反省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92000" y="2160000"/>
            <a:ext cx="8638920" cy="280692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3"/>
          <p:cNvSpPr txBox="1"/>
          <p:nvPr/>
        </p:nvSpPr>
        <p:spPr>
          <a:xfrm>
            <a:off x="551642" y="2043191"/>
            <a:ext cx="9119635" cy="32778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仕様段階での路線変更があったが結果的になんとか形になった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サーバーとの通信やDBへのアクセスは改良の余地がある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サムライのコードを見た後に自分のコードを見て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・・・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勉強すべき技術・知識の多さ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60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ご清聴ありがとうございました。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76000" y="1598760"/>
            <a:ext cx="9000000" cy="50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UnityWebRequestを利用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ローカル環境にはXAMPPを利用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AWS:EC2とRDSを利用</a:t>
            </a:r>
          </a:p>
          <a:p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サーバーサイドは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ja-JP" alt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PHP－CodeIgniterを利用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主に利用したもの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30560" y="1433390"/>
            <a:ext cx="9144000" cy="5097240"/>
          </a:xfrm>
          <a:prstGeom prst="rect">
            <a:avLst/>
          </a:prstGeom>
          <a:noFill/>
          <a:ln w="76320">
            <a:solidFill>
              <a:srgbClr val="00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0600" y="29145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２．ユーザーアカウントの実装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845880" y="2316600"/>
            <a:ext cx="2160000" cy="59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機能１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14592" y="1325513"/>
            <a:ext cx="9400617" cy="5757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ユーザーアカウントは何が必要か？どう作っていくか？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PCオンラインゲームはどうなってる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スマホ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はどうなってるか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Webサービスはどうなってるか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悩む男の子のイラスト">
            <a:hlinkClick r:id="rId2"/>
            <a:extLst>
              <a:ext uri="{FF2B5EF4-FFF2-40B4-BE49-F238E27FC236}">
                <a16:creationId xmlns:a16="http://schemas.microsoft.com/office/drawing/2014/main" id="{8BE99CB7-E217-42D5-956C-AB49793A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046" y="2276272"/>
            <a:ext cx="2217163" cy="211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8029F0-3713-4ACE-85FA-AD98D0A5587D}"/>
              </a:ext>
            </a:extLst>
          </p:cNvPr>
          <p:cNvSpPr txBox="1"/>
          <p:nvPr/>
        </p:nvSpPr>
        <p:spPr>
          <a:xfrm>
            <a:off x="599418" y="525294"/>
            <a:ext cx="5301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●</a:t>
            </a:r>
            <a:r>
              <a:rPr lang="en-US" altLang="ja-JP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仕様段階で</a:t>
            </a:r>
            <a:r>
              <a:rPr lang="ja-JP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少しつまづく</a:t>
            </a:r>
            <a:endParaRPr lang="en-US" altLang="ja-JP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14592" y="1325513"/>
            <a:ext cx="9400617" cy="5757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ユーザーアカウントは何が必要か？どう作っていくか？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PCオンラインゲームはどうなってる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スマホ</a:t>
            </a:r>
            <a:r>
              <a:rPr lang="ja-JP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ゲーム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はどうなってるか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Webサービスはどうなってるか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悩む男の子のイラスト">
            <a:hlinkClick r:id="rId2"/>
            <a:extLst>
              <a:ext uri="{FF2B5EF4-FFF2-40B4-BE49-F238E27FC236}">
                <a16:creationId xmlns:a16="http://schemas.microsoft.com/office/drawing/2014/main" id="{8BE99CB7-E217-42D5-956C-AB49793A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046" y="2276272"/>
            <a:ext cx="2217163" cy="211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8029F0-3713-4ACE-85FA-AD98D0A5587D}"/>
              </a:ext>
            </a:extLst>
          </p:cNvPr>
          <p:cNvSpPr txBox="1"/>
          <p:nvPr/>
        </p:nvSpPr>
        <p:spPr>
          <a:xfrm>
            <a:off x="599418" y="525294"/>
            <a:ext cx="5301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●</a:t>
            </a:r>
            <a:r>
              <a:rPr lang="en-US" altLang="ja-JP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仕様段階で</a:t>
            </a:r>
            <a:r>
              <a:rPr lang="ja-JP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少しつまづく</a:t>
            </a:r>
            <a:endParaRPr lang="en-US" altLang="ja-JP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2431FA-4928-4F66-8731-56D9467A05E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13772" y="3949430"/>
            <a:ext cx="2456246" cy="3133252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9D2EA6-617B-46F9-AC1D-D840744FF1F7}"/>
              </a:ext>
            </a:extLst>
          </p:cNvPr>
          <p:cNvSpPr txBox="1"/>
          <p:nvPr/>
        </p:nvSpPr>
        <p:spPr>
          <a:xfrm>
            <a:off x="3394953" y="4602128"/>
            <a:ext cx="6420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ニフティクラウドを活用した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		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ネットワークゲーム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この本にユーザーアカウントの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自動サインアップ・自動ログイン</a:t>
            </a:r>
            <a:endParaRPr lang="en-US" altLang="ja-JP" sz="2400" dirty="0"/>
          </a:p>
          <a:p>
            <a:pPr algn="r"/>
            <a:r>
              <a:rPr kumimoji="1" lang="ja-JP" altLang="en-US" sz="2400" dirty="0"/>
              <a:t>について書かれていた</a:t>
            </a:r>
          </a:p>
        </p:txBody>
      </p:sp>
    </p:spTree>
    <p:extLst>
      <p:ext uri="{BB962C8B-B14F-4D97-AF65-F5344CB8AC3E}">
        <p14:creationId xmlns:p14="http://schemas.microsoft.com/office/powerpoint/2010/main" val="1354421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0E2BF0-8CF4-4023-BD7F-B18682CE862D}"/>
              </a:ext>
            </a:extLst>
          </p:cNvPr>
          <p:cNvSpPr txBox="1"/>
          <p:nvPr/>
        </p:nvSpPr>
        <p:spPr>
          <a:xfrm>
            <a:off x="599880" y="389107"/>
            <a:ext cx="8852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 dirty="0"/>
              <a:t>自動サインアップ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ニックネームを入力してもらう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ID</a:t>
            </a:r>
            <a:r>
              <a:rPr kumimoji="1" lang="ja-JP" altLang="en-US" dirty="0"/>
              <a:t>とパスワードを</a:t>
            </a:r>
            <a:r>
              <a:rPr kumimoji="1" lang="en-US" altLang="ja-JP" dirty="0"/>
              <a:t>GUID</a:t>
            </a:r>
            <a:r>
              <a:rPr kumimoji="1" lang="ja-JP" altLang="en-US" dirty="0"/>
              <a:t>で自動生成</a:t>
            </a:r>
            <a:endParaRPr kumimoji="1" lang="en-US" altLang="ja-JP" dirty="0"/>
          </a:p>
          <a:p>
            <a:pPr algn="ctr"/>
            <a:r>
              <a:rPr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ニフティ</a:t>
            </a:r>
            <a:r>
              <a:rPr lang="en-US" altLang="ja-JP" dirty="0"/>
              <a:t>SDK</a:t>
            </a:r>
            <a:r>
              <a:rPr lang="ja-JP" altLang="en-US" dirty="0"/>
              <a:t>よりユーザー管理サービスに情報を渡す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 err="1"/>
              <a:t>に登</a:t>
            </a:r>
            <a:r>
              <a:rPr kumimoji="1" lang="ja-JP" altLang="en-US" dirty="0"/>
              <a:t>録される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サインアップ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情報をローカルに保存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1D945C3-46FA-4A6D-AF3F-BCB62480745E}"/>
              </a:ext>
            </a:extLst>
          </p:cNvPr>
          <p:cNvSpPr/>
          <p:nvPr/>
        </p:nvSpPr>
        <p:spPr>
          <a:xfrm>
            <a:off x="700391" y="719847"/>
            <a:ext cx="8618707" cy="2519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769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0E2BF0-8CF4-4023-BD7F-B18682CE862D}"/>
              </a:ext>
            </a:extLst>
          </p:cNvPr>
          <p:cNvSpPr txBox="1"/>
          <p:nvPr/>
        </p:nvSpPr>
        <p:spPr>
          <a:xfrm>
            <a:off x="599880" y="389107"/>
            <a:ext cx="8852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 dirty="0"/>
              <a:t>自動サインアップ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ニックネームを入力してもらう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ID</a:t>
            </a:r>
            <a:r>
              <a:rPr kumimoji="1" lang="ja-JP" altLang="en-US" dirty="0"/>
              <a:t>とパスワードを</a:t>
            </a:r>
            <a:r>
              <a:rPr kumimoji="1" lang="en-US" altLang="ja-JP" dirty="0"/>
              <a:t>GUID</a:t>
            </a:r>
            <a:r>
              <a:rPr kumimoji="1" lang="ja-JP" altLang="en-US" dirty="0"/>
              <a:t>で自動生成</a:t>
            </a:r>
            <a:endParaRPr kumimoji="1" lang="en-US" altLang="ja-JP" dirty="0"/>
          </a:p>
          <a:p>
            <a:pPr algn="ctr"/>
            <a:r>
              <a:rPr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ニフティ</a:t>
            </a:r>
            <a:r>
              <a:rPr lang="en-US" altLang="ja-JP" dirty="0"/>
              <a:t>SDK</a:t>
            </a:r>
            <a:r>
              <a:rPr lang="ja-JP" altLang="en-US" dirty="0"/>
              <a:t>よりユーザー管理サービスに情報を渡す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 err="1"/>
              <a:t>に登</a:t>
            </a:r>
            <a:r>
              <a:rPr kumimoji="1" lang="ja-JP" altLang="en-US" dirty="0"/>
              <a:t>録される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サインアップ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pPr algn="ctr"/>
            <a:r>
              <a:rPr lang="ja-JP" altLang="en-US" dirty="0"/>
              <a:t>情報をローカルに保存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1D945C3-46FA-4A6D-AF3F-BCB62480745E}"/>
              </a:ext>
            </a:extLst>
          </p:cNvPr>
          <p:cNvSpPr/>
          <p:nvPr/>
        </p:nvSpPr>
        <p:spPr>
          <a:xfrm>
            <a:off x="700391" y="719847"/>
            <a:ext cx="8618707" cy="2519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818E4C-57D1-4BEE-8532-ECCE73A1FC28}"/>
              </a:ext>
            </a:extLst>
          </p:cNvPr>
          <p:cNvSpPr txBox="1"/>
          <p:nvPr/>
        </p:nvSpPr>
        <p:spPr>
          <a:xfrm>
            <a:off x="599880" y="3469533"/>
            <a:ext cx="885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kumimoji="1" lang="ja-JP" altLang="en-US" dirty="0"/>
              <a:t>自動ログイン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ローカルから</a:t>
            </a:r>
            <a:r>
              <a:rPr lang="en-US" altLang="ja-JP" dirty="0"/>
              <a:t>ID</a:t>
            </a:r>
            <a:r>
              <a:rPr lang="ja-JP" altLang="en-US" dirty="0"/>
              <a:t>とパスワードを取得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ニフティ</a:t>
            </a:r>
            <a:r>
              <a:rPr lang="en-US" altLang="ja-JP" dirty="0"/>
              <a:t>SDK</a:t>
            </a:r>
            <a:r>
              <a:rPr lang="ja-JP" altLang="en-US" dirty="0"/>
              <a:t>よりユーザー管理サービスに情報を渡す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en-US" altLang="ja-JP" dirty="0"/>
              <a:t>DB</a:t>
            </a:r>
            <a:r>
              <a:rPr lang="ja-JP" altLang="en-US" dirty="0"/>
              <a:t>にユーザーが存在するかチェック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F8DB5-5D0F-4CCE-9661-25CAAEBADE2E}"/>
              </a:ext>
            </a:extLst>
          </p:cNvPr>
          <p:cNvSpPr/>
          <p:nvPr/>
        </p:nvSpPr>
        <p:spPr>
          <a:xfrm>
            <a:off x="700391" y="3793789"/>
            <a:ext cx="8618707" cy="198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954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733</Words>
  <Application>Microsoft Office PowerPoint</Application>
  <PresentationFormat>ユーザー設定</PresentationFormat>
  <Paragraphs>238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DejaVu Sans</vt:lpstr>
      <vt:lpstr>游ゴシック</vt:lpstr>
      <vt:lpstr>Arial</vt:lpstr>
      <vt:lpstr>Symbol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引き継ぎの流れは実際に</vt:lpstr>
      <vt:lpstr>引き継ぎの流れは実際に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CoLakora</cp:lastModifiedBy>
  <cp:revision>98</cp:revision>
  <dcterms:created xsi:type="dcterms:W3CDTF">2017-04-26T16:38:38Z</dcterms:created>
  <dcterms:modified xsi:type="dcterms:W3CDTF">2017-09-04T15:42:17Z</dcterms:modified>
  <dc:language>ja-JP</dc:language>
</cp:coreProperties>
</file>