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DC7E-414F-943F-3B54-A13D2BAA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0081D1-6A6A-C732-12A1-04F2C0B5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3251B-2731-56D2-197E-F6BEA9B3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9B0C1-09A0-4D5B-C035-864725EA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1BA9-393B-9F75-28EE-D2D13FA2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0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08F3B-D7B6-85E5-926F-BDA0B57E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AA788-9084-1D78-481B-4FDF0485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907BF-ECD5-7620-46C4-950F6A66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A59DE-47FB-CC09-0932-B676ABD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F74A3-22AF-FECB-5303-EBE2D74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3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3CEBBA-037E-29A0-02A8-126A48DB7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6B3346-7905-7814-4F1C-58AD506B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B6E1E-5E94-6420-C4EA-28E016AD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632FB-DA94-6BE7-53A4-C6290BD2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704ECD-9328-AD6F-FB1A-31D465A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8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AA0AC-46A1-BBBD-A951-E411899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92ABE8-5574-6E90-D509-F42FD753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02A05-18E7-4937-9F0E-FF99C1A3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29534-6E91-D667-5EB6-6F081035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53D88-CB04-BB18-C01C-8F37966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1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80817-7FAA-6A47-8D9C-DC4527FB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D0869-BB03-849C-E02A-26BF5B1B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7A414-C3D7-D93D-5D2B-A700345F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CFFAE-482B-4242-B56E-9408A885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D45EA-9973-5B61-6121-42F34EA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9A8C-600E-42E3-B60D-3139F14C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25A52-306F-BF08-5487-57B8BC7A2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DC68BA-3B81-022F-07BE-B26EFF2E2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4406F2-1DFC-A267-3B0C-1B8CF264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A5B5C-17C4-2136-E969-3EE03C4F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0E6E2-312E-49D3-FF47-591DC74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44D1B-8428-D6C4-A1D6-9EFA4720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3A3A4-E1FD-1647-408B-D659E194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2DE081-AAFC-D7F2-7893-C5E2F663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38CC06-AEB5-273A-3F3F-3C6F5F221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85D496-6136-C30F-12C9-844A5218F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14E444-6BCE-D6E4-A320-D0A970C2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3F6AD-E198-ABE4-5872-5C70328D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CFD5D3-3D02-2613-D3FB-C7D30695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3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130E7-B749-3075-EA48-B0C3BA80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38B2C8-FA64-ED5C-6D39-9CAEF98C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944424-D611-5795-40E3-ED0B7B43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AEFE7-B259-AAD9-9224-3EE8F165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75588-B5D4-326C-7DEE-032DC354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7AD0BA-5134-69E5-B47F-D6004151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5072E-EFD9-BFDF-ECBD-950E6562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2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99B9B-0DDD-90D3-E1DF-6E845A98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929B0-EB81-9FBB-4EC0-2007984B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AC1C7-5F10-18A2-33F4-8323B32E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338A8E-E065-7FDE-2598-3C9F1D3B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48C95-445E-1DE2-2034-23090356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7A0D0-C051-A029-3513-E24D009A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7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E33F0-D714-28AE-CB5F-A1247C68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872898-778A-B3B4-8D38-CF4DF0AC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B84933-D412-907C-CA1D-ECB451BA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7D64E-AAE1-F44F-EF60-53AAD9B4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59EE7B-DBAE-6276-F71B-828E9C3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4098C-E881-8499-5AE4-E233549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8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797782-9C82-6E03-C548-12166C8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0792A4-40CA-3579-85EE-92900382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14759-44D5-DD05-2F57-28DDCCAE1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F64C4-0C0C-4D23-BF74-4AC134D5E23D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9F91F-73D6-50A9-FD8D-FEC4474C1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78C6F-AB03-0DA7-48D5-34756029F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8E9A-D912-4DB3-ABD2-339EF82D7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0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1371D-62EE-4FEF-A892-A11727CAF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085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curAHack</a:t>
            </a:r>
            <a:r>
              <a:rPr lang="de-DE" dirty="0"/>
              <a:t> 2025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2FACDF-2F7E-14C5-5787-1CF238F1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639"/>
            <a:ext cx="9144000" cy="3076161"/>
          </a:xfrm>
        </p:spPr>
        <p:txBody>
          <a:bodyPr>
            <a:normAutofit/>
          </a:bodyPr>
          <a:lstStyle/>
          <a:p>
            <a:r>
              <a:rPr lang="de-DE" dirty="0"/>
              <a:t>Challenge 4: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“Intercellular Communication in Cardiovascular Disease: Annotating and Explaining Group-Specific Differences Through Knowledge Integration”</a:t>
            </a:r>
            <a:endParaRPr lang="de-DE" sz="2400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Didar</a:t>
            </a:r>
            <a:r>
              <a:rPr lang="de-DE" dirty="0"/>
              <a:t>, Kathan, Max, Manuela</a:t>
            </a:r>
          </a:p>
          <a:p>
            <a:endParaRPr lang="de-DE" dirty="0"/>
          </a:p>
          <a:p>
            <a:r>
              <a:rPr lang="de-DE" dirty="0"/>
              <a:t>Supervisors: 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AA641679-C39A-F831-FF31-68C6148A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60" y="5954306"/>
            <a:ext cx="7534940" cy="858762"/>
          </a:xfrm>
          <a:prstGeom prst="rect">
            <a:avLst/>
          </a:prstGeom>
        </p:spPr>
      </p:pic>
      <p:grpSp>
        <p:nvGrpSpPr>
          <p:cNvPr id="7" name="Group 17">
            <a:extLst>
              <a:ext uri="{FF2B5EF4-FFF2-40B4-BE49-F238E27FC236}">
                <a16:creationId xmlns:a16="http://schemas.microsoft.com/office/drawing/2014/main" id="{82679009-68D9-DBE3-6F28-0E496C79D530}"/>
              </a:ext>
            </a:extLst>
          </p:cNvPr>
          <p:cNvGrpSpPr/>
          <p:nvPr/>
        </p:nvGrpSpPr>
        <p:grpSpPr>
          <a:xfrm>
            <a:off x="2110534" y="6209265"/>
            <a:ext cx="2488622" cy="603803"/>
            <a:chOff x="8176437" y="2008601"/>
            <a:chExt cx="3084046" cy="748268"/>
          </a:xfrm>
        </p:grpSpPr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AABF9E22-F867-2B6F-C3DE-99CD64693F94}"/>
                </a:ext>
              </a:extLst>
            </p:cNvPr>
            <p:cNvSpPr/>
            <p:nvPr/>
          </p:nvSpPr>
          <p:spPr>
            <a:xfrm>
              <a:off x="8176437" y="2008601"/>
              <a:ext cx="3084046" cy="74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19">
              <a:extLst>
                <a:ext uri="{FF2B5EF4-FFF2-40B4-BE49-F238E27FC236}">
                  <a16:creationId xmlns:a16="http://schemas.microsoft.com/office/drawing/2014/main" id="{647CF01A-CE73-FF71-F750-79447173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20" b="90780" l="1926" r="98370">
                          <a14:foregroundMark x1="2815" y1="51064" x2="2815" y2="51064"/>
                          <a14:foregroundMark x1="13333" y1="57447" x2="13333" y2="57447"/>
                          <a14:foregroundMark x1="14222" y1="75177" x2="14222" y2="75177"/>
                          <a14:foregroundMark x1="14519" y1="83688" x2="14519" y2="83688"/>
                          <a14:foregroundMark x1="20444" y1="83688" x2="20444" y2="83688"/>
                          <a14:foregroundMark x1="27111" y1="58865" x2="27111" y2="58865"/>
                          <a14:foregroundMark x1="40000" y1="68794" x2="40000" y2="68794"/>
                          <a14:foregroundMark x1="33333" y1="90780" x2="33333" y2="90780"/>
                          <a14:foregroundMark x1="21481" y1="56028" x2="21481" y2="56028"/>
                          <a14:foregroundMark x1="46963" y1="89362" x2="46963" y2="89362"/>
                          <a14:foregroundMark x1="2074" y1="65248" x2="2074" y2="65248"/>
                          <a14:foregroundMark x1="51704" y1="48936" x2="51704" y2="48936"/>
                          <a14:foregroundMark x1="56593" y1="52482" x2="56593" y2="52482"/>
                          <a14:foregroundMark x1="58963" y1="50355" x2="58963" y2="50355"/>
                          <a14:foregroundMark x1="68889" y1="36879" x2="68889" y2="36879"/>
                          <a14:foregroundMark x1="73630" y1="39716" x2="73630" y2="39716"/>
                          <a14:foregroundMark x1="74519" y1="66667" x2="74519" y2="66667"/>
                          <a14:foregroundMark x1="79407" y1="65248" x2="79407" y2="65248"/>
                          <a14:foregroundMark x1="79852" y1="85106" x2="79852" y2="85106"/>
                          <a14:foregroundMark x1="90074" y1="48936" x2="90074" y2="48936"/>
                          <a14:foregroundMark x1="93333" y1="60284" x2="93333" y2="60284"/>
                          <a14:foregroundMark x1="94370" y1="50355" x2="94370" y2="50355"/>
                          <a14:foregroundMark x1="95111" y1="71631" x2="95111" y2="71631"/>
                          <a14:foregroundMark x1="98370" y1="90780" x2="98370" y2="9078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76437" y="2008601"/>
              <a:ext cx="3084046" cy="644221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B8537A62-A5A5-6376-A4BC-6F697FEB6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54" y="170898"/>
            <a:ext cx="1571636" cy="11620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F6BCB6B-2994-1712-D878-5CF05DF4E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52" y="269281"/>
            <a:ext cx="2619394" cy="5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F12DB-3A69-F715-5CAF-7A2DFA71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4EBB9A-D417-6369-C5CA-308D6A8F1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Challenge I: </a:t>
            </a:r>
            <a:r>
              <a:rPr lang="en-US" dirty="0"/>
              <a:t>Database enrichment with curated ligand-receptor networks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8DB36-700D-40CA-9F2A-37492EC3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032138"/>
          </a:xfrm>
        </p:spPr>
        <p:txBody>
          <a:bodyPr>
            <a:normAutofit/>
          </a:bodyPr>
          <a:lstStyle/>
          <a:p>
            <a:r>
              <a:rPr lang="de-DE" dirty="0" err="1"/>
              <a:t>data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4 .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:</a:t>
            </a:r>
            <a:br>
              <a:rPr lang="de-DE" dirty="0"/>
            </a:br>
            <a: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„net.downLigand_Cellchat.csv„</a:t>
            </a:r>
            <a:b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„net.downReceptor_Cellchat.csv“</a:t>
            </a:r>
            <a:b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„net.upLigand_Cellchat.csv“</a:t>
            </a:r>
            <a:b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„net.upReceptor_Cellchat.csv “</a:t>
            </a:r>
            <a:endParaRPr lang="de-DE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FA7519-1CE2-934A-82B2-1C46A3E4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Challenge II: </a:t>
            </a:r>
            <a:r>
              <a:rPr lang="en-US" dirty="0"/>
              <a:t>Innovative method for interpretation of complex data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AB781-1BA1-F0FA-1684-6992CF3E0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907899"/>
          </a:xfrm>
        </p:spPr>
        <p:txBody>
          <a:bodyPr>
            <a:normAutofit/>
          </a:bodyPr>
          <a:lstStyle/>
          <a:p>
            <a:r>
              <a:rPr lang="de-DE" dirty="0" err="1"/>
              <a:t>data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 .</a:t>
            </a:r>
            <a:r>
              <a:rPr lang="de-DE" dirty="0" err="1"/>
              <a:t>csv</a:t>
            </a:r>
            <a:r>
              <a:rPr lang="de-DE" dirty="0"/>
              <a:t> file:</a:t>
            </a:r>
            <a:br>
              <a:rPr lang="de-DE" dirty="0"/>
            </a:br>
            <a:r>
              <a:rPr lang="de-DE" sz="20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„prime_kg.csv</a:t>
            </a:r>
            <a:r>
              <a:rPr lang="de-D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“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B0FA585-4D3E-07C0-808C-068067B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5" y="4734515"/>
            <a:ext cx="2947823" cy="12506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64AC765-FD74-FCBB-DD21-0DF94290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85" y="4886915"/>
            <a:ext cx="2947823" cy="12506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9D2B55-609B-9562-7C10-59136EBD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85" y="5039315"/>
            <a:ext cx="2947823" cy="12506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958BDB-9BF6-DBD4-22A0-BC628304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5" y="5191715"/>
            <a:ext cx="2947823" cy="12506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8DC2063-883C-B1DF-FE11-65BAD05F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27" y="4734515"/>
            <a:ext cx="1718444" cy="14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82B7734-3C44-93BA-85C8-F9E1B135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5F6C19-505E-EDAF-DE21-E941F2B5D37A}"/>
              </a:ext>
            </a:extLst>
          </p:cNvPr>
          <p:cNvSpPr txBox="1"/>
          <p:nvPr/>
        </p:nvSpPr>
        <p:spPr>
          <a:xfrm>
            <a:off x="135299" y="582850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Ligand-</a:t>
            </a:r>
            <a:r>
              <a:rPr lang="de-DE" sz="1200" dirty="0" err="1"/>
              <a:t>receptor</a:t>
            </a:r>
            <a:r>
              <a:rPr lang="de-DE" sz="1200" dirty="0"/>
              <a:t> network (Up-</a:t>
            </a:r>
            <a:r>
              <a:rPr lang="de-DE" sz="1200" dirty="0" err="1"/>
              <a:t>regulated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edges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weights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probability</a:t>
            </a:r>
            <a:endParaRPr lang="de-DE" sz="1200" dirty="0"/>
          </a:p>
          <a:p>
            <a:r>
              <a:rPr lang="de-DE" sz="1200" dirty="0"/>
              <a:t>After </a:t>
            </a:r>
            <a:r>
              <a:rPr lang="de-DE" sz="1200" dirty="0" err="1"/>
              <a:t>filtering</a:t>
            </a:r>
            <a:r>
              <a:rPr lang="de-DE" sz="1200" dirty="0"/>
              <a:t> p-</a:t>
            </a:r>
            <a:r>
              <a:rPr lang="de-DE" sz="1200" dirty="0" err="1"/>
              <a:t>value</a:t>
            </a:r>
            <a:r>
              <a:rPr lang="de-DE" sz="1200" dirty="0"/>
              <a:t> &lt;= 0.05</a:t>
            </a:r>
          </a:p>
        </p:txBody>
      </p:sp>
    </p:spTree>
    <p:extLst>
      <p:ext uri="{BB962C8B-B14F-4D97-AF65-F5344CB8AC3E}">
        <p14:creationId xmlns:p14="http://schemas.microsoft.com/office/powerpoint/2010/main" val="36371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, Karte enthält.&#10;&#10;KI-generierte Inhalte können fehlerhaft sein.">
            <a:extLst>
              <a:ext uri="{FF2B5EF4-FFF2-40B4-BE49-F238E27FC236}">
                <a16:creationId xmlns:a16="http://schemas.microsoft.com/office/drawing/2014/main" id="{EA249264-3A28-F647-424F-6167DB84F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0"/>
            <a:ext cx="8817428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5CCFDC8-923C-006A-A010-2AF4198F290C}"/>
              </a:ext>
            </a:extLst>
          </p:cNvPr>
          <p:cNvSpPr txBox="1"/>
          <p:nvPr/>
        </p:nvSpPr>
        <p:spPr>
          <a:xfrm>
            <a:off x="135299" y="582850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Ligand-</a:t>
            </a:r>
            <a:r>
              <a:rPr lang="de-DE" sz="1200" dirty="0" err="1"/>
              <a:t>receptor</a:t>
            </a:r>
            <a:r>
              <a:rPr lang="de-DE" sz="1200" dirty="0"/>
              <a:t> network (Down-</a:t>
            </a:r>
            <a:r>
              <a:rPr lang="de-DE" sz="1200" dirty="0" err="1"/>
              <a:t>regulated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edges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weights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probability</a:t>
            </a:r>
            <a:endParaRPr lang="de-DE" sz="1200" dirty="0"/>
          </a:p>
          <a:p>
            <a:r>
              <a:rPr lang="de-DE" sz="1200" dirty="0"/>
              <a:t>After </a:t>
            </a:r>
            <a:r>
              <a:rPr lang="de-DE" sz="1200" dirty="0" err="1"/>
              <a:t>filtering</a:t>
            </a:r>
            <a:r>
              <a:rPr lang="de-DE" sz="1200" dirty="0"/>
              <a:t> p-</a:t>
            </a:r>
            <a:r>
              <a:rPr lang="de-DE" sz="1200" dirty="0" err="1"/>
              <a:t>value</a:t>
            </a:r>
            <a:r>
              <a:rPr lang="de-DE" sz="1200" dirty="0"/>
              <a:t> &lt;= 0.05</a:t>
            </a:r>
          </a:p>
        </p:txBody>
      </p:sp>
    </p:spTree>
    <p:extLst>
      <p:ext uri="{BB962C8B-B14F-4D97-AF65-F5344CB8AC3E}">
        <p14:creationId xmlns:p14="http://schemas.microsoft.com/office/powerpoint/2010/main" val="39345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1D68A3-1D27-D417-EE06-DC3BA20D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E207BF-736D-4CDE-0719-A4511930951D}"/>
              </a:ext>
            </a:extLst>
          </p:cNvPr>
          <p:cNvSpPr txBox="1"/>
          <p:nvPr/>
        </p:nvSpPr>
        <p:spPr>
          <a:xfrm>
            <a:off x="135299" y="582850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Ligand-</a:t>
            </a:r>
            <a:r>
              <a:rPr lang="de-DE" sz="1200" dirty="0" err="1"/>
              <a:t>receptor</a:t>
            </a:r>
            <a:r>
              <a:rPr lang="de-DE" sz="1200" dirty="0"/>
              <a:t> network (Down-</a:t>
            </a:r>
            <a:r>
              <a:rPr lang="de-DE" sz="1200" dirty="0" err="1"/>
              <a:t>regulated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edges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weights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probability</a:t>
            </a:r>
            <a:endParaRPr lang="de-DE" sz="1200" dirty="0"/>
          </a:p>
          <a:p>
            <a:r>
              <a:rPr lang="de-DE" sz="1200" dirty="0"/>
              <a:t>After </a:t>
            </a:r>
            <a:r>
              <a:rPr lang="de-DE" sz="1200" dirty="0" err="1"/>
              <a:t>filtering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high </a:t>
            </a:r>
            <a:r>
              <a:rPr lang="de-DE" sz="1200" dirty="0" err="1"/>
              <a:t>logFC</a:t>
            </a:r>
            <a:r>
              <a:rPr lang="de-DE" sz="1200" dirty="0"/>
              <a:t> (</a:t>
            </a:r>
            <a:r>
              <a:rPr lang="de-DE" sz="1200" dirty="0" err="1"/>
              <a:t>threshold</a:t>
            </a:r>
            <a:r>
              <a:rPr lang="de-DE" sz="1200" dirty="0"/>
              <a:t> &gt; 0.5)</a:t>
            </a:r>
          </a:p>
        </p:txBody>
      </p:sp>
    </p:spTree>
    <p:extLst>
      <p:ext uri="{BB962C8B-B14F-4D97-AF65-F5344CB8AC3E}">
        <p14:creationId xmlns:p14="http://schemas.microsoft.com/office/powerpoint/2010/main" val="409179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C006883-66B8-2242-63C2-D21C3383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AC18D92-945D-DD3F-7A53-DB261C0DD115}"/>
              </a:ext>
            </a:extLst>
          </p:cNvPr>
          <p:cNvSpPr txBox="1"/>
          <p:nvPr/>
        </p:nvSpPr>
        <p:spPr>
          <a:xfrm>
            <a:off x="135299" y="582850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Ligand-</a:t>
            </a:r>
            <a:r>
              <a:rPr lang="de-DE" sz="1200" dirty="0" err="1"/>
              <a:t>receptor</a:t>
            </a:r>
            <a:r>
              <a:rPr lang="de-DE" sz="1200" dirty="0"/>
              <a:t> network (Down-</a:t>
            </a:r>
            <a:r>
              <a:rPr lang="de-DE" sz="1200" dirty="0" err="1"/>
              <a:t>regulated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edges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weights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probability</a:t>
            </a:r>
            <a:endParaRPr lang="de-DE" sz="1200" dirty="0"/>
          </a:p>
          <a:p>
            <a:r>
              <a:rPr lang="de-DE" sz="1200" dirty="0"/>
              <a:t>After </a:t>
            </a:r>
            <a:r>
              <a:rPr lang="de-DE" sz="1200" dirty="0" err="1"/>
              <a:t>filtering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</a:t>
            </a:r>
            <a:r>
              <a:rPr lang="de-DE" sz="1200" dirty="0" err="1"/>
              <a:t>logFC</a:t>
            </a:r>
            <a:r>
              <a:rPr lang="de-DE" sz="1200" dirty="0"/>
              <a:t> (</a:t>
            </a:r>
            <a:r>
              <a:rPr lang="de-DE" sz="1200" dirty="0" err="1"/>
              <a:t>threshold</a:t>
            </a:r>
            <a:r>
              <a:rPr lang="de-DE" sz="1200" dirty="0"/>
              <a:t> &lt; - 0.5)</a:t>
            </a:r>
          </a:p>
        </p:txBody>
      </p:sp>
    </p:spTree>
    <p:extLst>
      <p:ext uri="{BB962C8B-B14F-4D97-AF65-F5344CB8AC3E}">
        <p14:creationId xmlns:p14="http://schemas.microsoft.com/office/powerpoint/2010/main" val="13898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Consolas</vt:lpstr>
      <vt:lpstr>Office</vt:lpstr>
      <vt:lpstr>curAHack 2025</vt:lpstr>
      <vt:lpstr>Challenges and data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Beyer</dc:creator>
  <cp:lastModifiedBy>Manuela Beyer</cp:lastModifiedBy>
  <cp:revision>6</cp:revision>
  <dcterms:created xsi:type="dcterms:W3CDTF">2025-03-31T13:52:00Z</dcterms:created>
  <dcterms:modified xsi:type="dcterms:W3CDTF">2025-03-31T14:54:23Z</dcterms:modified>
</cp:coreProperties>
</file>