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65"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userDrawn="1">
          <p15:clr>
            <a:srgbClr val="A4A3A4"/>
          </p15:clr>
        </p15:guide>
        <p15:guide id="2" pos="95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73"/>
    <a:srgbClr val="FF0000"/>
    <a:srgbClr val="E49E00"/>
    <a:srgbClr val="FF50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19" autoAdjust="0"/>
    <p:restoredTop sz="95244" autoAdjust="0"/>
  </p:normalViewPr>
  <p:slideViewPr>
    <p:cSldViewPr snapToGrid="0">
      <p:cViewPr>
        <p:scale>
          <a:sx n="33" d="100"/>
          <a:sy n="33" d="100"/>
        </p:scale>
        <p:origin x="981" y="-3786"/>
      </p:cViewPr>
      <p:guideLst>
        <p:guide orient="horz" pos="13479"/>
        <p:guide pos="9533"/>
      </p:guideLst>
    </p:cSldViewPr>
  </p:slideViewPr>
  <p:notesTextViewPr>
    <p:cViewPr>
      <p:scale>
        <a:sx n="1" d="1"/>
        <a:sy n="1" d="1"/>
      </p:scale>
      <p:origin x="0" y="0"/>
    </p:cViewPr>
  </p:notesTextViewPr>
  <p:sorterViewPr>
    <p:cViewPr>
      <p:scale>
        <a:sx n="100" d="100"/>
        <a:sy n="100" d="100"/>
      </p:scale>
      <p:origin x="0" y="-5227"/>
    </p:cViewPr>
  </p:sorterViewPr>
  <p:gridSpacing cx="457200" cy="457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0F8AB-4537-4ED8-AE99-4CEEA2D9DCDB}" type="datetimeFigureOut">
              <a:rPr lang="en-US" smtClean="0"/>
              <a:t>9/22/2024</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8A0E5-0752-4D50-B4EC-8FD438C7B70B}" type="slidenum">
              <a:rPr lang="en-US" smtClean="0"/>
              <a:t>‹Nr.›</a:t>
            </a:fld>
            <a:endParaRPr lang="en-US"/>
          </a:p>
        </p:txBody>
      </p:sp>
    </p:spTree>
    <p:extLst>
      <p:ext uri="{BB962C8B-B14F-4D97-AF65-F5344CB8AC3E}">
        <p14:creationId xmlns:p14="http://schemas.microsoft.com/office/powerpoint/2010/main" val="1440263840"/>
      </p:ext>
    </p:extLst>
  </p:cSld>
  <p:clrMap bg1="lt1" tx1="dk1" bg2="lt2" tx2="dk2" accent1="accent1" accent2="accent2" accent3="accent3" accent4="accent4" accent5="accent5" accent6="accent6" hlink="hlink" folHlink="folHlink"/>
  <p:notesStyle>
    <a:lvl1pPr marL="0" algn="l" defTabSz="3455975" rtl="0" eaLnBrk="1" latinLnBrk="0" hangingPunct="1">
      <a:defRPr sz="4535" kern="1200">
        <a:solidFill>
          <a:schemeClr val="tx1"/>
        </a:solidFill>
        <a:latin typeface="+mn-lt"/>
        <a:ea typeface="+mn-ea"/>
        <a:cs typeface="+mn-cs"/>
      </a:defRPr>
    </a:lvl1pPr>
    <a:lvl2pPr marL="1727987" algn="l" defTabSz="3455975" rtl="0" eaLnBrk="1" latinLnBrk="0" hangingPunct="1">
      <a:defRPr sz="4535" kern="1200">
        <a:solidFill>
          <a:schemeClr val="tx1"/>
        </a:solidFill>
        <a:latin typeface="+mn-lt"/>
        <a:ea typeface="+mn-ea"/>
        <a:cs typeface="+mn-cs"/>
      </a:defRPr>
    </a:lvl2pPr>
    <a:lvl3pPr marL="3455975" algn="l" defTabSz="3455975" rtl="0" eaLnBrk="1" latinLnBrk="0" hangingPunct="1">
      <a:defRPr sz="4535" kern="1200">
        <a:solidFill>
          <a:schemeClr val="tx1"/>
        </a:solidFill>
        <a:latin typeface="+mn-lt"/>
        <a:ea typeface="+mn-ea"/>
        <a:cs typeface="+mn-cs"/>
      </a:defRPr>
    </a:lvl3pPr>
    <a:lvl4pPr marL="5183962" algn="l" defTabSz="3455975" rtl="0" eaLnBrk="1" latinLnBrk="0" hangingPunct="1">
      <a:defRPr sz="4535" kern="1200">
        <a:solidFill>
          <a:schemeClr val="tx1"/>
        </a:solidFill>
        <a:latin typeface="+mn-lt"/>
        <a:ea typeface="+mn-ea"/>
        <a:cs typeface="+mn-cs"/>
      </a:defRPr>
    </a:lvl4pPr>
    <a:lvl5pPr marL="6911950" algn="l" defTabSz="3455975" rtl="0" eaLnBrk="1" latinLnBrk="0" hangingPunct="1">
      <a:defRPr sz="4535" kern="1200">
        <a:solidFill>
          <a:schemeClr val="tx1"/>
        </a:solidFill>
        <a:latin typeface="+mn-lt"/>
        <a:ea typeface="+mn-ea"/>
        <a:cs typeface="+mn-cs"/>
      </a:defRPr>
    </a:lvl5pPr>
    <a:lvl6pPr marL="8639937" algn="l" defTabSz="3455975" rtl="0" eaLnBrk="1" latinLnBrk="0" hangingPunct="1">
      <a:defRPr sz="4535" kern="1200">
        <a:solidFill>
          <a:schemeClr val="tx1"/>
        </a:solidFill>
        <a:latin typeface="+mn-lt"/>
        <a:ea typeface="+mn-ea"/>
        <a:cs typeface="+mn-cs"/>
      </a:defRPr>
    </a:lvl6pPr>
    <a:lvl7pPr marL="10367924" algn="l" defTabSz="3455975" rtl="0" eaLnBrk="1" latinLnBrk="0" hangingPunct="1">
      <a:defRPr sz="4535" kern="1200">
        <a:solidFill>
          <a:schemeClr val="tx1"/>
        </a:solidFill>
        <a:latin typeface="+mn-lt"/>
        <a:ea typeface="+mn-ea"/>
        <a:cs typeface="+mn-cs"/>
      </a:defRPr>
    </a:lvl7pPr>
    <a:lvl8pPr marL="12095912" algn="l" defTabSz="3455975" rtl="0" eaLnBrk="1" latinLnBrk="0" hangingPunct="1">
      <a:defRPr sz="4535" kern="1200">
        <a:solidFill>
          <a:schemeClr val="tx1"/>
        </a:solidFill>
        <a:latin typeface="+mn-lt"/>
        <a:ea typeface="+mn-ea"/>
        <a:cs typeface="+mn-cs"/>
      </a:defRPr>
    </a:lvl8pPr>
    <a:lvl9pPr marL="13823899" algn="l" defTabSz="3455975" rtl="0" eaLnBrk="1" latinLnBrk="0" hangingPunct="1">
      <a:defRPr sz="45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1F8A0E5-0752-4D50-B4EC-8FD438C7B7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93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84905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28238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16546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23586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EA10E6-99B3-48BB-BA73-A41CE05CC475}"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88236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5207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A10E6-99B3-48BB-BA73-A41CE05CC475}"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5884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A10E6-99B3-48BB-BA73-A41CE05CC475}"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475953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A10E6-99B3-48BB-BA73-A41CE05CC475}"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334811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1411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74EA10E6-99B3-48BB-BA73-A41CE05CC475}"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576FC-2F7D-44B7-AA91-B9A1225E44FE}" type="slidenum">
              <a:rPr lang="en-US" smtClean="0"/>
              <a:t>‹Nr.›</a:t>
            </a:fld>
            <a:endParaRPr lang="en-US"/>
          </a:p>
        </p:txBody>
      </p:sp>
    </p:spTree>
    <p:extLst>
      <p:ext uri="{BB962C8B-B14F-4D97-AF65-F5344CB8AC3E}">
        <p14:creationId xmlns:p14="http://schemas.microsoft.com/office/powerpoint/2010/main" val="2416789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4EA10E6-99B3-48BB-BA73-A41CE05CC475}" type="datetimeFigureOut">
              <a:rPr lang="en-US" smtClean="0"/>
              <a:t>9/22/2024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7CE576FC-2F7D-44B7-AA91-B9A1225E44FE}" type="slidenum">
              <a:rPr lang="en-US" smtClean="0"/>
              <a:t>‹Nr.›</a:t>
            </a:fld>
            <a:endParaRPr lang="en-US"/>
          </a:p>
        </p:txBody>
      </p:sp>
    </p:spTree>
    <p:extLst>
      <p:ext uri="{BB962C8B-B14F-4D97-AF65-F5344CB8AC3E}">
        <p14:creationId xmlns:p14="http://schemas.microsoft.com/office/powerpoint/2010/main" val="3258208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sv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sv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jpeg"/><Relationship Id="rId15" Type="http://schemas.openxmlformats.org/officeDocument/2006/relationships/image" Target="../media/image12.png"/><Relationship Id="rId10" Type="http://schemas.openxmlformats.org/officeDocument/2006/relationships/image" Target="../media/image8.png"/><Relationship Id="rId19" Type="http://schemas.openxmlformats.org/officeDocument/2006/relationships/image" Target="../media/image16.sv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68679DD-C69F-65C9-AE9B-1189ED5F1639}"/>
              </a:ext>
            </a:extLst>
          </p:cNvPr>
          <p:cNvSpPr txBox="1"/>
          <p:nvPr/>
        </p:nvSpPr>
        <p:spPr>
          <a:xfrm>
            <a:off x="975677" y="865172"/>
            <a:ext cx="16184563" cy="5069208"/>
          </a:xfrm>
          <a:prstGeom prst="rect">
            <a:avLst/>
          </a:prstGeom>
          <a:solidFill>
            <a:schemeClr val="bg1"/>
          </a:solidFill>
          <a:ln w="9525">
            <a:noFill/>
          </a:ln>
        </p:spPr>
        <p:txBody>
          <a:bodyPr wrap="square" lIns="274320" tIns="274320" rIns="274320" bIns="274320" rtlCol="0" anchor="ctr" anchorCtr="0">
            <a:spAutoFit/>
          </a:bodyPr>
          <a:lstStyle/>
          <a:p>
            <a:pPr marL="36345" marR="0" lvl="0" indent="0" defTabSz="457200" rtl="0" eaLnBrk="1" fontAlgn="auto" latinLnBrk="0" hangingPunct="1">
              <a:lnSpc>
                <a:spcPct val="100000"/>
              </a:lnSpc>
              <a:spcBef>
                <a:spcPts val="0"/>
              </a:spcBef>
              <a:spcAft>
                <a:spcPts val="0"/>
              </a:spcAft>
              <a:buClrTx/>
              <a:buSzTx/>
              <a:buFontTx/>
              <a:buNone/>
              <a:tabLst/>
              <a:defRPr/>
            </a:pPr>
            <a:r>
              <a:rPr lang="en-US" sz="4800" b="1" dirty="0">
                <a:solidFill>
                  <a:srgbClr val="4472C4"/>
                </a:solidFill>
                <a:latin typeface="+mj-lt"/>
              </a:rPr>
              <a:t>Differential adaptive regulation of fear extinction: </a:t>
            </a:r>
            <a:br>
              <a:rPr lang="en-US" sz="4800" b="1" dirty="0">
                <a:solidFill>
                  <a:srgbClr val="4472C4"/>
                </a:solidFill>
                <a:latin typeface="+mj-lt"/>
              </a:rPr>
            </a:br>
            <a:r>
              <a:rPr lang="en-US" sz="4800" b="1" dirty="0">
                <a:solidFill>
                  <a:srgbClr val="4472C4"/>
                </a:solidFill>
                <a:latin typeface="+mj-lt"/>
              </a:rPr>
              <a:t>Insights from behavioral and neuronal network analysis in trauma-induced stress resilient and susceptible phenotypes</a:t>
            </a:r>
          </a:p>
          <a:p>
            <a:pPr marL="36345" marR="0" lvl="0" indent="0" defTabSz="457200" rtl="0" eaLnBrk="1" fontAlgn="auto" latinLnBrk="0" hangingPunct="1">
              <a:lnSpc>
                <a:spcPct val="100000"/>
              </a:lnSpc>
              <a:spcBef>
                <a:spcPts val="0"/>
              </a:spcBef>
              <a:spcAft>
                <a:spcPts val="0"/>
              </a:spcAft>
              <a:buClrTx/>
              <a:buSzTx/>
              <a:buFontTx/>
              <a:buNone/>
              <a:tabLst/>
              <a:defRPr/>
            </a:pPr>
            <a:endParaRPr lang="en-US" sz="54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3600" dirty="0">
                <a:effectLst/>
                <a:latin typeface="+mj-lt"/>
                <a:ea typeface="Calibri" panose="020F0502020204030204" pitchFamily="34" charset="0"/>
                <a:cs typeface="Arial" panose="020B0604020202020204" pitchFamily="34" charset="0"/>
              </a:rPr>
              <a:t>Larglinda Islami</a:t>
            </a:r>
            <a:r>
              <a:rPr lang="en-US" sz="3600" baseline="30000" dirty="0">
                <a:effectLst/>
                <a:latin typeface="+mj-lt"/>
                <a:ea typeface="Calibri" panose="020F0502020204030204" pitchFamily="34" charset="0"/>
                <a:cs typeface="Arial" panose="020B0604020202020204" pitchFamily="34" charset="0"/>
              </a:rPr>
              <a:t>1</a:t>
            </a:r>
            <a:r>
              <a:rPr lang="en-US" sz="3600" dirty="0">
                <a:effectLst/>
                <a:latin typeface="+mj-lt"/>
                <a:ea typeface="Calibri" panose="020F0502020204030204" pitchFamily="34" charset="0"/>
                <a:cs typeface="Arial" panose="020B0604020202020204" pitchFamily="34" charset="0"/>
              </a:rPr>
              <a:t>, Manuela A. Beyer</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Janina Hesse</a:t>
            </a:r>
            <a:r>
              <a:rPr lang="en-US" sz="3600" baseline="30000" dirty="0">
                <a:effectLst/>
                <a:latin typeface="+mj-lt"/>
                <a:ea typeface="Calibri" panose="020F0502020204030204" pitchFamily="34" charset="0"/>
                <a:cs typeface="Arial" panose="020B0604020202020204" pitchFamily="34" charset="0"/>
              </a:rPr>
              <a:t>2</a:t>
            </a:r>
            <a:r>
              <a:rPr lang="en-US" sz="3600" dirty="0">
                <a:effectLst/>
                <a:latin typeface="+mj-lt"/>
                <a:ea typeface="Calibri" panose="020F0502020204030204" pitchFamily="34" charset="0"/>
                <a:cs typeface="Arial" panose="020B0604020202020204" pitchFamily="34" charset="0"/>
              </a:rPr>
              <a:t>, Beat Lutz</a:t>
            </a:r>
            <a:r>
              <a:rPr lang="en-US" sz="3600" baseline="30000" dirty="0">
                <a:effectLst/>
                <a:latin typeface="+mj-lt"/>
                <a:ea typeface="Calibri" panose="020F0502020204030204" pitchFamily="34" charset="0"/>
                <a:cs typeface="Arial" panose="020B0604020202020204" pitchFamily="34" charset="0"/>
              </a:rPr>
              <a:t>1</a:t>
            </a:r>
            <a:endParaRPr lang="en-US" sz="3600" dirty="0">
              <a:effectLst/>
              <a:latin typeface="+mj-l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aseline="30000" dirty="0">
                <a:effectLst/>
                <a:latin typeface="+mj-lt"/>
                <a:ea typeface="Calibri" panose="020F0502020204030204" pitchFamily="34" charset="0"/>
                <a:cs typeface="Arial" panose="020B0604020202020204" pitchFamily="34" charset="0"/>
              </a:rPr>
              <a:t>1</a:t>
            </a:r>
            <a:r>
              <a:rPr lang="en-US" sz="2400" dirty="0">
                <a:effectLst/>
                <a:latin typeface="+mj-lt"/>
                <a:ea typeface="Calibri" panose="020F0502020204030204" pitchFamily="34" charset="0"/>
                <a:cs typeface="Arial" panose="020B0604020202020204" pitchFamily="34" charset="0"/>
              </a:rPr>
              <a:t>Group Molecular and Cellular Mechanisms of Resilience, Leibniz Institute for Resilience Research, Mainz, Germany </a:t>
            </a:r>
            <a:br>
              <a:rPr lang="en-US" sz="2400" dirty="0">
                <a:effectLst/>
                <a:latin typeface="+mj-lt"/>
                <a:ea typeface="Calibri" panose="020F0502020204030204" pitchFamily="34" charset="0"/>
                <a:cs typeface="Arial" panose="020B0604020202020204" pitchFamily="34" charset="0"/>
              </a:rPr>
            </a:br>
            <a:r>
              <a:rPr lang="en-US" sz="2400" baseline="30000" dirty="0">
                <a:effectLst/>
                <a:latin typeface="+mj-lt"/>
                <a:ea typeface="Calibri" panose="020F0502020204030204" pitchFamily="34" charset="0"/>
                <a:cs typeface="Arial" panose="020B0604020202020204" pitchFamily="34" charset="0"/>
              </a:rPr>
              <a:t>2</a:t>
            </a:r>
            <a:r>
              <a:rPr lang="en-US" sz="2400" dirty="0">
                <a:effectLst/>
                <a:latin typeface="+mj-lt"/>
                <a:ea typeface="Calibri" panose="020F0502020204030204" pitchFamily="34" charset="0"/>
                <a:cs typeface="Arial" panose="020B0604020202020204" pitchFamily="34" charset="0"/>
              </a:rPr>
              <a:t>Group Computational Resilience Research, Leibniz Institute for Resilience Research, Mainz, Germany</a:t>
            </a:r>
          </a:p>
        </p:txBody>
      </p:sp>
      <p:pic>
        <p:nvPicPr>
          <p:cNvPr id="23" name="Picture 1">
            <a:extLst>
              <a:ext uri="{FF2B5EF4-FFF2-40B4-BE49-F238E27FC236}">
                <a16:creationId xmlns:a16="http://schemas.microsoft.com/office/drawing/2014/main" id="{72AC1E14-0BCD-A4A3-54A4-6E0D852D0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97" r="10159"/>
          <a:stretch/>
        </p:blipFill>
        <p:spPr bwMode="auto">
          <a:xfrm>
            <a:off x="19130387" y="1985810"/>
            <a:ext cx="9703694" cy="441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1" name="TextBox 2250">
            <a:extLst>
              <a:ext uri="{FF2B5EF4-FFF2-40B4-BE49-F238E27FC236}">
                <a16:creationId xmlns:a16="http://schemas.microsoft.com/office/drawing/2014/main" id="{CFD1ABE6-3AB6-CF4D-5770-6FCBF00C1E08}"/>
              </a:ext>
            </a:extLst>
          </p:cNvPr>
          <p:cNvSpPr txBox="1"/>
          <p:nvPr/>
        </p:nvSpPr>
        <p:spPr>
          <a:xfrm>
            <a:off x="975676" y="6583680"/>
            <a:ext cx="28315603" cy="5570756"/>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BACKGROUND </a:t>
            </a:r>
          </a:p>
          <a:p>
            <a:pPr algn="just"/>
            <a:endParaRPr lang="en-US" dirty="0">
              <a:latin typeface="+mj-lt"/>
            </a:endParaRPr>
          </a:p>
          <a:p>
            <a:pPr algn="just"/>
            <a:r>
              <a:rPr lang="en-US" sz="3200" dirty="0">
                <a:latin typeface="+mj-lt"/>
              </a:rPr>
              <a:t>Following a traumatic event, stress-susceptible individuals may develop post-traumatic stress disorder (PTSD), which is characterized by intrusive re-experiencing of the fearful event, impaired fear-safety learning, and altered cognition. These changes are primarily driven by dysregulation in the medial prefrontal cortex (mPFC).</a:t>
            </a:r>
          </a:p>
          <a:p>
            <a:pPr algn="just"/>
            <a:endParaRPr lang="en-US" dirty="0">
              <a:latin typeface="+mj-lt"/>
            </a:endParaRPr>
          </a:p>
          <a:p>
            <a:pPr algn="just"/>
            <a:r>
              <a:rPr lang="en-US" sz="3200" dirty="0">
                <a:latin typeface="+mj-lt"/>
              </a:rPr>
              <a:t>Despite extensive research on fear extinction learning and its underlying neural mechanisms, there remains a limited understanding of how stress resilience and susceptibility are reflected in dynamic brain networks and how these networks shape (mal)adaptive behavioral responses. </a:t>
            </a:r>
          </a:p>
          <a:p>
            <a:pPr algn="just"/>
            <a:endParaRPr lang="en-US" dirty="0">
              <a:latin typeface="+mj-lt"/>
            </a:endParaRPr>
          </a:p>
          <a:p>
            <a:pPr algn="just"/>
            <a:r>
              <a:rPr lang="en-US" sz="3600" b="1" dirty="0">
                <a:solidFill>
                  <a:schemeClr val="accent1"/>
                </a:solidFill>
                <a:latin typeface="+mj-lt"/>
              </a:rPr>
              <a:t>In this study, we utilized a PTSD mouse model and performed data-driven stratification to classify resilient and susceptible phenotypes. </a:t>
            </a:r>
          </a:p>
          <a:p>
            <a:pPr algn="just"/>
            <a:r>
              <a:rPr lang="en-US" sz="3600" b="1" dirty="0">
                <a:solidFill>
                  <a:schemeClr val="accent1"/>
                </a:solidFill>
                <a:latin typeface="+mj-lt"/>
              </a:rPr>
              <a:t>By employing calcium imaging in freely moving animals, we explored the role of mPFC prelimbic pyramidal cells in stress-induced neural and behavioral alterations during fear extinction training.</a:t>
            </a:r>
            <a:endParaRPr lang="en-US" dirty="0"/>
          </a:p>
        </p:txBody>
      </p:sp>
      <p:sp>
        <p:nvSpPr>
          <p:cNvPr id="42" name="TextBox 41">
            <a:extLst>
              <a:ext uri="{FF2B5EF4-FFF2-40B4-BE49-F238E27FC236}">
                <a16:creationId xmlns:a16="http://schemas.microsoft.com/office/drawing/2014/main" id="{78995595-304B-D87C-07BA-8BEE1287CDC5}"/>
              </a:ext>
            </a:extLst>
          </p:cNvPr>
          <p:cNvSpPr txBox="1"/>
          <p:nvPr/>
        </p:nvSpPr>
        <p:spPr>
          <a:xfrm>
            <a:off x="975676" y="37063541"/>
            <a:ext cx="28315602" cy="2400657"/>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SUMMARY</a:t>
            </a:r>
            <a:endParaRPr lang="en-US" dirty="0"/>
          </a:p>
          <a:p>
            <a:pPr defTabSz="360000"/>
            <a:r>
              <a:rPr lang="en-US" sz="2800" dirty="0">
                <a:latin typeface="+mj-lt"/>
              </a:rPr>
              <a:t>Luminescence heatmaps revealed differences in neural activity between R+ (resilient) and R- (susceptible) groups following Auditory Fear Conditioning. While R- animals seem to maintain a constant level of network complexity, the R+ group exhibited a decrease in complexity as extinction progressed over subsequent days. Network metrics revealed a greater reduction in cohesion for R+ animals over time, indicating altered connectivity during extinction. Further analysis is needed to validate these preliminary findings.</a:t>
            </a:r>
            <a:endParaRPr lang="en-US" sz="1600" dirty="0"/>
          </a:p>
        </p:txBody>
      </p:sp>
      <p:sp>
        <p:nvSpPr>
          <p:cNvPr id="43" name="TextBox 42">
            <a:extLst>
              <a:ext uri="{FF2B5EF4-FFF2-40B4-BE49-F238E27FC236}">
                <a16:creationId xmlns:a16="http://schemas.microsoft.com/office/drawing/2014/main" id="{0858021C-1AC3-D909-BFFA-97BB02599A41}"/>
              </a:ext>
            </a:extLst>
          </p:cNvPr>
          <p:cNvSpPr txBox="1"/>
          <p:nvPr/>
        </p:nvSpPr>
        <p:spPr>
          <a:xfrm>
            <a:off x="959289" y="39757833"/>
            <a:ext cx="28315602" cy="2769989"/>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REFERENCES</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Busch</a:t>
            </a:r>
            <a:r>
              <a:rPr lang="en-US" sz="1800" i="1" dirty="0">
                <a:effectLst/>
                <a:latin typeface="Calibri" panose="020F0502020204030204" pitchFamily="34" charset="0"/>
                <a:ea typeface="Times New Roman" panose="02020603050405020304" pitchFamily="18" charset="0"/>
                <a:cs typeface="Arial" panose="020B0604020202020204" pitchFamily="34" charset="0"/>
              </a:rPr>
              <a:t>, A. M.,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Kovlyagina</a:t>
            </a:r>
            <a:r>
              <a:rPr lang="en-US" sz="1800" i="1" dirty="0">
                <a:effectLst/>
                <a:latin typeface="Calibri" panose="020F0502020204030204" pitchFamily="34" charset="0"/>
                <a:ea typeface="Times New Roman" panose="02020603050405020304" pitchFamily="18" charset="0"/>
                <a:cs typeface="Arial" panose="020B0604020202020204" pitchFamily="34" charset="0"/>
              </a:rPr>
              <a:t>, I., Lutz, B., Todorov, H., &amp; Gerber, S. (2022).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beeRapp</a:t>
            </a:r>
            <a:r>
              <a:rPr lang="en-US" sz="1800" i="1" dirty="0">
                <a:effectLst/>
                <a:latin typeface="Calibri" panose="020F0502020204030204" pitchFamily="34" charset="0"/>
                <a:ea typeface="Times New Roman" panose="02020603050405020304" pitchFamily="18" charset="0"/>
                <a:cs typeface="Arial" panose="020B0604020202020204" pitchFamily="34" charset="0"/>
              </a:rPr>
              <a:t>: an R shiny app for automated high-throughput explorative analysis of multivariate behavioral data. Bioinformatics Advances, 2(1). https://doi.org/10.1093/bioadv/vbac082</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Thurman</a:t>
            </a:r>
            <a:r>
              <a:rPr lang="en-US" sz="1800" i="1" dirty="0">
                <a:effectLst/>
                <a:latin typeface="Calibri" panose="020F0502020204030204" pitchFamily="34" charset="0"/>
                <a:ea typeface="Times New Roman" panose="02020603050405020304" pitchFamily="18" charset="0"/>
                <a:cs typeface="Arial" panose="020B0604020202020204" pitchFamily="34" charset="0"/>
              </a:rPr>
              <a:t>, S. T.,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Guizar-Sicairos</a:t>
            </a:r>
            <a:r>
              <a:rPr lang="en-US" sz="1800" i="1" dirty="0">
                <a:effectLst/>
                <a:latin typeface="Calibri" panose="020F0502020204030204" pitchFamily="34" charset="0"/>
                <a:ea typeface="Times New Roman" panose="02020603050405020304" pitchFamily="18" charset="0"/>
                <a:cs typeface="Arial" panose="020B0604020202020204" pitchFamily="34" charset="0"/>
              </a:rPr>
              <a:t>, M., &amp;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Fienup</a:t>
            </a:r>
            <a:r>
              <a:rPr lang="en-US" sz="1800" i="1" dirty="0">
                <a:effectLst/>
                <a:latin typeface="Calibri" panose="020F0502020204030204" pitchFamily="34" charset="0"/>
                <a:ea typeface="Times New Roman" panose="02020603050405020304" pitchFamily="18" charset="0"/>
                <a:cs typeface="Arial" panose="020B0604020202020204" pitchFamily="34" charset="0"/>
              </a:rPr>
              <a:t>, J. R. (2008). Efficient subpixel image registration algorithms. Optics Letters, 33(2), 156–158. https://doi.org/10.1364/OL.33.000156</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Zhou</a:t>
            </a:r>
            <a:r>
              <a:rPr lang="en-US" sz="1800" i="1" dirty="0">
                <a:effectLst/>
                <a:latin typeface="Calibri" panose="020F0502020204030204" pitchFamily="34" charset="0"/>
                <a:ea typeface="Times New Roman" panose="02020603050405020304" pitchFamily="18" charset="0"/>
                <a:cs typeface="Arial" panose="020B0604020202020204" pitchFamily="34" charset="0"/>
              </a:rPr>
              <a:t>, P.,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Resendez</a:t>
            </a:r>
            <a:r>
              <a:rPr lang="en-US" sz="1800" i="1" dirty="0">
                <a:effectLst/>
                <a:latin typeface="Calibri" panose="020F0502020204030204" pitchFamily="34" charset="0"/>
                <a:ea typeface="Times New Roman" panose="02020603050405020304" pitchFamily="18" charset="0"/>
                <a:cs typeface="Arial" panose="020B0604020202020204" pitchFamily="34" charset="0"/>
              </a:rPr>
              <a:t>, S. L., Rodriguez-</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Romaguera</a:t>
            </a:r>
            <a:r>
              <a:rPr lang="en-US" sz="1800" i="1" dirty="0">
                <a:effectLst/>
                <a:latin typeface="Calibri" panose="020F0502020204030204" pitchFamily="34" charset="0"/>
                <a:ea typeface="Times New Roman" panose="02020603050405020304" pitchFamily="18" charset="0"/>
                <a:cs typeface="Arial" panose="020B0604020202020204" pitchFamily="34" charset="0"/>
              </a:rPr>
              <a:t>, J., Jimenez, J. C., Neufeld, S. Q., Giovannucci, A., Friedrich, J.,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Pnevmatikakis</a:t>
            </a:r>
            <a:r>
              <a:rPr lang="en-US" sz="1800" i="1" dirty="0">
                <a:effectLst/>
                <a:latin typeface="Calibri" panose="020F0502020204030204" pitchFamily="34" charset="0"/>
                <a:ea typeface="Times New Roman" panose="02020603050405020304" pitchFamily="18" charset="0"/>
                <a:cs typeface="Arial" panose="020B0604020202020204" pitchFamily="34" charset="0"/>
              </a:rPr>
              <a:t>, E. A., Stuber, G. D., Hen, R.,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Kheirbek</a:t>
            </a:r>
            <a:r>
              <a:rPr lang="en-US" sz="1800" i="1" dirty="0">
                <a:effectLst/>
                <a:latin typeface="Calibri" panose="020F0502020204030204" pitchFamily="34" charset="0"/>
                <a:ea typeface="Times New Roman" panose="02020603050405020304" pitchFamily="18" charset="0"/>
                <a:cs typeface="Arial" panose="020B0604020202020204" pitchFamily="34" charset="0"/>
              </a:rPr>
              <a:t>, M. A., Sabatini, B. L.,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Kass</a:t>
            </a:r>
            <a:r>
              <a:rPr lang="en-US" sz="1800" i="1" dirty="0">
                <a:effectLst/>
                <a:latin typeface="Calibri" panose="020F0502020204030204" pitchFamily="34" charset="0"/>
                <a:ea typeface="Times New Roman" panose="02020603050405020304" pitchFamily="18" charset="0"/>
                <a:cs typeface="Arial" panose="020B0604020202020204" pitchFamily="34" charset="0"/>
              </a:rPr>
              <a:t>, R. E., &amp;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Paninski</a:t>
            </a:r>
            <a:r>
              <a:rPr lang="en-US" sz="1800" i="1" dirty="0">
                <a:effectLst/>
                <a:latin typeface="Calibri" panose="020F0502020204030204" pitchFamily="34" charset="0"/>
                <a:ea typeface="Times New Roman" panose="02020603050405020304" pitchFamily="18" charset="0"/>
                <a:cs typeface="Arial" panose="020B0604020202020204" pitchFamily="34" charset="0"/>
              </a:rPr>
              <a:t>, L. (2018). Efficient and accurate extraction of in vivo calcium signals from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microendoscopic</a:t>
            </a:r>
            <a:r>
              <a:rPr lang="en-US" sz="1800" i="1" dirty="0">
                <a:effectLst/>
                <a:latin typeface="Calibri" panose="020F0502020204030204" pitchFamily="34" charset="0"/>
                <a:ea typeface="Times New Roman" panose="02020603050405020304" pitchFamily="18" charset="0"/>
                <a:cs typeface="Arial" panose="020B0604020202020204" pitchFamily="34" charset="0"/>
              </a:rPr>
              <a:t> video data.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eLife</a:t>
            </a:r>
            <a:r>
              <a:rPr lang="en-US" sz="1800" i="1" dirty="0">
                <a:effectLst/>
                <a:latin typeface="Calibri" panose="020F0502020204030204" pitchFamily="34" charset="0"/>
                <a:ea typeface="Times New Roman" panose="02020603050405020304" pitchFamily="18" charset="0"/>
                <a:cs typeface="Arial" panose="020B0604020202020204" pitchFamily="34" charset="0"/>
              </a:rPr>
              <a:t>, 7. https://doi.org/10.7554/eLife.28728</a:t>
            </a:r>
          </a:p>
          <a:p>
            <a:r>
              <a:rPr lang="en-US" sz="1800" b="1" i="1" dirty="0" err="1">
                <a:effectLst/>
                <a:latin typeface="Calibri" panose="020F0502020204030204" pitchFamily="34" charset="0"/>
                <a:ea typeface="Times New Roman" panose="02020603050405020304" pitchFamily="18" charset="0"/>
                <a:cs typeface="Arial" panose="020B0604020202020204" pitchFamily="34" charset="0"/>
              </a:rPr>
              <a:t>Sheintuch</a:t>
            </a:r>
            <a:r>
              <a:rPr lang="en-US" sz="1800" i="1" dirty="0">
                <a:effectLst/>
                <a:latin typeface="Calibri" panose="020F0502020204030204" pitchFamily="34" charset="0"/>
                <a:ea typeface="Times New Roman" panose="02020603050405020304" pitchFamily="18" charset="0"/>
                <a:cs typeface="Arial" panose="020B0604020202020204" pitchFamily="34" charset="0"/>
              </a:rPr>
              <a:t>, L., Rubin, A., Brande-Eilat, N.,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Geva</a:t>
            </a:r>
            <a:r>
              <a:rPr lang="en-US" sz="1800" i="1" dirty="0">
                <a:effectLst/>
                <a:latin typeface="Calibri" panose="020F0502020204030204" pitchFamily="34" charset="0"/>
                <a:ea typeface="Times New Roman" panose="02020603050405020304" pitchFamily="18" charset="0"/>
                <a:cs typeface="Arial" panose="020B0604020202020204" pitchFamily="34" charset="0"/>
              </a:rPr>
              <a:t>, N.,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Sadeh</a:t>
            </a:r>
            <a:r>
              <a:rPr lang="en-US" sz="1800" i="1" dirty="0">
                <a:effectLst/>
                <a:latin typeface="Calibri" panose="020F0502020204030204" pitchFamily="34" charset="0"/>
                <a:ea typeface="Times New Roman" panose="02020603050405020304" pitchFamily="18" charset="0"/>
                <a:cs typeface="Arial" panose="020B0604020202020204" pitchFamily="34" charset="0"/>
              </a:rPr>
              <a:t>, N.,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Pinchasof</a:t>
            </a:r>
            <a:r>
              <a:rPr lang="en-US" sz="1800" i="1" dirty="0">
                <a:effectLst/>
                <a:latin typeface="Calibri" panose="020F0502020204030204" pitchFamily="34" charset="0"/>
                <a:ea typeface="Times New Roman" panose="02020603050405020304" pitchFamily="18" charset="0"/>
                <a:cs typeface="Arial" panose="020B0604020202020204" pitchFamily="34" charset="0"/>
              </a:rPr>
              <a:t>, O., &amp; Ziv, Y. (2017). Tracking the same neurons across multiple days in Ca2+ imaging data. Cell Reports, 21(4), 1102–1115. https://doi.org/10.1016/j.celrep.2017.10.013</a:t>
            </a:r>
          </a:p>
          <a:p>
            <a:r>
              <a:rPr lang="en-US" sz="1800" b="1" i="1" dirty="0">
                <a:effectLst/>
                <a:latin typeface="Calibri" panose="020F0502020204030204" pitchFamily="34" charset="0"/>
                <a:ea typeface="Times New Roman" panose="02020603050405020304" pitchFamily="18" charset="0"/>
                <a:cs typeface="Arial" panose="020B0604020202020204" pitchFamily="34" charset="0"/>
              </a:rPr>
              <a:t>Hagberg</a:t>
            </a:r>
            <a:r>
              <a:rPr lang="en-US" sz="1800" i="1" dirty="0">
                <a:effectLst/>
                <a:latin typeface="Calibri" panose="020F0502020204030204" pitchFamily="34" charset="0"/>
                <a:ea typeface="Times New Roman" panose="02020603050405020304" pitchFamily="18" charset="0"/>
                <a:cs typeface="Arial" panose="020B0604020202020204" pitchFamily="34" charset="0"/>
              </a:rPr>
              <a:t>, A. A.,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Schult</a:t>
            </a:r>
            <a:r>
              <a:rPr lang="en-US" sz="1800" i="1" dirty="0">
                <a:effectLst/>
                <a:latin typeface="Calibri" panose="020F0502020204030204" pitchFamily="34" charset="0"/>
                <a:ea typeface="Times New Roman" panose="02020603050405020304" pitchFamily="18" charset="0"/>
                <a:cs typeface="Arial" panose="020B0604020202020204" pitchFamily="34" charset="0"/>
              </a:rPr>
              <a:t>, D. A., &amp; Swart, P. J. (2008). Exploring network structure, dynamics, and function using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NetworkX</a:t>
            </a:r>
            <a:r>
              <a:rPr lang="en-US" sz="1800" i="1" dirty="0">
                <a:effectLst/>
                <a:latin typeface="Calibri" panose="020F0502020204030204" pitchFamily="34" charset="0"/>
                <a:ea typeface="Times New Roman" panose="02020603050405020304" pitchFamily="18" charset="0"/>
                <a:cs typeface="Arial" panose="020B0604020202020204" pitchFamily="34" charset="0"/>
              </a:rPr>
              <a:t>. In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Gäel</a:t>
            </a:r>
            <a:r>
              <a:rPr lang="en-US" sz="1800" i="1" dirty="0">
                <a:effectLst/>
                <a:latin typeface="Calibri" panose="020F0502020204030204" pitchFamily="34" charset="0"/>
                <a:ea typeface="Times New Roman" panose="02020603050405020304" pitchFamily="18" charset="0"/>
                <a:cs typeface="Arial" panose="020B0604020202020204" pitchFamily="34" charset="0"/>
              </a:rPr>
              <a:t> </a:t>
            </a:r>
            <a:r>
              <a:rPr lang="en-US" sz="1800" i="1" dirty="0" err="1">
                <a:effectLst/>
                <a:latin typeface="Calibri" panose="020F0502020204030204" pitchFamily="34" charset="0"/>
                <a:ea typeface="Times New Roman" panose="02020603050405020304" pitchFamily="18" charset="0"/>
                <a:cs typeface="Arial" panose="020B0604020202020204" pitchFamily="34" charset="0"/>
              </a:rPr>
              <a:t>Varoquaux</a:t>
            </a:r>
            <a:r>
              <a:rPr lang="en-US" sz="1800" i="1" dirty="0">
                <a:effectLst/>
                <a:latin typeface="Calibri" panose="020F0502020204030204" pitchFamily="34" charset="0"/>
                <a:ea typeface="Times New Roman" panose="02020603050405020304" pitchFamily="18" charset="0"/>
                <a:cs typeface="Arial" panose="020B0604020202020204" pitchFamily="34" charset="0"/>
              </a:rPr>
              <a:t>, Travis Vaught, &amp; Jarrod Millman (Eds.), Proceedings of the 7th Python in Science Conference (SciPy2008) (pp. 11–15). Pasadena, CA, USA.</a:t>
            </a:r>
          </a:p>
        </p:txBody>
      </p:sp>
      <p:grpSp>
        <p:nvGrpSpPr>
          <p:cNvPr id="2246" name="Group 2245">
            <a:extLst>
              <a:ext uri="{FF2B5EF4-FFF2-40B4-BE49-F238E27FC236}">
                <a16:creationId xmlns:a16="http://schemas.microsoft.com/office/drawing/2014/main" id="{FF25E0C1-9C1B-0069-0C9D-7A3FAEB0EFD9}"/>
              </a:ext>
            </a:extLst>
          </p:cNvPr>
          <p:cNvGrpSpPr/>
          <p:nvPr/>
        </p:nvGrpSpPr>
        <p:grpSpPr>
          <a:xfrm>
            <a:off x="975676" y="12604885"/>
            <a:ext cx="28315602" cy="7201972"/>
            <a:chOff x="975676" y="12747390"/>
            <a:chExt cx="28315602" cy="7201972"/>
          </a:xfrm>
        </p:grpSpPr>
        <p:grpSp>
          <p:nvGrpSpPr>
            <p:cNvPr id="2245" name="Group 2244">
              <a:extLst>
                <a:ext uri="{FF2B5EF4-FFF2-40B4-BE49-F238E27FC236}">
                  <a16:creationId xmlns:a16="http://schemas.microsoft.com/office/drawing/2014/main" id="{6C295BB1-B513-DF98-D2E0-7F74DE6C7218}"/>
                </a:ext>
              </a:extLst>
            </p:cNvPr>
            <p:cNvGrpSpPr/>
            <p:nvPr/>
          </p:nvGrpSpPr>
          <p:grpSpPr>
            <a:xfrm>
              <a:off x="1088430" y="13279838"/>
              <a:ext cx="28194636" cy="5977146"/>
              <a:chOff x="1088430" y="13279838"/>
              <a:chExt cx="28194636" cy="5977146"/>
            </a:xfrm>
          </p:grpSpPr>
          <p:pic>
            <p:nvPicPr>
              <p:cNvPr id="1355" name="Picture 1354">
                <a:extLst>
                  <a:ext uri="{FF2B5EF4-FFF2-40B4-BE49-F238E27FC236}">
                    <a16:creationId xmlns:a16="http://schemas.microsoft.com/office/drawing/2014/main" id="{61726CD4-EF0A-64F4-EF68-D06F488B18BC}"/>
                  </a:ext>
                </a:extLst>
              </p:cNvPr>
              <p:cNvPicPr>
                <a:picLocks noChangeAspect="1"/>
              </p:cNvPicPr>
              <p:nvPr/>
            </p:nvPicPr>
            <p:blipFill>
              <a:blip r:embed="rId4">
                <a:extLst>
                  <a:ext uri="{28A0092B-C50C-407E-A947-70E740481C1C}">
                    <a14:useLocalDpi xmlns:a14="http://schemas.microsoft.com/office/drawing/2010/main" val="0"/>
                  </a:ext>
                </a:extLst>
              </a:blip>
              <a:srcRect l="532" t="20541" r="11818" b="32986"/>
              <a:stretch/>
            </p:blipFill>
            <p:spPr>
              <a:xfrm>
                <a:off x="1088430" y="13279838"/>
                <a:ext cx="15942212" cy="5977146"/>
              </a:xfrm>
              <a:prstGeom prst="rect">
                <a:avLst/>
              </a:prstGeom>
            </p:spPr>
          </p:pic>
          <p:pic>
            <p:nvPicPr>
              <p:cNvPr id="18" name="Picture 17">
                <a:extLst>
                  <a:ext uri="{FF2B5EF4-FFF2-40B4-BE49-F238E27FC236}">
                    <a16:creationId xmlns:a16="http://schemas.microsoft.com/office/drawing/2014/main" id="{A03ED61B-F693-38D3-F1C6-C9D0CFE690B7}"/>
                  </a:ext>
                </a:extLst>
              </p:cNvPr>
              <p:cNvPicPr>
                <a:picLocks noChangeAspect="1"/>
              </p:cNvPicPr>
              <p:nvPr/>
            </p:nvPicPr>
            <p:blipFill>
              <a:blip r:embed="rId5">
                <a:extLst>
                  <a:ext uri="{28A0092B-C50C-407E-A947-70E740481C1C}">
                    <a14:useLocalDpi xmlns:a14="http://schemas.microsoft.com/office/drawing/2010/main" val="0"/>
                  </a:ext>
                </a:extLst>
              </a:blip>
              <a:srcRect l="13267" t="21605" r="16894" b="34054"/>
              <a:stretch/>
            </p:blipFill>
            <p:spPr>
              <a:xfrm>
                <a:off x="17020230" y="13414717"/>
                <a:ext cx="12262836" cy="5711241"/>
              </a:xfrm>
              <a:prstGeom prst="rect">
                <a:avLst/>
              </a:prstGeom>
            </p:spPr>
          </p:pic>
        </p:grpSp>
        <p:sp>
          <p:nvSpPr>
            <p:cNvPr id="37" name="TextBox 36">
              <a:extLst>
                <a:ext uri="{FF2B5EF4-FFF2-40B4-BE49-F238E27FC236}">
                  <a16:creationId xmlns:a16="http://schemas.microsoft.com/office/drawing/2014/main" id="{0122F698-FF50-5FBE-8711-C57B490AC043}"/>
                </a:ext>
              </a:extLst>
            </p:cNvPr>
            <p:cNvSpPr txBox="1"/>
            <p:nvPr/>
          </p:nvSpPr>
          <p:spPr>
            <a:xfrm>
              <a:off x="975676" y="12747390"/>
              <a:ext cx="28315602" cy="7201972"/>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EXPERIMENTAL TIMELINE</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pSp>
      <p:sp>
        <p:nvSpPr>
          <p:cNvPr id="40" name="TextBox 39">
            <a:extLst>
              <a:ext uri="{FF2B5EF4-FFF2-40B4-BE49-F238E27FC236}">
                <a16:creationId xmlns:a16="http://schemas.microsoft.com/office/drawing/2014/main" id="{D21CBCD4-8670-F122-BF70-6D16B81FC1F5}"/>
              </a:ext>
            </a:extLst>
          </p:cNvPr>
          <p:cNvSpPr txBox="1"/>
          <p:nvPr/>
        </p:nvSpPr>
        <p:spPr>
          <a:xfrm>
            <a:off x="15552446" y="20257306"/>
            <a:ext cx="13738832" cy="15900700"/>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NETWORK METRICS DURING EXTINCTION TRAINING</a:t>
            </a:r>
          </a:p>
          <a:p>
            <a:endParaRPr lang="en-GB" sz="2400" dirty="0">
              <a:latin typeface="+mj-lt"/>
            </a:endParaRPr>
          </a:p>
          <a:p>
            <a:pPr algn="just"/>
            <a:endParaRPr lang="en-GB" sz="2400" dirty="0">
              <a:latin typeface="+mj-lt"/>
            </a:endParaRPr>
          </a:p>
          <a:p>
            <a:pPr algn="just"/>
            <a:endParaRPr lang="en-GB" sz="2400" dirty="0">
              <a:latin typeface="+mj-lt"/>
            </a:endParaRPr>
          </a:p>
          <a:p>
            <a:pPr algn="just"/>
            <a:endParaRPr lang="en-GB" sz="2400" dirty="0">
              <a:latin typeface="+mj-lt"/>
            </a:endParaRPr>
          </a:p>
          <a:p>
            <a:pPr algn="just"/>
            <a:endParaRPr lang="en-GB" sz="2400" dirty="0">
              <a:latin typeface="+mj-lt"/>
            </a:endParaRPr>
          </a:p>
          <a:p>
            <a:endParaRPr lang="en-US" sz="3600" b="1" dirty="0">
              <a:solidFill>
                <a:srgbClr val="4472C4"/>
              </a:solidFill>
              <a:latin typeface="+mj-lt"/>
            </a:endParaRPr>
          </a:p>
          <a:p>
            <a:endParaRPr lang="en-US" sz="3600" b="1" dirty="0">
              <a:solidFill>
                <a:srgbClr val="00B050"/>
              </a:solidFill>
              <a:latin typeface="+mj-lt"/>
            </a:endParaRPr>
          </a:p>
          <a:p>
            <a:endParaRPr lang="en-US" sz="3600" b="1" dirty="0">
              <a:solidFill>
                <a:srgbClr val="4472C4"/>
              </a:solidFill>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07000"/>
              </a:lnSpc>
              <a:spcAft>
                <a:spcPts val="800"/>
              </a:spcAft>
            </a:pPr>
            <a:endParaRPr lang="en-US" sz="2400" dirty="0">
              <a:latin typeface="+mj-lt"/>
            </a:endParaRPr>
          </a:p>
          <a:p>
            <a:pPr algn="just">
              <a:lnSpc>
                <a:spcPct val="115000"/>
              </a:lnSpc>
              <a:spcAft>
                <a:spcPts val="800"/>
              </a:spcAft>
            </a:pPr>
            <a:r>
              <a:rPr lang="en-US" sz="2800" dirty="0">
                <a:latin typeface="+mj-lt"/>
              </a:rPr>
              <a:t>In the analysis, density remains relatively constant for both R+ (resilient) and R- (susceptible) networks, with R+ showing slightly higher density, though R- networks have more nodes overall. Transitivity and the average clustering coefficient decrease more in R+ over time, indicating a greater reduction in network cohesion and the average number of triangles connected to a node, particularly in the R+ group. R+ shows a stronger decrease during extinction, compared to R-.</a:t>
            </a:r>
          </a:p>
          <a:p>
            <a:pPr algn="just">
              <a:lnSpc>
                <a:spcPct val="115000"/>
              </a:lnSpc>
              <a:spcAft>
                <a:spcPts val="800"/>
              </a:spcAft>
            </a:pPr>
            <a:endParaRPr lang="en-US" sz="2400" dirty="0">
              <a:highlight>
                <a:srgbClr val="FFFF00"/>
              </a:highlight>
              <a:latin typeface="+mj-lt"/>
            </a:endParaRPr>
          </a:p>
          <a:p>
            <a:pPr algn="just">
              <a:lnSpc>
                <a:spcPct val="115000"/>
              </a:lnSpc>
              <a:spcAft>
                <a:spcPts val="800"/>
              </a:spcAft>
            </a:pPr>
            <a:endParaRPr lang="en-US" sz="2800" dirty="0">
              <a:highlight>
                <a:srgbClr val="FFFF00"/>
              </a:highlight>
              <a:latin typeface="+mj-lt"/>
            </a:endParaRPr>
          </a:p>
          <a:p>
            <a:pPr algn="just">
              <a:lnSpc>
                <a:spcPct val="115000"/>
              </a:lnSpc>
              <a:spcAft>
                <a:spcPts val="800"/>
              </a:spcAft>
            </a:pPr>
            <a:endParaRPr lang="en-US" sz="2400" dirty="0">
              <a:highlight>
                <a:srgbClr val="FFFF00"/>
              </a:highlight>
              <a:latin typeface="+mj-lt"/>
            </a:endParaRPr>
          </a:p>
          <a:p>
            <a:pPr algn="just">
              <a:lnSpc>
                <a:spcPct val="115000"/>
              </a:lnSpc>
              <a:spcAft>
                <a:spcPts val="800"/>
              </a:spcAft>
            </a:pPr>
            <a:endParaRPr lang="en-US" sz="2400" dirty="0">
              <a:highlight>
                <a:srgbClr val="FFFF00"/>
              </a:highlight>
              <a:latin typeface="+mj-lt"/>
            </a:endParaRPr>
          </a:p>
          <a:p>
            <a:pPr algn="just">
              <a:lnSpc>
                <a:spcPct val="115000"/>
              </a:lnSpc>
              <a:spcAft>
                <a:spcPts val="800"/>
              </a:spcAft>
            </a:pPr>
            <a:endParaRPr lang="en-US" sz="2400" dirty="0">
              <a:highlight>
                <a:srgbClr val="FFFF00"/>
              </a:highlight>
              <a:latin typeface="+mj-lt"/>
            </a:endParaRPr>
          </a:p>
          <a:p>
            <a:pPr algn="just">
              <a:lnSpc>
                <a:spcPct val="115000"/>
              </a:lnSpc>
              <a:spcAft>
                <a:spcPts val="800"/>
              </a:spcAft>
            </a:pPr>
            <a:endParaRPr lang="en-US" sz="2400" dirty="0">
              <a:highlight>
                <a:srgbClr val="FFFF00"/>
              </a:highlight>
              <a:latin typeface="+mj-lt"/>
            </a:endParaRPr>
          </a:p>
          <a:p>
            <a:pPr algn="just">
              <a:lnSpc>
                <a:spcPct val="115000"/>
              </a:lnSpc>
              <a:spcAft>
                <a:spcPts val="800"/>
              </a:spcAft>
            </a:pPr>
            <a:endParaRPr lang="en-US" sz="2800" dirty="0">
              <a:highlight>
                <a:srgbClr val="FFFF00"/>
              </a:highlight>
              <a:latin typeface="+mj-lt"/>
            </a:endParaRPr>
          </a:p>
          <a:p>
            <a:pPr algn="just">
              <a:lnSpc>
                <a:spcPct val="115000"/>
              </a:lnSpc>
            </a:pPr>
            <a:r>
              <a:rPr lang="en-US" sz="2800" b="1" i="1" dirty="0">
                <a:latin typeface="+mj-lt"/>
              </a:rPr>
              <a:t>Networks are constructed for individual animals (R+ left, R- right) with a threshold of 0.2 to access connectivity. Extinction Day 1 and 4 are visualized.</a:t>
            </a:r>
          </a:p>
        </p:txBody>
      </p:sp>
      <p:grpSp>
        <p:nvGrpSpPr>
          <p:cNvPr id="2244" name="Group 2243">
            <a:extLst>
              <a:ext uri="{FF2B5EF4-FFF2-40B4-BE49-F238E27FC236}">
                <a16:creationId xmlns:a16="http://schemas.microsoft.com/office/drawing/2014/main" id="{0EDAECB4-1993-4D0E-0A36-F52A44B27227}"/>
              </a:ext>
            </a:extLst>
          </p:cNvPr>
          <p:cNvGrpSpPr/>
          <p:nvPr/>
        </p:nvGrpSpPr>
        <p:grpSpPr>
          <a:xfrm>
            <a:off x="932918" y="20257307"/>
            <a:ext cx="14157961" cy="16342934"/>
            <a:chOff x="975675" y="20511539"/>
            <a:chExt cx="14157961" cy="16342935"/>
          </a:xfrm>
        </p:grpSpPr>
        <p:sp>
          <p:nvSpPr>
            <p:cNvPr id="30" name="TextBox 29">
              <a:extLst>
                <a:ext uri="{FF2B5EF4-FFF2-40B4-BE49-F238E27FC236}">
                  <a16:creationId xmlns:a16="http://schemas.microsoft.com/office/drawing/2014/main" id="{23762F0D-A87E-BF16-A985-329659D95CB0}"/>
                </a:ext>
              </a:extLst>
            </p:cNvPr>
            <p:cNvSpPr txBox="1"/>
            <p:nvPr/>
          </p:nvSpPr>
          <p:spPr>
            <a:xfrm>
              <a:off x="975675" y="20511539"/>
              <a:ext cx="14157961" cy="16342935"/>
            </a:xfrm>
            <a:prstGeom prst="rect">
              <a:avLst/>
            </a:prstGeom>
            <a:noFill/>
            <a:ln>
              <a:solidFill>
                <a:schemeClr val="accent1">
                  <a:lumMod val="40000"/>
                  <a:lumOff val="60000"/>
                </a:schemeClr>
              </a:solidFill>
            </a:ln>
          </p:spPr>
          <p:txBody>
            <a:bodyPr wrap="square" lIns="274320" tIns="274320" rIns="274320" bIns="274320" rtlCol="0">
              <a:spAutoFit/>
            </a:bodyPr>
            <a:lstStyle/>
            <a:p>
              <a:r>
                <a:rPr lang="en-US" sz="3600" b="1" dirty="0">
                  <a:solidFill>
                    <a:srgbClr val="4472C4"/>
                  </a:solidFill>
                  <a:latin typeface="+mj-lt"/>
                </a:rPr>
                <a:t>CALCIUM IMAGING: Neural Extinction Patterns in R+ vs. R- Animals</a:t>
              </a:r>
              <a:endParaRPr lang="en-US" sz="3600" b="1" dirty="0">
                <a:solidFill>
                  <a:srgbClr val="FF0000"/>
                </a:solidFill>
                <a:latin typeface="+mj-lt"/>
              </a:endParaRPr>
            </a:p>
            <a:p>
              <a:pPr algn="just"/>
              <a:endParaRPr lang="en-US" dirty="0">
                <a:latin typeface="+mj-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TextBox 32">
              <a:extLst>
                <a:ext uri="{FF2B5EF4-FFF2-40B4-BE49-F238E27FC236}">
                  <a16:creationId xmlns:a16="http://schemas.microsoft.com/office/drawing/2014/main" id="{3BF8D770-908E-028A-A779-7DF4EF685373}"/>
                </a:ext>
              </a:extLst>
            </p:cNvPr>
            <p:cNvSpPr txBox="1"/>
            <p:nvPr/>
          </p:nvSpPr>
          <p:spPr>
            <a:xfrm>
              <a:off x="1195371" y="21642886"/>
              <a:ext cx="13604039" cy="1511183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endParaRPr lang="en-US" sz="3200" dirty="0">
                <a:latin typeface="+mj-lt"/>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3200" dirty="0">
                  <a:latin typeface="+mj-lt"/>
                </a:rPr>
                <a:t>In calcium imaging, luminescence heatmaps are used to visualize quantitative neural activity by displaying fluorescence intensities that correspond to changes in intracellular calcium levels, serving as indicators of neuronal activation.</a:t>
              </a: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3200" dirty="0">
                <a:latin typeface="+mj-lt"/>
              </a:endParaRPr>
            </a:p>
            <a:p>
              <a:pPr algn="just">
                <a:buClr>
                  <a:srgbClr val="A5A5A5">
                    <a:lumMod val="75000"/>
                  </a:srgbClr>
                </a:buClr>
                <a:defRPr/>
              </a:pPr>
              <a:endParaRPr lang="en-US" sz="2800" b="1" i="1" dirty="0">
                <a:latin typeface="+mj-lt"/>
              </a:endParaRPr>
            </a:p>
            <a:p>
              <a:pPr algn="just">
                <a:buClr>
                  <a:srgbClr val="A5A5A5">
                    <a:lumMod val="75000"/>
                  </a:srgbClr>
                </a:buClr>
                <a:defRPr/>
              </a:pPr>
              <a:br>
                <a:rPr lang="en-US" sz="2800" b="1" i="1" dirty="0">
                  <a:latin typeface="+mj-lt"/>
                </a:rPr>
              </a:br>
              <a:r>
                <a:rPr lang="en-US" sz="2800" b="1" i="1" dirty="0">
                  <a:latin typeface="+mj-lt"/>
                </a:rPr>
                <a:t>Luminance plot for Extinction Day 1 to 4 showing mean luminance (z-score normalized) in the time interval preceding, during and following the CS+ event. </a:t>
              </a:r>
              <a:endParaRPr lang="en-US" sz="3200" dirty="0">
                <a:latin typeface="+mj-lt"/>
              </a:endParaRPr>
            </a:p>
            <a:p>
              <a:pPr algn="just">
                <a:buClr>
                  <a:srgbClr val="A5A5A5">
                    <a:lumMod val="75000"/>
                  </a:srgbClr>
                </a:buClr>
                <a:defRPr/>
              </a:pPr>
              <a:r>
                <a:rPr lang="en-US" sz="2800" dirty="0">
                  <a:latin typeface="+mj-lt"/>
                </a:rPr>
                <a:t>The mean luminance for all animals was plotted, with R+ (resilient) and R- (susceptible) groups shown separately. Dark colors indicate low or no neuronal activity, while lighter colors show high neuronal activity. </a:t>
              </a:r>
            </a:p>
            <a:p>
              <a:pPr algn="just">
                <a:buClr>
                  <a:srgbClr val="A5A5A5">
                    <a:lumMod val="75000"/>
                  </a:srgbClr>
                </a:buClr>
                <a:defRPr/>
              </a:pPr>
              <a:r>
                <a:rPr lang="en-US" sz="2800" dirty="0">
                  <a:latin typeface="+mj-lt"/>
                </a:rPr>
                <a:t>The data represents the average across all neurons and CS+ tone presentations after Auditory Fear Conditioning. Three vertical lines mark 1.)  the onset of the tone, 2.) the expected shock timing, and 3.) the tone's end. Shown data suggest that R- animals display a stronger response to the expected shock timing, especially on days 1 and 2, with this response diminishing over time, indicating extinction.</a:t>
              </a:r>
            </a:p>
          </p:txBody>
        </p:sp>
      </p:grpSp>
      <p:grpSp>
        <p:nvGrpSpPr>
          <p:cNvPr id="2" name="Gruppieren 1">
            <a:extLst>
              <a:ext uri="{FF2B5EF4-FFF2-40B4-BE49-F238E27FC236}">
                <a16:creationId xmlns:a16="http://schemas.microsoft.com/office/drawing/2014/main" id="{529F88A6-1460-028E-3CEE-827BD2AF2F08}"/>
              </a:ext>
            </a:extLst>
          </p:cNvPr>
          <p:cNvGrpSpPr/>
          <p:nvPr/>
        </p:nvGrpSpPr>
        <p:grpSpPr>
          <a:xfrm>
            <a:off x="16072008" y="31017338"/>
            <a:ext cx="12860656" cy="3728957"/>
            <a:chOff x="15825792" y="26500072"/>
            <a:chExt cx="12556440" cy="3410757"/>
          </a:xfrm>
        </p:grpSpPr>
        <p:pic>
          <p:nvPicPr>
            <p:cNvPr id="8" name="Grafik 7" descr="Ein Bild, das Vogel enthält.&#10;&#10;Automatisch generierte Beschreibung mit mittlerer Zuverlässigkeit">
              <a:extLst>
                <a:ext uri="{FF2B5EF4-FFF2-40B4-BE49-F238E27FC236}">
                  <a16:creationId xmlns:a16="http://schemas.microsoft.com/office/drawing/2014/main" id="{DD8D55F2-3529-ADFB-25D4-AA9781C241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22817"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Grafik 9" descr="Ein Bild, das Vogel enthält.&#10;&#10;Automatisch generierte Beschreibung mit mittlerer Zuverlässigkeit">
              <a:extLst>
                <a:ext uri="{FF2B5EF4-FFF2-40B4-BE49-F238E27FC236}">
                  <a16:creationId xmlns:a16="http://schemas.microsoft.com/office/drawing/2014/main" id="{456FB860-9AF1-1B4F-8EA2-C34C9914C6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25723" y="27354320"/>
              <a:ext cx="2556509" cy="25565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Grafik 12" descr="Ein Bild, das Vogel enthält.&#10;&#10;Automatisch generierte Beschreibung">
              <a:extLst>
                <a:ext uri="{FF2B5EF4-FFF2-40B4-BE49-F238E27FC236}">
                  <a16:creationId xmlns:a16="http://schemas.microsoft.com/office/drawing/2014/main" id="{4D0D950C-DA45-BFE7-3207-DCE327AC75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35520" y="27334053"/>
              <a:ext cx="2556508" cy="25565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Grafik 15">
              <a:extLst>
                <a:ext uri="{FF2B5EF4-FFF2-40B4-BE49-F238E27FC236}">
                  <a16:creationId xmlns:a16="http://schemas.microsoft.com/office/drawing/2014/main" id="{569DE7E0-056A-8030-24BD-94E74AED3F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25792" y="27334053"/>
              <a:ext cx="2520102" cy="25201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343">
              <a:extLst>
                <a:ext uri="{FF2B5EF4-FFF2-40B4-BE49-F238E27FC236}">
                  <a16:creationId xmlns:a16="http://schemas.microsoft.com/office/drawing/2014/main" id="{F90722F2-3CA7-D572-B803-11CE37A7F204}"/>
                </a:ext>
              </a:extLst>
            </p:cNvPr>
            <p:cNvSpPr txBox="1"/>
            <p:nvPr/>
          </p:nvSpPr>
          <p:spPr>
            <a:xfrm>
              <a:off x="16766095" y="26518541"/>
              <a:ext cx="3968741" cy="337816"/>
            </a:xfrm>
            <a:prstGeom prst="rect">
              <a:avLst/>
            </a:prstGeom>
            <a:solidFill>
              <a:schemeClr val="bg1"/>
            </a:solidFill>
          </p:spPr>
          <p:txBody>
            <a:bodyPr wrap="none" rtlCol="0">
              <a:spAutoFit/>
            </a:bodyPr>
            <a:lstStyle/>
            <a:p>
              <a:pPr algn="ctr"/>
              <a:r>
                <a:rPr lang="en-US" dirty="0">
                  <a:highlight>
                    <a:srgbClr val="FFFF00"/>
                  </a:highlight>
                </a:rPr>
                <a:t>Analysis for a network</a:t>
              </a:r>
              <a:r>
                <a:rPr lang="en-US" dirty="0">
                  <a:solidFill>
                    <a:srgbClr val="FF0000"/>
                  </a:solidFill>
                  <a:highlight>
                    <a:srgbClr val="FFFF00"/>
                  </a:highlight>
                </a:rPr>
                <a:t>: Focus on Density  </a:t>
              </a:r>
            </a:p>
          </p:txBody>
        </p:sp>
        <p:sp>
          <p:nvSpPr>
            <p:cNvPr id="19" name="TextBox 30">
              <a:extLst>
                <a:ext uri="{FF2B5EF4-FFF2-40B4-BE49-F238E27FC236}">
                  <a16:creationId xmlns:a16="http://schemas.microsoft.com/office/drawing/2014/main" id="{0743A1EF-3D45-310A-2B6A-124B6C98A4CB}"/>
                </a:ext>
              </a:extLst>
            </p:cNvPr>
            <p:cNvSpPr txBox="1"/>
            <p:nvPr/>
          </p:nvSpPr>
          <p:spPr>
            <a:xfrm>
              <a:off x="16237886" y="26809514"/>
              <a:ext cx="1695913" cy="369332"/>
            </a:xfrm>
            <a:prstGeom prst="rect">
              <a:avLst/>
            </a:prstGeom>
            <a:solidFill>
              <a:schemeClr val="bg1"/>
            </a:solidFill>
          </p:spPr>
          <p:txBody>
            <a:bodyPr wrap="none" rtlCol="0">
              <a:spAutoFit/>
            </a:bodyPr>
            <a:lstStyle/>
            <a:p>
              <a:pPr algn="ctr"/>
              <a:r>
                <a:rPr lang="en-US" dirty="0"/>
                <a:t>Extinction Day 1</a:t>
              </a:r>
            </a:p>
          </p:txBody>
        </p:sp>
        <p:sp>
          <p:nvSpPr>
            <p:cNvPr id="20" name="TextBox 30">
              <a:extLst>
                <a:ext uri="{FF2B5EF4-FFF2-40B4-BE49-F238E27FC236}">
                  <a16:creationId xmlns:a16="http://schemas.microsoft.com/office/drawing/2014/main" id="{985089A2-30C2-A8F9-C0D3-E7809DB65010}"/>
                </a:ext>
              </a:extLst>
            </p:cNvPr>
            <p:cNvSpPr txBox="1"/>
            <p:nvPr/>
          </p:nvSpPr>
          <p:spPr>
            <a:xfrm>
              <a:off x="19381473" y="26809514"/>
              <a:ext cx="1695913" cy="369332"/>
            </a:xfrm>
            <a:prstGeom prst="rect">
              <a:avLst/>
            </a:prstGeom>
            <a:solidFill>
              <a:schemeClr val="bg1"/>
            </a:solidFill>
          </p:spPr>
          <p:txBody>
            <a:bodyPr wrap="none" rtlCol="0">
              <a:spAutoFit/>
            </a:bodyPr>
            <a:lstStyle/>
            <a:p>
              <a:pPr algn="ctr"/>
              <a:r>
                <a:rPr lang="en-US" dirty="0"/>
                <a:t>Extinction Day 4</a:t>
              </a:r>
            </a:p>
          </p:txBody>
        </p:sp>
        <p:sp>
          <p:nvSpPr>
            <p:cNvPr id="22" name="TextBox 1343">
              <a:extLst>
                <a:ext uri="{FF2B5EF4-FFF2-40B4-BE49-F238E27FC236}">
                  <a16:creationId xmlns:a16="http://schemas.microsoft.com/office/drawing/2014/main" id="{B3266AB3-DD2A-D9DF-B11F-5C44DFD9C672}"/>
                </a:ext>
              </a:extLst>
            </p:cNvPr>
            <p:cNvSpPr txBox="1"/>
            <p:nvPr/>
          </p:nvSpPr>
          <p:spPr>
            <a:xfrm>
              <a:off x="23293805" y="26500072"/>
              <a:ext cx="4170825" cy="337816"/>
            </a:xfrm>
            <a:prstGeom prst="rect">
              <a:avLst/>
            </a:prstGeom>
            <a:solidFill>
              <a:schemeClr val="bg1"/>
            </a:solidFill>
          </p:spPr>
          <p:txBody>
            <a:bodyPr wrap="none" rtlCol="0">
              <a:spAutoFit/>
            </a:bodyPr>
            <a:lstStyle/>
            <a:p>
              <a:pPr algn="ctr"/>
              <a:r>
                <a:rPr lang="en-US" dirty="0">
                  <a:highlight>
                    <a:srgbClr val="FFFF00"/>
                  </a:highlight>
                </a:rPr>
                <a:t>Analysis for a network: </a:t>
              </a:r>
              <a:r>
                <a:rPr lang="en-US" dirty="0">
                  <a:solidFill>
                    <a:srgbClr val="FF0000"/>
                  </a:solidFill>
                  <a:highlight>
                    <a:srgbClr val="FFFF00"/>
                  </a:highlight>
                </a:rPr>
                <a:t>Focus on Transitivity</a:t>
              </a:r>
            </a:p>
          </p:txBody>
        </p:sp>
        <p:sp>
          <p:nvSpPr>
            <p:cNvPr id="25" name="TextBox 30">
              <a:extLst>
                <a:ext uri="{FF2B5EF4-FFF2-40B4-BE49-F238E27FC236}">
                  <a16:creationId xmlns:a16="http://schemas.microsoft.com/office/drawing/2014/main" id="{F80BB8FF-986A-4D93-E987-CF3AD9FED6FF}"/>
                </a:ext>
              </a:extLst>
            </p:cNvPr>
            <p:cNvSpPr txBox="1"/>
            <p:nvPr/>
          </p:nvSpPr>
          <p:spPr>
            <a:xfrm>
              <a:off x="22866635" y="26791045"/>
              <a:ext cx="1695913" cy="369332"/>
            </a:xfrm>
            <a:prstGeom prst="rect">
              <a:avLst/>
            </a:prstGeom>
            <a:solidFill>
              <a:schemeClr val="bg1"/>
            </a:solidFill>
          </p:spPr>
          <p:txBody>
            <a:bodyPr wrap="none" rtlCol="0">
              <a:spAutoFit/>
            </a:bodyPr>
            <a:lstStyle/>
            <a:p>
              <a:pPr algn="ctr"/>
              <a:r>
                <a:rPr lang="en-US" dirty="0"/>
                <a:t>Extinction Day 1</a:t>
              </a:r>
            </a:p>
          </p:txBody>
        </p:sp>
        <p:sp>
          <p:nvSpPr>
            <p:cNvPr id="26" name="TextBox 30">
              <a:extLst>
                <a:ext uri="{FF2B5EF4-FFF2-40B4-BE49-F238E27FC236}">
                  <a16:creationId xmlns:a16="http://schemas.microsoft.com/office/drawing/2014/main" id="{F0D7F860-D64F-041B-A2CE-B0D0FEE95A97}"/>
                </a:ext>
              </a:extLst>
            </p:cNvPr>
            <p:cNvSpPr txBox="1"/>
            <p:nvPr/>
          </p:nvSpPr>
          <p:spPr>
            <a:xfrm>
              <a:off x="26010222" y="26791045"/>
              <a:ext cx="1695913" cy="369332"/>
            </a:xfrm>
            <a:prstGeom prst="rect">
              <a:avLst/>
            </a:prstGeom>
            <a:solidFill>
              <a:schemeClr val="bg1"/>
            </a:solidFill>
          </p:spPr>
          <p:txBody>
            <a:bodyPr wrap="none" rtlCol="0">
              <a:spAutoFit/>
            </a:bodyPr>
            <a:lstStyle/>
            <a:p>
              <a:pPr algn="ctr"/>
              <a:r>
                <a:rPr lang="en-US" dirty="0"/>
                <a:t>Extinction Day 4</a:t>
              </a:r>
            </a:p>
          </p:txBody>
        </p:sp>
      </p:grpSp>
      <p:pic>
        <p:nvPicPr>
          <p:cNvPr id="14" name="Grafik 13">
            <a:extLst>
              <a:ext uri="{FF2B5EF4-FFF2-40B4-BE49-F238E27FC236}">
                <a16:creationId xmlns:a16="http://schemas.microsoft.com/office/drawing/2014/main" id="{45BEFDD3-456F-39B9-01BB-66419BAB47FA}"/>
              </a:ext>
            </a:extLst>
          </p:cNvPr>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rcRect t="3024" b="72355"/>
          <a:stretch/>
        </p:blipFill>
        <p:spPr>
          <a:xfrm>
            <a:off x="1957440" y="22099746"/>
            <a:ext cx="1431720" cy="152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feld 11">
            <a:extLst>
              <a:ext uri="{FF2B5EF4-FFF2-40B4-BE49-F238E27FC236}">
                <a16:creationId xmlns:a16="http://schemas.microsoft.com/office/drawing/2014/main" id="{C689B157-DEA1-3A0C-A2D1-4B5AC4EA6C86}"/>
              </a:ext>
            </a:extLst>
          </p:cNvPr>
          <p:cNvSpPr txBox="1"/>
          <p:nvPr/>
        </p:nvSpPr>
        <p:spPr>
          <a:xfrm>
            <a:off x="15906761" y="21397119"/>
            <a:ext cx="13207899" cy="3299045"/>
          </a:xfrm>
          <a:prstGeom prst="rect">
            <a:avLst/>
          </a:prstGeom>
          <a:noFill/>
        </p:spPr>
        <p:txBody>
          <a:bodyPr wrap="square">
            <a:spAutoFit/>
          </a:bodyPr>
          <a:lstStyle/>
          <a:p>
            <a:pPr algn="just">
              <a:lnSpc>
                <a:spcPct val="107000"/>
              </a:lnSpc>
              <a:spcAft>
                <a:spcPts val="800"/>
              </a:spcAft>
            </a:pPr>
            <a:r>
              <a:rPr lang="en-US" sz="2800" dirty="0">
                <a:latin typeface="+mj-lt"/>
              </a:rPr>
              <a:t>Density and transitivity are key metrics for interpreting a network mathematically. Density represents the ratio of actual to possible edges, indicating how interconnected the network is. Transitivity measures the likelihood that two neighbors of a node are also connected, reflecting the network's tendency to form closely connected communities or groups. Another prominent metric is average clustering, which quantifies the tendency of nodes to form tightly linked clusters by measuring the average probability that a node’s neighbors are interconnected.</a:t>
            </a:r>
            <a:endParaRPr lang="en-US" sz="2800" dirty="0"/>
          </a:p>
        </p:txBody>
      </p:sp>
      <p:grpSp>
        <p:nvGrpSpPr>
          <p:cNvPr id="39" name="Gruppieren 38">
            <a:extLst>
              <a:ext uri="{FF2B5EF4-FFF2-40B4-BE49-F238E27FC236}">
                <a16:creationId xmlns:a16="http://schemas.microsoft.com/office/drawing/2014/main" id="{773B629D-6F6C-A8F1-4326-684CD605DCA8}"/>
              </a:ext>
            </a:extLst>
          </p:cNvPr>
          <p:cNvGrpSpPr/>
          <p:nvPr/>
        </p:nvGrpSpPr>
        <p:grpSpPr>
          <a:xfrm>
            <a:off x="1330033" y="21293417"/>
            <a:ext cx="5561846" cy="3321958"/>
            <a:chOff x="22897130" y="21877174"/>
            <a:chExt cx="5561846" cy="3321958"/>
          </a:xfrm>
        </p:grpSpPr>
        <p:sp>
          <p:nvSpPr>
            <p:cNvPr id="44" name="Textfeld 43">
              <a:extLst>
                <a:ext uri="{FF2B5EF4-FFF2-40B4-BE49-F238E27FC236}">
                  <a16:creationId xmlns:a16="http://schemas.microsoft.com/office/drawing/2014/main" id="{4AA66160-4678-82F1-DB4D-D430348F13E0}"/>
                </a:ext>
              </a:extLst>
            </p:cNvPr>
            <p:cNvSpPr txBox="1"/>
            <p:nvPr/>
          </p:nvSpPr>
          <p:spPr>
            <a:xfrm>
              <a:off x="24431204" y="21877174"/>
              <a:ext cx="2443162" cy="369332"/>
            </a:xfrm>
            <a:prstGeom prst="rect">
              <a:avLst/>
            </a:prstGeom>
            <a:noFill/>
          </p:spPr>
          <p:txBody>
            <a:bodyPr wrap="square">
              <a:spAutoFit/>
            </a:bodyPr>
            <a:lstStyle/>
            <a:p>
              <a:r>
                <a:rPr lang="de-DE" b="1" dirty="0">
                  <a:solidFill>
                    <a:srgbClr val="00B050"/>
                  </a:solidFill>
                  <a:latin typeface="Arial" panose="020B0604020202020204" pitchFamily="34" charset="0"/>
                  <a:cs typeface="Arial" panose="020B0604020202020204" pitchFamily="34" charset="0"/>
                </a:rPr>
                <a:t>connected</a:t>
              </a:r>
            </a:p>
          </p:txBody>
        </p:sp>
        <p:sp>
          <p:nvSpPr>
            <p:cNvPr id="46" name="Textfeld 45">
              <a:extLst>
                <a:ext uri="{FF2B5EF4-FFF2-40B4-BE49-F238E27FC236}">
                  <a16:creationId xmlns:a16="http://schemas.microsoft.com/office/drawing/2014/main" id="{985BCE93-0374-772B-896D-F067214CB689}"/>
                </a:ext>
              </a:extLst>
            </p:cNvPr>
            <p:cNvSpPr txBox="1"/>
            <p:nvPr/>
          </p:nvSpPr>
          <p:spPr>
            <a:xfrm>
              <a:off x="25148737" y="24829800"/>
              <a:ext cx="2443162" cy="369332"/>
            </a:xfrm>
            <a:prstGeom prst="rect">
              <a:avLst/>
            </a:prstGeom>
            <a:noFill/>
          </p:spPr>
          <p:txBody>
            <a:bodyPr wrap="square">
              <a:spAutoFit/>
            </a:bodyPr>
            <a:lstStyle/>
            <a:p>
              <a:r>
                <a:rPr lang="en-US" b="1" dirty="0">
                  <a:solidFill>
                    <a:srgbClr val="FF0000"/>
                  </a:solidFill>
                  <a:latin typeface="Arial" panose="020B0604020202020204" pitchFamily="34" charset="0"/>
                  <a:cs typeface="Arial" panose="020B0604020202020204" pitchFamily="34" charset="0"/>
                </a:rPr>
                <a:t>not connected</a:t>
              </a:r>
              <a:endParaRPr lang="de-DE" b="1" dirty="0">
                <a:solidFill>
                  <a:srgbClr val="FF0000"/>
                </a:solidFill>
                <a:latin typeface="Arial" panose="020B0604020202020204" pitchFamily="34" charset="0"/>
                <a:cs typeface="Arial" panose="020B0604020202020204" pitchFamily="34" charset="0"/>
              </a:endParaRPr>
            </a:p>
          </p:txBody>
        </p:sp>
        <p:pic>
          <p:nvPicPr>
            <p:cNvPr id="34" name="Grafik 33">
              <a:extLst>
                <a:ext uri="{FF2B5EF4-FFF2-40B4-BE49-F238E27FC236}">
                  <a16:creationId xmlns:a16="http://schemas.microsoft.com/office/drawing/2014/main" id="{2868FA76-B80A-65CC-E109-B42D74A169BC}"/>
                </a:ext>
              </a:extLst>
            </p:cNvPr>
            <p:cNvPicPr>
              <a:picLocks noChangeAspect="1"/>
            </p:cNvPicPr>
            <p:nvPr/>
          </p:nvPicPr>
          <p:blipFill>
            <a:blip r:embed="rId12"/>
            <a:srcRect t="70945" r="12127" b="4917"/>
            <a:stretch/>
          </p:blipFill>
          <p:spPr>
            <a:xfrm>
              <a:off x="27027256" y="22697690"/>
              <a:ext cx="1431720" cy="152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6" name="Grafik 35">
              <a:extLst>
                <a:ext uri="{FF2B5EF4-FFF2-40B4-BE49-F238E27FC236}">
                  <a16:creationId xmlns:a16="http://schemas.microsoft.com/office/drawing/2014/main" id="{1A6B2906-819B-47AD-502A-A2B27DCFE8BB}"/>
                </a:ext>
              </a:extLst>
            </p:cNvPr>
            <p:cNvPicPr>
              <a:picLocks noChangeAspect="1"/>
            </p:cNvPicPr>
            <p:nvPr/>
          </p:nvPicPr>
          <p:blipFill>
            <a:blip r:embed="rId13">
              <a:extLst>
                <a:ext uri="{BEBA8EAE-BF5A-486C-A8C5-ECC9F3942E4B}">
                  <a14:imgProps xmlns:a14="http://schemas.microsoft.com/office/drawing/2010/main">
                    <a14:imgLayer r:embed="rId11">
                      <a14:imgEffect>
                        <a14:saturation sat="300000"/>
                      </a14:imgEffect>
                    </a14:imgLayer>
                  </a14:imgProps>
                </a:ext>
              </a:extLst>
            </a:blip>
            <a:srcRect t="36871" r="12127" b="38992"/>
            <a:stretch/>
          </p:blipFill>
          <p:spPr>
            <a:xfrm>
              <a:off x="25245110" y="22690077"/>
              <a:ext cx="1431720" cy="15294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5" name="Geschweifte Klammer rechts 44">
              <a:extLst>
                <a:ext uri="{FF2B5EF4-FFF2-40B4-BE49-F238E27FC236}">
                  <a16:creationId xmlns:a16="http://schemas.microsoft.com/office/drawing/2014/main" id="{71BE5D94-1372-56D7-1BF5-85AE142B7B74}"/>
                </a:ext>
              </a:extLst>
            </p:cNvPr>
            <p:cNvSpPr/>
            <p:nvPr/>
          </p:nvSpPr>
          <p:spPr>
            <a:xfrm rot="16200000">
              <a:off x="24832561" y="21351163"/>
              <a:ext cx="369333" cy="20802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D6B5C1E-149E-FDFE-A358-E0222B5F62D6}"/>
                </a:ext>
              </a:extLst>
            </p:cNvPr>
            <p:cNvSpPr/>
            <p:nvPr/>
          </p:nvSpPr>
          <p:spPr>
            <a:xfrm rot="5400000">
              <a:off x="25735631" y="22766326"/>
              <a:ext cx="369332" cy="389832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
          <p:nvSpPr>
            <p:cNvPr id="31" name="Textfeld 30">
              <a:extLst>
                <a:ext uri="{FF2B5EF4-FFF2-40B4-BE49-F238E27FC236}">
                  <a16:creationId xmlns:a16="http://schemas.microsoft.com/office/drawing/2014/main" id="{5D18C693-5F3B-E5D1-D531-88C304E9D1DD}"/>
                </a:ext>
              </a:extLst>
            </p:cNvPr>
            <p:cNvSpPr txBox="1"/>
            <p:nvPr/>
          </p:nvSpPr>
          <p:spPr>
            <a:xfrm rot="16200000">
              <a:off x="22066283" y="23070640"/>
              <a:ext cx="2000248" cy="338554"/>
            </a:xfrm>
            <a:prstGeom prst="rect">
              <a:avLst/>
            </a:prstGeom>
            <a:noFill/>
          </p:spPr>
          <p:txBody>
            <a:bodyPr wrap="square">
              <a:spAutoFit/>
            </a:bodyPr>
            <a:lstStyle/>
            <a:p>
              <a:r>
                <a:rPr lang="en-US" sz="1600" dirty="0">
                  <a:latin typeface="+mj-lt"/>
                </a:rPr>
                <a:t>Neuronal activity</a:t>
              </a:r>
              <a:endParaRPr lang="de-DE" sz="1600" dirty="0"/>
            </a:p>
          </p:txBody>
        </p:sp>
        <p:sp>
          <p:nvSpPr>
            <p:cNvPr id="32" name="Textfeld 31">
              <a:extLst>
                <a:ext uri="{FF2B5EF4-FFF2-40B4-BE49-F238E27FC236}">
                  <a16:creationId xmlns:a16="http://schemas.microsoft.com/office/drawing/2014/main" id="{5085F705-E0D4-0AF6-0808-DC65AD0D36CD}"/>
                </a:ext>
              </a:extLst>
            </p:cNvPr>
            <p:cNvSpPr txBox="1"/>
            <p:nvPr/>
          </p:nvSpPr>
          <p:spPr>
            <a:xfrm>
              <a:off x="23868425" y="24253822"/>
              <a:ext cx="1014481" cy="307777"/>
            </a:xfrm>
            <a:prstGeom prst="rect">
              <a:avLst/>
            </a:prstGeom>
            <a:noFill/>
          </p:spPr>
          <p:txBody>
            <a:bodyPr wrap="square">
              <a:spAutoFit/>
            </a:bodyPr>
            <a:lstStyle/>
            <a:p>
              <a:r>
                <a:rPr lang="en-US" sz="1400" dirty="0">
                  <a:latin typeface="+mj-lt"/>
                </a:rPr>
                <a:t>Time </a:t>
              </a:r>
              <a:endParaRPr lang="de-DE" sz="1400" dirty="0"/>
            </a:p>
          </p:txBody>
        </p:sp>
        <p:sp>
          <p:nvSpPr>
            <p:cNvPr id="35" name="Textfeld 34">
              <a:extLst>
                <a:ext uri="{FF2B5EF4-FFF2-40B4-BE49-F238E27FC236}">
                  <a16:creationId xmlns:a16="http://schemas.microsoft.com/office/drawing/2014/main" id="{24DA01E1-58CA-79D3-EE0A-19AC26698470}"/>
                </a:ext>
              </a:extLst>
            </p:cNvPr>
            <p:cNvSpPr txBox="1"/>
            <p:nvPr/>
          </p:nvSpPr>
          <p:spPr>
            <a:xfrm>
              <a:off x="27444495" y="24290884"/>
              <a:ext cx="1014481" cy="307777"/>
            </a:xfrm>
            <a:prstGeom prst="rect">
              <a:avLst/>
            </a:prstGeom>
            <a:noFill/>
          </p:spPr>
          <p:txBody>
            <a:bodyPr wrap="square">
              <a:spAutoFit/>
            </a:bodyPr>
            <a:lstStyle/>
            <a:p>
              <a:r>
                <a:rPr lang="en-US" sz="1400" dirty="0">
                  <a:latin typeface="+mj-lt"/>
                </a:rPr>
                <a:t>Time </a:t>
              </a:r>
              <a:endParaRPr lang="de-DE" sz="1400" dirty="0"/>
            </a:p>
          </p:txBody>
        </p:sp>
        <p:sp>
          <p:nvSpPr>
            <p:cNvPr id="38" name="Textfeld 37">
              <a:extLst>
                <a:ext uri="{FF2B5EF4-FFF2-40B4-BE49-F238E27FC236}">
                  <a16:creationId xmlns:a16="http://schemas.microsoft.com/office/drawing/2014/main" id="{0469759A-E2BB-6182-908A-0C86A012EC98}"/>
                </a:ext>
              </a:extLst>
            </p:cNvPr>
            <p:cNvSpPr txBox="1"/>
            <p:nvPr/>
          </p:nvSpPr>
          <p:spPr>
            <a:xfrm>
              <a:off x="25652785" y="24270001"/>
              <a:ext cx="1014481" cy="307777"/>
            </a:xfrm>
            <a:prstGeom prst="rect">
              <a:avLst/>
            </a:prstGeom>
            <a:noFill/>
          </p:spPr>
          <p:txBody>
            <a:bodyPr wrap="square">
              <a:spAutoFit/>
            </a:bodyPr>
            <a:lstStyle/>
            <a:p>
              <a:r>
                <a:rPr lang="en-US" sz="1400" dirty="0">
                  <a:latin typeface="+mj-lt"/>
                </a:rPr>
                <a:t>Time </a:t>
              </a:r>
              <a:endParaRPr lang="de-DE" sz="1400" dirty="0"/>
            </a:p>
          </p:txBody>
        </p:sp>
      </p:grpSp>
      <p:pic>
        <p:nvPicPr>
          <p:cNvPr id="48" name="Grafik 47" descr="Ein Bild, das Reihe, Diagramm, Schrift, Screenshot enthält.&#10;&#10;Automatisch generierte Beschreibung">
            <a:extLst>
              <a:ext uri="{FF2B5EF4-FFF2-40B4-BE49-F238E27FC236}">
                <a16:creationId xmlns:a16="http://schemas.microsoft.com/office/drawing/2014/main" id="{FA6D9BA5-A74E-A098-D2B5-7C10E54DD18F}"/>
              </a:ext>
            </a:extLst>
          </p:cNvPr>
          <p:cNvPicPr>
            <a:picLocks noChangeAspect="1"/>
          </p:cNvPicPr>
          <p:nvPr/>
        </p:nvPicPr>
        <p:blipFill>
          <a:blip r:embed="rId14">
            <a:extLst>
              <a:ext uri="{28A0092B-C50C-407E-A947-70E740481C1C}">
                <a14:useLocalDpi xmlns:a14="http://schemas.microsoft.com/office/drawing/2010/main" val="0"/>
              </a:ext>
            </a:extLst>
          </a:blip>
          <a:srcRect l="763"/>
          <a:stretch/>
        </p:blipFill>
        <p:spPr>
          <a:xfrm>
            <a:off x="15811413" y="24696165"/>
            <a:ext cx="13022668" cy="3280702"/>
          </a:xfrm>
          <a:prstGeom prst="rect">
            <a:avLst/>
          </a:prstGeom>
        </p:spPr>
      </p:pic>
      <p:grpSp>
        <p:nvGrpSpPr>
          <p:cNvPr id="55" name="Gruppieren 54">
            <a:extLst>
              <a:ext uri="{FF2B5EF4-FFF2-40B4-BE49-F238E27FC236}">
                <a16:creationId xmlns:a16="http://schemas.microsoft.com/office/drawing/2014/main" id="{EA2B395E-6C35-D48E-1D41-DF6E76CF17CA}"/>
              </a:ext>
            </a:extLst>
          </p:cNvPr>
          <p:cNvGrpSpPr/>
          <p:nvPr/>
        </p:nvGrpSpPr>
        <p:grpSpPr>
          <a:xfrm>
            <a:off x="1088430" y="26365789"/>
            <a:ext cx="13762856" cy="5700006"/>
            <a:chOff x="1134895" y="23047481"/>
            <a:chExt cx="13762856" cy="5700006"/>
          </a:xfrm>
        </p:grpSpPr>
        <p:grpSp>
          <p:nvGrpSpPr>
            <p:cNvPr id="1362" name="Gruppieren 1361">
              <a:extLst>
                <a:ext uri="{FF2B5EF4-FFF2-40B4-BE49-F238E27FC236}">
                  <a16:creationId xmlns:a16="http://schemas.microsoft.com/office/drawing/2014/main" id="{194E7E0B-DA53-FA8E-FD71-82730D54DC74}"/>
                </a:ext>
              </a:extLst>
            </p:cNvPr>
            <p:cNvGrpSpPr/>
            <p:nvPr/>
          </p:nvGrpSpPr>
          <p:grpSpPr>
            <a:xfrm>
              <a:off x="10670517" y="23055813"/>
              <a:ext cx="1487549" cy="1483555"/>
              <a:chOff x="10485686" y="23804524"/>
              <a:chExt cx="1208341" cy="1319230"/>
            </a:xfrm>
          </p:grpSpPr>
          <p:pic>
            <p:nvPicPr>
              <p:cNvPr id="1351" name="Grafik 1350" descr="Gedankenblase Silhouette">
                <a:extLst>
                  <a:ext uri="{FF2B5EF4-FFF2-40B4-BE49-F238E27FC236}">
                    <a16:creationId xmlns:a16="http://schemas.microsoft.com/office/drawing/2014/main" id="{23C1FBBD-1E7C-FB68-4614-DBB583ED716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85686" y="23804524"/>
                <a:ext cx="1208341" cy="1319230"/>
              </a:xfrm>
              <a:prstGeom prst="rect">
                <a:avLst/>
              </a:prstGeom>
            </p:spPr>
          </p:pic>
          <p:sp>
            <p:nvSpPr>
              <p:cNvPr id="1360" name="Gewitterblitz 1359">
                <a:extLst>
                  <a:ext uri="{FF2B5EF4-FFF2-40B4-BE49-F238E27FC236}">
                    <a16:creationId xmlns:a16="http://schemas.microsoft.com/office/drawing/2014/main" id="{AB223A08-8A99-EC0E-03A7-9949599351CD}"/>
                  </a:ext>
                </a:extLst>
              </p:cNvPr>
              <p:cNvSpPr/>
              <p:nvPr/>
            </p:nvSpPr>
            <p:spPr>
              <a:xfrm rot="3090432">
                <a:off x="10894262" y="24121949"/>
                <a:ext cx="406964" cy="38889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5" name="Textfeld 4">
              <a:extLst>
                <a:ext uri="{FF2B5EF4-FFF2-40B4-BE49-F238E27FC236}">
                  <a16:creationId xmlns:a16="http://schemas.microsoft.com/office/drawing/2014/main" id="{CB58F1BB-74AA-1070-EBE7-83D411DE145D}"/>
                </a:ext>
              </a:extLst>
            </p:cNvPr>
            <p:cNvSpPr txBox="1"/>
            <p:nvPr/>
          </p:nvSpPr>
          <p:spPr>
            <a:xfrm>
              <a:off x="9362028" y="23791941"/>
              <a:ext cx="642937" cy="523220"/>
            </a:xfrm>
            <a:prstGeom prst="rect">
              <a:avLst/>
            </a:prstGeom>
            <a:noFill/>
          </p:spPr>
          <p:txBody>
            <a:bodyPr wrap="square">
              <a:spAutoFit/>
            </a:bodyPr>
            <a:lstStyle/>
            <a:p>
              <a:r>
                <a:rPr lang="en-US" sz="2800" b="1" dirty="0">
                  <a:solidFill>
                    <a:srgbClr val="E49E00"/>
                  </a:solidFill>
                  <a:latin typeface="Arial" panose="020B0604020202020204" pitchFamily="34" charset="0"/>
                  <a:cs typeface="Arial" panose="020B0604020202020204" pitchFamily="34" charset="0"/>
                </a:rPr>
                <a:t>R-</a:t>
              </a:r>
              <a:endParaRPr lang="de-DE" sz="2800" b="1" dirty="0">
                <a:solidFill>
                  <a:srgbClr val="E49E00"/>
                </a:solidFill>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C88EE6D6-2B76-D34D-0560-4A71EBB61AE5}"/>
                </a:ext>
              </a:extLst>
            </p:cNvPr>
            <p:cNvSpPr txBox="1"/>
            <p:nvPr/>
          </p:nvSpPr>
          <p:spPr>
            <a:xfrm>
              <a:off x="2523484" y="23834840"/>
              <a:ext cx="976312" cy="523220"/>
            </a:xfrm>
            <a:prstGeom prst="rect">
              <a:avLst/>
            </a:prstGeom>
            <a:noFill/>
          </p:spPr>
          <p:txBody>
            <a:bodyPr wrap="square">
              <a:spAutoFit/>
            </a:bodyPr>
            <a:lstStyle/>
            <a:p>
              <a:r>
                <a:rPr lang="en-US" sz="2800" b="1" dirty="0">
                  <a:solidFill>
                    <a:srgbClr val="009F73"/>
                  </a:solidFill>
                  <a:latin typeface="Arial" panose="020B0604020202020204" pitchFamily="34" charset="0"/>
                  <a:cs typeface="Arial" panose="020B0604020202020204" pitchFamily="34" charset="0"/>
                </a:rPr>
                <a:t>R+</a:t>
              </a:r>
              <a:endParaRPr lang="de-DE" sz="2800" b="1" dirty="0">
                <a:solidFill>
                  <a:srgbClr val="009F73"/>
                </a:solidFill>
                <a:latin typeface="Arial" panose="020B0604020202020204" pitchFamily="34" charset="0"/>
                <a:cs typeface="Arial" panose="020B0604020202020204" pitchFamily="34" charset="0"/>
              </a:endParaRPr>
            </a:p>
          </p:txBody>
        </p:sp>
        <p:pic>
          <p:nvPicPr>
            <p:cNvPr id="9" name="Grafik 8" descr="Ein Bild, das Screenshot, Diagramm, Reihe, Farbigkeit enthält.&#10;&#10;Automatisch generierte Beschreibung">
              <a:extLst>
                <a:ext uri="{FF2B5EF4-FFF2-40B4-BE49-F238E27FC236}">
                  <a16:creationId xmlns:a16="http://schemas.microsoft.com/office/drawing/2014/main" id="{BFFABBCA-623A-691F-59AB-3BAD5692CE1A}"/>
                </a:ext>
              </a:extLst>
            </p:cNvPr>
            <p:cNvPicPr>
              <a:picLocks noChangeAspect="1"/>
            </p:cNvPicPr>
            <p:nvPr/>
          </p:nvPicPr>
          <p:blipFill>
            <a:blip r:embed="rId17">
              <a:extLst>
                <a:ext uri="{28A0092B-C50C-407E-A947-70E740481C1C}">
                  <a14:useLocalDpi xmlns:a14="http://schemas.microsoft.com/office/drawing/2010/main" val="0"/>
                </a:ext>
              </a:extLst>
            </a:blip>
            <a:srcRect t="10625" r="1699"/>
            <a:stretch/>
          </p:blipFill>
          <p:spPr>
            <a:xfrm>
              <a:off x="1134895" y="24362299"/>
              <a:ext cx="13762856" cy="3753928"/>
            </a:xfrm>
            <a:prstGeom prst="rect">
              <a:avLst/>
            </a:prstGeom>
          </p:spPr>
        </p:pic>
        <p:grpSp>
          <p:nvGrpSpPr>
            <p:cNvPr id="11" name="Gruppieren 10">
              <a:extLst>
                <a:ext uri="{FF2B5EF4-FFF2-40B4-BE49-F238E27FC236}">
                  <a16:creationId xmlns:a16="http://schemas.microsoft.com/office/drawing/2014/main" id="{1E796826-5AD9-56CB-3B1A-464426A83772}"/>
                </a:ext>
              </a:extLst>
            </p:cNvPr>
            <p:cNvGrpSpPr/>
            <p:nvPr/>
          </p:nvGrpSpPr>
          <p:grpSpPr>
            <a:xfrm>
              <a:off x="3734520" y="23047481"/>
              <a:ext cx="1487549" cy="1491887"/>
              <a:chOff x="10485686" y="23804524"/>
              <a:chExt cx="1208341" cy="1319230"/>
            </a:xfrm>
          </p:grpSpPr>
          <p:pic>
            <p:nvPicPr>
              <p:cNvPr id="21" name="Grafik 20" descr="Gedankenblase Silhouette">
                <a:extLst>
                  <a:ext uri="{FF2B5EF4-FFF2-40B4-BE49-F238E27FC236}">
                    <a16:creationId xmlns:a16="http://schemas.microsoft.com/office/drawing/2014/main" id="{D4258D8E-7853-8B41-EB69-2F872EE33F1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485686" y="23804524"/>
                <a:ext cx="1208341" cy="1319230"/>
              </a:xfrm>
              <a:prstGeom prst="rect">
                <a:avLst/>
              </a:prstGeom>
            </p:spPr>
          </p:pic>
          <p:sp>
            <p:nvSpPr>
              <p:cNvPr id="24" name="Gewitterblitz 23">
                <a:extLst>
                  <a:ext uri="{FF2B5EF4-FFF2-40B4-BE49-F238E27FC236}">
                    <a16:creationId xmlns:a16="http://schemas.microsoft.com/office/drawing/2014/main" id="{8D6C01A5-CAB5-78CC-2351-593A4CCDDC77}"/>
                  </a:ext>
                </a:extLst>
              </p:cNvPr>
              <p:cNvSpPr/>
              <p:nvPr/>
            </p:nvSpPr>
            <p:spPr>
              <a:xfrm rot="3090432">
                <a:off x="10894262" y="24121949"/>
                <a:ext cx="406964" cy="388892"/>
              </a:xfrm>
              <a:prstGeom prst="lightningBol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27" name="Gruppieren 26">
              <a:extLst>
                <a:ext uri="{FF2B5EF4-FFF2-40B4-BE49-F238E27FC236}">
                  <a16:creationId xmlns:a16="http://schemas.microsoft.com/office/drawing/2014/main" id="{E4AFF633-AF0D-7753-8D79-6C8F88AC029D}"/>
                </a:ext>
              </a:extLst>
            </p:cNvPr>
            <p:cNvGrpSpPr/>
            <p:nvPr/>
          </p:nvGrpSpPr>
          <p:grpSpPr>
            <a:xfrm>
              <a:off x="3062683" y="28181176"/>
              <a:ext cx="2807176" cy="566311"/>
              <a:chOff x="9536572" y="23574424"/>
              <a:chExt cx="3025065" cy="530305"/>
            </a:xfrm>
          </p:grpSpPr>
          <p:pic>
            <p:nvPicPr>
              <p:cNvPr id="29" name="Grafik 28" descr="Lautsprecher stummschalten mit einfarbiger Füllung">
                <a:extLst>
                  <a:ext uri="{FF2B5EF4-FFF2-40B4-BE49-F238E27FC236}">
                    <a16:creationId xmlns:a16="http://schemas.microsoft.com/office/drawing/2014/main" id="{46C72A16-7FA7-D5F4-C789-D4B6F6A75AA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031332" y="23574424"/>
                <a:ext cx="530305" cy="530305"/>
              </a:xfrm>
              <a:prstGeom prst="rect">
                <a:avLst/>
              </a:prstGeom>
            </p:spPr>
          </p:pic>
          <p:pic>
            <p:nvPicPr>
              <p:cNvPr id="41" name="Grafik 40" descr="Volumen mit einfarbiger Füllung">
                <a:extLst>
                  <a:ext uri="{FF2B5EF4-FFF2-40B4-BE49-F238E27FC236}">
                    <a16:creationId xmlns:a16="http://schemas.microsoft.com/office/drawing/2014/main" id="{447EAEE0-1FB4-1D17-9E5D-240366CE509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36572" y="23574424"/>
                <a:ext cx="530305" cy="530305"/>
              </a:xfrm>
              <a:prstGeom prst="rect">
                <a:avLst/>
              </a:prstGeom>
            </p:spPr>
          </p:pic>
          <p:cxnSp>
            <p:nvCxnSpPr>
              <p:cNvPr id="50" name="Gerade Verbindung mit Pfeil 49">
                <a:extLst>
                  <a:ext uri="{FF2B5EF4-FFF2-40B4-BE49-F238E27FC236}">
                    <a16:creationId xmlns:a16="http://schemas.microsoft.com/office/drawing/2014/main" id="{BE0B5E58-DCAA-6011-CEC1-708254080ED4}"/>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nvGrpSpPr>
            <p:cNvPr id="51" name="Gruppieren 50">
              <a:extLst>
                <a:ext uri="{FF2B5EF4-FFF2-40B4-BE49-F238E27FC236}">
                  <a16:creationId xmlns:a16="http://schemas.microsoft.com/office/drawing/2014/main" id="{C453484C-088C-B8D4-465F-4A498712DC90}"/>
                </a:ext>
              </a:extLst>
            </p:cNvPr>
            <p:cNvGrpSpPr/>
            <p:nvPr/>
          </p:nvGrpSpPr>
          <p:grpSpPr>
            <a:xfrm>
              <a:off x="9806296" y="28126706"/>
              <a:ext cx="2807176" cy="566311"/>
              <a:chOff x="9536572" y="23574424"/>
              <a:chExt cx="3025065" cy="530305"/>
            </a:xfrm>
          </p:grpSpPr>
          <p:pic>
            <p:nvPicPr>
              <p:cNvPr id="52" name="Grafik 51" descr="Lautsprecher stummschalten mit einfarbiger Füllung">
                <a:extLst>
                  <a:ext uri="{FF2B5EF4-FFF2-40B4-BE49-F238E27FC236}">
                    <a16:creationId xmlns:a16="http://schemas.microsoft.com/office/drawing/2014/main" id="{49118D3F-334F-B639-B3C3-E36359C586E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2031332" y="23574424"/>
                <a:ext cx="530305" cy="530305"/>
              </a:xfrm>
              <a:prstGeom prst="rect">
                <a:avLst/>
              </a:prstGeom>
            </p:spPr>
          </p:pic>
          <p:pic>
            <p:nvPicPr>
              <p:cNvPr id="53" name="Grafik 52" descr="Volumen mit einfarbiger Füllung">
                <a:extLst>
                  <a:ext uri="{FF2B5EF4-FFF2-40B4-BE49-F238E27FC236}">
                    <a16:creationId xmlns:a16="http://schemas.microsoft.com/office/drawing/2014/main" id="{4AF54208-E8A3-565D-022C-6BB3FEE010C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36572" y="23574424"/>
                <a:ext cx="530305" cy="530305"/>
              </a:xfrm>
              <a:prstGeom prst="rect">
                <a:avLst/>
              </a:prstGeom>
            </p:spPr>
          </p:pic>
          <p:cxnSp>
            <p:nvCxnSpPr>
              <p:cNvPr id="54" name="Gerade Verbindung mit Pfeil 53">
                <a:extLst>
                  <a:ext uri="{FF2B5EF4-FFF2-40B4-BE49-F238E27FC236}">
                    <a16:creationId xmlns:a16="http://schemas.microsoft.com/office/drawing/2014/main" id="{284BD3F6-B013-4ACD-FAAA-F02322D6CD2E}"/>
                  </a:ext>
                </a:extLst>
              </p:cNvPr>
              <p:cNvCxnSpPr>
                <a:cxnSpLocks/>
              </p:cNvCxnSpPr>
              <p:nvPr/>
            </p:nvCxnSpPr>
            <p:spPr>
              <a:xfrm flipV="1">
                <a:off x="10087566" y="23804524"/>
                <a:ext cx="1790109" cy="1600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
        <p:nvSpPr>
          <p:cNvPr id="58" name="Textfeld 57">
            <a:extLst>
              <a:ext uri="{FF2B5EF4-FFF2-40B4-BE49-F238E27FC236}">
                <a16:creationId xmlns:a16="http://schemas.microsoft.com/office/drawing/2014/main" id="{6CDA2D44-73F7-9854-73A9-48CC98A8022D}"/>
              </a:ext>
            </a:extLst>
          </p:cNvPr>
          <p:cNvSpPr txBox="1"/>
          <p:nvPr/>
        </p:nvSpPr>
        <p:spPr>
          <a:xfrm>
            <a:off x="7669108" y="21892960"/>
            <a:ext cx="7087544" cy="2246769"/>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2800" dirty="0"/>
              <a:t>Luminance traces illustrating functional connectivity of neurons based on simultaneous activation.</a:t>
            </a:r>
            <a:endParaRPr kumimoji="0" lang="en-US" sz="280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just" defTabSz="457200" rtl="0" eaLnBrk="1" fontAlgn="auto" latinLnBrk="0" hangingPunct="1">
              <a:lnSpc>
                <a:spcPct val="100000"/>
              </a:lnSpc>
              <a:spcBef>
                <a:spcPts val="0"/>
              </a:spcBef>
              <a:spcAft>
                <a:spcPts val="0"/>
              </a:spcAft>
              <a:buClr>
                <a:srgbClr val="A5A5A5">
                  <a:lumMod val="75000"/>
                </a:srgbClr>
              </a:buClr>
              <a:buSzTx/>
              <a:buFontTx/>
              <a:buNone/>
              <a:tabLst/>
              <a:defRPr/>
            </a:pPr>
            <a:r>
              <a:rPr lang="en-US" sz="2800" dirty="0">
                <a:solidFill>
                  <a:prstClr val="black"/>
                </a:solidFill>
                <a:latin typeface="Calibri Light" panose="020F0302020204030204"/>
              </a:rPr>
              <a:t>Networks are constructed and analyzed based on this definition.</a:t>
            </a:r>
            <a:endParaRPr kumimoji="0" lang="en-US" sz="280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34450010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1104</Words>
  <Application>Microsoft Office PowerPoint</Application>
  <PresentationFormat>Benutzerdefiniert</PresentationFormat>
  <Paragraphs>160</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Larglinda Islami</dc:creator>
  <cp:lastModifiedBy>Manuela Beyer</cp:lastModifiedBy>
  <cp:revision>105</cp:revision>
  <dcterms:created xsi:type="dcterms:W3CDTF">2022-11-04T06:58:36Z</dcterms:created>
  <dcterms:modified xsi:type="dcterms:W3CDTF">2024-09-22T11:59:05Z</dcterms:modified>
</cp:coreProperties>
</file>