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9_CD568B29.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65"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userDrawn="1">
          <p15:clr>
            <a:srgbClr val="A4A3A4"/>
          </p15:clr>
        </p15:guide>
        <p15:guide id="2" pos="9533"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77D471D-663D-7C80-7542-FCB361F19391}" name="Manuela Beyer" initials="MB" userId="0fde600bc97b3c80"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F73"/>
    <a:srgbClr val="FF0000"/>
    <a:srgbClr val="E49E00"/>
    <a:srgbClr val="FF50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19" autoAdjust="0"/>
    <p:restoredTop sz="95244" autoAdjust="0"/>
  </p:normalViewPr>
  <p:slideViewPr>
    <p:cSldViewPr snapToGrid="0">
      <p:cViewPr>
        <p:scale>
          <a:sx n="31" d="100"/>
          <a:sy n="31" d="100"/>
        </p:scale>
        <p:origin x="141" y="-3225"/>
      </p:cViewPr>
      <p:guideLst>
        <p:guide orient="horz" pos="13479"/>
        <p:guide pos="9533"/>
      </p:guideLst>
    </p:cSldViewPr>
  </p:slideViewPr>
  <p:notesTextViewPr>
    <p:cViewPr>
      <p:scale>
        <a:sx n="1" d="1"/>
        <a:sy n="1" d="1"/>
      </p:scale>
      <p:origin x="0" y="0"/>
    </p:cViewPr>
  </p:notesTextViewPr>
  <p:sorterViewPr>
    <p:cViewPr>
      <p:scale>
        <a:sx n="100" d="100"/>
        <a:sy n="100" d="100"/>
      </p:scale>
      <p:origin x="0" y="-5227"/>
    </p:cViewPr>
  </p:sorterViewPr>
  <p:gridSpacing cx="457200" cy="457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modernComment_109_CD568B29.xml><?xml version="1.0" encoding="utf-8"?>
<p188:cmLst xmlns:a="http://schemas.openxmlformats.org/drawingml/2006/main" xmlns:r="http://schemas.openxmlformats.org/officeDocument/2006/relationships" xmlns:p188="http://schemas.microsoft.com/office/powerpoint/2018/8/main">
  <p188:cm id="{80B98F11-45B8-46CD-94A0-B6006ACE61D1}" authorId="{777D471D-663D-7C80-7542-FCB361F19391}" created="2024-09-23T10:47:39.813">
    <ac:deMkLst xmlns:ac="http://schemas.microsoft.com/office/drawing/2013/main/command">
      <pc:docMk xmlns:pc="http://schemas.microsoft.com/office/powerpoint/2013/main/command"/>
      <pc:sldMk xmlns:pc="http://schemas.microsoft.com/office/powerpoint/2013/main/command" cId="3445001001" sldId="265"/>
      <ac:grpSpMk id="1346" creationId="{991A0613-A437-87C1-80A0-282E139A1DA5}"/>
    </ac:deMkLst>
    <p188:txBody>
      <a:bodyPr/>
      <a:lstStyle/>
      <a:p>
        <a:r>
          <a:rPr lang="de-DE"/>
          <a:t>replace by actual traces!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A0F8AB-4537-4ED8-AE99-4CEEA2D9DCDB}" type="datetimeFigureOut">
              <a:rPr lang="en-US" smtClean="0"/>
              <a:t>9/23/2024</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F8A0E5-0752-4D50-B4EC-8FD438C7B70B}" type="slidenum">
              <a:rPr lang="en-US" smtClean="0"/>
              <a:t>‹Nr.›</a:t>
            </a:fld>
            <a:endParaRPr lang="en-US"/>
          </a:p>
        </p:txBody>
      </p:sp>
    </p:spTree>
    <p:extLst>
      <p:ext uri="{BB962C8B-B14F-4D97-AF65-F5344CB8AC3E}">
        <p14:creationId xmlns:p14="http://schemas.microsoft.com/office/powerpoint/2010/main" val="1440263840"/>
      </p:ext>
    </p:extLst>
  </p:cSld>
  <p:clrMap bg1="lt1" tx1="dk1" bg2="lt2" tx2="dk2" accent1="accent1" accent2="accent2" accent3="accent3" accent4="accent4" accent5="accent5" accent6="accent6" hlink="hlink" folHlink="folHlink"/>
  <p:notesStyle>
    <a:lvl1pPr marL="0" algn="l" defTabSz="3455975" rtl="0" eaLnBrk="1" latinLnBrk="0" hangingPunct="1">
      <a:defRPr sz="4535" kern="1200">
        <a:solidFill>
          <a:schemeClr val="tx1"/>
        </a:solidFill>
        <a:latin typeface="+mn-lt"/>
        <a:ea typeface="+mn-ea"/>
        <a:cs typeface="+mn-cs"/>
      </a:defRPr>
    </a:lvl1pPr>
    <a:lvl2pPr marL="1727987" algn="l" defTabSz="3455975" rtl="0" eaLnBrk="1" latinLnBrk="0" hangingPunct="1">
      <a:defRPr sz="4535" kern="1200">
        <a:solidFill>
          <a:schemeClr val="tx1"/>
        </a:solidFill>
        <a:latin typeface="+mn-lt"/>
        <a:ea typeface="+mn-ea"/>
        <a:cs typeface="+mn-cs"/>
      </a:defRPr>
    </a:lvl2pPr>
    <a:lvl3pPr marL="3455975" algn="l" defTabSz="3455975" rtl="0" eaLnBrk="1" latinLnBrk="0" hangingPunct="1">
      <a:defRPr sz="4535" kern="1200">
        <a:solidFill>
          <a:schemeClr val="tx1"/>
        </a:solidFill>
        <a:latin typeface="+mn-lt"/>
        <a:ea typeface="+mn-ea"/>
        <a:cs typeface="+mn-cs"/>
      </a:defRPr>
    </a:lvl3pPr>
    <a:lvl4pPr marL="5183962" algn="l" defTabSz="3455975" rtl="0" eaLnBrk="1" latinLnBrk="0" hangingPunct="1">
      <a:defRPr sz="4535" kern="1200">
        <a:solidFill>
          <a:schemeClr val="tx1"/>
        </a:solidFill>
        <a:latin typeface="+mn-lt"/>
        <a:ea typeface="+mn-ea"/>
        <a:cs typeface="+mn-cs"/>
      </a:defRPr>
    </a:lvl4pPr>
    <a:lvl5pPr marL="6911950" algn="l" defTabSz="3455975" rtl="0" eaLnBrk="1" latinLnBrk="0" hangingPunct="1">
      <a:defRPr sz="4535" kern="1200">
        <a:solidFill>
          <a:schemeClr val="tx1"/>
        </a:solidFill>
        <a:latin typeface="+mn-lt"/>
        <a:ea typeface="+mn-ea"/>
        <a:cs typeface="+mn-cs"/>
      </a:defRPr>
    </a:lvl5pPr>
    <a:lvl6pPr marL="8639937" algn="l" defTabSz="3455975" rtl="0" eaLnBrk="1" latinLnBrk="0" hangingPunct="1">
      <a:defRPr sz="4535" kern="1200">
        <a:solidFill>
          <a:schemeClr val="tx1"/>
        </a:solidFill>
        <a:latin typeface="+mn-lt"/>
        <a:ea typeface="+mn-ea"/>
        <a:cs typeface="+mn-cs"/>
      </a:defRPr>
    </a:lvl6pPr>
    <a:lvl7pPr marL="10367924" algn="l" defTabSz="3455975" rtl="0" eaLnBrk="1" latinLnBrk="0" hangingPunct="1">
      <a:defRPr sz="4535" kern="1200">
        <a:solidFill>
          <a:schemeClr val="tx1"/>
        </a:solidFill>
        <a:latin typeface="+mn-lt"/>
        <a:ea typeface="+mn-ea"/>
        <a:cs typeface="+mn-cs"/>
      </a:defRPr>
    </a:lvl7pPr>
    <a:lvl8pPr marL="12095912" algn="l" defTabSz="3455975" rtl="0" eaLnBrk="1" latinLnBrk="0" hangingPunct="1">
      <a:defRPr sz="4535" kern="1200">
        <a:solidFill>
          <a:schemeClr val="tx1"/>
        </a:solidFill>
        <a:latin typeface="+mn-lt"/>
        <a:ea typeface="+mn-ea"/>
        <a:cs typeface="+mn-cs"/>
      </a:defRPr>
    </a:lvl8pPr>
    <a:lvl9pPr marL="13823899" algn="l" defTabSz="3455975" rtl="0" eaLnBrk="1" latinLnBrk="0" hangingPunct="1">
      <a:defRPr sz="453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8388" y="1143000"/>
            <a:ext cx="21812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1F8A0E5-0752-4D50-B4EC-8FD438C7B70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8933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EA10E6-99B3-48BB-BA73-A41CE05CC475}"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2849052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A10E6-99B3-48BB-BA73-A41CE05CC475}"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2428238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A10E6-99B3-48BB-BA73-A41CE05CC475}"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4165463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A10E6-99B3-48BB-BA73-A41CE05CC475}"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2235861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EA10E6-99B3-48BB-BA73-A41CE05CC475}"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882369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EA10E6-99B3-48BB-BA73-A41CE05CC475}"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2520753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EA10E6-99B3-48BB-BA73-A41CE05CC475}" type="datetimeFigureOut">
              <a:rPr lang="en-US" smtClean="0"/>
              <a:t>9/23/2024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3588408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EA10E6-99B3-48BB-BA73-A41CE05CC475}" type="datetimeFigureOut">
              <a:rPr lang="en-US" smtClean="0"/>
              <a:t>9/23/2024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475953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EA10E6-99B3-48BB-BA73-A41CE05CC475}" type="datetimeFigureOut">
              <a:rPr lang="en-US" smtClean="0"/>
              <a:t>9/23/2024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3348114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74EA10E6-99B3-48BB-BA73-A41CE05CC475}"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141121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74EA10E6-99B3-48BB-BA73-A41CE05CC475}"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2416789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74EA10E6-99B3-48BB-BA73-A41CE05CC475}" type="datetimeFigureOut">
              <a:rPr lang="en-US" smtClean="0"/>
              <a:t>9/23/2024</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7CE576FC-2F7D-44B7-AA91-B9A1225E44FE}" type="slidenum">
              <a:rPr lang="en-US" smtClean="0"/>
              <a:t>‹Nr.›</a:t>
            </a:fld>
            <a:endParaRPr lang="en-US"/>
          </a:p>
        </p:txBody>
      </p:sp>
    </p:spTree>
    <p:extLst>
      <p:ext uri="{BB962C8B-B14F-4D97-AF65-F5344CB8AC3E}">
        <p14:creationId xmlns:p14="http://schemas.microsoft.com/office/powerpoint/2010/main" val="32582085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4.png"/><Relationship Id="rId3" Type="http://schemas.microsoft.com/office/2018/10/relationships/comments" Target="../comments/modernComment_109_CD568B29.xml"/><Relationship Id="rId7" Type="http://schemas.openxmlformats.org/officeDocument/2006/relationships/image" Target="../media/image4.png"/><Relationship Id="rId12" Type="http://schemas.openxmlformats.org/officeDocument/2006/relationships/image" Target="../media/image9.svg"/><Relationship Id="rId17" Type="http://schemas.openxmlformats.org/officeDocument/2006/relationships/image" Target="../media/image13.png"/><Relationship Id="rId2" Type="http://schemas.openxmlformats.org/officeDocument/2006/relationships/notesSlide" Target="../notesSlides/notesSlide1.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image" Target="../media/image3.jpeg"/><Relationship Id="rId11" Type="http://schemas.openxmlformats.org/officeDocument/2006/relationships/image" Target="../media/image8.png"/><Relationship Id="rId5" Type="http://schemas.openxmlformats.org/officeDocument/2006/relationships/image" Target="../media/image2.jpeg"/><Relationship Id="rId15" Type="http://schemas.openxmlformats.org/officeDocument/2006/relationships/image" Target="../media/image12.png"/><Relationship Id="rId10" Type="http://schemas.openxmlformats.org/officeDocument/2006/relationships/image" Target="../media/image7.sv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D68679DD-C69F-65C9-AE9B-1189ED5F1639}"/>
              </a:ext>
            </a:extLst>
          </p:cNvPr>
          <p:cNvSpPr txBox="1"/>
          <p:nvPr/>
        </p:nvSpPr>
        <p:spPr>
          <a:xfrm>
            <a:off x="975677" y="865172"/>
            <a:ext cx="16184563" cy="5069208"/>
          </a:xfrm>
          <a:prstGeom prst="rect">
            <a:avLst/>
          </a:prstGeom>
          <a:solidFill>
            <a:schemeClr val="bg1"/>
          </a:solidFill>
          <a:ln w="9525">
            <a:noFill/>
          </a:ln>
        </p:spPr>
        <p:txBody>
          <a:bodyPr wrap="square" lIns="274320" tIns="274320" rIns="274320" bIns="274320" rtlCol="0" anchor="ctr" anchorCtr="0">
            <a:spAutoFit/>
          </a:bodyPr>
          <a:lstStyle/>
          <a:p>
            <a:pPr marL="36345" marR="0" lvl="0" indent="0" defTabSz="457200" rtl="0" eaLnBrk="1" fontAlgn="auto" latinLnBrk="0" hangingPunct="1">
              <a:lnSpc>
                <a:spcPct val="100000"/>
              </a:lnSpc>
              <a:spcBef>
                <a:spcPts val="0"/>
              </a:spcBef>
              <a:spcAft>
                <a:spcPts val="0"/>
              </a:spcAft>
              <a:buClrTx/>
              <a:buSzTx/>
              <a:buFontTx/>
              <a:buNone/>
              <a:tabLst/>
              <a:defRPr/>
            </a:pPr>
            <a:r>
              <a:rPr lang="en-US" sz="4800" b="1" dirty="0">
                <a:solidFill>
                  <a:srgbClr val="4472C4"/>
                </a:solidFill>
                <a:latin typeface="+mj-lt"/>
              </a:rPr>
              <a:t>Differential adaptive regulation of fear extinction: </a:t>
            </a:r>
            <a:br>
              <a:rPr lang="en-US" sz="4800" b="1" dirty="0">
                <a:solidFill>
                  <a:srgbClr val="4472C4"/>
                </a:solidFill>
                <a:latin typeface="+mj-lt"/>
              </a:rPr>
            </a:br>
            <a:r>
              <a:rPr lang="en-US" sz="4800" b="1" dirty="0">
                <a:solidFill>
                  <a:srgbClr val="4472C4"/>
                </a:solidFill>
                <a:latin typeface="+mj-lt"/>
              </a:rPr>
              <a:t>Insights from behavioral and neuronal network analysis in trauma-induced stress resilient and susceptible phenotypes</a:t>
            </a:r>
          </a:p>
          <a:p>
            <a:pPr marL="36345" marR="0" lvl="0" indent="0" defTabSz="457200" rtl="0" eaLnBrk="1" fontAlgn="auto" latinLnBrk="0" hangingPunct="1">
              <a:lnSpc>
                <a:spcPct val="100000"/>
              </a:lnSpc>
              <a:spcBef>
                <a:spcPts val="0"/>
              </a:spcBef>
              <a:spcAft>
                <a:spcPts val="0"/>
              </a:spcAft>
              <a:buClrTx/>
              <a:buSzTx/>
              <a:buFontTx/>
              <a:buNone/>
              <a:tabLst/>
              <a:defRPr/>
            </a:pPr>
            <a:endParaRPr lang="en-US" sz="5400" dirty="0">
              <a:effectLst/>
              <a:latin typeface="+mj-lt"/>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3600" dirty="0">
                <a:effectLst/>
                <a:latin typeface="+mj-lt"/>
                <a:ea typeface="Calibri" panose="020F0502020204030204" pitchFamily="34" charset="0"/>
                <a:cs typeface="Arial" panose="020B0604020202020204" pitchFamily="34" charset="0"/>
              </a:rPr>
              <a:t>Larglinda Islami</a:t>
            </a:r>
            <a:r>
              <a:rPr lang="en-US" sz="3600" baseline="30000" dirty="0">
                <a:effectLst/>
                <a:latin typeface="+mj-lt"/>
                <a:ea typeface="Calibri" panose="020F0502020204030204" pitchFamily="34" charset="0"/>
                <a:cs typeface="Arial" panose="020B0604020202020204" pitchFamily="34" charset="0"/>
              </a:rPr>
              <a:t>1</a:t>
            </a:r>
            <a:r>
              <a:rPr lang="en-US" sz="3600" dirty="0">
                <a:effectLst/>
                <a:latin typeface="+mj-lt"/>
                <a:ea typeface="Calibri" panose="020F0502020204030204" pitchFamily="34" charset="0"/>
                <a:cs typeface="Arial" panose="020B0604020202020204" pitchFamily="34" charset="0"/>
              </a:rPr>
              <a:t>, Manuela A. Beyer</a:t>
            </a:r>
            <a:r>
              <a:rPr lang="en-US" sz="3600" baseline="30000" dirty="0">
                <a:effectLst/>
                <a:latin typeface="+mj-lt"/>
                <a:ea typeface="Calibri" panose="020F0502020204030204" pitchFamily="34" charset="0"/>
                <a:cs typeface="Arial" panose="020B0604020202020204" pitchFamily="34" charset="0"/>
              </a:rPr>
              <a:t>2</a:t>
            </a:r>
            <a:r>
              <a:rPr lang="en-US" sz="3600" dirty="0">
                <a:effectLst/>
                <a:latin typeface="+mj-lt"/>
                <a:ea typeface="Calibri" panose="020F0502020204030204" pitchFamily="34" charset="0"/>
                <a:cs typeface="Arial" panose="020B0604020202020204" pitchFamily="34" charset="0"/>
              </a:rPr>
              <a:t>, Janina Hesse</a:t>
            </a:r>
            <a:r>
              <a:rPr lang="en-US" sz="3600" baseline="30000" dirty="0">
                <a:effectLst/>
                <a:latin typeface="+mj-lt"/>
                <a:ea typeface="Calibri" panose="020F0502020204030204" pitchFamily="34" charset="0"/>
                <a:cs typeface="Arial" panose="020B0604020202020204" pitchFamily="34" charset="0"/>
              </a:rPr>
              <a:t>2</a:t>
            </a:r>
            <a:r>
              <a:rPr lang="en-US" sz="3600" dirty="0">
                <a:effectLst/>
                <a:latin typeface="+mj-lt"/>
                <a:ea typeface="Calibri" panose="020F0502020204030204" pitchFamily="34" charset="0"/>
                <a:cs typeface="Arial" panose="020B0604020202020204" pitchFamily="34" charset="0"/>
              </a:rPr>
              <a:t>, Beat Lutz</a:t>
            </a:r>
            <a:r>
              <a:rPr lang="en-US" sz="3600" baseline="30000" dirty="0">
                <a:effectLst/>
                <a:latin typeface="+mj-lt"/>
                <a:ea typeface="Calibri" panose="020F0502020204030204" pitchFamily="34" charset="0"/>
                <a:cs typeface="Arial" panose="020B0604020202020204" pitchFamily="34" charset="0"/>
              </a:rPr>
              <a:t>1</a:t>
            </a:r>
            <a:endParaRPr lang="en-US" sz="3600" dirty="0">
              <a:effectLst/>
              <a:latin typeface="+mj-lt"/>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400" baseline="30000" dirty="0">
                <a:effectLst/>
                <a:latin typeface="+mj-lt"/>
                <a:ea typeface="Calibri" panose="020F0502020204030204" pitchFamily="34" charset="0"/>
                <a:cs typeface="Arial" panose="020B0604020202020204" pitchFamily="34" charset="0"/>
              </a:rPr>
              <a:t>1</a:t>
            </a:r>
            <a:r>
              <a:rPr lang="en-US" sz="2400" dirty="0">
                <a:effectLst/>
                <a:latin typeface="+mj-lt"/>
                <a:ea typeface="Calibri" panose="020F0502020204030204" pitchFamily="34" charset="0"/>
                <a:cs typeface="Arial" panose="020B0604020202020204" pitchFamily="34" charset="0"/>
              </a:rPr>
              <a:t>Group Molecular and Cellular Mechanisms of Resilience, Leibniz Institute for Resilience Research, Mainz, Germany </a:t>
            </a:r>
            <a:br>
              <a:rPr lang="en-US" sz="2400" dirty="0">
                <a:effectLst/>
                <a:latin typeface="+mj-lt"/>
                <a:ea typeface="Calibri" panose="020F0502020204030204" pitchFamily="34" charset="0"/>
                <a:cs typeface="Arial" panose="020B0604020202020204" pitchFamily="34" charset="0"/>
              </a:rPr>
            </a:br>
            <a:r>
              <a:rPr lang="en-US" sz="2400" baseline="30000" dirty="0">
                <a:effectLst/>
                <a:latin typeface="+mj-lt"/>
                <a:ea typeface="Calibri" panose="020F0502020204030204" pitchFamily="34" charset="0"/>
                <a:cs typeface="Arial" panose="020B0604020202020204" pitchFamily="34" charset="0"/>
              </a:rPr>
              <a:t>2</a:t>
            </a:r>
            <a:r>
              <a:rPr lang="en-US" sz="2400" dirty="0">
                <a:effectLst/>
                <a:latin typeface="+mj-lt"/>
                <a:ea typeface="Calibri" panose="020F0502020204030204" pitchFamily="34" charset="0"/>
                <a:cs typeface="Arial" panose="020B0604020202020204" pitchFamily="34" charset="0"/>
              </a:rPr>
              <a:t>Group Computational Resilience Research, Leibniz Institute for Resilience Research, Mainz, Germany</a:t>
            </a:r>
          </a:p>
        </p:txBody>
      </p:sp>
      <p:pic>
        <p:nvPicPr>
          <p:cNvPr id="23" name="Picture 1">
            <a:extLst>
              <a:ext uri="{FF2B5EF4-FFF2-40B4-BE49-F238E27FC236}">
                <a16:creationId xmlns:a16="http://schemas.microsoft.com/office/drawing/2014/main" id="{72AC1E14-0BCD-A4A3-54A4-6E0D852D0B9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2997" r="10159"/>
          <a:stretch/>
        </p:blipFill>
        <p:spPr bwMode="auto">
          <a:xfrm>
            <a:off x="19130387" y="1985810"/>
            <a:ext cx="9703694" cy="441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1" name="TextBox 2250">
            <a:extLst>
              <a:ext uri="{FF2B5EF4-FFF2-40B4-BE49-F238E27FC236}">
                <a16:creationId xmlns:a16="http://schemas.microsoft.com/office/drawing/2014/main" id="{CFD1ABE6-3AB6-CF4D-5770-6FCBF00C1E08}"/>
              </a:ext>
            </a:extLst>
          </p:cNvPr>
          <p:cNvSpPr txBox="1"/>
          <p:nvPr/>
        </p:nvSpPr>
        <p:spPr>
          <a:xfrm>
            <a:off x="975676" y="6583680"/>
            <a:ext cx="28315603" cy="5570756"/>
          </a:xfrm>
          <a:prstGeom prst="rect">
            <a:avLst/>
          </a:prstGeom>
          <a:noFill/>
          <a:ln>
            <a:solidFill>
              <a:schemeClr val="accent1">
                <a:lumMod val="40000"/>
                <a:lumOff val="60000"/>
              </a:schemeClr>
            </a:solidFill>
          </a:ln>
        </p:spPr>
        <p:txBody>
          <a:bodyPr wrap="square" lIns="274320" tIns="274320" rIns="274320" bIns="274320" rtlCol="0">
            <a:spAutoFit/>
          </a:bodyPr>
          <a:lstStyle/>
          <a:p>
            <a:r>
              <a:rPr lang="en-US" sz="3600" b="1" dirty="0">
                <a:solidFill>
                  <a:srgbClr val="4472C4"/>
                </a:solidFill>
                <a:latin typeface="+mj-lt"/>
              </a:rPr>
              <a:t>BACKGROUND </a:t>
            </a:r>
          </a:p>
          <a:p>
            <a:pPr algn="just"/>
            <a:endParaRPr lang="en-US" dirty="0">
              <a:latin typeface="+mj-lt"/>
            </a:endParaRPr>
          </a:p>
          <a:p>
            <a:pPr algn="just"/>
            <a:r>
              <a:rPr lang="en-US" sz="3200" dirty="0">
                <a:latin typeface="+mj-lt"/>
              </a:rPr>
              <a:t>Following a traumatic event, stress-susceptible individuals may develop post-traumatic stress disorder (PTSD), which is characterized by intrusive re-experiencing of the fearful event, impaired fear-safety learning, and altered cognition. These changes are primarily driven by dysregulation in the medial prefrontal cortex (mPFC).</a:t>
            </a:r>
          </a:p>
          <a:p>
            <a:pPr algn="just"/>
            <a:endParaRPr lang="en-US" dirty="0">
              <a:latin typeface="+mj-lt"/>
            </a:endParaRPr>
          </a:p>
          <a:p>
            <a:pPr algn="just"/>
            <a:r>
              <a:rPr lang="en-US" sz="3200" dirty="0">
                <a:latin typeface="+mj-lt"/>
              </a:rPr>
              <a:t>Despite extensive research on fear extinction learning and its underlying neural mechanisms, there remains a limited understanding of how stress resilience and susceptibility are reflected in dynamic brain networks and how these networks shape (mal)adaptive behavioral responses. </a:t>
            </a:r>
          </a:p>
          <a:p>
            <a:pPr algn="just"/>
            <a:endParaRPr lang="en-US" dirty="0">
              <a:latin typeface="+mj-lt"/>
            </a:endParaRPr>
          </a:p>
          <a:p>
            <a:pPr algn="just"/>
            <a:r>
              <a:rPr lang="en-US" sz="3600" b="1" dirty="0">
                <a:solidFill>
                  <a:schemeClr val="accent1"/>
                </a:solidFill>
                <a:latin typeface="+mj-lt"/>
              </a:rPr>
              <a:t>In this study, we utilized a PTSD mouse model and performed data-driven stratification to classify resilient and susceptible phenotypes. </a:t>
            </a:r>
          </a:p>
          <a:p>
            <a:pPr algn="just"/>
            <a:r>
              <a:rPr lang="en-US" sz="3600" b="1" dirty="0">
                <a:solidFill>
                  <a:schemeClr val="accent1"/>
                </a:solidFill>
                <a:latin typeface="+mj-lt"/>
              </a:rPr>
              <a:t>By employing calcium imaging in freely moving animals, we explored the role of mPFC prelimbic pyramidal cells in stress-induced neural and behavioral alterations during fear extinction training.</a:t>
            </a:r>
            <a:endParaRPr lang="en-US" dirty="0"/>
          </a:p>
        </p:txBody>
      </p:sp>
      <p:sp>
        <p:nvSpPr>
          <p:cNvPr id="42" name="TextBox 41">
            <a:extLst>
              <a:ext uri="{FF2B5EF4-FFF2-40B4-BE49-F238E27FC236}">
                <a16:creationId xmlns:a16="http://schemas.microsoft.com/office/drawing/2014/main" id="{78995595-304B-D87C-07BA-8BEE1287CDC5}"/>
              </a:ext>
            </a:extLst>
          </p:cNvPr>
          <p:cNvSpPr txBox="1"/>
          <p:nvPr/>
        </p:nvSpPr>
        <p:spPr>
          <a:xfrm>
            <a:off x="15619755" y="35861616"/>
            <a:ext cx="13663312" cy="4555093"/>
          </a:xfrm>
          <a:prstGeom prst="rect">
            <a:avLst/>
          </a:prstGeom>
          <a:noFill/>
          <a:ln>
            <a:solidFill>
              <a:schemeClr val="accent1">
                <a:lumMod val="40000"/>
                <a:lumOff val="60000"/>
              </a:schemeClr>
            </a:solidFill>
          </a:ln>
        </p:spPr>
        <p:txBody>
          <a:bodyPr wrap="square" lIns="274320" tIns="274320" rIns="274320" bIns="274320" rtlCol="0">
            <a:spAutoFit/>
          </a:bodyPr>
          <a:lstStyle/>
          <a:p>
            <a:r>
              <a:rPr lang="en-US" sz="3600" b="1" dirty="0">
                <a:solidFill>
                  <a:srgbClr val="4472C4"/>
                </a:solidFill>
                <a:latin typeface="+mj-lt"/>
              </a:rPr>
              <a:t>PRELIMINARY SUMMARY</a:t>
            </a:r>
            <a:endParaRPr lang="en-US" dirty="0"/>
          </a:p>
          <a:p>
            <a:pPr algn="just" defTabSz="360000"/>
            <a:r>
              <a:rPr lang="en-US" sz="2800" dirty="0">
                <a:latin typeface="Arial" panose="020B0604020202020204" pitchFamily="34" charset="0"/>
                <a:cs typeface="Arial" panose="020B0604020202020204" pitchFamily="34" charset="0"/>
              </a:rPr>
              <a:t>Luminescence heatmaps revealed differences in neural activity between R+ (resilient) and R- (susceptible) groups following Auditory Fear Conditioning, with R- showing more activation to the expected shock. While R- animals seem to maintain a constant level of network complexity, the R+ group exhibited a decrease in complexity as extinction progressed over subsequent days. These findings suggest that network activity is more coordinated in R+ than R- animals, and that extinction leads to a more linear, chain-like processing of information, that is reached faster in R+ compared to R- animals. </a:t>
            </a:r>
            <a:endParaRPr lang="en-US" sz="1600" dirty="0">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0858021C-1AC3-D909-BFFA-97BB02599A41}"/>
              </a:ext>
            </a:extLst>
          </p:cNvPr>
          <p:cNvSpPr txBox="1"/>
          <p:nvPr/>
        </p:nvSpPr>
        <p:spPr>
          <a:xfrm>
            <a:off x="933078" y="40799073"/>
            <a:ext cx="28315602" cy="1661993"/>
          </a:xfrm>
          <a:prstGeom prst="rect">
            <a:avLst/>
          </a:prstGeom>
          <a:noFill/>
          <a:ln>
            <a:solidFill>
              <a:schemeClr val="accent1">
                <a:lumMod val="40000"/>
                <a:lumOff val="60000"/>
              </a:schemeClr>
            </a:solidFill>
          </a:ln>
        </p:spPr>
        <p:txBody>
          <a:bodyPr wrap="square" lIns="274320" tIns="274320" rIns="274320" bIns="274320" rtlCol="0">
            <a:spAutoFit/>
          </a:bodyPr>
          <a:lstStyle/>
          <a:p>
            <a:r>
              <a:rPr lang="en-US" sz="3600" b="1" dirty="0">
                <a:solidFill>
                  <a:srgbClr val="4472C4"/>
                </a:solidFill>
                <a:latin typeface="+mj-lt"/>
              </a:rPr>
              <a:t>REFERENCES</a:t>
            </a:r>
          </a:p>
          <a:p>
            <a:r>
              <a:rPr lang="en-US" sz="1800" b="1" i="1" dirty="0">
                <a:effectLst/>
                <a:latin typeface="Calibri" panose="020F0502020204030204" pitchFamily="34" charset="0"/>
                <a:ea typeface="Times New Roman" panose="02020603050405020304" pitchFamily="18" charset="0"/>
                <a:cs typeface="Arial" panose="020B0604020202020204" pitchFamily="34" charset="0"/>
              </a:rPr>
              <a:t>Busch</a:t>
            </a:r>
            <a:r>
              <a:rPr lang="en-US" sz="1800" i="1" dirty="0">
                <a:effectLst/>
                <a:latin typeface="Calibri" panose="020F0502020204030204" pitchFamily="34" charset="0"/>
                <a:ea typeface="Times New Roman" panose="02020603050405020304" pitchFamily="18" charset="0"/>
                <a:cs typeface="Arial" panose="020B0604020202020204" pitchFamily="34" charset="0"/>
              </a:rPr>
              <a:t>, A. M., </a:t>
            </a:r>
            <a:r>
              <a:rPr lang="en-US" sz="1800" i="1" dirty="0" err="1">
                <a:effectLst/>
                <a:latin typeface="Calibri" panose="020F0502020204030204" pitchFamily="34" charset="0"/>
                <a:ea typeface="Times New Roman" panose="02020603050405020304" pitchFamily="18" charset="0"/>
                <a:cs typeface="Arial" panose="020B0604020202020204" pitchFamily="34" charset="0"/>
              </a:rPr>
              <a:t>Kovlyagina</a:t>
            </a:r>
            <a:r>
              <a:rPr lang="en-US" sz="1800" i="1" dirty="0">
                <a:effectLst/>
                <a:latin typeface="Calibri" panose="020F0502020204030204" pitchFamily="34" charset="0"/>
                <a:ea typeface="Times New Roman" panose="02020603050405020304" pitchFamily="18" charset="0"/>
                <a:cs typeface="Arial" panose="020B0604020202020204" pitchFamily="34" charset="0"/>
              </a:rPr>
              <a:t>, I., Lutz, B., Todorov, H., &amp; Gerber, S. (2022). </a:t>
            </a:r>
            <a:r>
              <a:rPr lang="en-US" sz="1800" i="1" dirty="0" err="1">
                <a:effectLst/>
                <a:latin typeface="Calibri" panose="020F0502020204030204" pitchFamily="34" charset="0"/>
                <a:ea typeface="Times New Roman" panose="02020603050405020304" pitchFamily="18" charset="0"/>
                <a:cs typeface="Arial" panose="020B0604020202020204" pitchFamily="34" charset="0"/>
              </a:rPr>
              <a:t>beeRapp</a:t>
            </a:r>
            <a:r>
              <a:rPr lang="en-US" sz="1800" i="1" dirty="0">
                <a:effectLst/>
                <a:latin typeface="Calibri" panose="020F0502020204030204" pitchFamily="34" charset="0"/>
                <a:ea typeface="Times New Roman" panose="02020603050405020304" pitchFamily="18" charset="0"/>
                <a:cs typeface="Arial" panose="020B0604020202020204" pitchFamily="34" charset="0"/>
              </a:rPr>
              <a:t>: an R shiny app for automated high-throughput explorative analysis of multivariate behavioral data. Bioinformatics Advances, 2(1). https://doi.org/10.1093/bioadv/vbac082</a:t>
            </a:r>
          </a:p>
          <a:p>
            <a:r>
              <a:rPr lang="en-US" sz="1800" b="1" i="1" dirty="0">
                <a:effectLst/>
                <a:latin typeface="Calibri" panose="020F0502020204030204" pitchFamily="34" charset="0"/>
                <a:ea typeface="Times New Roman" panose="02020603050405020304" pitchFamily="18" charset="0"/>
                <a:cs typeface="Arial" panose="020B0604020202020204" pitchFamily="34" charset="0"/>
              </a:rPr>
              <a:t>Hagberg</a:t>
            </a:r>
            <a:r>
              <a:rPr lang="en-US" sz="1800" i="1" dirty="0">
                <a:effectLst/>
                <a:latin typeface="Calibri" panose="020F0502020204030204" pitchFamily="34" charset="0"/>
                <a:ea typeface="Times New Roman" panose="02020603050405020304" pitchFamily="18" charset="0"/>
                <a:cs typeface="Arial" panose="020B0604020202020204" pitchFamily="34" charset="0"/>
              </a:rPr>
              <a:t>, A. A., </a:t>
            </a:r>
            <a:r>
              <a:rPr lang="en-US" sz="1800" i="1" dirty="0" err="1">
                <a:effectLst/>
                <a:latin typeface="Calibri" panose="020F0502020204030204" pitchFamily="34" charset="0"/>
                <a:ea typeface="Times New Roman" panose="02020603050405020304" pitchFamily="18" charset="0"/>
                <a:cs typeface="Arial" panose="020B0604020202020204" pitchFamily="34" charset="0"/>
              </a:rPr>
              <a:t>Schult</a:t>
            </a:r>
            <a:r>
              <a:rPr lang="en-US" sz="1800" i="1" dirty="0">
                <a:effectLst/>
                <a:latin typeface="Calibri" panose="020F0502020204030204" pitchFamily="34" charset="0"/>
                <a:ea typeface="Times New Roman" panose="02020603050405020304" pitchFamily="18" charset="0"/>
                <a:cs typeface="Arial" panose="020B0604020202020204" pitchFamily="34" charset="0"/>
              </a:rPr>
              <a:t>, D. A., &amp; Swart, P. J. (2008). Exploring network structure, dynamics, and function using </a:t>
            </a:r>
            <a:r>
              <a:rPr lang="en-US" sz="1800" i="1" dirty="0" err="1">
                <a:effectLst/>
                <a:latin typeface="Calibri" panose="020F0502020204030204" pitchFamily="34" charset="0"/>
                <a:ea typeface="Times New Roman" panose="02020603050405020304" pitchFamily="18" charset="0"/>
                <a:cs typeface="Arial" panose="020B0604020202020204" pitchFamily="34" charset="0"/>
              </a:rPr>
              <a:t>NetworkX</a:t>
            </a:r>
            <a:r>
              <a:rPr lang="en-US" sz="1800" i="1" dirty="0">
                <a:effectLst/>
                <a:latin typeface="Calibri" panose="020F0502020204030204" pitchFamily="34" charset="0"/>
                <a:ea typeface="Times New Roman" panose="02020603050405020304" pitchFamily="18" charset="0"/>
                <a:cs typeface="Arial" panose="020B0604020202020204" pitchFamily="34" charset="0"/>
              </a:rPr>
              <a:t>. In </a:t>
            </a:r>
            <a:r>
              <a:rPr lang="en-US" sz="1800" i="1" dirty="0" err="1">
                <a:effectLst/>
                <a:latin typeface="Calibri" panose="020F0502020204030204" pitchFamily="34" charset="0"/>
                <a:ea typeface="Times New Roman" panose="02020603050405020304" pitchFamily="18" charset="0"/>
                <a:cs typeface="Arial" panose="020B0604020202020204" pitchFamily="34" charset="0"/>
              </a:rPr>
              <a:t>Gäel</a:t>
            </a:r>
            <a:r>
              <a:rPr lang="en-US" sz="1800" i="1" dirty="0">
                <a:effectLst/>
                <a:latin typeface="Calibri" panose="020F0502020204030204" pitchFamily="34" charset="0"/>
                <a:ea typeface="Times New Roman" panose="02020603050405020304" pitchFamily="18" charset="0"/>
                <a:cs typeface="Arial" panose="020B0604020202020204" pitchFamily="34" charset="0"/>
              </a:rPr>
              <a:t> </a:t>
            </a:r>
            <a:r>
              <a:rPr lang="en-US" sz="1800" i="1" dirty="0" err="1">
                <a:effectLst/>
                <a:latin typeface="Calibri" panose="020F0502020204030204" pitchFamily="34" charset="0"/>
                <a:ea typeface="Times New Roman" panose="02020603050405020304" pitchFamily="18" charset="0"/>
                <a:cs typeface="Arial" panose="020B0604020202020204" pitchFamily="34" charset="0"/>
              </a:rPr>
              <a:t>Varoquaux</a:t>
            </a:r>
            <a:r>
              <a:rPr lang="en-US" sz="1800" i="1" dirty="0">
                <a:effectLst/>
                <a:latin typeface="Calibri" panose="020F0502020204030204" pitchFamily="34" charset="0"/>
                <a:ea typeface="Times New Roman" panose="02020603050405020304" pitchFamily="18" charset="0"/>
                <a:cs typeface="Arial" panose="020B0604020202020204" pitchFamily="34" charset="0"/>
              </a:rPr>
              <a:t>, Travis Vaught, &amp; Jarrod Millman (Eds.), Proceedings of the 7th Python in Science Conference (SciPy2008) (pp. 11–15). Pasadena, CA, USA.</a:t>
            </a:r>
          </a:p>
        </p:txBody>
      </p:sp>
      <p:grpSp>
        <p:nvGrpSpPr>
          <p:cNvPr id="2246" name="Group 2245">
            <a:extLst>
              <a:ext uri="{FF2B5EF4-FFF2-40B4-BE49-F238E27FC236}">
                <a16:creationId xmlns:a16="http://schemas.microsoft.com/office/drawing/2014/main" id="{FF25E0C1-9C1B-0069-0C9D-7A3FAEB0EFD9}"/>
              </a:ext>
            </a:extLst>
          </p:cNvPr>
          <p:cNvGrpSpPr/>
          <p:nvPr/>
        </p:nvGrpSpPr>
        <p:grpSpPr>
          <a:xfrm>
            <a:off x="975676" y="12604885"/>
            <a:ext cx="28315602" cy="7201972"/>
            <a:chOff x="975676" y="12747390"/>
            <a:chExt cx="28315602" cy="7201972"/>
          </a:xfrm>
        </p:grpSpPr>
        <p:grpSp>
          <p:nvGrpSpPr>
            <p:cNvPr id="2245" name="Group 2244">
              <a:extLst>
                <a:ext uri="{FF2B5EF4-FFF2-40B4-BE49-F238E27FC236}">
                  <a16:creationId xmlns:a16="http://schemas.microsoft.com/office/drawing/2014/main" id="{6C295BB1-B513-DF98-D2E0-7F74DE6C7218}"/>
                </a:ext>
              </a:extLst>
            </p:cNvPr>
            <p:cNvGrpSpPr/>
            <p:nvPr/>
          </p:nvGrpSpPr>
          <p:grpSpPr>
            <a:xfrm>
              <a:off x="1088430" y="13279838"/>
              <a:ext cx="28194636" cy="5977146"/>
              <a:chOff x="1088430" y="13279838"/>
              <a:chExt cx="28194636" cy="5977146"/>
            </a:xfrm>
          </p:grpSpPr>
          <p:pic>
            <p:nvPicPr>
              <p:cNvPr id="1355" name="Picture 1354">
                <a:extLst>
                  <a:ext uri="{FF2B5EF4-FFF2-40B4-BE49-F238E27FC236}">
                    <a16:creationId xmlns:a16="http://schemas.microsoft.com/office/drawing/2014/main" id="{61726CD4-EF0A-64F4-EF68-D06F488B18BC}"/>
                  </a:ext>
                </a:extLst>
              </p:cNvPr>
              <p:cNvPicPr>
                <a:picLocks noChangeAspect="1"/>
              </p:cNvPicPr>
              <p:nvPr/>
            </p:nvPicPr>
            <p:blipFill>
              <a:blip r:embed="rId5">
                <a:extLst>
                  <a:ext uri="{28A0092B-C50C-407E-A947-70E740481C1C}">
                    <a14:useLocalDpi xmlns:a14="http://schemas.microsoft.com/office/drawing/2010/main" val="0"/>
                  </a:ext>
                </a:extLst>
              </a:blip>
              <a:srcRect l="532" t="20541" r="11818" b="32986"/>
              <a:stretch/>
            </p:blipFill>
            <p:spPr>
              <a:xfrm>
                <a:off x="1088430" y="13279838"/>
                <a:ext cx="15942212" cy="5977146"/>
              </a:xfrm>
              <a:prstGeom prst="rect">
                <a:avLst/>
              </a:prstGeom>
            </p:spPr>
          </p:pic>
          <p:pic>
            <p:nvPicPr>
              <p:cNvPr id="18" name="Picture 17">
                <a:extLst>
                  <a:ext uri="{FF2B5EF4-FFF2-40B4-BE49-F238E27FC236}">
                    <a16:creationId xmlns:a16="http://schemas.microsoft.com/office/drawing/2014/main" id="{A03ED61B-F693-38D3-F1C6-C9D0CFE690B7}"/>
                  </a:ext>
                </a:extLst>
              </p:cNvPr>
              <p:cNvPicPr>
                <a:picLocks noChangeAspect="1"/>
              </p:cNvPicPr>
              <p:nvPr/>
            </p:nvPicPr>
            <p:blipFill>
              <a:blip r:embed="rId6">
                <a:extLst>
                  <a:ext uri="{28A0092B-C50C-407E-A947-70E740481C1C}">
                    <a14:useLocalDpi xmlns:a14="http://schemas.microsoft.com/office/drawing/2010/main" val="0"/>
                  </a:ext>
                </a:extLst>
              </a:blip>
              <a:srcRect l="13267" t="21605" r="16894" b="34054"/>
              <a:stretch/>
            </p:blipFill>
            <p:spPr>
              <a:xfrm>
                <a:off x="17020230" y="13414717"/>
                <a:ext cx="12262836" cy="5711241"/>
              </a:xfrm>
              <a:prstGeom prst="rect">
                <a:avLst/>
              </a:prstGeom>
            </p:spPr>
          </p:pic>
        </p:grpSp>
        <p:sp>
          <p:nvSpPr>
            <p:cNvPr id="37" name="TextBox 36">
              <a:extLst>
                <a:ext uri="{FF2B5EF4-FFF2-40B4-BE49-F238E27FC236}">
                  <a16:creationId xmlns:a16="http://schemas.microsoft.com/office/drawing/2014/main" id="{0122F698-FF50-5FBE-8711-C57B490AC043}"/>
                </a:ext>
              </a:extLst>
            </p:cNvPr>
            <p:cNvSpPr txBox="1"/>
            <p:nvPr/>
          </p:nvSpPr>
          <p:spPr>
            <a:xfrm>
              <a:off x="975676" y="12747390"/>
              <a:ext cx="28315602" cy="7201972"/>
            </a:xfrm>
            <a:prstGeom prst="rect">
              <a:avLst/>
            </a:prstGeom>
            <a:noFill/>
            <a:ln>
              <a:solidFill>
                <a:schemeClr val="accent1">
                  <a:lumMod val="40000"/>
                  <a:lumOff val="60000"/>
                </a:schemeClr>
              </a:solidFill>
            </a:ln>
          </p:spPr>
          <p:txBody>
            <a:bodyPr wrap="square" lIns="274320" tIns="274320" rIns="274320" bIns="274320" rtlCol="0">
              <a:spAutoFit/>
            </a:bodyPr>
            <a:lstStyle/>
            <a:p>
              <a:r>
                <a:rPr lang="en-US" sz="3600" b="1" dirty="0">
                  <a:solidFill>
                    <a:srgbClr val="4472C4"/>
                  </a:solidFill>
                  <a:latin typeface="+mj-lt"/>
                </a:rPr>
                <a:t>EXPERIMENTAL TIMELINE</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sp>
        <p:nvSpPr>
          <p:cNvPr id="40" name="TextBox 39">
            <a:extLst>
              <a:ext uri="{FF2B5EF4-FFF2-40B4-BE49-F238E27FC236}">
                <a16:creationId xmlns:a16="http://schemas.microsoft.com/office/drawing/2014/main" id="{D21CBCD4-8670-F122-BF70-6D16B81FC1F5}"/>
              </a:ext>
            </a:extLst>
          </p:cNvPr>
          <p:cNvSpPr txBox="1"/>
          <p:nvPr/>
        </p:nvSpPr>
        <p:spPr>
          <a:xfrm>
            <a:off x="15552446" y="20257306"/>
            <a:ext cx="13738832" cy="14675749"/>
          </a:xfrm>
          <a:prstGeom prst="rect">
            <a:avLst/>
          </a:prstGeom>
          <a:noFill/>
          <a:ln>
            <a:solidFill>
              <a:schemeClr val="accent1">
                <a:lumMod val="40000"/>
                <a:lumOff val="60000"/>
              </a:schemeClr>
            </a:solidFill>
          </a:ln>
        </p:spPr>
        <p:txBody>
          <a:bodyPr wrap="square" lIns="274320" tIns="274320" rIns="274320" bIns="274320" rtlCol="0">
            <a:spAutoFit/>
          </a:bodyPr>
          <a:lstStyle/>
          <a:p>
            <a:r>
              <a:rPr lang="en-US" sz="3600" b="1" dirty="0">
                <a:solidFill>
                  <a:srgbClr val="4472C4"/>
                </a:solidFill>
                <a:latin typeface="+mj-lt"/>
              </a:rPr>
              <a:t>NETWORK METRICS DURING EXTINCTION TRAINING</a:t>
            </a:r>
          </a:p>
          <a:p>
            <a:endParaRPr lang="en-US" sz="3600" b="1" dirty="0">
              <a:solidFill>
                <a:srgbClr val="4472C4"/>
              </a:solidFill>
              <a:latin typeface="+mj-lt"/>
            </a:endParaRPr>
          </a:p>
          <a:p>
            <a:endParaRPr lang="en-US" sz="3600" b="1" dirty="0">
              <a:solidFill>
                <a:srgbClr val="4472C4"/>
              </a:solidFill>
              <a:latin typeface="+mj-lt"/>
            </a:endParaRPr>
          </a:p>
          <a:p>
            <a:endParaRPr lang="en-US" sz="3600" b="1" dirty="0">
              <a:solidFill>
                <a:srgbClr val="4472C4"/>
              </a:solidFill>
              <a:latin typeface="+mj-lt"/>
            </a:endParaRPr>
          </a:p>
          <a:p>
            <a:endParaRPr lang="en-US" sz="3600" b="1" dirty="0">
              <a:solidFill>
                <a:srgbClr val="4472C4"/>
              </a:solidFill>
              <a:latin typeface="+mj-lt"/>
            </a:endParaRPr>
          </a:p>
          <a:p>
            <a:endParaRPr lang="en-US" sz="3600" b="1" dirty="0">
              <a:solidFill>
                <a:srgbClr val="4472C4"/>
              </a:solidFill>
              <a:latin typeface="+mj-lt"/>
            </a:endParaRPr>
          </a:p>
          <a:p>
            <a:endParaRPr lang="en-US" sz="3600" b="1" dirty="0">
              <a:solidFill>
                <a:srgbClr val="4472C4"/>
              </a:solidFill>
              <a:latin typeface="+mj-lt"/>
            </a:endParaRPr>
          </a:p>
          <a:p>
            <a:endParaRPr lang="en-US" sz="3600" b="1" dirty="0">
              <a:solidFill>
                <a:srgbClr val="4472C4"/>
              </a:solidFill>
              <a:latin typeface="+mj-lt"/>
            </a:endParaRPr>
          </a:p>
          <a:p>
            <a:endParaRPr lang="en-US" sz="2400" b="1" dirty="0">
              <a:solidFill>
                <a:srgbClr val="4472C4"/>
              </a:solidFill>
              <a:latin typeface="+mj-lt"/>
            </a:endParaRPr>
          </a:p>
          <a:p>
            <a:endParaRPr lang="en-US" sz="2400" b="1" dirty="0">
              <a:solidFill>
                <a:srgbClr val="4472C4"/>
              </a:solidFill>
              <a:latin typeface="+mj-lt"/>
            </a:endParaRPr>
          </a:p>
          <a:p>
            <a:endParaRPr lang="en-GB" sz="2400" dirty="0">
              <a:latin typeface="Arial" panose="020B0604020202020204" pitchFamily="34" charset="0"/>
              <a:cs typeface="Arial" panose="020B0604020202020204" pitchFamily="34" charset="0"/>
            </a:endParaRPr>
          </a:p>
          <a:p>
            <a:pPr algn="just"/>
            <a:endParaRPr lang="en-GB" sz="2400" dirty="0">
              <a:latin typeface="Arial" panose="020B0604020202020204" pitchFamily="34" charset="0"/>
              <a:cs typeface="Arial" panose="020B0604020202020204" pitchFamily="34" charset="0"/>
            </a:endParaRPr>
          </a:p>
          <a:p>
            <a:pPr algn="just"/>
            <a:endParaRPr lang="en-GB" sz="2400" dirty="0">
              <a:latin typeface="Arial" panose="020B0604020202020204" pitchFamily="34" charset="0"/>
              <a:cs typeface="Arial" panose="020B0604020202020204" pitchFamily="34" charset="0"/>
            </a:endParaRPr>
          </a:p>
          <a:p>
            <a:pPr algn="just"/>
            <a:endParaRPr lang="en-GB" sz="2400" dirty="0">
              <a:latin typeface="Arial" panose="020B0604020202020204" pitchFamily="34" charset="0"/>
              <a:cs typeface="Arial" panose="020B0604020202020204" pitchFamily="34" charset="0"/>
            </a:endParaRPr>
          </a:p>
          <a:p>
            <a:pPr algn="just"/>
            <a:endParaRPr lang="en-GB" sz="2400" dirty="0">
              <a:latin typeface="Arial" panose="020B0604020202020204" pitchFamily="34" charset="0"/>
              <a:cs typeface="Arial" panose="020B0604020202020204" pitchFamily="34" charset="0"/>
            </a:endParaRPr>
          </a:p>
          <a:p>
            <a:endParaRPr lang="en-US" sz="3600" b="1" dirty="0">
              <a:solidFill>
                <a:srgbClr val="4472C4"/>
              </a:solidFill>
              <a:latin typeface="Arial" panose="020B0604020202020204" pitchFamily="34" charset="0"/>
              <a:cs typeface="Arial" panose="020B0604020202020204" pitchFamily="34" charset="0"/>
            </a:endParaRPr>
          </a:p>
          <a:p>
            <a:endParaRPr lang="en-US" sz="3600" b="1" dirty="0">
              <a:solidFill>
                <a:srgbClr val="00B050"/>
              </a:solidFill>
              <a:latin typeface="Arial" panose="020B0604020202020204" pitchFamily="34" charset="0"/>
              <a:cs typeface="Arial" panose="020B0604020202020204" pitchFamily="34" charset="0"/>
            </a:endParaRPr>
          </a:p>
          <a:p>
            <a:endParaRPr lang="en-US" sz="3600" b="1" dirty="0">
              <a:solidFill>
                <a:srgbClr val="4472C4"/>
              </a:solidFill>
              <a:latin typeface="Arial" panose="020B0604020202020204" pitchFamily="34" charset="0"/>
              <a:cs typeface="Arial" panose="020B0604020202020204" pitchFamily="34" charset="0"/>
            </a:endParaRPr>
          </a:p>
          <a:p>
            <a:pPr algn="just">
              <a:lnSpc>
                <a:spcPct val="107000"/>
              </a:lnSpc>
              <a:spcAft>
                <a:spcPts val="800"/>
              </a:spcAft>
            </a:pPr>
            <a:endParaRPr lang="en-US" sz="2400" dirty="0">
              <a:latin typeface="Arial" panose="020B0604020202020204" pitchFamily="34" charset="0"/>
              <a:cs typeface="Arial" panose="020B0604020202020204" pitchFamily="34" charset="0"/>
            </a:endParaRPr>
          </a:p>
          <a:p>
            <a:pPr algn="just">
              <a:lnSpc>
                <a:spcPct val="107000"/>
              </a:lnSpc>
              <a:spcAft>
                <a:spcPts val="800"/>
              </a:spcAft>
            </a:pPr>
            <a:endParaRPr lang="en-US" sz="2400" dirty="0">
              <a:latin typeface="Arial" panose="020B0604020202020204" pitchFamily="34" charset="0"/>
              <a:cs typeface="Arial" panose="020B0604020202020204" pitchFamily="34" charset="0"/>
            </a:endParaRPr>
          </a:p>
          <a:p>
            <a:pPr algn="just">
              <a:lnSpc>
                <a:spcPct val="107000"/>
              </a:lnSpc>
              <a:spcAft>
                <a:spcPts val="800"/>
              </a:spcAft>
            </a:pPr>
            <a:endParaRPr lang="en-US" sz="2400" dirty="0">
              <a:latin typeface="Arial" panose="020B0604020202020204" pitchFamily="34" charset="0"/>
              <a:cs typeface="Arial" panose="020B0604020202020204" pitchFamily="34" charset="0"/>
            </a:endParaRPr>
          </a:p>
          <a:p>
            <a:pPr algn="just">
              <a:lnSpc>
                <a:spcPct val="107000"/>
              </a:lnSpc>
              <a:spcAft>
                <a:spcPts val="800"/>
              </a:spcAft>
            </a:pPr>
            <a:endParaRPr lang="en-US" sz="2400" dirty="0">
              <a:latin typeface="Arial" panose="020B0604020202020204" pitchFamily="34" charset="0"/>
              <a:cs typeface="Arial" panose="020B0604020202020204" pitchFamily="34" charset="0"/>
            </a:endParaRPr>
          </a:p>
          <a:p>
            <a:pPr algn="just">
              <a:lnSpc>
                <a:spcPct val="107000"/>
              </a:lnSpc>
              <a:spcAft>
                <a:spcPts val="800"/>
              </a:spcAft>
            </a:pPr>
            <a:endParaRPr lang="en-US" sz="2400" dirty="0">
              <a:latin typeface="Arial" panose="020B0604020202020204" pitchFamily="34" charset="0"/>
              <a:cs typeface="Arial" panose="020B0604020202020204" pitchFamily="34" charset="0"/>
            </a:endParaRPr>
          </a:p>
          <a:p>
            <a:pPr algn="just">
              <a:lnSpc>
                <a:spcPct val="115000"/>
              </a:lnSpc>
              <a:spcAft>
                <a:spcPts val="800"/>
              </a:spcAft>
            </a:pPr>
            <a:endParaRPr lang="en-US" sz="2400" dirty="0">
              <a:latin typeface="Arial" panose="020B0604020202020204" pitchFamily="34" charset="0"/>
              <a:cs typeface="Arial" panose="020B0604020202020204" pitchFamily="34" charset="0"/>
            </a:endParaRPr>
          </a:p>
          <a:p>
            <a:pPr algn="just">
              <a:lnSpc>
                <a:spcPct val="115000"/>
              </a:lnSpc>
              <a:spcAft>
                <a:spcPts val="800"/>
              </a:spcAft>
            </a:pPr>
            <a:endParaRPr lang="en-US" sz="2400" dirty="0">
              <a:latin typeface="Arial" panose="020B0604020202020204" pitchFamily="34" charset="0"/>
              <a:cs typeface="Arial" panose="020B0604020202020204" pitchFamily="34" charset="0"/>
            </a:endParaRPr>
          </a:p>
          <a:p>
            <a:pPr algn="just">
              <a:lnSpc>
                <a:spcPct val="115000"/>
              </a:lnSpc>
              <a:spcAft>
                <a:spcPts val="800"/>
              </a:spcAft>
            </a:pPr>
            <a:endParaRPr lang="en-US" sz="2400" dirty="0">
              <a:highlight>
                <a:srgbClr val="FFFF00"/>
              </a:highlight>
              <a:latin typeface="Arial" panose="020B0604020202020204" pitchFamily="34" charset="0"/>
              <a:cs typeface="Arial" panose="020B0604020202020204" pitchFamily="34" charset="0"/>
            </a:endParaRPr>
          </a:p>
          <a:p>
            <a:pPr algn="just">
              <a:lnSpc>
                <a:spcPct val="115000"/>
              </a:lnSpc>
              <a:spcAft>
                <a:spcPts val="800"/>
              </a:spcAft>
            </a:pPr>
            <a:endParaRPr lang="en-US" sz="2800" dirty="0">
              <a:highlight>
                <a:srgbClr val="FFFF00"/>
              </a:highlight>
              <a:latin typeface="Arial" panose="020B0604020202020204" pitchFamily="34" charset="0"/>
              <a:cs typeface="Arial" panose="020B0604020202020204" pitchFamily="34" charset="0"/>
            </a:endParaRPr>
          </a:p>
          <a:p>
            <a:pPr algn="just">
              <a:lnSpc>
                <a:spcPct val="115000"/>
              </a:lnSpc>
              <a:spcAft>
                <a:spcPts val="800"/>
              </a:spcAft>
            </a:pPr>
            <a:endParaRPr lang="en-US" sz="2400" dirty="0">
              <a:highlight>
                <a:srgbClr val="FFFF00"/>
              </a:highlight>
              <a:latin typeface="Arial" panose="020B0604020202020204" pitchFamily="34" charset="0"/>
              <a:cs typeface="Arial" panose="020B0604020202020204" pitchFamily="34" charset="0"/>
            </a:endParaRPr>
          </a:p>
          <a:p>
            <a:pPr algn="just">
              <a:spcAft>
                <a:spcPts val="800"/>
              </a:spcAft>
            </a:pPr>
            <a:endParaRPr lang="en-US" sz="1600" dirty="0">
              <a:highlight>
                <a:srgbClr val="FFFF00"/>
              </a:highlight>
              <a:latin typeface="Arial" panose="020B0604020202020204" pitchFamily="34" charset="0"/>
              <a:cs typeface="Arial" panose="020B0604020202020204" pitchFamily="34" charset="0"/>
            </a:endParaRPr>
          </a:p>
        </p:txBody>
      </p:sp>
      <p:grpSp>
        <p:nvGrpSpPr>
          <p:cNvPr id="2244" name="Group 2243">
            <a:extLst>
              <a:ext uri="{FF2B5EF4-FFF2-40B4-BE49-F238E27FC236}">
                <a16:creationId xmlns:a16="http://schemas.microsoft.com/office/drawing/2014/main" id="{0EDAECB4-1993-4D0E-0A36-F52A44B27227}"/>
              </a:ext>
            </a:extLst>
          </p:cNvPr>
          <p:cNvGrpSpPr/>
          <p:nvPr/>
        </p:nvGrpSpPr>
        <p:grpSpPr>
          <a:xfrm>
            <a:off x="932918" y="20257306"/>
            <a:ext cx="14157961" cy="20204542"/>
            <a:chOff x="975675" y="20511539"/>
            <a:chExt cx="14157961" cy="16342935"/>
          </a:xfrm>
        </p:grpSpPr>
        <p:sp>
          <p:nvSpPr>
            <p:cNvPr id="30" name="TextBox 29">
              <a:extLst>
                <a:ext uri="{FF2B5EF4-FFF2-40B4-BE49-F238E27FC236}">
                  <a16:creationId xmlns:a16="http://schemas.microsoft.com/office/drawing/2014/main" id="{23762F0D-A87E-BF16-A985-329659D95CB0}"/>
                </a:ext>
              </a:extLst>
            </p:cNvPr>
            <p:cNvSpPr txBox="1"/>
            <p:nvPr/>
          </p:nvSpPr>
          <p:spPr>
            <a:xfrm>
              <a:off x="975675" y="20511539"/>
              <a:ext cx="14157961" cy="16342935"/>
            </a:xfrm>
            <a:prstGeom prst="rect">
              <a:avLst/>
            </a:prstGeom>
            <a:noFill/>
            <a:ln>
              <a:solidFill>
                <a:schemeClr val="accent1">
                  <a:lumMod val="40000"/>
                  <a:lumOff val="60000"/>
                </a:schemeClr>
              </a:solidFill>
            </a:ln>
          </p:spPr>
          <p:txBody>
            <a:bodyPr wrap="square" lIns="274320" tIns="274320" rIns="274320" bIns="274320" rtlCol="0">
              <a:spAutoFit/>
            </a:bodyPr>
            <a:lstStyle/>
            <a:p>
              <a:r>
                <a:rPr lang="en-US" sz="3600" b="1" dirty="0">
                  <a:solidFill>
                    <a:srgbClr val="4472C4"/>
                  </a:solidFill>
                  <a:latin typeface="+mj-lt"/>
                </a:rPr>
                <a:t>CALCIUM IMAGING: Neural Extinction Patterns in R+ vs. R- Animals</a:t>
              </a:r>
              <a:endParaRPr lang="en-US" sz="3600" b="1" dirty="0">
                <a:solidFill>
                  <a:srgbClr val="FF0000"/>
                </a:solidFill>
                <a:latin typeface="+mj-lt"/>
              </a:endParaRPr>
            </a:p>
            <a:p>
              <a:pPr algn="just"/>
              <a:endParaRPr lang="en-US" dirty="0">
                <a:latin typeface="+mj-lt"/>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3" name="TextBox 32">
              <a:extLst>
                <a:ext uri="{FF2B5EF4-FFF2-40B4-BE49-F238E27FC236}">
                  <a16:creationId xmlns:a16="http://schemas.microsoft.com/office/drawing/2014/main" id="{3BF8D770-908E-028A-A779-7DF4EF685373}"/>
                </a:ext>
              </a:extLst>
            </p:cNvPr>
            <p:cNvSpPr txBox="1"/>
            <p:nvPr/>
          </p:nvSpPr>
          <p:spPr>
            <a:xfrm>
              <a:off x="1195371" y="21642886"/>
              <a:ext cx="13604039" cy="13020219"/>
            </a:xfrm>
            <a:prstGeom prst="rect">
              <a:avLst/>
            </a:prstGeom>
            <a:noFill/>
          </p:spPr>
          <p:txBody>
            <a:bodyPr wrap="square">
              <a:spAutoFit/>
            </a:bodyPr>
            <a:lstStyle/>
            <a:p>
              <a:pPr marL="0" marR="0" lvl="0" indent="0" algn="just" defTabSz="457200" rtl="0" eaLnBrk="1" fontAlgn="auto" latinLnBrk="0" hangingPunct="1">
                <a:lnSpc>
                  <a:spcPct val="100000"/>
                </a:lnSpc>
                <a:spcBef>
                  <a:spcPts val="0"/>
                </a:spcBef>
                <a:spcAft>
                  <a:spcPts val="0"/>
                </a:spcAft>
                <a:buClr>
                  <a:srgbClr val="A5A5A5">
                    <a:lumMod val="75000"/>
                  </a:srgbClr>
                </a:buClr>
                <a:buSzTx/>
                <a:buFontTx/>
                <a:buNone/>
                <a:tabLst/>
                <a:defRPr/>
              </a:pPr>
              <a:r>
                <a:rPr lang="en-US" sz="2800" dirty="0">
                  <a:latin typeface="Arial" panose="020B0604020202020204" pitchFamily="34" charset="0"/>
                  <a:cs typeface="Arial" panose="020B0604020202020204" pitchFamily="34" charset="0"/>
                </a:rPr>
                <a:t>Neuronal activity can be measured by calcium imaging, with high luminance indicating high levels of neuronal activity.</a:t>
              </a:r>
            </a:p>
            <a:p>
              <a:pPr marL="0" marR="0" lvl="0" indent="0" algn="just" defTabSz="457200" rtl="0" eaLnBrk="1" fontAlgn="auto" latinLnBrk="0" hangingPunct="1">
                <a:lnSpc>
                  <a:spcPct val="100000"/>
                </a:lnSpc>
                <a:spcBef>
                  <a:spcPts val="0"/>
                </a:spcBef>
                <a:spcAft>
                  <a:spcPts val="0"/>
                </a:spcAft>
                <a:buClr>
                  <a:srgbClr val="A5A5A5">
                    <a:lumMod val="75000"/>
                  </a:srgbClr>
                </a:buClr>
                <a:buSzTx/>
                <a:buFontTx/>
                <a:buNone/>
                <a:tabLst/>
                <a:defRPr/>
              </a:pPr>
              <a:endParaRPr lang="en-US" sz="2800" dirty="0">
                <a:latin typeface="Arial" panose="020B0604020202020204" pitchFamily="34" charset="0"/>
                <a:cs typeface="Arial" panose="020B0604020202020204" pitchFamily="34" charset="0"/>
              </a:endParaRPr>
            </a:p>
            <a:p>
              <a:pPr marL="0" marR="0" lvl="0" indent="0" algn="just" defTabSz="457200" rtl="0" eaLnBrk="1" fontAlgn="auto" latinLnBrk="0" hangingPunct="1">
                <a:lnSpc>
                  <a:spcPct val="100000"/>
                </a:lnSpc>
                <a:spcBef>
                  <a:spcPts val="0"/>
                </a:spcBef>
                <a:spcAft>
                  <a:spcPts val="0"/>
                </a:spcAft>
                <a:buClr>
                  <a:srgbClr val="A5A5A5">
                    <a:lumMod val="75000"/>
                  </a:srgbClr>
                </a:buClr>
                <a:buSzTx/>
                <a:buFontTx/>
                <a:buNone/>
                <a:tabLst/>
                <a:defRPr/>
              </a:pPr>
              <a:endParaRPr lang="en-US" sz="3200" dirty="0">
                <a:latin typeface="Arial" panose="020B0604020202020204" pitchFamily="34" charset="0"/>
                <a:cs typeface="Arial" panose="020B0604020202020204" pitchFamily="34" charset="0"/>
              </a:endParaRPr>
            </a:p>
            <a:p>
              <a:pPr algn="just">
                <a:buClr>
                  <a:srgbClr val="A5A5A5">
                    <a:lumMod val="75000"/>
                  </a:srgbClr>
                </a:buClr>
                <a:defRPr/>
              </a:pPr>
              <a:endParaRPr lang="en-US" sz="3200" dirty="0">
                <a:latin typeface="Arial" panose="020B0604020202020204" pitchFamily="34" charset="0"/>
                <a:cs typeface="Arial" panose="020B0604020202020204" pitchFamily="34" charset="0"/>
              </a:endParaRPr>
            </a:p>
            <a:p>
              <a:pPr algn="just">
                <a:buClr>
                  <a:srgbClr val="A5A5A5">
                    <a:lumMod val="75000"/>
                  </a:srgbClr>
                </a:buClr>
                <a:defRPr/>
              </a:pPr>
              <a:endParaRPr lang="en-US" sz="3200" dirty="0">
                <a:latin typeface="Arial" panose="020B0604020202020204" pitchFamily="34" charset="0"/>
                <a:cs typeface="Arial" panose="020B0604020202020204" pitchFamily="34" charset="0"/>
              </a:endParaRPr>
            </a:p>
            <a:p>
              <a:pPr algn="just">
                <a:buClr>
                  <a:srgbClr val="A5A5A5">
                    <a:lumMod val="75000"/>
                  </a:srgbClr>
                </a:buClr>
                <a:defRPr/>
              </a:pPr>
              <a:endParaRPr lang="en-US" sz="3200" dirty="0">
                <a:latin typeface="Arial" panose="020B0604020202020204" pitchFamily="34" charset="0"/>
                <a:cs typeface="Arial" panose="020B0604020202020204" pitchFamily="34" charset="0"/>
              </a:endParaRPr>
            </a:p>
            <a:p>
              <a:pPr algn="just">
                <a:buClr>
                  <a:srgbClr val="A5A5A5">
                    <a:lumMod val="75000"/>
                  </a:srgbClr>
                </a:buClr>
                <a:defRPr/>
              </a:pPr>
              <a:endParaRPr lang="en-US" sz="3200" dirty="0">
                <a:latin typeface="Arial" panose="020B0604020202020204" pitchFamily="34" charset="0"/>
                <a:cs typeface="Arial" panose="020B0604020202020204" pitchFamily="34" charset="0"/>
              </a:endParaRPr>
            </a:p>
            <a:p>
              <a:pPr algn="just">
                <a:buClr>
                  <a:srgbClr val="A5A5A5">
                    <a:lumMod val="75000"/>
                  </a:srgbClr>
                </a:buClr>
                <a:defRPr/>
              </a:pPr>
              <a:endParaRPr lang="en-US" sz="3200" dirty="0">
                <a:latin typeface="Arial" panose="020B0604020202020204" pitchFamily="34" charset="0"/>
                <a:cs typeface="Arial" panose="020B0604020202020204" pitchFamily="34" charset="0"/>
              </a:endParaRPr>
            </a:p>
            <a:p>
              <a:pPr algn="just">
                <a:buClr>
                  <a:srgbClr val="A5A5A5">
                    <a:lumMod val="75000"/>
                  </a:srgbClr>
                </a:buClr>
                <a:defRPr/>
              </a:pPr>
              <a:endParaRPr lang="en-US" sz="3200" dirty="0">
                <a:latin typeface="Arial" panose="020B0604020202020204" pitchFamily="34" charset="0"/>
                <a:cs typeface="Arial" panose="020B0604020202020204" pitchFamily="34" charset="0"/>
              </a:endParaRPr>
            </a:p>
            <a:p>
              <a:pPr algn="just">
                <a:buClr>
                  <a:srgbClr val="A5A5A5">
                    <a:lumMod val="75000"/>
                  </a:srgbClr>
                </a:buClr>
                <a:defRPr/>
              </a:pPr>
              <a:endParaRPr lang="en-US" sz="3200" dirty="0">
                <a:latin typeface="Arial" panose="020B0604020202020204" pitchFamily="34" charset="0"/>
                <a:cs typeface="Arial" panose="020B0604020202020204" pitchFamily="34" charset="0"/>
              </a:endParaRPr>
            </a:p>
            <a:p>
              <a:pPr algn="just">
                <a:buClr>
                  <a:srgbClr val="A5A5A5">
                    <a:lumMod val="75000"/>
                  </a:srgbClr>
                </a:buClr>
                <a:defRPr/>
              </a:pPr>
              <a:endParaRPr lang="en-US" sz="3200" dirty="0">
                <a:latin typeface="Arial" panose="020B0604020202020204" pitchFamily="34" charset="0"/>
                <a:cs typeface="Arial" panose="020B0604020202020204" pitchFamily="34" charset="0"/>
              </a:endParaRPr>
            </a:p>
            <a:p>
              <a:pPr algn="just">
                <a:buClr>
                  <a:srgbClr val="A5A5A5">
                    <a:lumMod val="75000"/>
                  </a:srgbClr>
                </a:buClr>
                <a:defRPr/>
              </a:pPr>
              <a:endParaRPr lang="en-US" sz="3200" dirty="0">
                <a:latin typeface="Arial" panose="020B0604020202020204" pitchFamily="34" charset="0"/>
                <a:cs typeface="Arial" panose="020B0604020202020204" pitchFamily="34" charset="0"/>
              </a:endParaRPr>
            </a:p>
            <a:p>
              <a:pPr algn="just">
                <a:buClr>
                  <a:srgbClr val="A5A5A5">
                    <a:lumMod val="75000"/>
                  </a:srgbClr>
                </a:buClr>
                <a:defRPr/>
              </a:pPr>
              <a:endParaRPr lang="en-US" sz="2800" b="1" i="1" dirty="0">
                <a:latin typeface="Arial" panose="020B0604020202020204" pitchFamily="34" charset="0"/>
                <a:cs typeface="Arial" panose="020B0604020202020204" pitchFamily="34" charset="0"/>
              </a:endParaRPr>
            </a:p>
            <a:p>
              <a:pPr algn="just">
                <a:buClr>
                  <a:srgbClr val="A5A5A5">
                    <a:lumMod val="75000"/>
                  </a:srgbClr>
                </a:buClr>
                <a:defRPr/>
              </a:pPr>
              <a:br>
                <a:rPr lang="en-US" sz="2800" b="1" i="1" dirty="0">
                  <a:latin typeface="Arial" panose="020B0604020202020204" pitchFamily="34" charset="0"/>
                  <a:cs typeface="Arial" panose="020B0604020202020204" pitchFamily="34" charset="0"/>
                </a:rPr>
              </a:br>
              <a:r>
                <a:rPr lang="en-US" sz="2400" b="1" i="1" dirty="0">
                  <a:latin typeface="Arial" panose="020B0604020202020204" pitchFamily="34" charset="0"/>
                  <a:cs typeface="Arial" panose="020B0604020202020204" pitchFamily="34" charset="0"/>
                </a:rPr>
                <a:t>Luminance plot for Extinction Day Ext1 to Ext4 showing neuronal activity as mean luminance across all neurons and CS+ tone presentations (z-score normalized) aligned to the CS+ event. </a:t>
              </a:r>
              <a:r>
                <a:rPr lang="en-US" sz="2400" i="1" dirty="0">
                  <a:latin typeface="Arial" panose="020B0604020202020204" pitchFamily="34" charset="0"/>
                  <a:cs typeface="Arial" panose="020B0604020202020204" pitchFamily="34" charset="0"/>
                </a:rPr>
                <a:t>Dark colors indicate low or no neuronal activity, while lighter colors show high neuronal activity (Preliminary results). Lines mark 1.) tone onset, 2.) expected shock timing, and 3.) tone's end. </a:t>
              </a:r>
            </a:p>
            <a:p>
              <a:pPr algn="just">
                <a:buClr>
                  <a:srgbClr val="A5A5A5">
                    <a:lumMod val="75000"/>
                  </a:srgbClr>
                </a:buClr>
                <a:defRPr/>
              </a:pPr>
              <a:endParaRPr lang="en-US" sz="3200" i="1" dirty="0">
                <a:latin typeface="Arial" panose="020B0604020202020204" pitchFamily="34" charset="0"/>
                <a:cs typeface="Arial" panose="020B0604020202020204" pitchFamily="34" charset="0"/>
              </a:endParaRPr>
            </a:p>
            <a:p>
              <a:pPr algn="just">
                <a:buClr>
                  <a:srgbClr val="A5A5A5">
                    <a:lumMod val="75000"/>
                  </a:srgbClr>
                </a:buClr>
                <a:defRPr/>
              </a:pPr>
              <a:r>
                <a:rPr lang="en-US" sz="2800" dirty="0">
                  <a:latin typeface="Arial" panose="020B0604020202020204" pitchFamily="34" charset="0"/>
                  <a:cs typeface="Arial" panose="020B0604020202020204" pitchFamily="34" charset="0"/>
                </a:rPr>
                <a:t>The data suggest that following Auditory Fear Conditioning, R- animals display a stronger response to the expected shock timing than R+ animals,  especially on days 1 and 2. This response diminishes over time, indicating extinction. In summary, mean neuronal activity differs for R+ and R- animals in response to CS+ tones. </a:t>
              </a:r>
            </a:p>
            <a:p>
              <a:pPr algn="just">
                <a:buClr>
                  <a:srgbClr val="A5A5A5">
                    <a:lumMod val="75000"/>
                  </a:srgbClr>
                </a:buClr>
                <a:defRPr/>
              </a:pPr>
              <a:endParaRPr lang="en-US" sz="2800" dirty="0">
                <a:latin typeface="Arial" panose="020B0604020202020204" pitchFamily="34" charset="0"/>
                <a:cs typeface="Arial" panose="020B0604020202020204" pitchFamily="34" charset="0"/>
              </a:endParaRPr>
            </a:p>
            <a:p>
              <a:pPr algn="just">
                <a:buClr>
                  <a:srgbClr val="A5A5A5">
                    <a:lumMod val="75000"/>
                  </a:srgbClr>
                </a:buClr>
                <a:defRPr/>
              </a:pPr>
              <a:r>
                <a:rPr lang="en-US" sz="3600" b="1" dirty="0">
                  <a:solidFill>
                    <a:srgbClr val="4472C4"/>
                  </a:solidFill>
                  <a:latin typeface="+mj-lt"/>
                </a:rPr>
                <a:t>FUNCTIONAL CONNECTIVITY OF NEURONS</a:t>
              </a:r>
            </a:p>
            <a:p>
              <a:pPr algn="just">
                <a:buClr>
                  <a:srgbClr val="A5A5A5">
                    <a:lumMod val="75000"/>
                  </a:srgbClr>
                </a:buClr>
                <a:defRPr/>
              </a:pPr>
              <a:endParaRPr lang="en-US" sz="3600" b="1" dirty="0">
                <a:solidFill>
                  <a:srgbClr val="4472C4"/>
                </a:solidFill>
                <a:latin typeface="+mj-lt"/>
              </a:endParaRPr>
            </a:p>
            <a:p>
              <a:pPr algn="just">
                <a:buClr>
                  <a:srgbClr val="A5A5A5">
                    <a:lumMod val="75000"/>
                  </a:srgbClr>
                </a:buClr>
                <a:defRPr/>
              </a:pPr>
              <a:endParaRPr lang="en-US" sz="3600" b="1" dirty="0">
                <a:solidFill>
                  <a:srgbClr val="4472C4"/>
                </a:solidFill>
                <a:latin typeface="+mj-lt"/>
              </a:endParaRPr>
            </a:p>
            <a:p>
              <a:pPr algn="just">
                <a:buClr>
                  <a:srgbClr val="A5A5A5">
                    <a:lumMod val="75000"/>
                  </a:srgbClr>
                </a:buClr>
                <a:defRPr/>
              </a:pPr>
              <a:endParaRPr lang="en-US" sz="3600" b="1" dirty="0">
                <a:solidFill>
                  <a:srgbClr val="4472C4"/>
                </a:solidFill>
                <a:latin typeface="+mj-lt"/>
              </a:endParaRPr>
            </a:p>
            <a:p>
              <a:pPr algn="just">
                <a:buClr>
                  <a:srgbClr val="A5A5A5">
                    <a:lumMod val="75000"/>
                  </a:srgbClr>
                </a:buClr>
                <a:defRPr/>
              </a:pPr>
              <a:endParaRPr lang="en-US" sz="3600" b="1" dirty="0">
                <a:solidFill>
                  <a:srgbClr val="4472C4"/>
                </a:solidFill>
                <a:latin typeface="+mj-lt"/>
              </a:endParaRPr>
            </a:p>
            <a:p>
              <a:pPr algn="just">
                <a:buClr>
                  <a:srgbClr val="A5A5A5">
                    <a:lumMod val="75000"/>
                  </a:srgbClr>
                </a:buClr>
                <a:defRPr/>
              </a:pPr>
              <a:endParaRPr lang="en-US" sz="3600" b="1" dirty="0">
                <a:solidFill>
                  <a:srgbClr val="4472C4"/>
                </a:solidFill>
                <a:latin typeface="+mj-lt"/>
              </a:endParaRPr>
            </a:p>
            <a:p>
              <a:pPr algn="just">
                <a:buClr>
                  <a:srgbClr val="A5A5A5">
                    <a:lumMod val="75000"/>
                  </a:srgbClr>
                </a:buClr>
                <a:defRPr/>
              </a:pPr>
              <a:endParaRPr lang="en-US" sz="2400" b="1" dirty="0">
                <a:solidFill>
                  <a:srgbClr val="4472C4"/>
                </a:solidFill>
                <a:latin typeface="+mj-lt"/>
              </a:endParaRPr>
            </a:p>
            <a:p>
              <a:pPr algn="just">
                <a:buClr>
                  <a:srgbClr val="A5A5A5">
                    <a:lumMod val="75000"/>
                  </a:srgbClr>
                </a:buClr>
                <a:defRPr/>
              </a:pPr>
              <a:r>
                <a:rPr lang="en-US" sz="3600" b="1" dirty="0">
                  <a:solidFill>
                    <a:srgbClr val="4472C4"/>
                  </a:solidFill>
                  <a:latin typeface="+mj-lt"/>
                </a:rPr>
                <a:t>NETWORK METRICS</a:t>
              </a:r>
            </a:p>
          </p:txBody>
        </p:sp>
      </p:grpSp>
      <p:sp>
        <p:nvSpPr>
          <p:cNvPr id="12" name="Textfeld 11">
            <a:extLst>
              <a:ext uri="{FF2B5EF4-FFF2-40B4-BE49-F238E27FC236}">
                <a16:creationId xmlns:a16="http://schemas.microsoft.com/office/drawing/2014/main" id="{C689B157-DEA1-3A0C-A2D1-4B5AC4EA6C86}"/>
              </a:ext>
            </a:extLst>
          </p:cNvPr>
          <p:cNvSpPr txBox="1"/>
          <p:nvPr/>
        </p:nvSpPr>
        <p:spPr>
          <a:xfrm>
            <a:off x="15906761" y="21397119"/>
            <a:ext cx="13207899" cy="12337865"/>
          </a:xfrm>
          <a:prstGeom prst="rect">
            <a:avLst/>
          </a:prstGeom>
          <a:noFill/>
        </p:spPr>
        <p:txBody>
          <a:bodyPr wrap="square">
            <a:spAutoFit/>
          </a:bodyPr>
          <a:lstStyle/>
          <a:p>
            <a:pPr algn="just">
              <a:lnSpc>
                <a:spcPct val="107000"/>
              </a:lnSpc>
              <a:spcAft>
                <a:spcPts val="800"/>
              </a:spcAft>
            </a:pPr>
            <a:endParaRPr lang="en-US" sz="2800" dirty="0">
              <a:latin typeface="Arial" panose="020B0604020202020204" pitchFamily="34" charset="0"/>
              <a:cs typeface="Arial" panose="020B0604020202020204" pitchFamily="34" charset="0"/>
            </a:endParaRPr>
          </a:p>
          <a:p>
            <a:pPr algn="just">
              <a:lnSpc>
                <a:spcPct val="107000"/>
              </a:lnSpc>
              <a:spcAft>
                <a:spcPts val="800"/>
              </a:spcAft>
            </a:pPr>
            <a:endParaRPr lang="en-US" sz="2800" dirty="0">
              <a:latin typeface="Arial" panose="020B0604020202020204" pitchFamily="34" charset="0"/>
              <a:cs typeface="Arial" panose="020B0604020202020204" pitchFamily="34" charset="0"/>
            </a:endParaRPr>
          </a:p>
          <a:p>
            <a:pPr algn="just">
              <a:lnSpc>
                <a:spcPct val="107000"/>
              </a:lnSpc>
              <a:spcAft>
                <a:spcPts val="800"/>
              </a:spcAft>
            </a:pPr>
            <a:endParaRPr lang="en-US" sz="2800" dirty="0">
              <a:latin typeface="Arial" panose="020B0604020202020204" pitchFamily="34" charset="0"/>
              <a:cs typeface="Arial" panose="020B0604020202020204" pitchFamily="34" charset="0"/>
            </a:endParaRPr>
          </a:p>
          <a:p>
            <a:pPr algn="just">
              <a:lnSpc>
                <a:spcPct val="107000"/>
              </a:lnSpc>
              <a:spcAft>
                <a:spcPts val="800"/>
              </a:spcAft>
            </a:pPr>
            <a:endParaRPr lang="en-US" sz="2800" dirty="0">
              <a:latin typeface="Arial" panose="020B0604020202020204" pitchFamily="34" charset="0"/>
              <a:cs typeface="Arial" panose="020B0604020202020204" pitchFamily="34" charset="0"/>
            </a:endParaRPr>
          </a:p>
          <a:p>
            <a:pPr algn="just">
              <a:lnSpc>
                <a:spcPct val="107000"/>
              </a:lnSpc>
              <a:spcAft>
                <a:spcPts val="800"/>
              </a:spcAft>
            </a:pPr>
            <a:endParaRPr lang="en-US" sz="2800" dirty="0">
              <a:latin typeface="Arial" panose="020B0604020202020204" pitchFamily="34" charset="0"/>
              <a:cs typeface="Arial" panose="020B0604020202020204" pitchFamily="34" charset="0"/>
            </a:endParaRPr>
          </a:p>
          <a:p>
            <a:pPr algn="just">
              <a:lnSpc>
                <a:spcPct val="107000"/>
              </a:lnSpc>
              <a:spcAft>
                <a:spcPts val="800"/>
              </a:spcAft>
            </a:pPr>
            <a:endParaRPr lang="en-US" sz="2800" dirty="0">
              <a:latin typeface="Arial" panose="020B0604020202020204" pitchFamily="34" charset="0"/>
              <a:cs typeface="Arial" panose="020B0604020202020204" pitchFamily="34" charset="0"/>
            </a:endParaRPr>
          </a:p>
          <a:p>
            <a:pPr algn="just">
              <a:lnSpc>
                <a:spcPct val="107000"/>
              </a:lnSpc>
              <a:spcAft>
                <a:spcPts val="800"/>
              </a:spcAft>
            </a:pPr>
            <a:endParaRPr lang="en-US" sz="2800" dirty="0">
              <a:latin typeface="Arial" panose="020B0604020202020204" pitchFamily="34" charset="0"/>
              <a:cs typeface="Arial" panose="020B0604020202020204" pitchFamily="34" charset="0"/>
            </a:endParaRPr>
          </a:p>
          <a:p>
            <a:pPr algn="just">
              <a:lnSpc>
                <a:spcPct val="107000"/>
              </a:lnSpc>
              <a:spcAft>
                <a:spcPts val="800"/>
              </a:spcAft>
            </a:pPr>
            <a:r>
              <a:rPr lang="en-US" sz="2400" b="1" i="1" dirty="0">
                <a:latin typeface="Arial" panose="020B0604020202020204" pitchFamily="34" charset="0"/>
                <a:cs typeface="Arial" panose="020B0604020202020204" pitchFamily="34" charset="0"/>
              </a:rPr>
              <a:t>Network metrics over Experimental Days, showing Density, Transitivity and Average clustering coefficient from Habituation (Hab1, Hab2) to Ext4.</a:t>
            </a:r>
          </a:p>
          <a:p>
            <a:pPr algn="just">
              <a:lnSpc>
                <a:spcPct val="107000"/>
              </a:lnSpc>
              <a:spcAft>
                <a:spcPts val="800"/>
              </a:spcAft>
            </a:pPr>
            <a:r>
              <a:rPr lang="en-US" sz="2800" dirty="0">
                <a:latin typeface="Arial" panose="020B0604020202020204" pitchFamily="34" charset="0"/>
                <a:cs typeface="Arial" panose="020B0604020202020204" pitchFamily="34" charset="0"/>
              </a:rPr>
              <a:t>In this preliminary analysis, density remains relatively constant for both R+ (resilient) and R- (susceptible) networks, with R+ showing slightly higher density, and R- networks have more nodes overall. Transitivity and the average clustering coefficient decrease more in R+ over time, indicating a greater reduction in and the average number of triangles connected to a node, particularly in the R+ group.. Overall, R+ shows a stronger decrease during extinction, compared to R-.</a:t>
            </a:r>
            <a:endParaRPr lang="en-US" sz="2400" dirty="0">
              <a:latin typeface="Arial" panose="020B0604020202020204" pitchFamily="34" charset="0"/>
              <a:cs typeface="Arial" panose="020B0604020202020204" pitchFamily="34" charset="0"/>
            </a:endParaRPr>
          </a:p>
          <a:p>
            <a:pPr algn="just">
              <a:lnSpc>
                <a:spcPct val="107000"/>
              </a:lnSpc>
              <a:spcAft>
                <a:spcPts val="800"/>
              </a:spcAft>
            </a:pPr>
            <a:endParaRPr lang="en-US" sz="2400" dirty="0">
              <a:latin typeface="Arial" panose="020B0604020202020204" pitchFamily="34" charset="0"/>
              <a:cs typeface="Arial" panose="020B0604020202020204" pitchFamily="34" charset="0"/>
            </a:endParaRPr>
          </a:p>
          <a:p>
            <a:pPr algn="just">
              <a:lnSpc>
                <a:spcPct val="107000"/>
              </a:lnSpc>
              <a:spcAft>
                <a:spcPts val="800"/>
              </a:spcAft>
            </a:pPr>
            <a:endParaRPr lang="en-US" sz="2400" dirty="0">
              <a:latin typeface="Arial" panose="020B0604020202020204" pitchFamily="34" charset="0"/>
              <a:cs typeface="Arial" panose="020B0604020202020204" pitchFamily="34" charset="0"/>
            </a:endParaRPr>
          </a:p>
          <a:p>
            <a:pPr algn="just">
              <a:lnSpc>
                <a:spcPct val="107000"/>
              </a:lnSpc>
              <a:spcAft>
                <a:spcPts val="800"/>
              </a:spcAft>
            </a:pPr>
            <a:endParaRPr lang="en-US" sz="2400" dirty="0">
              <a:latin typeface="Arial" panose="020B0604020202020204" pitchFamily="34" charset="0"/>
              <a:cs typeface="Arial" panose="020B0604020202020204" pitchFamily="34" charset="0"/>
            </a:endParaRPr>
          </a:p>
          <a:p>
            <a:pPr algn="just">
              <a:lnSpc>
                <a:spcPct val="107000"/>
              </a:lnSpc>
              <a:spcAft>
                <a:spcPts val="800"/>
              </a:spcAft>
            </a:pPr>
            <a:endParaRPr lang="en-US" sz="2400" dirty="0">
              <a:latin typeface="Arial" panose="020B0604020202020204" pitchFamily="34" charset="0"/>
              <a:cs typeface="Arial" panose="020B0604020202020204" pitchFamily="34" charset="0"/>
            </a:endParaRPr>
          </a:p>
          <a:p>
            <a:pPr algn="just">
              <a:lnSpc>
                <a:spcPct val="107000"/>
              </a:lnSpc>
              <a:spcAft>
                <a:spcPts val="800"/>
              </a:spcAft>
            </a:pPr>
            <a:r>
              <a:rPr lang="en-US" sz="2400" dirty="0">
                <a:solidFill>
                  <a:srgbClr val="FF0000"/>
                </a:solidFill>
                <a:latin typeface="Arial" panose="020B0604020202020204" pitchFamily="34" charset="0"/>
                <a:cs typeface="Arial" panose="020B0604020202020204" pitchFamily="34" charset="0"/>
              </a:rPr>
              <a:t>//Darker nodes, better visible NW – make clear one session, only active neurons</a:t>
            </a:r>
          </a:p>
          <a:p>
            <a:pPr algn="just">
              <a:lnSpc>
                <a:spcPct val="107000"/>
              </a:lnSpc>
              <a:spcAft>
                <a:spcPts val="800"/>
              </a:spcAft>
            </a:pPr>
            <a:endParaRPr lang="en-US" sz="2400" dirty="0">
              <a:latin typeface="Arial" panose="020B0604020202020204" pitchFamily="34" charset="0"/>
              <a:cs typeface="Arial" panose="020B0604020202020204" pitchFamily="34" charset="0"/>
            </a:endParaRPr>
          </a:p>
          <a:p>
            <a:pPr algn="just">
              <a:lnSpc>
                <a:spcPct val="107000"/>
              </a:lnSpc>
              <a:spcAft>
                <a:spcPts val="800"/>
              </a:spcAft>
            </a:pPr>
            <a:r>
              <a:rPr lang="en-US" sz="2400" b="1" i="1" dirty="0">
                <a:latin typeface="Arial" panose="020B0604020202020204" pitchFamily="34" charset="0"/>
                <a:cs typeface="Arial" panose="020B0604020202020204" pitchFamily="34" charset="0"/>
              </a:rPr>
              <a:t>Examples for networks from metric analysis, which are constructed for individual animals (R+ left, R- right) for Days Ext1 and Ext4 with a correlation threshold of 0.2 to access connectivity. </a:t>
            </a:r>
            <a:r>
              <a:rPr lang="en-US" sz="2400" i="1" dirty="0">
                <a:latin typeface="Arial" panose="020B0604020202020204" pitchFamily="34" charset="0"/>
                <a:cs typeface="Arial" panose="020B0604020202020204" pitchFamily="34" charset="0"/>
              </a:rPr>
              <a:t>Comparing Day Ext1 and Ext4, the R+ animals show a decrease in transitivity, whereas the R- animals remain the same (similar transitivity over extinction days).</a:t>
            </a:r>
            <a:endParaRPr lang="en-US" sz="2800" dirty="0">
              <a:latin typeface="Arial" panose="020B0604020202020204" pitchFamily="34" charset="0"/>
              <a:cs typeface="Arial" panose="020B0604020202020204" pitchFamily="34" charset="0"/>
            </a:endParaRPr>
          </a:p>
        </p:txBody>
      </p:sp>
      <p:pic>
        <p:nvPicPr>
          <p:cNvPr id="48" name="Grafik 47" descr="Ein Bild, das Reihe, Diagramm, Schrift, Screenshot enthält.&#10;&#10;Automatisch generierte Beschreibung">
            <a:extLst>
              <a:ext uri="{FF2B5EF4-FFF2-40B4-BE49-F238E27FC236}">
                <a16:creationId xmlns:a16="http://schemas.microsoft.com/office/drawing/2014/main" id="{FA6D9BA5-A74E-A098-D2B5-7C10E54DD18F}"/>
              </a:ext>
            </a:extLst>
          </p:cNvPr>
          <p:cNvPicPr>
            <a:picLocks noChangeAspect="1"/>
          </p:cNvPicPr>
          <p:nvPr/>
        </p:nvPicPr>
        <p:blipFill>
          <a:blip r:embed="rId7">
            <a:extLst>
              <a:ext uri="{28A0092B-C50C-407E-A947-70E740481C1C}">
                <a14:useLocalDpi xmlns:a14="http://schemas.microsoft.com/office/drawing/2010/main" val="0"/>
              </a:ext>
            </a:extLst>
          </a:blip>
          <a:srcRect l="763"/>
          <a:stretch/>
        </p:blipFill>
        <p:spPr>
          <a:xfrm>
            <a:off x="15625341" y="21651981"/>
            <a:ext cx="13623339" cy="3432025"/>
          </a:xfrm>
          <a:prstGeom prst="rect">
            <a:avLst/>
          </a:prstGeom>
        </p:spPr>
      </p:pic>
      <p:sp>
        <p:nvSpPr>
          <p:cNvPr id="58" name="Textfeld 57">
            <a:extLst>
              <a:ext uri="{FF2B5EF4-FFF2-40B4-BE49-F238E27FC236}">
                <a16:creationId xmlns:a16="http://schemas.microsoft.com/office/drawing/2014/main" id="{6CDA2D44-73F7-9854-73A9-48CC98A8022D}"/>
              </a:ext>
            </a:extLst>
          </p:cNvPr>
          <p:cNvSpPr txBox="1"/>
          <p:nvPr/>
        </p:nvSpPr>
        <p:spPr>
          <a:xfrm>
            <a:off x="6913673" y="33744513"/>
            <a:ext cx="7842979" cy="3539430"/>
          </a:xfrm>
          <a:prstGeom prst="rect">
            <a:avLst/>
          </a:prstGeom>
          <a:noFill/>
        </p:spPr>
        <p:txBody>
          <a:bodyPr wrap="square">
            <a:spAutoFit/>
          </a:bodyPr>
          <a:lstStyle/>
          <a:p>
            <a:pPr marL="0" marR="0" lvl="0" indent="0" algn="just" defTabSz="457200" rtl="0" eaLnBrk="1" fontAlgn="auto" latinLnBrk="0" hangingPunct="1">
              <a:lnSpc>
                <a:spcPct val="100000"/>
              </a:lnSpc>
              <a:spcBef>
                <a:spcPts val="0"/>
              </a:spcBef>
              <a:spcAft>
                <a:spcPts val="0"/>
              </a:spcAft>
              <a:buClr>
                <a:srgbClr val="A5A5A5">
                  <a:lumMod val="75000"/>
                </a:srgbClr>
              </a:buClr>
              <a:buSzTx/>
              <a:buFontTx/>
              <a:buNone/>
              <a:tabLst/>
              <a:defRPr/>
            </a:pPr>
            <a:r>
              <a:rPr lang="en-US" sz="2800" dirty="0">
                <a:latin typeface="Arial" panose="020B0604020202020204" pitchFamily="34" charset="0"/>
                <a:cs typeface="Arial" panose="020B0604020202020204" pitchFamily="34" charset="0"/>
              </a:rPr>
              <a:t>Scheme regarding calcium activity, illustrating functional connectivity of neurons based on simultaneous activation.</a:t>
            </a:r>
            <a:endParaRPr kumimoji="0" lang="en-US" sz="280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algn="just">
              <a:buClr>
                <a:srgbClr val="A5A5A5">
                  <a:lumMod val="75000"/>
                </a:srgbClr>
              </a:buClr>
              <a:defRPr/>
            </a:pPr>
            <a:r>
              <a:rPr lang="en-US" sz="2800" dirty="0">
                <a:latin typeface="Arial" panose="020B0604020202020204" pitchFamily="34" charset="0"/>
                <a:cs typeface="Arial" panose="020B0604020202020204" pitchFamily="34" charset="0"/>
              </a:rPr>
              <a:t>Simultaneous activity is used subsequently to generate networks per animal and experimental session, where neurons are then functionally connected by activity.</a:t>
            </a:r>
          </a:p>
          <a:p>
            <a:pPr marL="0" marR="0" lvl="0" indent="0" algn="just" defTabSz="457200" rtl="0" eaLnBrk="1" fontAlgn="auto" latinLnBrk="0" hangingPunct="1">
              <a:lnSpc>
                <a:spcPct val="100000"/>
              </a:lnSpc>
              <a:spcBef>
                <a:spcPts val="0"/>
              </a:spcBef>
              <a:spcAft>
                <a:spcPts val="0"/>
              </a:spcAft>
              <a:buClr>
                <a:srgbClr val="A5A5A5">
                  <a:lumMod val="75000"/>
                </a:srgbClr>
              </a:buClr>
              <a:buSzTx/>
              <a:buFontTx/>
              <a:buNone/>
              <a:tabLst/>
              <a:defRPr/>
            </a:pPr>
            <a:endParaRPr kumimoji="0" lang="en-US" sz="280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3" name="Textfeld 2">
            <a:extLst>
              <a:ext uri="{FF2B5EF4-FFF2-40B4-BE49-F238E27FC236}">
                <a16:creationId xmlns:a16="http://schemas.microsoft.com/office/drawing/2014/main" id="{2E55DBD2-F162-AAA9-A4AE-C882731CE686}"/>
              </a:ext>
            </a:extLst>
          </p:cNvPr>
          <p:cNvSpPr txBox="1"/>
          <p:nvPr/>
        </p:nvSpPr>
        <p:spPr>
          <a:xfrm>
            <a:off x="16760847" y="29616930"/>
            <a:ext cx="976312" cy="523220"/>
          </a:xfrm>
          <a:prstGeom prst="rect">
            <a:avLst/>
          </a:prstGeom>
          <a:noFill/>
        </p:spPr>
        <p:txBody>
          <a:bodyPr wrap="square">
            <a:spAutoFit/>
          </a:bodyPr>
          <a:lstStyle/>
          <a:p>
            <a:r>
              <a:rPr lang="en-US" sz="2800" b="1" dirty="0">
                <a:solidFill>
                  <a:srgbClr val="009F73"/>
                </a:solidFill>
                <a:latin typeface="Arial" panose="020B0604020202020204" pitchFamily="34" charset="0"/>
                <a:cs typeface="Arial" panose="020B0604020202020204" pitchFamily="34" charset="0"/>
              </a:rPr>
              <a:t>R+</a:t>
            </a:r>
            <a:endParaRPr lang="de-DE" sz="2800" b="1" dirty="0">
              <a:solidFill>
                <a:srgbClr val="009F73"/>
              </a:solidFill>
              <a:latin typeface="Arial" panose="020B0604020202020204" pitchFamily="34" charset="0"/>
              <a:cs typeface="Arial" panose="020B0604020202020204" pitchFamily="34" charset="0"/>
            </a:endParaRPr>
          </a:p>
        </p:txBody>
      </p:sp>
      <p:sp>
        <p:nvSpPr>
          <p:cNvPr id="4" name="Textfeld 3">
            <a:extLst>
              <a:ext uri="{FF2B5EF4-FFF2-40B4-BE49-F238E27FC236}">
                <a16:creationId xmlns:a16="http://schemas.microsoft.com/office/drawing/2014/main" id="{7AEE0D7A-D041-182A-134E-ADB3129C552A}"/>
              </a:ext>
            </a:extLst>
          </p:cNvPr>
          <p:cNvSpPr txBox="1"/>
          <p:nvPr/>
        </p:nvSpPr>
        <p:spPr>
          <a:xfrm>
            <a:off x="22510710" y="29355320"/>
            <a:ext cx="642937" cy="523220"/>
          </a:xfrm>
          <a:prstGeom prst="rect">
            <a:avLst/>
          </a:prstGeom>
          <a:noFill/>
        </p:spPr>
        <p:txBody>
          <a:bodyPr wrap="square">
            <a:spAutoFit/>
          </a:bodyPr>
          <a:lstStyle/>
          <a:p>
            <a:r>
              <a:rPr lang="en-US" sz="2800" b="1" dirty="0">
                <a:solidFill>
                  <a:srgbClr val="E49E00"/>
                </a:solidFill>
                <a:latin typeface="Arial" panose="020B0604020202020204" pitchFamily="34" charset="0"/>
                <a:cs typeface="Arial" panose="020B0604020202020204" pitchFamily="34" charset="0"/>
              </a:rPr>
              <a:t>R-</a:t>
            </a:r>
            <a:endParaRPr lang="de-DE" sz="2800" b="1" dirty="0">
              <a:solidFill>
                <a:srgbClr val="E49E00"/>
              </a:solidFill>
              <a:latin typeface="Arial" panose="020B0604020202020204" pitchFamily="34" charset="0"/>
              <a:cs typeface="Arial" panose="020B0604020202020204" pitchFamily="34" charset="0"/>
            </a:endParaRPr>
          </a:p>
        </p:txBody>
      </p:sp>
      <p:sp>
        <p:nvSpPr>
          <p:cNvPr id="63" name="Textfeld 62">
            <a:extLst>
              <a:ext uri="{FF2B5EF4-FFF2-40B4-BE49-F238E27FC236}">
                <a16:creationId xmlns:a16="http://schemas.microsoft.com/office/drawing/2014/main" id="{5085F705-E0D4-0AF6-0808-DC65AD0D36CD}"/>
              </a:ext>
            </a:extLst>
          </p:cNvPr>
          <p:cNvSpPr txBox="1"/>
          <p:nvPr/>
        </p:nvSpPr>
        <p:spPr>
          <a:xfrm>
            <a:off x="2257056" y="35629066"/>
            <a:ext cx="971576" cy="268014"/>
          </a:xfrm>
          <a:prstGeom prst="rect">
            <a:avLst/>
          </a:prstGeom>
          <a:noFill/>
        </p:spPr>
        <p:txBody>
          <a:bodyPr wrap="square">
            <a:spAutoFit/>
          </a:bodyPr>
          <a:lstStyle/>
          <a:p>
            <a:r>
              <a:rPr lang="en-US" sz="1400" dirty="0">
                <a:latin typeface="+mj-lt"/>
              </a:rPr>
              <a:t>Time </a:t>
            </a:r>
            <a:endParaRPr lang="de-DE" sz="1400" dirty="0"/>
          </a:p>
        </p:txBody>
      </p:sp>
      <p:sp>
        <p:nvSpPr>
          <p:cNvPr id="44" name="Textfeld 43">
            <a:extLst>
              <a:ext uri="{FF2B5EF4-FFF2-40B4-BE49-F238E27FC236}">
                <a16:creationId xmlns:a16="http://schemas.microsoft.com/office/drawing/2014/main" id="{B9DDA70E-47B3-2D11-A2F3-29B4CD0A92CD}"/>
              </a:ext>
            </a:extLst>
          </p:cNvPr>
          <p:cNvSpPr txBox="1"/>
          <p:nvPr/>
        </p:nvSpPr>
        <p:spPr>
          <a:xfrm>
            <a:off x="17038295" y="30147529"/>
            <a:ext cx="15131142" cy="461665"/>
          </a:xfrm>
          <a:prstGeom prst="rect">
            <a:avLst/>
          </a:prstGeom>
          <a:noFill/>
        </p:spPr>
        <p:txBody>
          <a:bodyPr wrap="square">
            <a:spAutoFit/>
          </a:bodyPr>
          <a:lstStyle/>
          <a:p>
            <a:r>
              <a:rPr lang="en-US" sz="2400" i="1" dirty="0">
                <a:latin typeface="Arial" panose="020B0604020202020204" pitchFamily="34" charset="0"/>
                <a:cs typeface="Arial" panose="020B0604020202020204" pitchFamily="34" charset="0"/>
              </a:rPr>
              <a:t>Ext1 		Ext4 							Ext1 		Ext4</a:t>
            </a:r>
            <a:endParaRPr lang="de-DE" sz="2400" dirty="0"/>
          </a:p>
        </p:txBody>
      </p:sp>
      <p:grpSp>
        <p:nvGrpSpPr>
          <p:cNvPr id="20" name="Gruppieren 19">
            <a:extLst>
              <a:ext uri="{FF2B5EF4-FFF2-40B4-BE49-F238E27FC236}">
                <a16:creationId xmlns:a16="http://schemas.microsoft.com/office/drawing/2014/main" id="{DB0B6C40-AC71-0878-B06B-E0B61751FFB0}"/>
              </a:ext>
            </a:extLst>
          </p:cNvPr>
          <p:cNvGrpSpPr/>
          <p:nvPr/>
        </p:nvGrpSpPr>
        <p:grpSpPr>
          <a:xfrm>
            <a:off x="1073205" y="22185186"/>
            <a:ext cx="13762856" cy="5970815"/>
            <a:chOff x="1073205" y="22185186"/>
            <a:chExt cx="13762856" cy="5970815"/>
          </a:xfrm>
        </p:grpSpPr>
        <p:grpSp>
          <p:nvGrpSpPr>
            <p:cNvPr id="2" name="Gruppieren 1">
              <a:extLst>
                <a:ext uri="{FF2B5EF4-FFF2-40B4-BE49-F238E27FC236}">
                  <a16:creationId xmlns:a16="http://schemas.microsoft.com/office/drawing/2014/main" id="{A2D9D7D6-8E0B-A225-0CE4-832104F62135}"/>
                </a:ext>
              </a:extLst>
            </p:cNvPr>
            <p:cNvGrpSpPr/>
            <p:nvPr/>
          </p:nvGrpSpPr>
          <p:grpSpPr>
            <a:xfrm>
              <a:off x="1073205" y="23200455"/>
              <a:ext cx="13762856" cy="4955546"/>
              <a:chOff x="1073205" y="23200455"/>
              <a:chExt cx="13762856" cy="4955546"/>
            </a:xfrm>
          </p:grpSpPr>
          <p:sp>
            <p:nvSpPr>
              <p:cNvPr id="5" name="Textfeld 4">
                <a:extLst>
                  <a:ext uri="{FF2B5EF4-FFF2-40B4-BE49-F238E27FC236}">
                    <a16:creationId xmlns:a16="http://schemas.microsoft.com/office/drawing/2014/main" id="{CB58F1BB-74AA-1070-EBE7-83D411DE145D}"/>
                  </a:ext>
                </a:extLst>
              </p:cNvPr>
              <p:cNvSpPr txBox="1"/>
              <p:nvPr/>
            </p:nvSpPr>
            <p:spPr>
              <a:xfrm>
                <a:off x="9300338" y="23200455"/>
                <a:ext cx="642937" cy="523220"/>
              </a:xfrm>
              <a:prstGeom prst="rect">
                <a:avLst/>
              </a:prstGeom>
              <a:noFill/>
            </p:spPr>
            <p:txBody>
              <a:bodyPr wrap="square">
                <a:spAutoFit/>
              </a:bodyPr>
              <a:lstStyle/>
              <a:p>
                <a:r>
                  <a:rPr lang="en-US" sz="2800" b="1" dirty="0">
                    <a:solidFill>
                      <a:srgbClr val="E49E00"/>
                    </a:solidFill>
                    <a:latin typeface="Arial" panose="020B0604020202020204" pitchFamily="34" charset="0"/>
                    <a:cs typeface="Arial" panose="020B0604020202020204" pitchFamily="34" charset="0"/>
                  </a:rPr>
                  <a:t>R-</a:t>
                </a:r>
                <a:endParaRPr lang="de-DE" sz="2800" b="1" dirty="0">
                  <a:solidFill>
                    <a:srgbClr val="E49E00"/>
                  </a:solidFill>
                  <a:latin typeface="Arial" panose="020B0604020202020204" pitchFamily="34" charset="0"/>
                  <a:cs typeface="Arial" panose="020B0604020202020204" pitchFamily="34" charset="0"/>
                </a:endParaRPr>
              </a:p>
            </p:txBody>
          </p:sp>
          <p:sp>
            <p:nvSpPr>
              <p:cNvPr id="6" name="Textfeld 5">
                <a:extLst>
                  <a:ext uri="{FF2B5EF4-FFF2-40B4-BE49-F238E27FC236}">
                    <a16:creationId xmlns:a16="http://schemas.microsoft.com/office/drawing/2014/main" id="{C88EE6D6-2B76-D34D-0560-4A71EBB61AE5}"/>
                  </a:ext>
                </a:extLst>
              </p:cNvPr>
              <p:cNvSpPr txBox="1"/>
              <p:nvPr/>
            </p:nvSpPr>
            <p:spPr>
              <a:xfrm>
                <a:off x="2461794" y="23243354"/>
                <a:ext cx="976312" cy="523220"/>
              </a:xfrm>
              <a:prstGeom prst="rect">
                <a:avLst/>
              </a:prstGeom>
              <a:noFill/>
            </p:spPr>
            <p:txBody>
              <a:bodyPr wrap="square">
                <a:spAutoFit/>
              </a:bodyPr>
              <a:lstStyle/>
              <a:p>
                <a:r>
                  <a:rPr lang="en-US" sz="2800" b="1" dirty="0">
                    <a:solidFill>
                      <a:srgbClr val="009F73"/>
                    </a:solidFill>
                    <a:latin typeface="Arial" panose="020B0604020202020204" pitchFamily="34" charset="0"/>
                    <a:cs typeface="Arial" panose="020B0604020202020204" pitchFamily="34" charset="0"/>
                  </a:rPr>
                  <a:t>R+</a:t>
                </a:r>
                <a:endParaRPr lang="de-DE" sz="2800" b="1" dirty="0">
                  <a:solidFill>
                    <a:srgbClr val="009F73"/>
                  </a:solidFill>
                  <a:latin typeface="Arial" panose="020B0604020202020204" pitchFamily="34" charset="0"/>
                  <a:cs typeface="Arial" panose="020B0604020202020204" pitchFamily="34" charset="0"/>
                </a:endParaRPr>
              </a:p>
            </p:txBody>
          </p:sp>
          <p:pic>
            <p:nvPicPr>
              <p:cNvPr id="9" name="Grafik 8" descr="Ein Bild, das Screenshot, Diagramm, Reihe, Farbigkeit enthält.&#10;&#10;Automatisch generierte Beschreibung">
                <a:extLst>
                  <a:ext uri="{FF2B5EF4-FFF2-40B4-BE49-F238E27FC236}">
                    <a16:creationId xmlns:a16="http://schemas.microsoft.com/office/drawing/2014/main" id="{BFFABBCA-623A-691F-59AB-3BAD5692CE1A}"/>
                  </a:ext>
                </a:extLst>
              </p:cNvPr>
              <p:cNvPicPr>
                <a:picLocks noChangeAspect="1"/>
              </p:cNvPicPr>
              <p:nvPr/>
            </p:nvPicPr>
            <p:blipFill>
              <a:blip r:embed="rId8">
                <a:extLst>
                  <a:ext uri="{28A0092B-C50C-407E-A947-70E740481C1C}">
                    <a14:useLocalDpi xmlns:a14="http://schemas.microsoft.com/office/drawing/2010/main" val="0"/>
                  </a:ext>
                </a:extLst>
              </a:blip>
              <a:srcRect t="10625" r="1699"/>
              <a:stretch/>
            </p:blipFill>
            <p:spPr>
              <a:xfrm>
                <a:off x="1073205" y="23770813"/>
                <a:ext cx="13762856" cy="3753928"/>
              </a:xfrm>
              <a:prstGeom prst="rect">
                <a:avLst/>
              </a:prstGeom>
            </p:spPr>
          </p:pic>
          <p:grpSp>
            <p:nvGrpSpPr>
              <p:cNvPr id="27" name="Gruppieren 26">
                <a:extLst>
                  <a:ext uri="{FF2B5EF4-FFF2-40B4-BE49-F238E27FC236}">
                    <a16:creationId xmlns:a16="http://schemas.microsoft.com/office/drawing/2014/main" id="{E4AFF633-AF0D-7753-8D79-6C8F88AC029D}"/>
                  </a:ext>
                </a:extLst>
              </p:cNvPr>
              <p:cNvGrpSpPr/>
              <p:nvPr/>
            </p:nvGrpSpPr>
            <p:grpSpPr>
              <a:xfrm>
                <a:off x="3000993" y="27589690"/>
                <a:ext cx="2807176" cy="566311"/>
                <a:chOff x="9536572" y="23574424"/>
                <a:chExt cx="3025065" cy="530305"/>
              </a:xfrm>
            </p:grpSpPr>
            <p:pic>
              <p:nvPicPr>
                <p:cNvPr id="29" name="Grafik 28" descr="Lautsprecher stummschalten mit einfarbiger Füllung">
                  <a:extLst>
                    <a:ext uri="{FF2B5EF4-FFF2-40B4-BE49-F238E27FC236}">
                      <a16:creationId xmlns:a16="http://schemas.microsoft.com/office/drawing/2014/main" id="{46C72A16-7FA7-D5F4-C789-D4B6F6A75AA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2031332" y="23574424"/>
                  <a:ext cx="530305" cy="530305"/>
                </a:xfrm>
                <a:prstGeom prst="rect">
                  <a:avLst/>
                </a:prstGeom>
              </p:spPr>
            </p:pic>
            <p:pic>
              <p:nvPicPr>
                <p:cNvPr id="41" name="Grafik 40" descr="Volumen mit einfarbiger Füllung">
                  <a:extLst>
                    <a:ext uri="{FF2B5EF4-FFF2-40B4-BE49-F238E27FC236}">
                      <a16:creationId xmlns:a16="http://schemas.microsoft.com/office/drawing/2014/main" id="{447EAEE0-1FB4-1D17-9E5D-240366CE509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536572" y="23574424"/>
                  <a:ext cx="530305" cy="530305"/>
                </a:xfrm>
                <a:prstGeom prst="rect">
                  <a:avLst/>
                </a:prstGeom>
              </p:spPr>
            </p:pic>
            <p:cxnSp>
              <p:nvCxnSpPr>
                <p:cNvPr id="50" name="Gerade Verbindung mit Pfeil 49">
                  <a:extLst>
                    <a:ext uri="{FF2B5EF4-FFF2-40B4-BE49-F238E27FC236}">
                      <a16:creationId xmlns:a16="http://schemas.microsoft.com/office/drawing/2014/main" id="{BE0B5E58-DCAA-6011-CEC1-708254080ED4}"/>
                    </a:ext>
                  </a:extLst>
                </p:cNvPr>
                <p:cNvCxnSpPr>
                  <a:cxnSpLocks/>
                </p:cNvCxnSpPr>
                <p:nvPr/>
              </p:nvCxnSpPr>
              <p:spPr>
                <a:xfrm flipV="1">
                  <a:off x="10087566" y="23804524"/>
                  <a:ext cx="1790109" cy="1600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grpSp>
            <p:nvGrpSpPr>
              <p:cNvPr id="51" name="Gruppieren 50">
                <a:extLst>
                  <a:ext uri="{FF2B5EF4-FFF2-40B4-BE49-F238E27FC236}">
                    <a16:creationId xmlns:a16="http://schemas.microsoft.com/office/drawing/2014/main" id="{C453484C-088C-B8D4-465F-4A498712DC90}"/>
                  </a:ext>
                </a:extLst>
              </p:cNvPr>
              <p:cNvGrpSpPr/>
              <p:nvPr/>
            </p:nvGrpSpPr>
            <p:grpSpPr>
              <a:xfrm>
                <a:off x="9744606" y="27535220"/>
                <a:ext cx="2807176" cy="566311"/>
                <a:chOff x="9536572" y="23574424"/>
                <a:chExt cx="3025065" cy="530305"/>
              </a:xfrm>
            </p:grpSpPr>
            <p:pic>
              <p:nvPicPr>
                <p:cNvPr id="52" name="Grafik 51" descr="Lautsprecher stummschalten mit einfarbiger Füllung">
                  <a:extLst>
                    <a:ext uri="{FF2B5EF4-FFF2-40B4-BE49-F238E27FC236}">
                      <a16:creationId xmlns:a16="http://schemas.microsoft.com/office/drawing/2014/main" id="{49118D3F-334F-B639-B3C3-E36359C586E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2031332" y="23574424"/>
                  <a:ext cx="530305" cy="530305"/>
                </a:xfrm>
                <a:prstGeom prst="rect">
                  <a:avLst/>
                </a:prstGeom>
              </p:spPr>
            </p:pic>
            <p:pic>
              <p:nvPicPr>
                <p:cNvPr id="53" name="Grafik 52" descr="Volumen mit einfarbiger Füllung">
                  <a:extLst>
                    <a:ext uri="{FF2B5EF4-FFF2-40B4-BE49-F238E27FC236}">
                      <a16:creationId xmlns:a16="http://schemas.microsoft.com/office/drawing/2014/main" id="{4AF54208-E8A3-565D-022C-6BB3FEE010C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536572" y="23574424"/>
                  <a:ext cx="530305" cy="530305"/>
                </a:xfrm>
                <a:prstGeom prst="rect">
                  <a:avLst/>
                </a:prstGeom>
              </p:spPr>
            </p:pic>
            <p:cxnSp>
              <p:nvCxnSpPr>
                <p:cNvPr id="54" name="Gerade Verbindung mit Pfeil 53">
                  <a:extLst>
                    <a:ext uri="{FF2B5EF4-FFF2-40B4-BE49-F238E27FC236}">
                      <a16:creationId xmlns:a16="http://schemas.microsoft.com/office/drawing/2014/main" id="{284BD3F6-B013-4ACD-FAAA-F02322D6CD2E}"/>
                    </a:ext>
                  </a:extLst>
                </p:cNvPr>
                <p:cNvCxnSpPr>
                  <a:cxnSpLocks/>
                </p:cNvCxnSpPr>
                <p:nvPr/>
              </p:nvCxnSpPr>
              <p:spPr>
                <a:xfrm flipV="1">
                  <a:off x="10087566" y="23804524"/>
                  <a:ext cx="1790109" cy="1600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grpSp>
        <p:grpSp>
          <p:nvGrpSpPr>
            <p:cNvPr id="13" name="Gruppieren 12">
              <a:extLst>
                <a:ext uri="{FF2B5EF4-FFF2-40B4-BE49-F238E27FC236}">
                  <a16:creationId xmlns:a16="http://schemas.microsoft.com/office/drawing/2014/main" id="{0E4487C3-26D7-98B8-9D5D-5F94187054F3}"/>
                </a:ext>
              </a:extLst>
            </p:cNvPr>
            <p:cNvGrpSpPr/>
            <p:nvPr/>
          </p:nvGrpSpPr>
          <p:grpSpPr>
            <a:xfrm>
              <a:off x="3672830" y="22185186"/>
              <a:ext cx="2009057" cy="1762695"/>
              <a:chOff x="3672830" y="22185186"/>
              <a:chExt cx="2009057" cy="1762695"/>
            </a:xfrm>
          </p:grpSpPr>
          <p:pic>
            <p:nvPicPr>
              <p:cNvPr id="21" name="Grafik 20" descr="Gedankenblase Silhouette">
                <a:extLst>
                  <a:ext uri="{FF2B5EF4-FFF2-40B4-BE49-F238E27FC236}">
                    <a16:creationId xmlns:a16="http://schemas.microsoft.com/office/drawing/2014/main" id="{D4258D8E-7853-8B41-EB69-2F872EE33F1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672830" y="22185186"/>
                <a:ext cx="2009057" cy="1762695"/>
              </a:xfrm>
              <a:prstGeom prst="rect">
                <a:avLst/>
              </a:prstGeom>
            </p:spPr>
          </p:pic>
          <p:sp>
            <p:nvSpPr>
              <p:cNvPr id="24" name="Gewitterblitz 23">
                <a:extLst>
                  <a:ext uri="{FF2B5EF4-FFF2-40B4-BE49-F238E27FC236}">
                    <a16:creationId xmlns:a16="http://schemas.microsoft.com/office/drawing/2014/main" id="{8D6C01A5-CAB5-78CC-2351-593A4CCDDC77}"/>
                  </a:ext>
                </a:extLst>
              </p:cNvPr>
              <p:cNvSpPr/>
              <p:nvPr/>
            </p:nvSpPr>
            <p:spPr>
              <a:xfrm rot="2791750">
                <a:off x="4325045" y="22631297"/>
                <a:ext cx="484169" cy="532672"/>
              </a:xfrm>
              <a:prstGeom prst="lightningBol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Textfeld 9">
                <a:extLst>
                  <a:ext uri="{FF2B5EF4-FFF2-40B4-BE49-F238E27FC236}">
                    <a16:creationId xmlns:a16="http://schemas.microsoft.com/office/drawing/2014/main" id="{2770D760-0ED4-DEE1-11A1-B535F9D3D9EB}"/>
                  </a:ext>
                </a:extLst>
              </p:cNvPr>
              <p:cNvSpPr txBox="1"/>
              <p:nvPr/>
            </p:nvSpPr>
            <p:spPr>
              <a:xfrm>
                <a:off x="4680464" y="22590516"/>
                <a:ext cx="493007" cy="584775"/>
              </a:xfrm>
              <a:prstGeom prst="rect">
                <a:avLst/>
              </a:prstGeom>
              <a:noFill/>
            </p:spPr>
            <p:txBody>
              <a:bodyPr wrap="square">
                <a:spAutoFit/>
              </a:bodyPr>
              <a:lstStyle/>
              <a:p>
                <a:r>
                  <a:rPr lang="en-US" sz="3200" b="1" i="1" dirty="0">
                    <a:latin typeface="Arial" panose="020B0604020202020204" pitchFamily="34" charset="0"/>
                    <a:cs typeface="Arial" panose="020B0604020202020204" pitchFamily="34" charset="0"/>
                  </a:rPr>
                  <a:t>?</a:t>
                </a:r>
                <a:endParaRPr lang="de-DE" sz="3200" b="1" i="1" dirty="0"/>
              </a:p>
            </p:txBody>
          </p:sp>
        </p:grpSp>
        <p:grpSp>
          <p:nvGrpSpPr>
            <p:cNvPr id="14" name="Gruppieren 13">
              <a:extLst>
                <a:ext uri="{FF2B5EF4-FFF2-40B4-BE49-F238E27FC236}">
                  <a16:creationId xmlns:a16="http://schemas.microsoft.com/office/drawing/2014/main" id="{967E823A-87D1-3F28-61F4-8A442802AC7D}"/>
                </a:ext>
              </a:extLst>
            </p:cNvPr>
            <p:cNvGrpSpPr/>
            <p:nvPr/>
          </p:nvGrpSpPr>
          <p:grpSpPr>
            <a:xfrm>
              <a:off x="10565492" y="22239055"/>
              <a:ext cx="2009057" cy="1762695"/>
              <a:chOff x="3672830" y="22185186"/>
              <a:chExt cx="2009057" cy="1762695"/>
            </a:xfrm>
          </p:grpSpPr>
          <p:pic>
            <p:nvPicPr>
              <p:cNvPr id="16" name="Grafik 15" descr="Gedankenblase Silhouette">
                <a:extLst>
                  <a:ext uri="{FF2B5EF4-FFF2-40B4-BE49-F238E27FC236}">
                    <a16:creationId xmlns:a16="http://schemas.microsoft.com/office/drawing/2014/main" id="{DF7317BE-E2D2-ED7A-4F7F-10B7A85AAE3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672830" y="22185186"/>
                <a:ext cx="2009057" cy="1762695"/>
              </a:xfrm>
              <a:prstGeom prst="rect">
                <a:avLst/>
              </a:prstGeom>
            </p:spPr>
          </p:pic>
          <p:sp>
            <p:nvSpPr>
              <p:cNvPr id="17" name="Gewitterblitz 16">
                <a:extLst>
                  <a:ext uri="{FF2B5EF4-FFF2-40B4-BE49-F238E27FC236}">
                    <a16:creationId xmlns:a16="http://schemas.microsoft.com/office/drawing/2014/main" id="{E70ED5F5-EA1F-3F27-A0F9-CEAAB017B270}"/>
                  </a:ext>
                </a:extLst>
              </p:cNvPr>
              <p:cNvSpPr/>
              <p:nvPr/>
            </p:nvSpPr>
            <p:spPr>
              <a:xfrm rot="2791750">
                <a:off x="4325045" y="22631297"/>
                <a:ext cx="484169" cy="532672"/>
              </a:xfrm>
              <a:prstGeom prst="lightningBol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9" name="Textfeld 18">
                <a:extLst>
                  <a:ext uri="{FF2B5EF4-FFF2-40B4-BE49-F238E27FC236}">
                    <a16:creationId xmlns:a16="http://schemas.microsoft.com/office/drawing/2014/main" id="{B3E488C3-8E4D-0776-BC74-15555CF68B6F}"/>
                  </a:ext>
                </a:extLst>
              </p:cNvPr>
              <p:cNvSpPr txBox="1"/>
              <p:nvPr/>
            </p:nvSpPr>
            <p:spPr>
              <a:xfrm>
                <a:off x="4680464" y="22590516"/>
                <a:ext cx="493007" cy="584775"/>
              </a:xfrm>
              <a:prstGeom prst="rect">
                <a:avLst/>
              </a:prstGeom>
              <a:noFill/>
            </p:spPr>
            <p:txBody>
              <a:bodyPr wrap="square">
                <a:spAutoFit/>
              </a:bodyPr>
              <a:lstStyle/>
              <a:p>
                <a:r>
                  <a:rPr lang="en-US" sz="3200" b="1" i="1" dirty="0">
                    <a:latin typeface="Arial" panose="020B0604020202020204" pitchFamily="34" charset="0"/>
                    <a:cs typeface="Arial" panose="020B0604020202020204" pitchFamily="34" charset="0"/>
                  </a:rPr>
                  <a:t>?</a:t>
                </a:r>
                <a:endParaRPr lang="de-DE" sz="3200" b="1" i="1" dirty="0"/>
              </a:p>
            </p:txBody>
          </p:sp>
        </p:grpSp>
      </p:grpSp>
      <p:grpSp>
        <p:nvGrpSpPr>
          <p:cNvPr id="11" name="Gruppieren 10">
            <a:extLst>
              <a:ext uri="{FF2B5EF4-FFF2-40B4-BE49-F238E27FC236}">
                <a16:creationId xmlns:a16="http://schemas.microsoft.com/office/drawing/2014/main" id="{2313C116-76DF-303D-F832-9E43AA0C02CB}"/>
              </a:ext>
            </a:extLst>
          </p:cNvPr>
          <p:cNvGrpSpPr/>
          <p:nvPr/>
        </p:nvGrpSpPr>
        <p:grpSpPr>
          <a:xfrm>
            <a:off x="1152614" y="33896777"/>
            <a:ext cx="16479994" cy="2873029"/>
            <a:chOff x="1326839" y="33481568"/>
            <a:chExt cx="16479994" cy="2873029"/>
          </a:xfrm>
        </p:grpSpPr>
        <p:grpSp>
          <p:nvGrpSpPr>
            <p:cNvPr id="25" name="Gruppieren 24">
              <a:extLst>
                <a:ext uri="{FF2B5EF4-FFF2-40B4-BE49-F238E27FC236}">
                  <a16:creationId xmlns:a16="http://schemas.microsoft.com/office/drawing/2014/main" id="{D537914A-F504-6C81-37D7-5F899F2FC627}"/>
                </a:ext>
              </a:extLst>
            </p:cNvPr>
            <p:cNvGrpSpPr/>
            <p:nvPr/>
          </p:nvGrpSpPr>
          <p:grpSpPr>
            <a:xfrm>
              <a:off x="1326839" y="33481568"/>
              <a:ext cx="5355882" cy="2873029"/>
              <a:chOff x="1326839" y="33481568"/>
              <a:chExt cx="5355882" cy="2873029"/>
            </a:xfrm>
          </p:grpSpPr>
          <p:pic>
            <p:nvPicPr>
              <p:cNvPr id="7" name="Grafik 6">
                <a:extLst>
                  <a:ext uri="{FF2B5EF4-FFF2-40B4-BE49-F238E27FC236}">
                    <a16:creationId xmlns:a16="http://schemas.microsoft.com/office/drawing/2014/main" id="{45BEFDD3-456F-39B9-01BB-66419BAB47FA}"/>
                  </a:ext>
                </a:extLst>
              </p:cNvPr>
              <p:cNvPicPr>
                <a:picLocks noChangeAspect="1"/>
              </p:cNvPicPr>
              <p:nvPr/>
            </p:nvPicPr>
            <p:blipFill>
              <a:blip r:embed="rId15">
                <a:extLst>
                  <a:ext uri="{BEBA8EAE-BF5A-486C-A8C5-ECC9F3942E4B}">
                    <a14:imgProps xmlns:a14="http://schemas.microsoft.com/office/drawing/2010/main">
                      <a14:imgLayer r:embed="rId16">
                        <a14:imgEffect>
                          <a14:saturation sat="400000"/>
                        </a14:imgEffect>
                      </a14:imgLayer>
                    </a14:imgProps>
                  </a:ext>
                </a:extLst>
              </a:blip>
              <a:srcRect t="3024" b="72355"/>
              <a:stretch/>
            </p:blipFill>
            <p:spPr>
              <a:xfrm>
                <a:off x="1927712" y="34261624"/>
                <a:ext cx="1371170" cy="13318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22" name="Gruppieren 21">
                <a:extLst>
                  <a:ext uri="{FF2B5EF4-FFF2-40B4-BE49-F238E27FC236}">
                    <a16:creationId xmlns:a16="http://schemas.microsoft.com/office/drawing/2014/main" id="{E00ABC20-27FA-FFB7-F8BC-BCFB16A5379B}"/>
                  </a:ext>
                </a:extLst>
              </p:cNvPr>
              <p:cNvGrpSpPr/>
              <p:nvPr/>
            </p:nvGrpSpPr>
            <p:grpSpPr>
              <a:xfrm>
                <a:off x="1326839" y="33481568"/>
                <a:ext cx="5355882" cy="2873029"/>
                <a:chOff x="1326839" y="33481568"/>
                <a:chExt cx="5355882" cy="2873029"/>
              </a:xfrm>
            </p:grpSpPr>
            <p:sp>
              <p:nvSpPr>
                <p:cNvPr id="49" name="Textfeld 48">
                  <a:extLst>
                    <a:ext uri="{FF2B5EF4-FFF2-40B4-BE49-F238E27FC236}">
                      <a16:creationId xmlns:a16="http://schemas.microsoft.com/office/drawing/2014/main" id="{4AA66160-4678-82F1-DB4D-D430348F13E0}"/>
                    </a:ext>
                  </a:extLst>
                </p:cNvPr>
                <p:cNvSpPr txBox="1"/>
                <p:nvPr/>
              </p:nvSpPr>
              <p:spPr>
                <a:xfrm>
                  <a:off x="2796034" y="33481568"/>
                  <a:ext cx="2339836" cy="321616"/>
                </a:xfrm>
                <a:prstGeom prst="rect">
                  <a:avLst/>
                </a:prstGeom>
                <a:noFill/>
              </p:spPr>
              <p:txBody>
                <a:bodyPr wrap="square">
                  <a:spAutoFit/>
                </a:bodyPr>
                <a:lstStyle/>
                <a:p>
                  <a:r>
                    <a:rPr lang="de-DE" b="1" dirty="0">
                      <a:solidFill>
                        <a:srgbClr val="00B050"/>
                      </a:solidFill>
                      <a:latin typeface="Arial" panose="020B0604020202020204" pitchFamily="34" charset="0"/>
                      <a:cs typeface="Arial" panose="020B0604020202020204" pitchFamily="34" charset="0"/>
                    </a:rPr>
                    <a:t>connected</a:t>
                  </a:r>
                </a:p>
              </p:txBody>
            </p:sp>
            <p:sp>
              <p:nvSpPr>
                <p:cNvPr id="56" name="Textfeld 55">
                  <a:extLst>
                    <a:ext uri="{FF2B5EF4-FFF2-40B4-BE49-F238E27FC236}">
                      <a16:creationId xmlns:a16="http://schemas.microsoft.com/office/drawing/2014/main" id="{985BCE93-0374-772B-896D-F067214CB689}"/>
                    </a:ext>
                  </a:extLst>
                </p:cNvPr>
                <p:cNvSpPr txBox="1"/>
                <p:nvPr/>
              </p:nvSpPr>
              <p:spPr>
                <a:xfrm>
                  <a:off x="4342885" y="36032981"/>
                  <a:ext cx="2339836" cy="321616"/>
                </a:xfrm>
                <a:prstGeom prst="rect">
                  <a:avLst/>
                </a:prstGeom>
                <a:noFill/>
              </p:spPr>
              <p:txBody>
                <a:bodyPr wrap="square">
                  <a:spAutoFit/>
                </a:bodyPr>
                <a:lstStyle/>
                <a:p>
                  <a:r>
                    <a:rPr lang="en-US" b="1" dirty="0">
                      <a:solidFill>
                        <a:srgbClr val="FF0000"/>
                      </a:solidFill>
                      <a:latin typeface="Arial" panose="020B0604020202020204" pitchFamily="34" charset="0"/>
                      <a:cs typeface="Arial" panose="020B0604020202020204" pitchFamily="34" charset="0"/>
                    </a:rPr>
                    <a:t>not connected</a:t>
                  </a:r>
                  <a:endParaRPr lang="de-DE" b="1" dirty="0">
                    <a:solidFill>
                      <a:srgbClr val="FF0000"/>
                    </a:solidFill>
                    <a:latin typeface="Arial" panose="020B0604020202020204" pitchFamily="34" charset="0"/>
                    <a:cs typeface="Arial" panose="020B0604020202020204" pitchFamily="34" charset="0"/>
                  </a:endParaRPr>
                </a:p>
              </p:txBody>
            </p:sp>
            <p:pic>
              <p:nvPicPr>
                <p:cNvPr id="57" name="Grafik 56">
                  <a:extLst>
                    <a:ext uri="{FF2B5EF4-FFF2-40B4-BE49-F238E27FC236}">
                      <a16:creationId xmlns:a16="http://schemas.microsoft.com/office/drawing/2014/main" id="{2868FA76-B80A-65CC-E109-B42D74A169BC}"/>
                    </a:ext>
                  </a:extLst>
                </p:cNvPr>
                <p:cNvPicPr>
                  <a:picLocks noChangeAspect="1"/>
                </p:cNvPicPr>
                <p:nvPr/>
              </p:nvPicPr>
              <p:blipFill>
                <a:blip r:embed="rId17"/>
                <a:srcRect t="70945" r="12127" b="4917"/>
                <a:stretch/>
              </p:blipFill>
              <p:spPr>
                <a:xfrm>
                  <a:off x="5282293" y="34273978"/>
                  <a:ext cx="1371170" cy="13318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9" name="Grafik 58">
                  <a:extLst>
                    <a:ext uri="{FF2B5EF4-FFF2-40B4-BE49-F238E27FC236}">
                      <a16:creationId xmlns:a16="http://schemas.microsoft.com/office/drawing/2014/main" id="{1A6B2906-819B-47AD-502A-A2B27DCFE8BB}"/>
                    </a:ext>
                  </a:extLst>
                </p:cNvPr>
                <p:cNvPicPr>
                  <a:picLocks noChangeAspect="1"/>
                </p:cNvPicPr>
                <p:nvPr/>
              </p:nvPicPr>
              <p:blipFill>
                <a:blip r:embed="rId18">
                  <a:extLst>
                    <a:ext uri="{BEBA8EAE-BF5A-486C-A8C5-ECC9F3942E4B}">
                      <a14:imgProps xmlns:a14="http://schemas.microsoft.com/office/drawing/2010/main">
                        <a14:imgLayer r:embed="rId16">
                          <a14:imgEffect>
                            <a14:saturation sat="300000"/>
                          </a14:imgEffect>
                        </a14:imgLayer>
                      </a14:imgProps>
                    </a:ext>
                  </a:extLst>
                </a:blip>
                <a:srcRect t="36871" r="12127" b="38992"/>
                <a:stretch/>
              </p:blipFill>
              <p:spPr>
                <a:xfrm>
                  <a:off x="3575518" y="34267349"/>
                  <a:ext cx="1371170" cy="13318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0" name="Geschweifte Klammer rechts 59">
                  <a:extLst>
                    <a:ext uri="{FF2B5EF4-FFF2-40B4-BE49-F238E27FC236}">
                      <a16:creationId xmlns:a16="http://schemas.microsoft.com/office/drawing/2014/main" id="{71BE5D94-1372-56D7-1BF5-85AE142B7B74}"/>
                    </a:ext>
                  </a:extLst>
                </p:cNvPr>
                <p:cNvSpPr/>
                <p:nvPr/>
              </p:nvSpPr>
              <p:spPr>
                <a:xfrm rot="16200000">
                  <a:off x="3196465" y="33011026"/>
                  <a:ext cx="321617" cy="1992281"/>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61" name="Geschweifte Klammer rechts 60">
                  <a:extLst>
                    <a:ext uri="{FF2B5EF4-FFF2-40B4-BE49-F238E27FC236}">
                      <a16:creationId xmlns:a16="http://schemas.microsoft.com/office/drawing/2014/main" id="{5D6B5C1E-149E-FDFE-A358-E0222B5F62D6}"/>
                    </a:ext>
                  </a:extLst>
                </p:cNvPr>
                <p:cNvSpPr/>
                <p:nvPr/>
              </p:nvSpPr>
              <p:spPr>
                <a:xfrm rot="5400000">
                  <a:off x="5011657" y="34979072"/>
                  <a:ext cx="186014" cy="1968429"/>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62" name="Textfeld 61">
                  <a:extLst>
                    <a:ext uri="{FF2B5EF4-FFF2-40B4-BE49-F238E27FC236}">
                      <a16:creationId xmlns:a16="http://schemas.microsoft.com/office/drawing/2014/main" id="{5D18C693-5F3B-E5D1-D531-88C304E9D1DD}"/>
                    </a:ext>
                  </a:extLst>
                </p:cNvPr>
                <p:cNvSpPr txBox="1"/>
                <p:nvPr/>
              </p:nvSpPr>
              <p:spPr>
                <a:xfrm rot="16200000">
                  <a:off x="618044" y="34584034"/>
                  <a:ext cx="1741826" cy="324236"/>
                </a:xfrm>
                <a:prstGeom prst="rect">
                  <a:avLst/>
                </a:prstGeom>
                <a:noFill/>
              </p:spPr>
              <p:txBody>
                <a:bodyPr wrap="square">
                  <a:spAutoFit/>
                </a:bodyPr>
                <a:lstStyle/>
                <a:p>
                  <a:r>
                    <a:rPr lang="en-US" sz="1600" dirty="0">
                      <a:latin typeface="+mj-lt"/>
                    </a:rPr>
                    <a:t>Neuronal activity</a:t>
                  </a:r>
                  <a:endParaRPr lang="de-DE" sz="1600" dirty="0"/>
                </a:p>
              </p:txBody>
            </p:sp>
            <p:sp>
              <p:nvSpPr>
                <p:cNvPr id="1344" name="Textfeld 1343">
                  <a:extLst>
                    <a:ext uri="{FF2B5EF4-FFF2-40B4-BE49-F238E27FC236}">
                      <a16:creationId xmlns:a16="http://schemas.microsoft.com/office/drawing/2014/main" id="{24DA01E1-58CA-79D3-EE0A-19AC26698470}"/>
                    </a:ext>
                  </a:extLst>
                </p:cNvPr>
                <p:cNvSpPr txBox="1"/>
                <p:nvPr/>
              </p:nvSpPr>
              <p:spPr>
                <a:xfrm>
                  <a:off x="5681887" y="35661339"/>
                  <a:ext cx="971576" cy="268014"/>
                </a:xfrm>
                <a:prstGeom prst="rect">
                  <a:avLst/>
                </a:prstGeom>
                <a:noFill/>
              </p:spPr>
              <p:txBody>
                <a:bodyPr wrap="square">
                  <a:spAutoFit/>
                </a:bodyPr>
                <a:lstStyle/>
                <a:p>
                  <a:r>
                    <a:rPr lang="en-US" sz="1400" dirty="0">
                      <a:latin typeface="+mj-lt"/>
                    </a:rPr>
                    <a:t>Time </a:t>
                  </a:r>
                  <a:endParaRPr lang="de-DE" sz="1400" dirty="0"/>
                </a:p>
              </p:txBody>
            </p:sp>
            <p:sp>
              <p:nvSpPr>
                <p:cNvPr id="1345" name="Textfeld 1344">
                  <a:extLst>
                    <a:ext uri="{FF2B5EF4-FFF2-40B4-BE49-F238E27FC236}">
                      <a16:creationId xmlns:a16="http://schemas.microsoft.com/office/drawing/2014/main" id="{0469759A-E2BB-6182-908A-0C86A012EC98}"/>
                    </a:ext>
                  </a:extLst>
                </p:cNvPr>
                <p:cNvSpPr txBox="1"/>
                <p:nvPr/>
              </p:nvSpPr>
              <p:spPr>
                <a:xfrm>
                  <a:off x="3965952" y="35643154"/>
                  <a:ext cx="971576" cy="268014"/>
                </a:xfrm>
                <a:prstGeom prst="rect">
                  <a:avLst/>
                </a:prstGeom>
                <a:noFill/>
              </p:spPr>
              <p:txBody>
                <a:bodyPr wrap="square">
                  <a:spAutoFit/>
                </a:bodyPr>
                <a:lstStyle/>
                <a:p>
                  <a:r>
                    <a:rPr lang="en-US" sz="1400" dirty="0">
                      <a:latin typeface="+mj-lt"/>
                    </a:rPr>
                    <a:t>Time </a:t>
                  </a:r>
                  <a:endParaRPr lang="de-DE" sz="1400" dirty="0"/>
                </a:p>
              </p:txBody>
            </p:sp>
          </p:grpSp>
        </p:grpSp>
        <p:sp>
          <p:nvSpPr>
            <p:cNvPr id="31" name="Textfeld 30">
              <a:extLst>
                <a:ext uri="{FF2B5EF4-FFF2-40B4-BE49-F238E27FC236}">
                  <a16:creationId xmlns:a16="http://schemas.microsoft.com/office/drawing/2014/main" id="{1C0B6B3D-ECE5-634E-9A09-2A8A1396AE73}"/>
                </a:ext>
              </a:extLst>
            </p:cNvPr>
            <p:cNvSpPr txBox="1"/>
            <p:nvPr/>
          </p:nvSpPr>
          <p:spPr>
            <a:xfrm>
              <a:off x="1827693" y="34257865"/>
              <a:ext cx="15979140" cy="230832"/>
            </a:xfrm>
            <a:prstGeom prst="rect">
              <a:avLst/>
            </a:prstGeom>
            <a:noFill/>
          </p:spPr>
          <p:txBody>
            <a:bodyPr wrap="square">
              <a:spAutoFit/>
            </a:bodyPr>
            <a:lstStyle/>
            <a:p>
              <a:r>
                <a:rPr lang="en-US" sz="900" i="1" dirty="0">
                  <a:latin typeface="Arial" panose="020B0604020202020204" pitchFamily="34" charset="0"/>
                  <a:cs typeface="Arial" panose="020B0604020202020204" pitchFamily="34" charset="0"/>
                </a:rPr>
                <a:t> Neuron 1		         Neuron 2		                    Neuron 3</a:t>
              </a:r>
              <a:endParaRPr lang="de-DE" sz="900" dirty="0"/>
            </a:p>
          </p:txBody>
        </p:sp>
      </p:grpSp>
      <p:sp>
        <p:nvSpPr>
          <p:cNvPr id="28" name="Textfeld 27">
            <a:extLst>
              <a:ext uri="{FF2B5EF4-FFF2-40B4-BE49-F238E27FC236}">
                <a16:creationId xmlns:a16="http://schemas.microsoft.com/office/drawing/2014/main" id="{898414A2-0DE8-781C-6061-EDEB49EB8A20}"/>
              </a:ext>
            </a:extLst>
          </p:cNvPr>
          <p:cNvSpPr txBox="1"/>
          <p:nvPr/>
        </p:nvSpPr>
        <p:spPr>
          <a:xfrm>
            <a:off x="1184455" y="37473637"/>
            <a:ext cx="13572198" cy="2825004"/>
          </a:xfrm>
          <a:prstGeom prst="rect">
            <a:avLst/>
          </a:prstGeom>
          <a:noFill/>
        </p:spPr>
        <p:txBody>
          <a:bodyPr wrap="square">
            <a:spAutoFit/>
          </a:bodyPr>
          <a:lstStyle/>
          <a:p>
            <a:pPr algn="just">
              <a:lnSpc>
                <a:spcPct val="107000"/>
              </a:lnSpc>
              <a:spcAft>
                <a:spcPts val="800"/>
              </a:spcAft>
            </a:pPr>
            <a:r>
              <a:rPr lang="en-US" sz="2800" dirty="0">
                <a:latin typeface="Arial" panose="020B0604020202020204" pitchFamily="34" charset="0"/>
                <a:cs typeface="Arial" panose="020B0604020202020204" pitchFamily="34" charset="0"/>
              </a:rPr>
              <a:t>Density, transitivity and average clustering are key metrics for interpreting a network mathematically. Density represents the ratio of actual to possible connections, indicating how interconnected the network is. Transitivity represents the ratio of actual to possible triangles, while the average clustering coefficient measures the likelihood that two neighbors are also connected such that the neurons form a triangle. Both measures reflect the network’s tendency to form connected groups.</a:t>
            </a:r>
          </a:p>
        </p:txBody>
      </p:sp>
    </p:spTree>
    <p:extLst>
      <p:ext uri="{BB962C8B-B14F-4D97-AF65-F5344CB8AC3E}">
        <p14:creationId xmlns:p14="http://schemas.microsoft.com/office/powerpoint/2010/main" val="3445001001"/>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977</Words>
  <Application>Microsoft Office PowerPoint</Application>
  <PresentationFormat>Benutzerdefiniert</PresentationFormat>
  <Paragraphs>178</Paragraphs>
  <Slides>1</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Calibri Light</vt:lpstr>
      <vt:lpstr>Office Theme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Larglinda Islami</dc:creator>
  <cp:lastModifiedBy>Manuela Beyer</cp:lastModifiedBy>
  <cp:revision>136</cp:revision>
  <dcterms:created xsi:type="dcterms:W3CDTF">2022-11-04T06:58:36Z</dcterms:created>
  <dcterms:modified xsi:type="dcterms:W3CDTF">2024-09-23T14:17:10Z</dcterms:modified>
</cp:coreProperties>
</file>