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5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 userDrawn="1">
          <p15:clr>
            <a:srgbClr val="A4A3A4"/>
          </p15:clr>
        </p15:guide>
        <p15:guide id="2" pos="9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73"/>
    <a:srgbClr val="FF0000"/>
    <a:srgbClr val="E49E00"/>
    <a:srgbClr val="FF5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5244" autoAdjust="0"/>
  </p:normalViewPr>
  <p:slideViewPr>
    <p:cSldViewPr snapToGrid="0">
      <p:cViewPr>
        <p:scale>
          <a:sx n="40" d="100"/>
          <a:sy n="40" d="100"/>
        </p:scale>
        <p:origin x="333" y="-5472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27"/>
    </p:cViewPr>
  </p:sorterViewPr>
  <p:gridSpacing cx="457200" cy="457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0F8AB-4537-4ED8-AE99-4CEEA2D9DC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8A0E5-0752-4D50-B4EC-8FD438C7B7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6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F8A0E5-0752-4D50-B4EC-8FD438C7B7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93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10E6-99B3-48BB-BA73-A41CE05CC475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76FC-2F7D-44B7-AA91-B9A1225E44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5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10E6-99B3-48BB-BA73-A41CE05CC475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76FC-2F7D-44B7-AA91-B9A1225E44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3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10E6-99B3-48BB-BA73-A41CE05CC475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76FC-2F7D-44B7-AA91-B9A1225E44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6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10E6-99B3-48BB-BA73-A41CE05CC475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76FC-2F7D-44B7-AA91-B9A1225E44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6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10E6-99B3-48BB-BA73-A41CE05CC475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76FC-2F7D-44B7-AA91-B9A1225E44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6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10E6-99B3-48BB-BA73-A41CE05CC475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76FC-2F7D-44B7-AA91-B9A1225E44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5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10E6-99B3-48BB-BA73-A41CE05CC475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76FC-2F7D-44B7-AA91-B9A1225E44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0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10E6-99B3-48BB-BA73-A41CE05CC475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76FC-2F7D-44B7-AA91-B9A1225E44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5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10E6-99B3-48BB-BA73-A41CE05CC475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76FC-2F7D-44B7-AA91-B9A1225E44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1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10E6-99B3-48BB-BA73-A41CE05CC475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76FC-2F7D-44B7-AA91-B9A1225E44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1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10E6-99B3-48BB-BA73-A41CE05CC475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76FC-2F7D-44B7-AA91-B9A1225E44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8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A10E6-99B3-48BB-BA73-A41CE05CC475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576FC-2F7D-44B7-AA91-B9A1225E44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0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microsoft.com/office/2007/relationships/hdphoto" Target="../media/hdphoto1.wdp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8679DD-C69F-65C9-AE9B-1189ED5F1639}"/>
              </a:ext>
            </a:extLst>
          </p:cNvPr>
          <p:cNvSpPr txBox="1"/>
          <p:nvPr/>
        </p:nvSpPr>
        <p:spPr>
          <a:xfrm>
            <a:off x="975677" y="865172"/>
            <a:ext cx="16184563" cy="506920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274320" tIns="274320" rIns="274320" bIns="274320" rtlCol="0" anchor="ctr" anchorCtr="0">
            <a:spAutoFit/>
          </a:bodyPr>
          <a:lstStyle/>
          <a:p>
            <a:pPr marL="36345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rgbClr val="4472C4"/>
                </a:solidFill>
                <a:latin typeface="+mj-lt"/>
              </a:rPr>
              <a:t>Differential adaptive regulation of fear extinction: </a:t>
            </a:r>
            <a:br>
              <a:rPr lang="en-US" sz="4800" b="1" dirty="0">
                <a:solidFill>
                  <a:srgbClr val="4472C4"/>
                </a:solidFill>
                <a:latin typeface="+mj-lt"/>
              </a:rPr>
            </a:br>
            <a:r>
              <a:rPr lang="en-US" sz="4800" b="1" dirty="0">
                <a:solidFill>
                  <a:srgbClr val="4472C4"/>
                </a:solidFill>
                <a:latin typeface="+mj-lt"/>
              </a:rPr>
              <a:t>Insights from behavioral and neuronal network analysis in trauma-induced stress resilient and susceptible phenotypes</a:t>
            </a:r>
          </a:p>
          <a:p>
            <a:pPr marL="36345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Larglinda Islami</a:t>
            </a:r>
            <a:r>
              <a:rPr lang="en-US" sz="3600" baseline="30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36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Manuela A. Beyer</a:t>
            </a:r>
            <a:r>
              <a:rPr lang="en-US" sz="3600" baseline="30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36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Janina Hesse</a:t>
            </a:r>
            <a:r>
              <a:rPr lang="en-US" sz="3600" baseline="30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36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Beat Lutz</a:t>
            </a:r>
            <a:r>
              <a:rPr lang="en-US" sz="3600" baseline="30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lang="en-US" sz="36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aseline="30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Group Molecular and Cellular Mechanisms of Resilience, Leibniz Institute for Resilience Research, Mainz, Germany </a:t>
            </a:r>
            <a:b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baseline="30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Group Computational Resilience Research, Leibniz Institute for Resilience Research, Mainz, Germany</a:t>
            </a:r>
          </a:p>
        </p:txBody>
      </p:sp>
      <p:pic>
        <p:nvPicPr>
          <p:cNvPr id="23" name="Picture 1">
            <a:extLst>
              <a:ext uri="{FF2B5EF4-FFF2-40B4-BE49-F238E27FC236}">
                <a16:creationId xmlns:a16="http://schemas.microsoft.com/office/drawing/2014/main" id="{72AC1E14-0BCD-A4A3-54A4-6E0D852D0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7" r="10159"/>
          <a:stretch/>
        </p:blipFill>
        <p:spPr bwMode="auto">
          <a:xfrm>
            <a:off x="19130387" y="1985810"/>
            <a:ext cx="9703694" cy="441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1" name="TextBox 2250">
            <a:extLst>
              <a:ext uri="{FF2B5EF4-FFF2-40B4-BE49-F238E27FC236}">
                <a16:creationId xmlns:a16="http://schemas.microsoft.com/office/drawing/2014/main" id="{CFD1ABE6-3AB6-CF4D-5770-6FCBF00C1E08}"/>
              </a:ext>
            </a:extLst>
          </p:cNvPr>
          <p:cNvSpPr txBox="1"/>
          <p:nvPr/>
        </p:nvSpPr>
        <p:spPr>
          <a:xfrm>
            <a:off x="975676" y="6583680"/>
            <a:ext cx="28315603" cy="557075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274320" tIns="274320" rIns="274320" bIns="274320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  <a:latin typeface="+mj-lt"/>
              </a:rPr>
              <a:t>BACKGROUND </a:t>
            </a:r>
          </a:p>
          <a:p>
            <a:pPr algn="just"/>
            <a:endParaRPr lang="en-US" dirty="0">
              <a:latin typeface="+mj-lt"/>
            </a:endParaRPr>
          </a:p>
          <a:p>
            <a:pPr algn="just"/>
            <a:r>
              <a:rPr lang="en-US" sz="3200" dirty="0">
                <a:latin typeface="+mj-lt"/>
              </a:rPr>
              <a:t>Following a traumatic event, stress-susceptible individuals may develop post-traumatic stress disorder (PTSD), which is characterized by intrusive re-experiencing of the fearful event, impaired fear-safety learning, and altered cognition. These changes are primarily driven by dysregulation in the medial prefrontal cortex (mPFC).</a:t>
            </a:r>
          </a:p>
          <a:p>
            <a:pPr algn="just"/>
            <a:endParaRPr lang="en-US" dirty="0">
              <a:latin typeface="+mj-lt"/>
            </a:endParaRPr>
          </a:p>
          <a:p>
            <a:pPr algn="just"/>
            <a:r>
              <a:rPr lang="en-US" sz="3200" dirty="0">
                <a:latin typeface="+mj-lt"/>
              </a:rPr>
              <a:t>Despite extensive research on fear extinction learning and its underlying neural mechanisms, there remains a limited understanding of how stress resilience and susceptibility are reflected in dynamic brain networks and how these networks shape (mal)adaptive behavioral responses. </a:t>
            </a:r>
          </a:p>
          <a:p>
            <a:pPr algn="just"/>
            <a:endParaRPr lang="en-US" dirty="0">
              <a:latin typeface="+mj-lt"/>
            </a:endParaRPr>
          </a:p>
          <a:p>
            <a:pPr algn="just"/>
            <a:r>
              <a:rPr lang="en-US" sz="3600" b="1" dirty="0">
                <a:solidFill>
                  <a:schemeClr val="accent1"/>
                </a:solidFill>
                <a:latin typeface="+mj-lt"/>
              </a:rPr>
              <a:t>In this study, we utilized a PTSD mouse model and performed data-driven stratification to classify resilient and susceptible phenotypes. </a:t>
            </a:r>
          </a:p>
          <a:p>
            <a:pPr algn="just"/>
            <a:r>
              <a:rPr lang="en-US" sz="3600" b="1" dirty="0">
                <a:solidFill>
                  <a:schemeClr val="accent1"/>
                </a:solidFill>
                <a:latin typeface="+mj-lt"/>
              </a:rPr>
              <a:t>By employing calcium imaging in freely moving animals, we explored the role of mPFC prelimbic pyramidal cells in stress-induced neural and behavioral alterations during fear extinction training.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995595-304B-D87C-07BA-8BEE1287CDC5}"/>
              </a:ext>
            </a:extLst>
          </p:cNvPr>
          <p:cNvSpPr txBox="1"/>
          <p:nvPr/>
        </p:nvSpPr>
        <p:spPr>
          <a:xfrm>
            <a:off x="975676" y="37063541"/>
            <a:ext cx="28315602" cy="221599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274320" tIns="274320" rIns="274320" bIns="274320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  <a:latin typeface="+mj-lt"/>
              </a:rPr>
              <a:t>SUMMARY</a:t>
            </a:r>
            <a:endParaRPr lang="en-US" dirty="0"/>
          </a:p>
          <a:p>
            <a:pPr defTabSz="360000"/>
            <a:r>
              <a:rPr lang="en-US" sz="2400" dirty="0">
                <a:latin typeface="+mj-lt"/>
              </a:rPr>
              <a:t>Luminescence heatmaps revealed differences in neural activity between R+ (resilient) and R- (susceptible) groups following Auditory Fear Conditioning, with R- showing more activation to the expected shock. While R- animals seem to maintain a constant level of network complexity, the R+ group exhibited a decrease in complexity as extinction progressed over subsequent days. Network metrics revealed a greater reduction in complexity for R+ animals over time, indicating altered connectivity during extinction. Further analysis is needed to validate these preliminary findings.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58021C-1AC3-D909-BFFA-97BB02599A41}"/>
              </a:ext>
            </a:extLst>
          </p:cNvPr>
          <p:cNvSpPr txBox="1"/>
          <p:nvPr/>
        </p:nvSpPr>
        <p:spPr>
          <a:xfrm>
            <a:off x="959289" y="39757833"/>
            <a:ext cx="28315602" cy="276998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274320" tIns="274320" rIns="274320" bIns="274320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  <a:latin typeface="+mj-lt"/>
              </a:rPr>
              <a:t>REFERENCES</a:t>
            </a:r>
          </a:p>
          <a:p>
            <a:r>
              <a:rPr lang="en-US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Busch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A. M.,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Kovlyagina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I., Lutz, B., Todorov, H., &amp; Gerber, S. (2022).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beeRapp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an R shiny app for automated high-throughput explorative analysis of multivariate behavioral data. Bioinformatics Advances, 2(1). https://doi.org/10.1093/bioadv/vbac082</a:t>
            </a:r>
          </a:p>
          <a:p>
            <a:r>
              <a:rPr lang="en-US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Thurman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S. T.,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Guizar-Sicairos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M., &amp;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Fienup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J. R. (2008). Efficient subpixel image registration algorithms. Optics Letters, 33(2), 156–158. https://doi.org/10.1364/OL.33.000156</a:t>
            </a:r>
          </a:p>
          <a:p>
            <a:r>
              <a:rPr lang="en-US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Zhou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P.,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Resendez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S. L., Rodriguez-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Romaguera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J., Jimenez, J. C., Neufeld, S. Q., Giovannucci, A., Friedrich, J.,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Pnevmatikakis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E. A., Stuber, G. D., Hen, R.,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Kheirbek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M. A., Sabatini, B. L.,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Kass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R. E., &amp;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Paninski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L. (2018). Efficient and accurate extraction of in vivo calcium signals from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microendoscopic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video data.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eLife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7. https://doi.org/10.7554/eLife.28728</a:t>
            </a:r>
          </a:p>
          <a:p>
            <a:r>
              <a:rPr lang="en-US" sz="18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Sheintuch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L., Rubin, A., Brande-Eilat, N.,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Geva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N.,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Sadeh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N.,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Pinchasof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O., &amp; Ziv, Y. (2017). Tracking the same neurons across multiple days in Ca2+ imaging data. Cell Reports, 21(4), 1102–1115. https://doi.org/10.1016/j.celrep.2017.10.013</a:t>
            </a:r>
          </a:p>
          <a:p>
            <a:r>
              <a:rPr lang="en-US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Hagberg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A. A.,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Schult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D. A., &amp; Swart, P. J. (2008). Exploring network structure, dynamics, and function using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NetworkX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In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Gäel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Varoquaux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Travis Vaught, &amp; Jarrod Millman (Eds.), Proceedings of the 7th Python in Science Conference (SciPy2008) (pp. 11–15). Pasadena, CA, USA.</a:t>
            </a:r>
          </a:p>
        </p:txBody>
      </p:sp>
      <p:grpSp>
        <p:nvGrpSpPr>
          <p:cNvPr id="2246" name="Group 2245">
            <a:extLst>
              <a:ext uri="{FF2B5EF4-FFF2-40B4-BE49-F238E27FC236}">
                <a16:creationId xmlns:a16="http://schemas.microsoft.com/office/drawing/2014/main" id="{FF25E0C1-9C1B-0069-0C9D-7A3FAEB0EFD9}"/>
              </a:ext>
            </a:extLst>
          </p:cNvPr>
          <p:cNvGrpSpPr/>
          <p:nvPr/>
        </p:nvGrpSpPr>
        <p:grpSpPr>
          <a:xfrm>
            <a:off x="975676" y="12604885"/>
            <a:ext cx="28315602" cy="7201972"/>
            <a:chOff x="975676" y="12747390"/>
            <a:chExt cx="28315602" cy="7201972"/>
          </a:xfrm>
        </p:grpSpPr>
        <p:grpSp>
          <p:nvGrpSpPr>
            <p:cNvPr id="2245" name="Group 2244">
              <a:extLst>
                <a:ext uri="{FF2B5EF4-FFF2-40B4-BE49-F238E27FC236}">
                  <a16:creationId xmlns:a16="http://schemas.microsoft.com/office/drawing/2014/main" id="{6C295BB1-B513-DF98-D2E0-7F74DE6C7218}"/>
                </a:ext>
              </a:extLst>
            </p:cNvPr>
            <p:cNvGrpSpPr/>
            <p:nvPr/>
          </p:nvGrpSpPr>
          <p:grpSpPr>
            <a:xfrm>
              <a:off x="1088430" y="13279838"/>
              <a:ext cx="28194636" cy="5977146"/>
              <a:chOff x="1088430" y="13279838"/>
              <a:chExt cx="28194636" cy="5977146"/>
            </a:xfrm>
          </p:grpSpPr>
          <p:pic>
            <p:nvPicPr>
              <p:cNvPr id="1355" name="Picture 1354">
                <a:extLst>
                  <a:ext uri="{FF2B5EF4-FFF2-40B4-BE49-F238E27FC236}">
                    <a16:creationId xmlns:a16="http://schemas.microsoft.com/office/drawing/2014/main" id="{61726CD4-EF0A-64F4-EF68-D06F488B18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2" t="20541" r="11818" b="32986"/>
              <a:stretch/>
            </p:blipFill>
            <p:spPr>
              <a:xfrm>
                <a:off x="1088430" y="13279838"/>
                <a:ext cx="15942212" cy="5977146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A03ED61B-F693-38D3-F1C6-C9D0CFE690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67" t="21605" r="16894" b="34054"/>
              <a:stretch/>
            </p:blipFill>
            <p:spPr>
              <a:xfrm>
                <a:off x="17020230" y="13414717"/>
                <a:ext cx="12262836" cy="5711241"/>
              </a:xfrm>
              <a:prstGeom prst="rect">
                <a:avLst/>
              </a:prstGeom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122F698-FF50-5FBE-8711-C57B490AC043}"/>
                </a:ext>
              </a:extLst>
            </p:cNvPr>
            <p:cNvSpPr txBox="1"/>
            <p:nvPr/>
          </p:nvSpPr>
          <p:spPr>
            <a:xfrm>
              <a:off x="975676" y="12747390"/>
              <a:ext cx="28315602" cy="7201972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274320" tIns="274320" rIns="274320" bIns="274320" rtlCol="0">
              <a:spAutoFit/>
            </a:bodyPr>
            <a:lstStyle/>
            <a:p>
              <a:r>
                <a:rPr lang="en-US" sz="3600" b="1" dirty="0">
                  <a:solidFill>
                    <a:srgbClr val="4472C4"/>
                  </a:solidFill>
                  <a:latin typeface="+mj-lt"/>
                </a:rPr>
                <a:t>EXPERIMENTAL TIMELINE</a:t>
              </a:r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21CBCD4-8670-F122-BF70-6D16B81FC1F5}"/>
              </a:ext>
            </a:extLst>
          </p:cNvPr>
          <p:cNvSpPr txBox="1"/>
          <p:nvPr/>
        </p:nvSpPr>
        <p:spPr>
          <a:xfrm>
            <a:off x="15552446" y="20257306"/>
            <a:ext cx="13738832" cy="1639827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274320" tIns="274320" rIns="274320" bIns="274320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  <a:latin typeface="+mj-lt"/>
              </a:rPr>
              <a:t>NETWORK METRICS DURING EXTINCTION TRAINING</a:t>
            </a:r>
          </a:p>
          <a:p>
            <a:endParaRPr lang="en-GB" sz="2400" dirty="0">
              <a:latin typeface="+mj-lt"/>
            </a:endParaRPr>
          </a:p>
          <a:p>
            <a:pPr algn="just"/>
            <a:endParaRPr lang="en-GB" sz="2400" dirty="0">
              <a:latin typeface="+mj-lt"/>
            </a:endParaRPr>
          </a:p>
          <a:p>
            <a:pPr algn="just"/>
            <a:endParaRPr lang="en-GB" sz="2400" dirty="0">
              <a:latin typeface="+mj-lt"/>
            </a:endParaRPr>
          </a:p>
          <a:p>
            <a:pPr algn="just"/>
            <a:endParaRPr lang="en-GB" sz="2400" dirty="0">
              <a:latin typeface="+mj-lt"/>
            </a:endParaRPr>
          </a:p>
          <a:p>
            <a:pPr algn="just"/>
            <a:endParaRPr lang="en-GB" sz="2400" dirty="0">
              <a:latin typeface="+mj-lt"/>
            </a:endParaRPr>
          </a:p>
          <a:p>
            <a:endParaRPr lang="en-US" sz="3600" b="1" dirty="0">
              <a:solidFill>
                <a:srgbClr val="4472C4"/>
              </a:solidFill>
              <a:latin typeface="+mj-lt"/>
            </a:endParaRPr>
          </a:p>
          <a:p>
            <a:endParaRPr lang="en-US" sz="3600" b="1" dirty="0">
              <a:solidFill>
                <a:srgbClr val="00B050"/>
              </a:solidFill>
              <a:latin typeface="+mj-lt"/>
            </a:endParaRPr>
          </a:p>
          <a:p>
            <a:endParaRPr lang="en-US" sz="3600" b="1" dirty="0">
              <a:solidFill>
                <a:srgbClr val="4472C4"/>
              </a:solidFill>
              <a:latin typeface="+mj-lt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latin typeface="+mj-lt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latin typeface="+mj-lt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latin typeface="+mj-lt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latin typeface="+mj-lt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latin typeface="+mj-lt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latin typeface="+mj-lt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en-US" sz="1050" dirty="0">
              <a:latin typeface="+mj-lt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2800" dirty="0">
                <a:latin typeface="+mj-lt"/>
              </a:rPr>
              <a:t>In this preliminary analysis, density remains relatively constant for both R+ (resilient) and R- (susceptible) networks, with R+ showing slightly higher density, though R- networks have more nodes overall. Transitivity and the average clustering coefficient decrease more in R+ over time, indicating a greater reduction in network complexity and the average number of triangles connected to a node, particularly in the R+ group. R+ shows a stronger decrease during extinction, compared to R-.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en-US" sz="2400" dirty="0">
              <a:latin typeface="+mj-lt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en-US" sz="2400" dirty="0">
              <a:latin typeface="+mj-lt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en-US" sz="2400" dirty="0">
              <a:highlight>
                <a:srgbClr val="FFFF00"/>
              </a:highlight>
              <a:latin typeface="+mj-lt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en-US" sz="2800" dirty="0">
              <a:highlight>
                <a:srgbClr val="FFFF00"/>
              </a:highlight>
              <a:latin typeface="+mj-lt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en-US" sz="2400" dirty="0">
              <a:highlight>
                <a:srgbClr val="FFFF00"/>
              </a:highlight>
              <a:latin typeface="+mj-lt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en-US" sz="2400" dirty="0">
              <a:highlight>
                <a:srgbClr val="FFFF00"/>
              </a:highlight>
              <a:latin typeface="+mj-lt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en-US" sz="2400" dirty="0">
              <a:highlight>
                <a:srgbClr val="FFFF00"/>
              </a:highlight>
              <a:latin typeface="+mj-lt"/>
            </a:endParaRPr>
          </a:p>
          <a:p>
            <a:pPr algn="just">
              <a:spcAft>
                <a:spcPts val="800"/>
              </a:spcAft>
            </a:pPr>
            <a:endParaRPr lang="en-US" sz="1600" dirty="0">
              <a:highlight>
                <a:srgbClr val="FFFF00"/>
              </a:highlight>
              <a:latin typeface="+mj-lt"/>
            </a:endParaRPr>
          </a:p>
          <a:p>
            <a:pPr algn="just">
              <a:lnSpc>
                <a:spcPct val="115000"/>
              </a:lnSpc>
            </a:pPr>
            <a:r>
              <a:rPr lang="en-US" sz="2400" b="1" i="1" dirty="0">
                <a:latin typeface="+mj-lt"/>
              </a:rPr>
              <a:t>Networks are constructed for individual animals (R+ left, R- right) with a threshold of 0.2 to access connectivity. </a:t>
            </a:r>
            <a:r>
              <a:rPr lang="en-US" sz="2400" dirty="0">
                <a:latin typeface="+mj-lt"/>
              </a:rPr>
              <a:t>Extinction Day 1 and 4 are visualized. R+ shows a decrease in transitivity and complexity from day 1 to 4, whereas R- remains same (similar transitivity over extinction days)</a:t>
            </a:r>
          </a:p>
        </p:txBody>
      </p:sp>
      <p:grpSp>
        <p:nvGrpSpPr>
          <p:cNvPr id="2244" name="Group 2243">
            <a:extLst>
              <a:ext uri="{FF2B5EF4-FFF2-40B4-BE49-F238E27FC236}">
                <a16:creationId xmlns:a16="http://schemas.microsoft.com/office/drawing/2014/main" id="{0EDAECB4-1993-4D0E-0A36-F52A44B27227}"/>
              </a:ext>
            </a:extLst>
          </p:cNvPr>
          <p:cNvGrpSpPr/>
          <p:nvPr/>
        </p:nvGrpSpPr>
        <p:grpSpPr>
          <a:xfrm>
            <a:off x="932918" y="20257306"/>
            <a:ext cx="14157961" cy="16398271"/>
            <a:chOff x="975675" y="20511539"/>
            <a:chExt cx="14157961" cy="1634293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3762F0D-A87E-BF16-A985-329659D95CB0}"/>
                </a:ext>
              </a:extLst>
            </p:cNvPr>
            <p:cNvSpPr txBox="1"/>
            <p:nvPr/>
          </p:nvSpPr>
          <p:spPr>
            <a:xfrm>
              <a:off x="975675" y="20511539"/>
              <a:ext cx="14157961" cy="16342935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274320" tIns="274320" rIns="274320" bIns="274320" rtlCol="0">
              <a:spAutoFit/>
            </a:bodyPr>
            <a:lstStyle/>
            <a:p>
              <a:r>
                <a:rPr lang="en-US" sz="3600" b="1" dirty="0">
                  <a:solidFill>
                    <a:srgbClr val="4472C4"/>
                  </a:solidFill>
                  <a:latin typeface="+mj-lt"/>
                </a:rPr>
                <a:t>CALCIUM IMAGING: Neural Extinction Patterns in R+ vs. R- Animals</a:t>
              </a:r>
              <a:endParaRPr lang="en-US" sz="3600" b="1" dirty="0">
                <a:solidFill>
                  <a:srgbClr val="FF0000"/>
                </a:solidFill>
                <a:latin typeface="+mj-lt"/>
              </a:endParaRPr>
            </a:p>
            <a:p>
              <a:pPr algn="just"/>
              <a:endParaRPr lang="en-US" dirty="0">
                <a:latin typeface="+mj-lt"/>
              </a:endParaRP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BF8D770-908E-028A-A779-7DF4EF685373}"/>
                </a:ext>
              </a:extLst>
            </p:cNvPr>
            <p:cNvSpPr txBox="1"/>
            <p:nvPr/>
          </p:nvSpPr>
          <p:spPr>
            <a:xfrm>
              <a:off x="1195371" y="21642886"/>
              <a:ext cx="13604039" cy="12218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>
                    <a:lumMod val="75000"/>
                  </a:srgbClr>
                </a:buClr>
                <a:buSzTx/>
                <a:buFontTx/>
                <a:buNone/>
                <a:tabLst/>
                <a:defRPr/>
              </a:pPr>
              <a:r>
                <a:rPr lang="en-US" sz="2800" dirty="0">
                  <a:latin typeface="+mj-lt"/>
                </a:rPr>
                <a:t>Neuronal activity can be measured by calcium imaging, with high luminance indicating high levels of neuronal activity.</a:t>
              </a:r>
            </a:p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>
                    <a:lumMod val="75000"/>
                  </a:srgbClr>
                </a:buClr>
                <a:buSzTx/>
                <a:buFontTx/>
                <a:buNone/>
                <a:tabLst/>
                <a:defRPr/>
              </a:pPr>
              <a:endParaRPr lang="en-US" sz="2800" dirty="0">
                <a:latin typeface="+mj-lt"/>
              </a:endParaRPr>
            </a:p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>
                    <a:lumMod val="75000"/>
                  </a:srgbClr>
                </a:buClr>
                <a:buSzTx/>
                <a:buFontTx/>
                <a:buNone/>
                <a:tabLst/>
                <a:defRPr/>
              </a:pPr>
              <a:endParaRPr lang="en-US" sz="2800" dirty="0">
                <a:latin typeface="+mj-lt"/>
              </a:endParaRPr>
            </a:p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>
                    <a:lumMod val="75000"/>
                  </a:srgbClr>
                </a:buClr>
                <a:buSzTx/>
                <a:buFontTx/>
                <a:buNone/>
                <a:tabLst/>
                <a:defRPr/>
              </a:pPr>
              <a:endParaRPr lang="en-US" sz="3200" dirty="0">
                <a:latin typeface="+mj-lt"/>
              </a:endParaRPr>
            </a:p>
            <a:p>
              <a:pPr algn="just">
                <a:buClr>
                  <a:srgbClr val="A5A5A5">
                    <a:lumMod val="75000"/>
                  </a:srgbClr>
                </a:buClr>
                <a:defRPr/>
              </a:pPr>
              <a:endParaRPr lang="en-US" sz="3200" dirty="0">
                <a:latin typeface="+mj-lt"/>
              </a:endParaRPr>
            </a:p>
            <a:p>
              <a:pPr algn="just">
                <a:buClr>
                  <a:srgbClr val="A5A5A5">
                    <a:lumMod val="75000"/>
                  </a:srgbClr>
                </a:buClr>
                <a:defRPr/>
              </a:pPr>
              <a:endParaRPr lang="en-US" sz="3200" dirty="0">
                <a:latin typeface="+mj-lt"/>
              </a:endParaRPr>
            </a:p>
            <a:p>
              <a:pPr algn="just">
                <a:buClr>
                  <a:srgbClr val="A5A5A5">
                    <a:lumMod val="75000"/>
                  </a:srgbClr>
                </a:buClr>
                <a:defRPr/>
              </a:pPr>
              <a:endParaRPr lang="en-US" sz="3200" dirty="0">
                <a:latin typeface="+mj-lt"/>
              </a:endParaRPr>
            </a:p>
            <a:p>
              <a:pPr algn="just">
                <a:buClr>
                  <a:srgbClr val="A5A5A5">
                    <a:lumMod val="75000"/>
                  </a:srgbClr>
                </a:buClr>
                <a:defRPr/>
              </a:pPr>
              <a:endParaRPr lang="en-US" sz="3200" dirty="0">
                <a:latin typeface="+mj-lt"/>
              </a:endParaRPr>
            </a:p>
            <a:p>
              <a:pPr algn="just">
                <a:buClr>
                  <a:srgbClr val="A5A5A5">
                    <a:lumMod val="75000"/>
                  </a:srgbClr>
                </a:buClr>
                <a:defRPr/>
              </a:pPr>
              <a:endParaRPr lang="en-US" sz="3200" dirty="0">
                <a:latin typeface="+mj-lt"/>
              </a:endParaRPr>
            </a:p>
            <a:p>
              <a:pPr algn="just">
                <a:buClr>
                  <a:srgbClr val="A5A5A5">
                    <a:lumMod val="75000"/>
                  </a:srgbClr>
                </a:buClr>
                <a:defRPr/>
              </a:pPr>
              <a:endParaRPr lang="en-US" sz="3200" dirty="0">
                <a:latin typeface="+mj-lt"/>
              </a:endParaRPr>
            </a:p>
            <a:p>
              <a:pPr algn="just">
                <a:buClr>
                  <a:srgbClr val="A5A5A5">
                    <a:lumMod val="75000"/>
                  </a:srgbClr>
                </a:buClr>
                <a:defRPr/>
              </a:pPr>
              <a:endParaRPr lang="en-US" sz="3200" dirty="0">
                <a:latin typeface="+mj-lt"/>
              </a:endParaRPr>
            </a:p>
            <a:p>
              <a:pPr algn="just">
                <a:buClr>
                  <a:srgbClr val="A5A5A5">
                    <a:lumMod val="75000"/>
                  </a:srgbClr>
                </a:buClr>
                <a:defRPr/>
              </a:pPr>
              <a:endParaRPr lang="en-US" sz="3200" dirty="0">
                <a:latin typeface="+mj-lt"/>
              </a:endParaRPr>
            </a:p>
            <a:p>
              <a:pPr algn="just">
                <a:buClr>
                  <a:srgbClr val="A5A5A5">
                    <a:lumMod val="75000"/>
                  </a:srgbClr>
                </a:buClr>
                <a:defRPr/>
              </a:pPr>
              <a:endParaRPr lang="en-US" sz="3200" dirty="0">
                <a:latin typeface="+mj-lt"/>
              </a:endParaRPr>
            </a:p>
            <a:p>
              <a:pPr algn="just">
                <a:buClr>
                  <a:srgbClr val="A5A5A5">
                    <a:lumMod val="75000"/>
                  </a:srgbClr>
                </a:buClr>
                <a:defRPr/>
              </a:pPr>
              <a:endParaRPr lang="en-US" sz="2800" b="1" i="1" dirty="0">
                <a:latin typeface="+mj-lt"/>
              </a:endParaRPr>
            </a:p>
            <a:p>
              <a:pPr algn="just">
                <a:buClr>
                  <a:srgbClr val="A5A5A5">
                    <a:lumMod val="75000"/>
                  </a:srgbClr>
                </a:buClr>
                <a:defRPr/>
              </a:pPr>
              <a:br>
                <a:rPr lang="en-US" sz="2800" b="1" i="1" dirty="0">
                  <a:latin typeface="+mj-lt"/>
                </a:rPr>
              </a:br>
              <a:r>
                <a:rPr lang="en-US" sz="2400" b="1" i="1" dirty="0">
                  <a:latin typeface="+mj-lt"/>
                </a:rPr>
                <a:t>Luminance plot for Extinction Day 1 to 4 showing mean luminance (z-score normalized) in the time interval preceding, during and following the CS+ event. </a:t>
              </a:r>
              <a:r>
                <a:rPr lang="en-US" sz="2400" dirty="0">
                  <a:latin typeface="+mj-lt"/>
                </a:rPr>
                <a:t>Dark colors indicate low or no neuronal activity, while lighter colors show high neuronal activity (Preliminary results).</a:t>
              </a:r>
              <a:endParaRPr lang="en-US" sz="2400" b="1" i="1" dirty="0">
                <a:latin typeface="+mj-lt"/>
              </a:endParaRPr>
            </a:p>
            <a:p>
              <a:pPr algn="just">
                <a:buClr>
                  <a:srgbClr val="A5A5A5">
                    <a:lumMod val="75000"/>
                  </a:srgbClr>
                </a:buClr>
                <a:defRPr/>
              </a:pPr>
              <a:endParaRPr lang="en-US" sz="3200" dirty="0">
                <a:latin typeface="+mj-lt"/>
              </a:endParaRPr>
            </a:p>
            <a:p>
              <a:pPr algn="just">
                <a:buClr>
                  <a:srgbClr val="A5A5A5">
                    <a:lumMod val="75000"/>
                  </a:srgbClr>
                </a:buClr>
                <a:defRPr/>
              </a:pPr>
              <a:r>
                <a:rPr lang="en-US" sz="2800" dirty="0">
                  <a:latin typeface="+mj-lt"/>
                </a:rPr>
                <a:t>The data represents the average across all neurons and CS+ tone presentations after Auditory Fear Conditioning. Three vertical lines mark 1.)  the onset of the tone, 2.) the expected shock timing, and 3.) the tone's end. Shown data suggest that R- animals display a stronger response to the expected shock timing, especially on days 1 and 2, with this response diminishing over time, indicating extinction. Mean neuronal activity differs for R+ and R- animals in response to CS+ tones. </a:t>
              </a:r>
            </a:p>
            <a:p>
              <a:pPr algn="just">
                <a:buClr>
                  <a:srgbClr val="A5A5A5">
                    <a:lumMod val="75000"/>
                  </a:srgbClr>
                </a:buClr>
                <a:defRPr/>
              </a:pPr>
              <a:endParaRPr lang="en-US" sz="2800" dirty="0">
                <a:latin typeface="+mj-lt"/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29F88A6-1460-028E-3CEE-827BD2AF2F08}"/>
              </a:ext>
            </a:extLst>
          </p:cNvPr>
          <p:cNvGrpSpPr/>
          <p:nvPr/>
        </p:nvGrpSpPr>
        <p:grpSpPr>
          <a:xfrm>
            <a:off x="15982054" y="31237975"/>
            <a:ext cx="12860656" cy="3410838"/>
            <a:chOff x="15825792" y="26791045"/>
            <a:chExt cx="12556440" cy="3119784"/>
          </a:xfrm>
        </p:grpSpPr>
        <p:pic>
          <p:nvPicPr>
            <p:cNvPr id="8" name="Grafik 7" descr="Ein Bild, das Vogel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DD8D55F2-3529-ADFB-25D4-AA9781C24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22817" y="27334053"/>
              <a:ext cx="2556508" cy="255650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" name="Grafik 9" descr="Ein Bild, das Vogel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456FB860-9AF1-1B4F-8EA2-C34C9914C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25723" y="27354320"/>
              <a:ext cx="2556509" cy="255650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3" name="Grafik 12" descr="Ein Bild, das Vogel enthält.&#10;&#10;Automatisch generierte Beschreibung">
              <a:extLst>
                <a:ext uri="{FF2B5EF4-FFF2-40B4-BE49-F238E27FC236}">
                  <a16:creationId xmlns:a16="http://schemas.microsoft.com/office/drawing/2014/main" id="{4D0D950C-DA45-BFE7-3207-DCE327AC7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5520" y="27334053"/>
              <a:ext cx="2556508" cy="255650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569DE7E0-056A-8030-24BD-94E74AED3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25792" y="27334053"/>
              <a:ext cx="2520102" cy="252010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9" name="TextBox 30">
              <a:extLst>
                <a:ext uri="{FF2B5EF4-FFF2-40B4-BE49-F238E27FC236}">
                  <a16:creationId xmlns:a16="http://schemas.microsoft.com/office/drawing/2014/main" id="{0743A1EF-3D45-310A-2B6A-124B6C98A4CB}"/>
                </a:ext>
              </a:extLst>
            </p:cNvPr>
            <p:cNvSpPr txBox="1"/>
            <p:nvPr/>
          </p:nvSpPr>
          <p:spPr>
            <a:xfrm>
              <a:off x="16237886" y="26809514"/>
              <a:ext cx="16959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Extinction Day 1</a:t>
              </a:r>
            </a:p>
          </p:txBody>
        </p:sp>
        <p:sp>
          <p:nvSpPr>
            <p:cNvPr id="20" name="TextBox 30">
              <a:extLst>
                <a:ext uri="{FF2B5EF4-FFF2-40B4-BE49-F238E27FC236}">
                  <a16:creationId xmlns:a16="http://schemas.microsoft.com/office/drawing/2014/main" id="{985089A2-30C2-A8F9-C0D3-E7809DB65010}"/>
                </a:ext>
              </a:extLst>
            </p:cNvPr>
            <p:cNvSpPr txBox="1"/>
            <p:nvPr/>
          </p:nvSpPr>
          <p:spPr>
            <a:xfrm>
              <a:off x="19381473" y="26809514"/>
              <a:ext cx="16959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Extinction Day 4</a:t>
              </a:r>
            </a:p>
          </p:txBody>
        </p:sp>
        <p:sp>
          <p:nvSpPr>
            <p:cNvPr id="25" name="TextBox 30">
              <a:extLst>
                <a:ext uri="{FF2B5EF4-FFF2-40B4-BE49-F238E27FC236}">
                  <a16:creationId xmlns:a16="http://schemas.microsoft.com/office/drawing/2014/main" id="{F80BB8FF-986A-4D93-E987-CF3AD9FED6FF}"/>
                </a:ext>
              </a:extLst>
            </p:cNvPr>
            <p:cNvSpPr txBox="1"/>
            <p:nvPr/>
          </p:nvSpPr>
          <p:spPr>
            <a:xfrm>
              <a:off x="22866635" y="26791045"/>
              <a:ext cx="16959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Extinction Day 1</a:t>
              </a:r>
            </a:p>
          </p:txBody>
        </p:sp>
        <p:sp>
          <p:nvSpPr>
            <p:cNvPr id="26" name="TextBox 30">
              <a:extLst>
                <a:ext uri="{FF2B5EF4-FFF2-40B4-BE49-F238E27FC236}">
                  <a16:creationId xmlns:a16="http://schemas.microsoft.com/office/drawing/2014/main" id="{F0D7F860-D64F-041B-A2CE-B0D0FEE95A97}"/>
                </a:ext>
              </a:extLst>
            </p:cNvPr>
            <p:cNvSpPr txBox="1"/>
            <p:nvPr/>
          </p:nvSpPr>
          <p:spPr>
            <a:xfrm>
              <a:off x="26010222" y="26791045"/>
              <a:ext cx="16959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Extinction Day 4</a:t>
              </a:r>
            </a:p>
          </p:txBody>
        </p: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C689B157-DEA1-3A0C-A2D1-4B5AC4EA6C86}"/>
              </a:ext>
            </a:extLst>
          </p:cNvPr>
          <p:cNvSpPr txBox="1"/>
          <p:nvPr/>
        </p:nvSpPr>
        <p:spPr>
          <a:xfrm>
            <a:off x="15906761" y="21397119"/>
            <a:ext cx="13207899" cy="2838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+mj-lt"/>
              </a:rPr>
              <a:t>Density, transitivity and average clustering are key metrics for interpreting a network mathematically. Density represents the ratio of actual to possible connections, indicating how interconnected the network is. Transitivity measures the likelihood that two neighbors of a neuron are also connected, reflecting the network's tendency to form closely connected groups. Average clustering quantifies the tendency of nodes to form tight clusters by measuring the average probability that a node’s neighbors are interconnected.</a:t>
            </a:r>
            <a:endParaRPr lang="en-US" sz="2800" dirty="0"/>
          </a:p>
        </p:txBody>
      </p:sp>
      <p:pic>
        <p:nvPicPr>
          <p:cNvPr id="48" name="Grafik 47" descr="Ein Bild, das Reihe, Diagramm, Schrift, Screenshot enthält.&#10;&#10;Automatisch generierte Beschreibung">
            <a:extLst>
              <a:ext uri="{FF2B5EF4-FFF2-40B4-BE49-F238E27FC236}">
                <a16:creationId xmlns:a16="http://schemas.microsoft.com/office/drawing/2014/main" id="{FA6D9BA5-A74E-A098-D2B5-7C10E54DD1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/>
          <a:stretch/>
        </p:blipFill>
        <p:spPr>
          <a:xfrm>
            <a:off x="15811413" y="24358539"/>
            <a:ext cx="13022668" cy="3280702"/>
          </a:xfrm>
          <a:prstGeom prst="rect">
            <a:avLst/>
          </a:prstGeom>
        </p:spPr>
      </p:pic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EA2B395E-6C35-D48E-1D41-DF6E76CF17CA}"/>
              </a:ext>
            </a:extLst>
          </p:cNvPr>
          <p:cNvGrpSpPr/>
          <p:nvPr/>
        </p:nvGrpSpPr>
        <p:grpSpPr>
          <a:xfrm>
            <a:off x="1130470" y="22728768"/>
            <a:ext cx="13762856" cy="5700006"/>
            <a:chOff x="1134895" y="23047481"/>
            <a:chExt cx="13762856" cy="5700006"/>
          </a:xfrm>
        </p:grpSpPr>
        <p:grpSp>
          <p:nvGrpSpPr>
            <p:cNvPr id="1362" name="Gruppieren 1361">
              <a:extLst>
                <a:ext uri="{FF2B5EF4-FFF2-40B4-BE49-F238E27FC236}">
                  <a16:creationId xmlns:a16="http://schemas.microsoft.com/office/drawing/2014/main" id="{194E7E0B-DA53-FA8E-FD71-82730D54DC74}"/>
                </a:ext>
              </a:extLst>
            </p:cNvPr>
            <p:cNvGrpSpPr/>
            <p:nvPr/>
          </p:nvGrpSpPr>
          <p:grpSpPr>
            <a:xfrm>
              <a:off x="10670517" y="23055813"/>
              <a:ext cx="1487549" cy="1483555"/>
              <a:chOff x="10485686" y="23804524"/>
              <a:chExt cx="1208341" cy="1319230"/>
            </a:xfrm>
          </p:grpSpPr>
          <p:pic>
            <p:nvPicPr>
              <p:cNvPr id="1351" name="Grafik 1350" descr="Gedankenblase Silhouette">
                <a:extLst>
                  <a:ext uri="{FF2B5EF4-FFF2-40B4-BE49-F238E27FC236}">
                    <a16:creationId xmlns:a16="http://schemas.microsoft.com/office/drawing/2014/main" id="{23C1FBBD-1E7C-FB68-4614-DBB583ED71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485686" y="23804524"/>
                <a:ext cx="1208341" cy="1319230"/>
              </a:xfrm>
              <a:prstGeom prst="rect">
                <a:avLst/>
              </a:prstGeom>
            </p:spPr>
          </p:pic>
          <p:sp>
            <p:nvSpPr>
              <p:cNvPr id="1360" name="Gewitterblitz 1359">
                <a:extLst>
                  <a:ext uri="{FF2B5EF4-FFF2-40B4-BE49-F238E27FC236}">
                    <a16:creationId xmlns:a16="http://schemas.microsoft.com/office/drawing/2014/main" id="{AB223A08-8A99-EC0E-03A7-9949599351CD}"/>
                  </a:ext>
                </a:extLst>
              </p:cNvPr>
              <p:cNvSpPr/>
              <p:nvPr/>
            </p:nvSpPr>
            <p:spPr>
              <a:xfrm rot="3090432">
                <a:off x="10894262" y="24121949"/>
                <a:ext cx="406964" cy="388892"/>
              </a:xfrm>
              <a:prstGeom prst="lightningBol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CB58F1BB-74AA-1070-EBE7-83D411DE145D}"/>
                </a:ext>
              </a:extLst>
            </p:cNvPr>
            <p:cNvSpPr txBox="1"/>
            <p:nvPr/>
          </p:nvSpPr>
          <p:spPr>
            <a:xfrm>
              <a:off x="9362028" y="23791941"/>
              <a:ext cx="64293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rgbClr val="E49E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R-</a:t>
              </a:r>
              <a:endParaRPr lang="de-DE" sz="2800" b="1" dirty="0">
                <a:solidFill>
                  <a:srgbClr val="E49E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C88EE6D6-2B76-D34D-0560-4A71EBB61AE5}"/>
                </a:ext>
              </a:extLst>
            </p:cNvPr>
            <p:cNvSpPr txBox="1"/>
            <p:nvPr/>
          </p:nvSpPr>
          <p:spPr>
            <a:xfrm>
              <a:off x="2523484" y="23834840"/>
              <a:ext cx="97631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rgbClr val="009F7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R+</a:t>
              </a:r>
              <a:endParaRPr lang="de-DE" sz="2800" b="1" dirty="0">
                <a:solidFill>
                  <a:srgbClr val="009F7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Grafik 8" descr="Ein Bild, das Screenshot, Diagramm, Reihe, Farbigkeit enthält.&#10;&#10;Automatisch generierte Beschreibung">
              <a:extLst>
                <a:ext uri="{FF2B5EF4-FFF2-40B4-BE49-F238E27FC236}">
                  <a16:creationId xmlns:a16="http://schemas.microsoft.com/office/drawing/2014/main" id="{BFFABBCA-623A-691F-59AB-3BAD5692C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625" r="1699"/>
            <a:stretch/>
          </p:blipFill>
          <p:spPr>
            <a:xfrm>
              <a:off x="1134895" y="24362299"/>
              <a:ext cx="13762856" cy="3753928"/>
            </a:xfrm>
            <a:prstGeom prst="rect">
              <a:avLst/>
            </a:prstGeom>
          </p:spPr>
        </p:pic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1E796826-5AD9-56CB-3B1A-464426A83772}"/>
                </a:ext>
              </a:extLst>
            </p:cNvPr>
            <p:cNvGrpSpPr/>
            <p:nvPr/>
          </p:nvGrpSpPr>
          <p:grpSpPr>
            <a:xfrm>
              <a:off x="3734520" y="23047481"/>
              <a:ext cx="1487549" cy="1491887"/>
              <a:chOff x="10485686" y="23804524"/>
              <a:chExt cx="1208341" cy="1319230"/>
            </a:xfrm>
          </p:grpSpPr>
          <p:pic>
            <p:nvPicPr>
              <p:cNvPr id="21" name="Grafik 20" descr="Gedankenblase Silhouette">
                <a:extLst>
                  <a:ext uri="{FF2B5EF4-FFF2-40B4-BE49-F238E27FC236}">
                    <a16:creationId xmlns:a16="http://schemas.microsoft.com/office/drawing/2014/main" id="{D4258D8E-7853-8B41-EB69-2F872EE33F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485686" y="23804524"/>
                <a:ext cx="1208341" cy="1319230"/>
              </a:xfrm>
              <a:prstGeom prst="rect">
                <a:avLst/>
              </a:prstGeom>
            </p:spPr>
          </p:pic>
          <p:sp>
            <p:nvSpPr>
              <p:cNvPr id="24" name="Gewitterblitz 23">
                <a:extLst>
                  <a:ext uri="{FF2B5EF4-FFF2-40B4-BE49-F238E27FC236}">
                    <a16:creationId xmlns:a16="http://schemas.microsoft.com/office/drawing/2014/main" id="{8D6C01A5-CAB5-78CC-2351-593A4CCDDC77}"/>
                  </a:ext>
                </a:extLst>
              </p:cNvPr>
              <p:cNvSpPr/>
              <p:nvPr/>
            </p:nvSpPr>
            <p:spPr>
              <a:xfrm rot="3090432">
                <a:off x="10894262" y="24121949"/>
                <a:ext cx="406964" cy="388892"/>
              </a:xfrm>
              <a:prstGeom prst="lightningBol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E4AFF633-AF0D-7753-8D79-6C8F88AC029D}"/>
                </a:ext>
              </a:extLst>
            </p:cNvPr>
            <p:cNvGrpSpPr/>
            <p:nvPr/>
          </p:nvGrpSpPr>
          <p:grpSpPr>
            <a:xfrm>
              <a:off x="3062683" y="28181176"/>
              <a:ext cx="2807176" cy="566311"/>
              <a:chOff x="9536572" y="23574424"/>
              <a:chExt cx="3025065" cy="530305"/>
            </a:xfrm>
          </p:grpSpPr>
          <p:pic>
            <p:nvPicPr>
              <p:cNvPr id="29" name="Grafik 28" descr="Lautsprecher stummschalten mit einfarbiger Füllung">
                <a:extLst>
                  <a:ext uri="{FF2B5EF4-FFF2-40B4-BE49-F238E27FC236}">
                    <a16:creationId xmlns:a16="http://schemas.microsoft.com/office/drawing/2014/main" id="{46C72A16-7FA7-D5F4-C789-D4B6F6A75A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2031332" y="23574424"/>
                <a:ext cx="530305" cy="530305"/>
              </a:xfrm>
              <a:prstGeom prst="rect">
                <a:avLst/>
              </a:prstGeom>
            </p:spPr>
          </p:pic>
          <p:pic>
            <p:nvPicPr>
              <p:cNvPr id="41" name="Grafik 40" descr="Volumen mit einfarbiger Füllung">
                <a:extLst>
                  <a:ext uri="{FF2B5EF4-FFF2-40B4-BE49-F238E27FC236}">
                    <a16:creationId xmlns:a16="http://schemas.microsoft.com/office/drawing/2014/main" id="{447EAEE0-1FB4-1D17-9E5D-240366CE50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9536572" y="23574424"/>
                <a:ext cx="530305" cy="530305"/>
              </a:xfrm>
              <a:prstGeom prst="rect">
                <a:avLst/>
              </a:prstGeom>
            </p:spPr>
          </p:pic>
          <p:cxnSp>
            <p:nvCxnSpPr>
              <p:cNvPr id="50" name="Gerade Verbindung mit Pfeil 49">
                <a:extLst>
                  <a:ext uri="{FF2B5EF4-FFF2-40B4-BE49-F238E27FC236}">
                    <a16:creationId xmlns:a16="http://schemas.microsoft.com/office/drawing/2014/main" id="{BE0B5E58-DCAA-6011-CEC1-708254080E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566" y="23804524"/>
                <a:ext cx="1790109" cy="1600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C453484C-088C-B8D4-465F-4A498712DC90}"/>
                </a:ext>
              </a:extLst>
            </p:cNvPr>
            <p:cNvGrpSpPr/>
            <p:nvPr/>
          </p:nvGrpSpPr>
          <p:grpSpPr>
            <a:xfrm>
              <a:off x="9806296" y="28126706"/>
              <a:ext cx="2807176" cy="566311"/>
              <a:chOff x="9536572" y="23574424"/>
              <a:chExt cx="3025065" cy="530305"/>
            </a:xfrm>
          </p:grpSpPr>
          <p:pic>
            <p:nvPicPr>
              <p:cNvPr id="52" name="Grafik 51" descr="Lautsprecher stummschalten mit einfarbiger Füllung">
                <a:extLst>
                  <a:ext uri="{FF2B5EF4-FFF2-40B4-BE49-F238E27FC236}">
                    <a16:creationId xmlns:a16="http://schemas.microsoft.com/office/drawing/2014/main" id="{49118D3F-334F-B639-B3C3-E36359C586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2031332" y="23574424"/>
                <a:ext cx="530305" cy="530305"/>
              </a:xfrm>
              <a:prstGeom prst="rect">
                <a:avLst/>
              </a:prstGeom>
            </p:spPr>
          </p:pic>
          <p:pic>
            <p:nvPicPr>
              <p:cNvPr id="53" name="Grafik 52" descr="Volumen mit einfarbiger Füllung">
                <a:extLst>
                  <a:ext uri="{FF2B5EF4-FFF2-40B4-BE49-F238E27FC236}">
                    <a16:creationId xmlns:a16="http://schemas.microsoft.com/office/drawing/2014/main" id="{4AF54208-E8A3-565D-022C-6BB3FEE01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9536572" y="23574424"/>
                <a:ext cx="530305" cy="530305"/>
              </a:xfrm>
              <a:prstGeom prst="rect">
                <a:avLst/>
              </a:prstGeom>
            </p:spPr>
          </p:pic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284BD3F6-B013-4ACD-FAAA-F02322D6CD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566" y="23804524"/>
                <a:ext cx="1790109" cy="1600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Textfeld 57">
            <a:extLst>
              <a:ext uri="{FF2B5EF4-FFF2-40B4-BE49-F238E27FC236}">
                <a16:creationId xmlns:a16="http://schemas.microsoft.com/office/drawing/2014/main" id="{6CDA2D44-73F7-9854-73A9-48CC98A8022D}"/>
              </a:ext>
            </a:extLst>
          </p:cNvPr>
          <p:cNvSpPr txBox="1"/>
          <p:nvPr/>
        </p:nvSpPr>
        <p:spPr>
          <a:xfrm>
            <a:off x="7398465" y="33278779"/>
            <a:ext cx="726280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lang="en-US" sz="2800" dirty="0"/>
              <a:t>Luminance traces illustrate functional connectivity of neurons based on simultaneous activation.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algn="just">
              <a:buClr>
                <a:srgbClr val="A5A5A5">
                  <a:lumMod val="75000"/>
                </a:srgbClr>
              </a:buClr>
              <a:defRPr/>
            </a:pPr>
            <a:r>
              <a:rPr lang="en-US" sz="2800" dirty="0">
                <a:latin typeface="+mj-lt"/>
              </a:rPr>
              <a:t>Simultaneous activity is used subsequently to generate networks per animal and experimental session, where neurons are then functionally connected by activity.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>
                  <a:lumMod val="75000"/>
                </a:srgbClr>
              </a:buClr>
              <a:buSzTx/>
              <a:buFontTx/>
              <a:buNone/>
              <a:tabLst/>
              <a:defRPr/>
            </a:pP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E55DBD2-F162-AAA9-A4AE-C882731CE686}"/>
              </a:ext>
            </a:extLst>
          </p:cNvPr>
          <p:cNvSpPr txBox="1"/>
          <p:nvPr/>
        </p:nvSpPr>
        <p:spPr>
          <a:xfrm>
            <a:off x="15906761" y="30756856"/>
            <a:ext cx="9763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9F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R+</a:t>
            </a:r>
            <a:endParaRPr lang="de-DE" sz="2800" b="1" dirty="0">
              <a:solidFill>
                <a:srgbClr val="009F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AEE0D7A-D041-182A-134E-ADB3129C552A}"/>
              </a:ext>
            </a:extLst>
          </p:cNvPr>
          <p:cNvSpPr txBox="1"/>
          <p:nvPr/>
        </p:nvSpPr>
        <p:spPr>
          <a:xfrm>
            <a:off x="22638066" y="30723454"/>
            <a:ext cx="6429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49E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R-</a:t>
            </a:r>
            <a:endParaRPr lang="de-DE" sz="2800" b="1" dirty="0">
              <a:solidFill>
                <a:srgbClr val="E49E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46" name="Gruppieren 1345">
            <a:extLst>
              <a:ext uri="{FF2B5EF4-FFF2-40B4-BE49-F238E27FC236}">
                <a16:creationId xmlns:a16="http://schemas.microsoft.com/office/drawing/2014/main" id="{991A0613-A437-87C1-80A0-282E139A1DA5}"/>
              </a:ext>
            </a:extLst>
          </p:cNvPr>
          <p:cNvGrpSpPr/>
          <p:nvPr/>
        </p:nvGrpSpPr>
        <p:grpSpPr>
          <a:xfrm>
            <a:off x="1254680" y="33077752"/>
            <a:ext cx="5561846" cy="3321958"/>
            <a:chOff x="1330033" y="21293417"/>
            <a:chExt cx="5561846" cy="3321958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45BEFDD3-456F-39B9-01BB-66419BAB4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t="3024" b="72355"/>
            <a:stretch/>
          </p:blipFill>
          <p:spPr>
            <a:xfrm>
              <a:off x="1957440" y="22099746"/>
              <a:ext cx="1431720" cy="152946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773B629D-6F6C-A8F1-4326-684CD605DCA8}"/>
                </a:ext>
              </a:extLst>
            </p:cNvPr>
            <p:cNvGrpSpPr/>
            <p:nvPr/>
          </p:nvGrpSpPr>
          <p:grpSpPr>
            <a:xfrm>
              <a:off x="1330033" y="21293417"/>
              <a:ext cx="5561846" cy="3321958"/>
              <a:chOff x="22897130" y="21877174"/>
              <a:chExt cx="5561846" cy="3321958"/>
            </a:xfrm>
          </p:grpSpPr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4AA66160-4678-82F1-DB4D-D430348F13E0}"/>
                  </a:ext>
                </a:extLst>
              </p:cNvPr>
              <p:cNvSpPr txBox="1"/>
              <p:nvPr/>
            </p:nvSpPr>
            <p:spPr>
              <a:xfrm>
                <a:off x="24431204" y="21877174"/>
                <a:ext cx="24431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connected</a:t>
                </a:r>
              </a:p>
            </p:txBody>
          </p:sp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985BCE93-0374-772B-896D-F067214CB689}"/>
                  </a:ext>
                </a:extLst>
              </p:cNvPr>
              <p:cNvSpPr txBox="1"/>
              <p:nvPr/>
            </p:nvSpPr>
            <p:spPr>
              <a:xfrm>
                <a:off x="25148737" y="24829800"/>
                <a:ext cx="24431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 connected</a:t>
                </a:r>
                <a:endParaRPr lang="de-DE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7" name="Grafik 56">
                <a:extLst>
                  <a:ext uri="{FF2B5EF4-FFF2-40B4-BE49-F238E27FC236}">
                    <a16:creationId xmlns:a16="http://schemas.microsoft.com/office/drawing/2014/main" id="{2868FA76-B80A-65CC-E109-B42D74A16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rcRect t="70945" r="12127" b="4917"/>
              <a:stretch/>
            </p:blipFill>
            <p:spPr>
              <a:xfrm>
                <a:off x="27027256" y="22697690"/>
                <a:ext cx="1431720" cy="152946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59" name="Grafik 58">
                <a:extLst>
                  <a:ext uri="{FF2B5EF4-FFF2-40B4-BE49-F238E27FC236}">
                    <a16:creationId xmlns:a16="http://schemas.microsoft.com/office/drawing/2014/main" id="{1A6B2906-819B-47AD-502A-A2B27DCFE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saturation sat="300000"/>
                        </a14:imgEffect>
                      </a14:imgLayer>
                    </a14:imgProps>
                  </a:ext>
                </a:extLst>
              </a:blip>
              <a:srcRect t="36871" r="12127" b="38992"/>
              <a:stretch/>
            </p:blipFill>
            <p:spPr>
              <a:xfrm>
                <a:off x="25245110" y="22690077"/>
                <a:ext cx="1431720" cy="152946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60" name="Geschweifte Klammer rechts 59">
                <a:extLst>
                  <a:ext uri="{FF2B5EF4-FFF2-40B4-BE49-F238E27FC236}">
                    <a16:creationId xmlns:a16="http://schemas.microsoft.com/office/drawing/2014/main" id="{71BE5D94-1372-56D7-1BF5-85AE142B7B74}"/>
                  </a:ext>
                </a:extLst>
              </p:cNvPr>
              <p:cNvSpPr/>
              <p:nvPr/>
            </p:nvSpPr>
            <p:spPr>
              <a:xfrm rot="16200000">
                <a:off x="24832561" y="21351163"/>
                <a:ext cx="369333" cy="2080260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Geschweifte Klammer rechts 60">
                <a:extLst>
                  <a:ext uri="{FF2B5EF4-FFF2-40B4-BE49-F238E27FC236}">
                    <a16:creationId xmlns:a16="http://schemas.microsoft.com/office/drawing/2014/main" id="{5D6B5C1E-149E-FDFE-A358-E0222B5F62D6}"/>
                  </a:ext>
                </a:extLst>
              </p:cNvPr>
              <p:cNvSpPr/>
              <p:nvPr/>
            </p:nvSpPr>
            <p:spPr>
              <a:xfrm rot="5400000">
                <a:off x="25735631" y="22766326"/>
                <a:ext cx="369332" cy="3898325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5D18C693-5F3B-E5D1-D531-88C304E9D1DD}"/>
                  </a:ext>
                </a:extLst>
              </p:cNvPr>
              <p:cNvSpPr txBox="1"/>
              <p:nvPr/>
            </p:nvSpPr>
            <p:spPr>
              <a:xfrm rot="16200000">
                <a:off x="22066283" y="23070640"/>
                <a:ext cx="200024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Neuronal activity</a:t>
                </a:r>
                <a:endParaRPr lang="de-DE" sz="1600" dirty="0"/>
              </a:p>
            </p:txBody>
          </p:sp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5085F705-E0D4-0AF6-0808-DC65AD0D36CD}"/>
                  </a:ext>
                </a:extLst>
              </p:cNvPr>
              <p:cNvSpPr txBox="1"/>
              <p:nvPr/>
            </p:nvSpPr>
            <p:spPr>
              <a:xfrm>
                <a:off x="23868425" y="24253822"/>
                <a:ext cx="101448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Time </a:t>
                </a:r>
                <a:endParaRPr lang="de-DE" sz="1400" dirty="0"/>
              </a:p>
            </p:txBody>
          </p:sp>
          <p:sp>
            <p:nvSpPr>
              <p:cNvPr id="1344" name="Textfeld 1343">
                <a:extLst>
                  <a:ext uri="{FF2B5EF4-FFF2-40B4-BE49-F238E27FC236}">
                    <a16:creationId xmlns:a16="http://schemas.microsoft.com/office/drawing/2014/main" id="{24DA01E1-58CA-79D3-EE0A-19AC26698470}"/>
                  </a:ext>
                </a:extLst>
              </p:cNvPr>
              <p:cNvSpPr txBox="1"/>
              <p:nvPr/>
            </p:nvSpPr>
            <p:spPr>
              <a:xfrm>
                <a:off x="27444495" y="24290884"/>
                <a:ext cx="101448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Time </a:t>
                </a:r>
                <a:endParaRPr lang="de-DE" sz="1400" dirty="0"/>
              </a:p>
            </p:txBody>
          </p:sp>
          <p:sp>
            <p:nvSpPr>
              <p:cNvPr id="1345" name="Textfeld 1344">
                <a:extLst>
                  <a:ext uri="{FF2B5EF4-FFF2-40B4-BE49-F238E27FC236}">
                    <a16:creationId xmlns:a16="http://schemas.microsoft.com/office/drawing/2014/main" id="{0469759A-E2BB-6182-908A-0C86A012EC98}"/>
                  </a:ext>
                </a:extLst>
              </p:cNvPr>
              <p:cNvSpPr txBox="1"/>
              <p:nvPr/>
            </p:nvSpPr>
            <p:spPr>
              <a:xfrm>
                <a:off x="25652785" y="24270001"/>
                <a:ext cx="101448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Time </a:t>
                </a:r>
                <a:endParaRPr lang="de-DE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500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1117</Words>
  <Application>Microsoft Office PowerPoint</Application>
  <PresentationFormat>Benutzerdefiniert</PresentationFormat>
  <Paragraphs>156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Larglinda Islami</dc:creator>
  <cp:lastModifiedBy>Manuela Beyer</cp:lastModifiedBy>
  <cp:revision>116</cp:revision>
  <dcterms:created xsi:type="dcterms:W3CDTF">2022-11-04T06:58:36Z</dcterms:created>
  <dcterms:modified xsi:type="dcterms:W3CDTF">2024-09-22T13:22:37Z</dcterms:modified>
</cp:coreProperties>
</file>