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4"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73"/>
    <a:srgbClr val="E49E00"/>
    <a:srgbClr val="FF500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5244" autoAdjust="0"/>
  </p:normalViewPr>
  <p:slideViewPr>
    <p:cSldViewPr snapToGrid="0">
      <p:cViewPr>
        <p:scale>
          <a:sx n="50" d="100"/>
          <a:sy n="50" d="100"/>
        </p:scale>
        <p:origin x="18" y="-5985"/>
      </p:cViewPr>
      <p:guideLst>
        <p:guide orient="horz" pos="13479"/>
        <p:guide pos="9533"/>
      </p:guideLst>
    </p:cSldViewPr>
  </p:slideViewPr>
  <p:notesTextViewPr>
    <p:cViewPr>
      <p:scale>
        <a:sx n="1" d="1"/>
        <a:sy n="1" d="1"/>
      </p:scale>
      <p:origin x="0" y="0"/>
    </p:cViewPr>
  </p:notesTextViewPr>
  <p:sorterViewPr>
    <p:cViewPr>
      <p:scale>
        <a:sx n="100" d="100"/>
        <a:sy n="100" d="100"/>
      </p:scale>
      <p:origin x="0" y="-5227"/>
    </p:cViewPr>
  </p:sorterViewPr>
  <p:gridSpacing cx="457200" cy="457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0F8AB-4537-4ED8-AE99-4CEEA2D9DCDB}" type="datetimeFigureOut">
              <a:rPr lang="en-US" smtClean="0"/>
              <a:t>9/22/2024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8A0E5-0752-4D50-B4EC-8FD438C7B70B}" type="slidenum">
              <a:rPr lang="en-US" smtClean="0"/>
              <a:t>‹Nr.›</a:t>
            </a:fld>
            <a:endParaRPr lang="en-US"/>
          </a:p>
        </p:txBody>
      </p:sp>
    </p:spTree>
    <p:extLst>
      <p:ext uri="{BB962C8B-B14F-4D97-AF65-F5344CB8AC3E}">
        <p14:creationId xmlns:p14="http://schemas.microsoft.com/office/powerpoint/2010/main" val="1440263840"/>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F8A0E5-0752-4D50-B4EC-8FD438C7B7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106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84905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2823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16546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23586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88236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A10E6-99B3-48BB-BA73-A41CE05CC47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52075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A10E6-99B3-48BB-BA73-A41CE05CC475}"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58840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A10E6-99B3-48BB-BA73-A41CE05CC475}"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7595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A10E6-99B3-48BB-BA73-A41CE05CC475}"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34811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141121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1678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74EA10E6-99B3-48BB-BA73-A41CE05CC475}" type="datetimeFigureOut">
              <a:rPr lang="en-US" smtClean="0"/>
              <a:t>9/22/2024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7CE576FC-2F7D-44B7-AA91-B9A1225E44FE}" type="slidenum">
              <a:rPr lang="en-US" smtClean="0"/>
              <a:t>‹Nr.›</a:t>
            </a:fld>
            <a:endParaRPr lang="en-US"/>
          </a:p>
        </p:txBody>
      </p:sp>
    </p:spTree>
    <p:extLst>
      <p:ext uri="{BB962C8B-B14F-4D97-AF65-F5344CB8AC3E}">
        <p14:creationId xmlns:p14="http://schemas.microsoft.com/office/powerpoint/2010/main" val="3258208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sv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doi.org/10.1016/J.CELREP.2017.10.013" TargetMode="External"/><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8679DD-C69F-65C9-AE9B-1189ED5F1639}"/>
              </a:ext>
            </a:extLst>
          </p:cNvPr>
          <p:cNvSpPr txBox="1"/>
          <p:nvPr/>
        </p:nvSpPr>
        <p:spPr>
          <a:xfrm>
            <a:off x="975677" y="865172"/>
            <a:ext cx="16184563" cy="5069208"/>
          </a:xfrm>
          <a:prstGeom prst="rect">
            <a:avLst/>
          </a:prstGeom>
          <a:solidFill>
            <a:schemeClr val="bg1"/>
          </a:solidFill>
          <a:ln w="9525">
            <a:noFill/>
          </a:ln>
        </p:spPr>
        <p:txBody>
          <a:bodyPr wrap="square" lIns="274320" tIns="274320" rIns="274320" bIns="274320" rtlCol="0" anchor="ctr" anchorCtr="0">
            <a:spAutoFit/>
          </a:bodyPr>
          <a:lstStyle/>
          <a:p>
            <a:pPr marL="36345" marR="0" lvl="0" indent="0" defTabSz="457200" rtl="0" eaLnBrk="1" fontAlgn="auto" latinLnBrk="0" hangingPunct="1">
              <a:lnSpc>
                <a:spcPct val="100000"/>
              </a:lnSpc>
              <a:spcBef>
                <a:spcPts val="0"/>
              </a:spcBef>
              <a:spcAft>
                <a:spcPts val="0"/>
              </a:spcAft>
              <a:buClrTx/>
              <a:buSzTx/>
              <a:buFontTx/>
              <a:buNone/>
              <a:tabLst/>
              <a:defRPr/>
            </a:pPr>
            <a:r>
              <a:rPr lang="en-US" sz="4800" b="1" dirty="0">
                <a:solidFill>
                  <a:srgbClr val="4472C4"/>
                </a:solidFill>
                <a:latin typeface="+mj-lt"/>
              </a:rPr>
              <a:t>Differential adaptive regulation of fear extinction: </a:t>
            </a:r>
            <a:br>
              <a:rPr lang="en-US" sz="4800" b="1" dirty="0">
                <a:solidFill>
                  <a:srgbClr val="4472C4"/>
                </a:solidFill>
                <a:latin typeface="+mj-lt"/>
              </a:rPr>
            </a:br>
            <a:r>
              <a:rPr lang="en-US" sz="4800" b="1" dirty="0">
                <a:solidFill>
                  <a:srgbClr val="4472C4"/>
                </a:solidFill>
                <a:latin typeface="+mj-lt"/>
              </a:rPr>
              <a:t>Insights from behavioral and neuronal network analysis in trauma-induced stress resilient and susceptible phenotypes</a:t>
            </a:r>
          </a:p>
          <a:p>
            <a:pPr marL="36345" marR="0" lvl="0" indent="0" defTabSz="457200" rtl="0" eaLnBrk="1" fontAlgn="auto" latinLnBrk="0" hangingPunct="1">
              <a:lnSpc>
                <a:spcPct val="100000"/>
              </a:lnSpc>
              <a:spcBef>
                <a:spcPts val="0"/>
              </a:spcBef>
              <a:spcAft>
                <a:spcPts val="0"/>
              </a:spcAft>
              <a:buClrTx/>
              <a:buSzTx/>
              <a:buFontTx/>
              <a:buNone/>
              <a:tabLst/>
              <a:defRPr/>
            </a:pPr>
            <a:endParaRPr lang="en-US" sz="54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600" dirty="0">
                <a:effectLst/>
                <a:latin typeface="+mj-lt"/>
                <a:ea typeface="Calibri" panose="020F0502020204030204" pitchFamily="34" charset="0"/>
                <a:cs typeface="Arial" panose="020B0604020202020204" pitchFamily="34" charset="0"/>
              </a:rPr>
              <a:t>Larglinda Islami</a:t>
            </a:r>
            <a:r>
              <a:rPr lang="en-US" sz="3600" baseline="30000" dirty="0">
                <a:effectLst/>
                <a:latin typeface="+mj-lt"/>
                <a:ea typeface="Calibri" panose="020F0502020204030204" pitchFamily="34" charset="0"/>
                <a:cs typeface="Arial" panose="020B0604020202020204" pitchFamily="34" charset="0"/>
              </a:rPr>
              <a:t>1</a:t>
            </a:r>
            <a:r>
              <a:rPr lang="en-US" sz="3600" dirty="0">
                <a:effectLst/>
                <a:latin typeface="+mj-lt"/>
                <a:ea typeface="Calibri" panose="020F0502020204030204" pitchFamily="34" charset="0"/>
                <a:cs typeface="Arial" panose="020B0604020202020204" pitchFamily="34" charset="0"/>
              </a:rPr>
              <a:t>, Manuela A. Beyer</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Janina Hesse</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Beat Lutz</a:t>
            </a:r>
            <a:r>
              <a:rPr lang="en-US" sz="3600" baseline="30000" dirty="0">
                <a:effectLst/>
                <a:latin typeface="+mj-lt"/>
                <a:ea typeface="Calibri" panose="020F0502020204030204" pitchFamily="34" charset="0"/>
                <a:cs typeface="Arial" panose="020B0604020202020204" pitchFamily="34" charset="0"/>
              </a:rPr>
              <a:t>1</a:t>
            </a:r>
            <a:endParaRPr lang="en-US" sz="36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baseline="30000" dirty="0">
                <a:effectLst/>
                <a:latin typeface="+mj-lt"/>
                <a:ea typeface="Calibri" panose="020F0502020204030204" pitchFamily="34" charset="0"/>
                <a:cs typeface="Arial" panose="020B0604020202020204" pitchFamily="34" charset="0"/>
              </a:rPr>
              <a:t>1</a:t>
            </a:r>
            <a:r>
              <a:rPr lang="en-US" sz="2400" dirty="0">
                <a:effectLst/>
                <a:latin typeface="+mj-lt"/>
                <a:ea typeface="Calibri" panose="020F0502020204030204" pitchFamily="34" charset="0"/>
                <a:cs typeface="Arial" panose="020B0604020202020204" pitchFamily="34" charset="0"/>
              </a:rPr>
              <a:t>Group Molecular and Cellular Mechanisms of Resilience, Leibniz Institute for Resilience Research, Mainz, Germany </a:t>
            </a:r>
            <a:br>
              <a:rPr lang="en-US" sz="2400" dirty="0">
                <a:effectLst/>
                <a:latin typeface="+mj-lt"/>
                <a:ea typeface="Calibri" panose="020F0502020204030204" pitchFamily="34" charset="0"/>
                <a:cs typeface="Arial" panose="020B0604020202020204" pitchFamily="34" charset="0"/>
              </a:rPr>
            </a:br>
            <a:r>
              <a:rPr lang="en-US" sz="2400" baseline="30000" dirty="0">
                <a:effectLst/>
                <a:latin typeface="+mj-lt"/>
                <a:ea typeface="Calibri" panose="020F0502020204030204" pitchFamily="34" charset="0"/>
                <a:cs typeface="Arial" panose="020B0604020202020204" pitchFamily="34" charset="0"/>
              </a:rPr>
              <a:t>2</a:t>
            </a:r>
            <a:r>
              <a:rPr lang="en-US" sz="2400" dirty="0">
                <a:effectLst/>
                <a:latin typeface="+mj-lt"/>
                <a:ea typeface="Calibri" panose="020F0502020204030204" pitchFamily="34" charset="0"/>
                <a:cs typeface="Arial" panose="020B0604020202020204" pitchFamily="34" charset="0"/>
              </a:rPr>
              <a:t>Group Computational Resilience Research, Leibniz Institute for Resilience Research, Mainz, Germany</a:t>
            </a:r>
          </a:p>
        </p:txBody>
      </p:sp>
      <p:pic>
        <p:nvPicPr>
          <p:cNvPr id="23" name="Picture 1">
            <a:extLst>
              <a:ext uri="{FF2B5EF4-FFF2-40B4-BE49-F238E27FC236}">
                <a16:creationId xmlns:a16="http://schemas.microsoft.com/office/drawing/2014/main" id="{72AC1E14-0BCD-A4A3-54A4-6E0D852D0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97" r="10159"/>
          <a:stretch/>
        </p:blipFill>
        <p:spPr bwMode="auto">
          <a:xfrm>
            <a:off x="19130387" y="1985810"/>
            <a:ext cx="9703694" cy="441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1" name="TextBox 2250">
            <a:extLst>
              <a:ext uri="{FF2B5EF4-FFF2-40B4-BE49-F238E27FC236}">
                <a16:creationId xmlns:a16="http://schemas.microsoft.com/office/drawing/2014/main" id="{CFD1ABE6-3AB6-CF4D-5770-6FCBF00C1E08}"/>
              </a:ext>
            </a:extLst>
          </p:cNvPr>
          <p:cNvSpPr txBox="1"/>
          <p:nvPr/>
        </p:nvSpPr>
        <p:spPr>
          <a:xfrm>
            <a:off x="975676" y="6583680"/>
            <a:ext cx="28315603" cy="6001643"/>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BACKGROUND </a:t>
            </a:r>
          </a:p>
          <a:p>
            <a:pPr algn="just"/>
            <a:endParaRPr lang="en-US" dirty="0">
              <a:latin typeface="+mj-lt"/>
            </a:endParaRPr>
          </a:p>
          <a:p>
            <a:pPr algn="just"/>
            <a:r>
              <a:rPr lang="en-US" sz="3200" dirty="0">
                <a:latin typeface="+mj-lt"/>
              </a:rPr>
              <a:t>Following a traumatic event, stress-susceptible individuals may develop post-traumatic stress disorder (PTSD), which is characterized by intrusive re-experiencing of the fearful event, impaired fear-safety learning, and altered cognition. These changes are primarily driven by dysregulation in the medial prefrontal cortex (mPFC).</a:t>
            </a:r>
          </a:p>
          <a:p>
            <a:pPr algn="just"/>
            <a:endParaRPr lang="en-US" dirty="0">
              <a:latin typeface="+mj-lt"/>
            </a:endParaRPr>
          </a:p>
          <a:p>
            <a:pPr algn="just"/>
            <a:r>
              <a:rPr lang="en-US" sz="3200" dirty="0">
                <a:latin typeface="+mj-lt"/>
              </a:rPr>
              <a:t>Despite extensive research on fear extinction learning and its underlying neural mechanisms, there remains a limited understanding of how stress resilience and susceptibility are reflected in dynamic brain networks and how these networks shape (mal)adaptive behavioral responses. </a:t>
            </a:r>
          </a:p>
          <a:p>
            <a:pPr algn="just"/>
            <a:endParaRPr lang="en-US" dirty="0">
              <a:latin typeface="+mj-lt"/>
            </a:endParaRPr>
          </a:p>
          <a:p>
            <a:pPr algn="just"/>
            <a:r>
              <a:rPr lang="en-US" sz="3600" b="1" dirty="0">
                <a:solidFill>
                  <a:schemeClr val="accent1"/>
                </a:solidFill>
                <a:latin typeface="+mj-lt"/>
              </a:rPr>
              <a:t>In this study, we utilized a PTSD mouse model and performed data-driven stratification to classify resilient and susceptible phenotypes. </a:t>
            </a:r>
          </a:p>
          <a:p>
            <a:pPr algn="just"/>
            <a:r>
              <a:rPr lang="en-US" sz="3600" b="1" dirty="0">
                <a:solidFill>
                  <a:schemeClr val="accent1"/>
                </a:solidFill>
                <a:latin typeface="+mj-lt"/>
              </a:rPr>
              <a:t>By employing calcium imaging in freely moving animals, we explored the role of mPFC prelimbic pyramidal cells in stress-induced neural and behavioral alterations during fear extinction training.</a:t>
            </a:r>
          </a:p>
          <a:p>
            <a:endParaRPr lang="en-US" dirty="0"/>
          </a:p>
        </p:txBody>
      </p:sp>
      <p:sp>
        <p:nvSpPr>
          <p:cNvPr id="42" name="TextBox 41">
            <a:extLst>
              <a:ext uri="{FF2B5EF4-FFF2-40B4-BE49-F238E27FC236}">
                <a16:creationId xmlns:a16="http://schemas.microsoft.com/office/drawing/2014/main" id="{78995595-304B-D87C-07BA-8BEE1287CDC5}"/>
              </a:ext>
            </a:extLst>
          </p:cNvPr>
          <p:cNvSpPr txBox="1"/>
          <p:nvPr/>
        </p:nvSpPr>
        <p:spPr>
          <a:xfrm>
            <a:off x="975676" y="37329228"/>
            <a:ext cx="28315602" cy="2215991"/>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SUMMARY</a:t>
            </a:r>
            <a:endParaRPr lang="en-US" dirty="0"/>
          </a:p>
          <a:p>
            <a:endParaRPr lang="en-US" dirty="0"/>
          </a:p>
          <a:p>
            <a:endParaRPr lang="en-US" dirty="0"/>
          </a:p>
          <a:p>
            <a:endParaRPr lang="en-US" dirty="0"/>
          </a:p>
          <a:p>
            <a:endParaRPr lang="en-US" dirty="0"/>
          </a:p>
        </p:txBody>
      </p:sp>
      <p:sp>
        <p:nvSpPr>
          <p:cNvPr id="43" name="TextBox 42">
            <a:extLst>
              <a:ext uri="{FF2B5EF4-FFF2-40B4-BE49-F238E27FC236}">
                <a16:creationId xmlns:a16="http://schemas.microsoft.com/office/drawing/2014/main" id="{0858021C-1AC3-D909-BFFA-97BB02599A41}"/>
              </a:ext>
            </a:extLst>
          </p:cNvPr>
          <p:cNvSpPr txBox="1"/>
          <p:nvPr/>
        </p:nvSpPr>
        <p:spPr>
          <a:xfrm>
            <a:off x="959289" y="39757833"/>
            <a:ext cx="28315602" cy="2769989"/>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REFERENCES</a:t>
            </a:r>
          </a:p>
          <a:p>
            <a:r>
              <a:rPr lang="en-US" sz="1800" dirty="0">
                <a:effectLst/>
                <a:latin typeface="Calibri" panose="020F0502020204030204" pitchFamily="34" charset="0"/>
                <a:ea typeface="Times New Roman" panose="02020603050405020304" pitchFamily="18" charset="0"/>
                <a:cs typeface="Arial" panose="020B0604020202020204" pitchFamily="34" charset="0"/>
              </a:rPr>
              <a:t>Busch, A. M., Kovlyagina, I., Lutz, B., Todorov, H., &amp; Gerber, S. (2022).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beeRapp</a:t>
            </a:r>
            <a:r>
              <a:rPr lang="en-US" sz="1800" dirty="0">
                <a:effectLst/>
                <a:latin typeface="Calibri" panose="020F0502020204030204" pitchFamily="34" charset="0"/>
                <a:ea typeface="Times New Roman" panose="02020603050405020304" pitchFamily="18" charset="0"/>
                <a:cs typeface="Arial" panose="020B0604020202020204" pitchFamily="34" charset="0"/>
              </a:rPr>
              <a:t>: an R shiny app for automated high-throughput explorative analysis of multivariate behavioral data. </a:t>
            </a:r>
            <a:r>
              <a:rPr lang="en-US" sz="1800" i="1" dirty="0">
                <a:effectLst/>
                <a:latin typeface="Calibri" panose="020F0502020204030204" pitchFamily="34" charset="0"/>
                <a:ea typeface="Times New Roman" panose="02020603050405020304" pitchFamily="18" charset="0"/>
                <a:cs typeface="Arial" panose="020B0604020202020204" pitchFamily="34" charset="0"/>
              </a:rPr>
              <a:t>Bioinformatics Advances</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2</a:t>
            </a:r>
            <a:r>
              <a:rPr lang="en-US" sz="1800" dirty="0">
                <a:effectLst/>
                <a:latin typeface="Calibri" panose="020F0502020204030204" pitchFamily="34" charset="0"/>
                <a:ea typeface="Times New Roman" panose="02020603050405020304" pitchFamily="18" charset="0"/>
                <a:cs typeface="Arial" panose="020B0604020202020204" pitchFamily="34" charset="0"/>
              </a:rPr>
              <a:t>(1). https://doi.org/10.1093/BIOADV/VBAC082</a:t>
            </a:r>
            <a:endParaRPr lang="en-US" dirty="0">
              <a:latin typeface="+mj-lt"/>
            </a:endParaRPr>
          </a:p>
          <a:p>
            <a:r>
              <a:rPr lang="en-US" sz="1800" dirty="0">
                <a:effectLst/>
                <a:latin typeface="Calibri" panose="020F0502020204030204" pitchFamily="34" charset="0"/>
                <a:ea typeface="Times New Roman" panose="02020603050405020304" pitchFamily="18" charset="0"/>
                <a:cs typeface="Arial" panose="020B0604020202020204" pitchFamily="34" charset="0"/>
              </a:rPr>
              <a:t>Thurman, S. 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Guizar-Sicairos</a:t>
            </a:r>
            <a:r>
              <a:rPr lang="en-US" sz="1800" dirty="0">
                <a:effectLst/>
                <a:latin typeface="Calibri" panose="020F0502020204030204" pitchFamily="34" charset="0"/>
                <a:ea typeface="Times New Roman" panose="02020603050405020304" pitchFamily="18" charset="0"/>
                <a:cs typeface="Arial" panose="020B0604020202020204" pitchFamily="34" charset="0"/>
              </a:rPr>
              <a:t>, M., &amp;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Fienup</a:t>
            </a:r>
            <a:r>
              <a:rPr lang="en-US" sz="1800" dirty="0">
                <a:effectLst/>
                <a:latin typeface="Calibri" panose="020F0502020204030204" pitchFamily="34" charset="0"/>
                <a:ea typeface="Times New Roman" panose="02020603050405020304" pitchFamily="18" charset="0"/>
                <a:cs typeface="Arial" panose="020B0604020202020204" pitchFamily="34" charset="0"/>
              </a:rPr>
              <a:t>, J. R. (2008). Efficient subpixel image registration algorithms. </a:t>
            </a:r>
            <a:r>
              <a:rPr lang="en-US" sz="1800" i="1" dirty="0">
                <a:effectLst/>
                <a:latin typeface="Calibri" panose="020F0502020204030204" pitchFamily="34" charset="0"/>
                <a:ea typeface="Times New Roman" panose="02020603050405020304" pitchFamily="18" charset="0"/>
                <a:cs typeface="Arial" panose="020B0604020202020204" pitchFamily="34" charset="0"/>
              </a:rPr>
              <a:t>Optics Letters, Vol. 33, Issue 2, Pp. 156-158</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33</a:t>
            </a:r>
            <a:r>
              <a:rPr lang="en-US" sz="1800" dirty="0">
                <a:effectLst/>
                <a:latin typeface="Calibri" panose="020F0502020204030204" pitchFamily="34" charset="0"/>
                <a:ea typeface="Times New Roman" panose="02020603050405020304" pitchFamily="18" charset="0"/>
                <a:cs typeface="Arial" panose="020B0604020202020204" pitchFamily="34" charset="0"/>
              </a:rPr>
              <a:t>(2), 156–158. https://doi.org/10.1364/OL.33.000156</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Times New Roman" panose="02020603050405020304" pitchFamily="18" charset="0"/>
                <a:cs typeface="Arial" panose="020B0604020202020204" pitchFamily="34" charset="0"/>
              </a:rPr>
              <a:t>Zhou, P.,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Resendez</a:t>
            </a:r>
            <a:r>
              <a:rPr lang="en-US" sz="1800" dirty="0">
                <a:effectLst/>
                <a:latin typeface="Calibri" panose="020F0502020204030204" pitchFamily="34" charset="0"/>
                <a:ea typeface="Times New Roman" panose="02020603050405020304" pitchFamily="18" charset="0"/>
                <a:cs typeface="Arial" panose="020B0604020202020204" pitchFamily="34" charset="0"/>
              </a:rPr>
              <a:t>, S. L., Rodriguez-</a:t>
            </a:r>
            <a:r>
              <a:rPr lang="en-US" sz="1800" dirty="0" err="1">
                <a:effectLst/>
                <a:latin typeface="Calibri" panose="020F0502020204030204" pitchFamily="34" charset="0"/>
                <a:ea typeface="Times New Roman" panose="02020603050405020304" pitchFamily="18" charset="0"/>
                <a:cs typeface="Arial" panose="020B0604020202020204" pitchFamily="34" charset="0"/>
              </a:rPr>
              <a:t>Romaguera</a:t>
            </a:r>
            <a:r>
              <a:rPr lang="en-US" sz="1800" dirty="0">
                <a:effectLst/>
                <a:latin typeface="Calibri" panose="020F0502020204030204" pitchFamily="34" charset="0"/>
                <a:ea typeface="Times New Roman" panose="02020603050405020304" pitchFamily="18" charset="0"/>
                <a:cs typeface="Arial" panose="020B0604020202020204" pitchFamily="34" charset="0"/>
              </a:rPr>
              <a:t>, J., Jimenez, J. C., Neufeld, S. Q., Giovannucci, A., Friedrich, J.,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Pnevmatikakis</a:t>
            </a:r>
            <a:r>
              <a:rPr lang="en-US" sz="1800" dirty="0">
                <a:effectLst/>
                <a:latin typeface="Calibri" panose="020F0502020204030204" pitchFamily="34" charset="0"/>
                <a:ea typeface="Times New Roman" panose="02020603050405020304" pitchFamily="18" charset="0"/>
                <a:cs typeface="Arial" panose="020B0604020202020204" pitchFamily="34" charset="0"/>
              </a:rPr>
              <a:t>, E. A., Stuber, G. D., Hen, R.,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Kheirbek</a:t>
            </a:r>
            <a:r>
              <a:rPr lang="en-US" sz="1800" dirty="0">
                <a:effectLst/>
                <a:latin typeface="Calibri" panose="020F0502020204030204" pitchFamily="34" charset="0"/>
                <a:ea typeface="Times New Roman" panose="02020603050405020304" pitchFamily="18" charset="0"/>
                <a:cs typeface="Arial" panose="020B0604020202020204" pitchFamily="34" charset="0"/>
              </a:rPr>
              <a:t>, M. A., Sabatini, B. L.,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Kass</a:t>
            </a:r>
            <a:r>
              <a:rPr lang="en-US" sz="1800" dirty="0">
                <a:effectLst/>
                <a:latin typeface="Calibri" panose="020F0502020204030204" pitchFamily="34" charset="0"/>
                <a:ea typeface="Times New Roman" panose="02020603050405020304" pitchFamily="18" charset="0"/>
                <a:cs typeface="Arial" panose="020B0604020202020204" pitchFamily="34" charset="0"/>
              </a:rPr>
              <a:t>, R. E., &amp; Paninski, L. (2018). Efficient and accurate extraction of in vivo calcium signals from microendoscopic video data.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ELife</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7</a:t>
            </a:r>
            <a:r>
              <a:rPr lang="en-US" sz="1800" dirty="0">
                <a:effectLst/>
                <a:latin typeface="Calibri" panose="020F0502020204030204" pitchFamily="34" charset="0"/>
                <a:ea typeface="Times New Roman" panose="02020603050405020304" pitchFamily="18" charset="0"/>
                <a:cs typeface="Arial" panose="020B0604020202020204" pitchFamily="34" charset="0"/>
              </a:rPr>
              <a:t>. https://doi.org/10.7554/ELIFE.28728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err="1">
                <a:effectLst/>
                <a:latin typeface="Calibri" panose="020F0502020204030204" pitchFamily="34" charset="0"/>
                <a:ea typeface="Times New Roman" panose="02020603050405020304" pitchFamily="18" charset="0"/>
                <a:cs typeface="Arial" panose="020B0604020202020204" pitchFamily="34" charset="0"/>
              </a:rPr>
              <a:t>Sheintuch</a:t>
            </a:r>
            <a:r>
              <a:rPr lang="en-US" sz="1800" dirty="0">
                <a:effectLst/>
                <a:latin typeface="Calibri" panose="020F0502020204030204" pitchFamily="34" charset="0"/>
                <a:ea typeface="Times New Roman" panose="02020603050405020304" pitchFamily="18" charset="0"/>
                <a:cs typeface="Arial" panose="020B0604020202020204" pitchFamily="34" charset="0"/>
              </a:rPr>
              <a:t>, L., Rubin, A., Brande-Eilat, 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Geva</a:t>
            </a:r>
            <a:r>
              <a:rPr lang="en-US" sz="1800" dirty="0">
                <a:effectLst/>
                <a:latin typeface="Calibri" panose="020F0502020204030204" pitchFamily="34" charset="0"/>
                <a:ea typeface="Times New Roman" panose="02020603050405020304" pitchFamily="18" charset="0"/>
                <a:cs typeface="Arial" panose="020B0604020202020204" pitchFamily="34" charset="0"/>
              </a:rPr>
              <a:t>, 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Sadeh</a:t>
            </a:r>
            <a:r>
              <a:rPr lang="en-US" sz="1800" dirty="0">
                <a:effectLst/>
                <a:latin typeface="Calibri" panose="020F0502020204030204" pitchFamily="34" charset="0"/>
                <a:ea typeface="Times New Roman" panose="02020603050405020304" pitchFamily="18" charset="0"/>
                <a:cs typeface="Arial" panose="020B0604020202020204" pitchFamily="34" charset="0"/>
              </a:rPr>
              <a:t>, 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Pinchasof</a:t>
            </a:r>
            <a:r>
              <a:rPr lang="en-US" sz="1800" dirty="0">
                <a:effectLst/>
                <a:latin typeface="Calibri" panose="020F0502020204030204" pitchFamily="34" charset="0"/>
                <a:ea typeface="Times New Roman" panose="02020603050405020304" pitchFamily="18" charset="0"/>
                <a:cs typeface="Arial" panose="020B0604020202020204" pitchFamily="34" charset="0"/>
              </a:rPr>
              <a:t>, O., &amp; Ziv, Y. (2017). Tracking the Same Neurons across Multiple Days in Ca2+ Imaging Data. </a:t>
            </a:r>
            <a:r>
              <a:rPr lang="en-US" sz="1800" i="1" dirty="0">
                <a:effectLst/>
                <a:latin typeface="Calibri" panose="020F0502020204030204" pitchFamily="34" charset="0"/>
                <a:ea typeface="Times New Roman" panose="02020603050405020304" pitchFamily="18" charset="0"/>
                <a:cs typeface="Arial" panose="020B0604020202020204" pitchFamily="34" charset="0"/>
              </a:rPr>
              <a:t>Cell Reports</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a:effectLst/>
                <a:latin typeface="Calibri" panose="020F0502020204030204" pitchFamily="34" charset="0"/>
                <a:ea typeface="Times New Roman" panose="02020603050405020304" pitchFamily="18" charset="0"/>
                <a:cs typeface="Arial" panose="020B0604020202020204" pitchFamily="34" charset="0"/>
              </a:rPr>
              <a:t>21</a:t>
            </a:r>
            <a:r>
              <a:rPr lang="en-US" sz="1800" dirty="0">
                <a:effectLst/>
                <a:latin typeface="Calibri" panose="020F0502020204030204" pitchFamily="34" charset="0"/>
                <a:ea typeface="Times New Roman" panose="02020603050405020304" pitchFamily="18" charset="0"/>
                <a:cs typeface="Arial" panose="020B0604020202020204" pitchFamily="34" charset="0"/>
              </a:rPr>
              <a:t>(4), 1102–1115. </a:t>
            </a:r>
            <a:r>
              <a:rPr lang="en-US" sz="1800" dirty="0">
                <a:effectLst/>
                <a:latin typeface="Calibri" panose="020F0502020204030204" pitchFamily="34" charset="0"/>
                <a:ea typeface="Times New Roman" panose="02020603050405020304" pitchFamily="18" charset="0"/>
                <a:cs typeface="Arial" panose="020B0604020202020204" pitchFamily="34" charset="0"/>
                <a:hlinkClick r:id="rId4"/>
              </a:rPr>
              <a:t>https://doi.org/10.1016/J.CELREP.2017.10.013</a:t>
            </a:r>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US" sz="1800" dirty="0">
                <a:effectLst/>
                <a:latin typeface="Calibri" panose="020F0502020204030204" pitchFamily="34" charset="0"/>
                <a:ea typeface="Times New Roman" panose="02020603050405020304" pitchFamily="18" charset="0"/>
                <a:cs typeface="Arial" panose="020B0604020202020204" pitchFamily="34" charset="0"/>
              </a:rPr>
              <a:t>Hagberg, A. A.,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Schult</a:t>
            </a:r>
            <a:r>
              <a:rPr lang="en-US" sz="1800" dirty="0">
                <a:effectLst/>
                <a:latin typeface="Calibri" panose="020F0502020204030204" pitchFamily="34" charset="0"/>
                <a:ea typeface="Times New Roman" panose="02020603050405020304" pitchFamily="18" charset="0"/>
                <a:cs typeface="Arial" panose="020B0604020202020204" pitchFamily="34" charset="0"/>
              </a:rPr>
              <a:t>, D. A., &amp; Swart, P. J. (2008). Exploring network structure, dynamics, and function using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NetworkX</a:t>
            </a:r>
            <a:r>
              <a:rPr lang="en-US" sz="1800" dirty="0">
                <a:effectLst/>
                <a:latin typeface="Calibri" panose="020F0502020204030204" pitchFamily="34" charset="0"/>
                <a:ea typeface="Times New Roman" panose="02020603050405020304" pitchFamily="18" charset="0"/>
                <a:cs typeface="Arial" panose="020B0604020202020204" pitchFamily="34" charset="0"/>
              </a:rPr>
              <a:t>. In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Gäel</a:t>
            </a: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Varoquaux</a:t>
            </a:r>
            <a:r>
              <a:rPr lang="en-US" sz="1800" dirty="0">
                <a:effectLst/>
                <a:latin typeface="Calibri" panose="020F0502020204030204" pitchFamily="34" charset="0"/>
                <a:ea typeface="Times New Roman" panose="02020603050405020304" pitchFamily="18" charset="0"/>
                <a:cs typeface="Arial" panose="020B0604020202020204" pitchFamily="34" charset="0"/>
              </a:rPr>
              <a:t>, Travis Vaught, &amp; Jarrod Millman (Eds.), Proceedings of the 7th Python in Science Conference (SciPy2008) (pp. 11–15). Pasadena, CA, USA.</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2246" name="Group 2245">
            <a:extLst>
              <a:ext uri="{FF2B5EF4-FFF2-40B4-BE49-F238E27FC236}">
                <a16:creationId xmlns:a16="http://schemas.microsoft.com/office/drawing/2014/main" id="{FF25E0C1-9C1B-0069-0C9D-7A3FAEB0EFD9}"/>
              </a:ext>
            </a:extLst>
          </p:cNvPr>
          <p:cNvGrpSpPr/>
          <p:nvPr/>
        </p:nvGrpSpPr>
        <p:grpSpPr>
          <a:xfrm>
            <a:off x="975676" y="12718249"/>
            <a:ext cx="28315602" cy="7201972"/>
            <a:chOff x="975676" y="12747390"/>
            <a:chExt cx="28315602" cy="7201972"/>
          </a:xfrm>
        </p:grpSpPr>
        <p:sp>
          <p:nvSpPr>
            <p:cNvPr id="37" name="TextBox 36">
              <a:extLst>
                <a:ext uri="{FF2B5EF4-FFF2-40B4-BE49-F238E27FC236}">
                  <a16:creationId xmlns:a16="http://schemas.microsoft.com/office/drawing/2014/main" id="{0122F698-FF50-5FBE-8711-C57B490AC043}"/>
                </a:ext>
              </a:extLst>
            </p:cNvPr>
            <p:cNvSpPr txBox="1"/>
            <p:nvPr/>
          </p:nvSpPr>
          <p:spPr>
            <a:xfrm>
              <a:off x="975676" y="12747390"/>
              <a:ext cx="28315602" cy="7201972"/>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EXPERIMENTAL TIMELINE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2245" name="Group 2244">
              <a:extLst>
                <a:ext uri="{FF2B5EF4-FFF2-40B4-BE49-F238E27FC236}">
                  <a16:creationId xmlns:a16="http://schemas.microsoft.com/office/drawing/2014/main" id="{6C295BB1-B513-DF98-D2E0-7F74DE6C7218}"/>
                </a:ext>
              </a:extLst>
            </p:cNvPr>
            <p:cNvGrpSpPr/>
            <p:nvPr/>
          </p:nvGrpSpPr>
          <p:grpSpPr>
            <a:xfrm>
              <a:off x="1036320" y="13822425"/>
              <a:ext cx="28194636" cy="5977146"/>
              <a:chOff x="1036320" y="13822425"/>
              <a:chExt cx="28194636" cy="5977146"/>
            </a:xfrm>
          </p:grpSpPr>
          <p:pic>
            <p:nvPicPr>
              <p:cNvPr id="18" name="Picture 17">
                <a:extLst>
                  <a:ext uri="{FF2B5EF4-FFF2-40B4-BE49-F238E27FC236}">
                    <a16:creationId xmlns:a16="http://schemas.microsoft.com/office/drawing/2014/main" id="{A03ED61B-F693-38D3-F1C6-C9D0CFE690B7}"/>
                  </a:ext>
                </a:extLst>
              </p:cNvPr>
              <p:cNvPicPr>
                <a:picLocks noChangeAspect="1"/>
              </p:cNvPicPr>
              <p:nvPr/>
            </p:nvPicPr>
            <p:blipFill>
              <a:blip r:embed="rId5">
                <a:extLst>
                  <a:ext uri="{28A0092B-C50C-407E-A947-70E740481C1C}">
                    <a14:useLocalDpi xmlns:a14="http://schemas.microsoft.com/office/drawing/2010/main" val="0"/>
                  </a:ext>
                </a:extLst>
              </a:blip>
              <a:srcRect l="13267" t="21605" r="16894" b="34054"/>
              <a:stretch/>
            </p:blipFill>
            <p:spPr>
              <a:xfrm>
                <a:off x="16968120" y="13957304"/>
                <a:ext cx="12262836" cy="5711241"/>
              </a:xfrm>
              <a:prstGeom prst="rect">
                <a:avLst/>
              </a:prstGeom>
            </p:spPr>
          </p:pic>
          <p:pic>
            <p:nvPicPr>
              <p:cNvPr id="1355" name="Picture 1354">
                <a:extLst>
                  <a:ext uri="{FF2B5EF4-FFF2-40B4-BE49-F238E27FC236}">
                    <a16:creationId xmlns:a16="http://schemas.microsoft.com/office/drawing/2014/main" id="{61726CD4-EF0A-64F4-EF68-D06F488B18BC}"/>
                  </a:ext>
                </a:extLst>
              </p:cNvPr>
              <p:cNvPicPr>
                <a:picLocks noChangeAspect="1"/>
              </p:cNvPicPr>
              <p:nvPr/>
            </p:nvPicPr>
            <p:blipFill>
              <a:blip r:embed="rId6">
                <a:extLst>
                  <a:ext uri="{28A0092B-C50C-407E-A947-70E740481C1C}">
                    <a14:useLocalDpi xmlns:a14="http://schemas.microsoft.com/office/drawing/2010/main" val="0"/>
                  </a:ext>
                </a:extLst>
              </a:blip>
              <a:srcRect l="532" t="20541" r="11818" b="32986"/>
              <a:stretch/>
            </p:blipFill>
            <p:spPr>
              <a:xfrm>
                <a:off x="1036320" y="13822425"/>
                <a:ext cx="15942212" cy="5977146"/>
              </a:xfrm>
              <a:prstGeom prst="rect">
                <a:avLst/>
              </a:prstGeom>
            </p:spPr>
          </p:pic>
        </p:grpSp>
      </p:grpSp>
      <p:sp>
        <p:nvSpPr>
          <p:cNvPr id="40" name="TextBox 39">
            <a:extLst>
              <a:ext uri="{FF2B5EF4-FFF2-40B4-BE49-F238E27FC236}">
                <a16:creationId xmlns:a16="http://schemas.microsoft.com/office/drawing/2014/main" id="{D21CBCD4-8670-F122-BF70-6D16B81FC1F5}"/>
              </a:ext>
            </a:extLst>
          </p:cNvPr>
          <p:cNvSpPr txBox="1"/>
          <p:nvPr/>
        </p:nvSpPr>
        <p:spPr>
          <a:xfrm>
            <a:off x="15552446" y="20453257"/>
            <a:ext cx="13738832" cy="17056016"/>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NETWORK DYNAMICS DURING EXTINCTION TRAINING</a:t>
            </a:r>
          </a:p>
          <a:p>
            <a:endParaRPr lang="en-GB" sz="2400" dirty="0">
              <a:latin typeface="+mj-lt"/>
            </a:endParaRPr>
          </a:p>
          <a:p>
            <a:r>
              <a:rPr lang="en-GB" sz="2400" dirty="0">
                <a:latin typeface="+mj-lt"/>
              </a:rPr>
              <a:t>The connections between nodes can be formed based on structural connectivity, meaning the physical, anatomical connections between nodes (e.g. neurons), while functional connectivity represents the statistical dependencies or correlations in activity between nodes, regardless of whether there is a direct physical connection. As this analysis strives to understand the functional relationship, the connections in the shown networks rely on functional connectivity to quantify dependencies independent of anatomy. </a:t>
            </a:r>
            <a:endParaRPr lang="de-DE" sz="2400" dirty="0">
              <a:latin typeface="+mj-lt"/>
            </a:endParaRPr>
          </a:p>
          <a:p>
            <a:endParaRPr lang="en-US" sz="3600" b="1" dirty="0">
              <a:solidFill>
                <a:srgbClr val="4472C4"/>
              </a:solidFill>
              <a:latin typeface="+mj-lt"/>
            </a:endParaRPr>
          </a:p>
          <a:p>
            <a:endParaRPr lang="en-US" sz="3600" b="1" dirty="0">
              <a:solidFill>
                <a:srgbClr val="4472C4"/>
              </a:solidFill>
              <a:latin typeface="+mj-lt"/>
            </a:endParaRPr>
          </a:p>
          <a:p>
            <a:endParaRPr lang="en-US" sz="3600" b="1" dirty="0">
              <a:solidFill>
                <a:srgbClr val="00B050"/>
              </a:solidFill>
              <a:latin typeface="+mj-lt"/>
            </a:endParaRPr>
          </a:p>
          <a:p>
            <a:endParaRPr lang="en-US" sz="3600" b="1" dirty="0">
              <a:solidFill>
                <a:srgbClr val="4472C4"/>
              </a:solidFill>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r>
              <a:rPr lang="en-US" sz="2400" dirty="0">
                <a:solidFill>
                  <a:srgbClr val="FF0000"/>
                </a:solidFill>
                <a:latin typeface="+mj-lt"/>
              </a:rPr>
              <a:t>Network theory underlies the construction of networks to understand complex systems. It is widely used to model and analyze the interplay of various components within a system. The main tool to model networks is the theoretical construct of a graph, built from nodes and edges. </a:t>
            </a:r>
          </a:p>
          <a:p>
            <a:pPr algn="just">
              <a:lnSpc>
                <a:spcPct val="107000"/>
              </a:lnSpc>
              <a:spcAft>
                <a:spcPts val="800"/>
              </a:spcAft>
            </a:pPr>
            <a:r>
              <a:rPr lang="en-US" sz="2400" dirty="0">
                <a:solidFill>
                  <a:srgbClr val="FF0000"/>
                </a:solidFill>
                <a:latin typeface="+mj-lt"/>
              </a:rPr>
              <a:t>Nodes represent the basic elements of a network and serve as connection points. The edges in turn represent the connections between the individual nodes. </a:t>
            </a:r>
            <a:r>
              <a:rPr lang="en-US" sz="2400" dirty="0">
                <a:latin typeface="+mj-lt"/>
              </a:rPr>
              <a:t>The interpretation as a graph enables the application of a mathematical interpretation in the form of so-called metrics. Prominent metrics are Density and Transitivity. The density is the ratio between the edges present in the network and the total number of possible edges. It gives information about how interconnected the whole network is. </a:t>
            </a:r>
          </a:p>
          <a:p>
            <a:pPr algn="just">
              <a:lnSpc>
                <a:spcPct val="107000"/>
              </a:lnSpc>
              <a:spcAft>
                <a:spcPts val="800"/>
              </a:spcAft>
            </a:pPr>
            <a:r>
              <a:rPr lang="en-US" sz="2400" dirty="0">
                <a:latin typeface="+mj-lt"/>
              </a:rPr>
              <a:t>Transitivity is another metric that quantifies the probability that two neighbors of a particular node are also directly connected, meaning that three nodes in the graph form a ‘triangle’. It measures the tendency of a network to form closely connected communities or groups.</a:t>
            </a:r>
            <a:endParaRPr lang="en-US" dirty="0"/>
          </a:p>
          <a:p>
            <a:pPr algn="just">
              <a:lnSpc>
                <a:spcPct val="115000"/>
              </a:lnSpc>
              <a:spcAft>
                <a:spcPts val="800"/>
              </a:spcAft>
            </a:pPr>
            <a:r>
              <a:rPr lang="en-GB" sz="2400" dirty="0">
                <a:latin typeface="+mj-lt"/>
              </a:rPr>
              <a:t>In the performed analysis, density remains relatively constant for both R+ (resilient) and R- (non-resilient) networks, with R+ having a slightly higher density, indicating more connections relative to the number of nodes. However, since R- networks contain significantly more nodes, caution is needed in interpreting these findings to ensure that observed effects are due to resilience rather than simply differences in network size.</a:t>
            </a:r>
            <a:endParaRPr lang="de-DE" sz="2400" dirty="0">
              <a:latin typeface="+mj-lt"/>
            </a:endParaRPr>
          </a:p>
          <a:p>
            <a:pPr algn="just">
              <a:lnSpc>
                <a:spcPct val="115000"/>
              </a:lnSpc>
              <a:spcAft>
                <a:spcPts val="800"/>
              </a:spcAft>
            </a:pPr>
            <a:r>
              <a:rPr lang="en-GB" sz="2400" dirty="0">
                <a:latin typeface="+mj-lt"/>
              </a:rPr>
              <a:t>In the analysis shown, the transitivity (the proportion of all possible triangles) decreases more for R+ than for R- over time, which is also true for the average clustering coefficient. This suggests that the average number of triangles connected to a given node decreases over time, emphasizing that both metrics are related and reflect a decrease in network cohesion, especially in the R+ group. //</a:t>
            </a:r>
            <a:r>
              <a:rPr lang="en-GB" sz="2400" dirty="0">
                <a:highlight>
                  <a:srgbClr val="FFFF00"/>
                </a:highlight>
                <a:latin typeface="+mj-lt"/>
              </a:rPr>
              <a:t>resilient  susceptible </a:t>
            </a:r>
          </a:p>
          <a:p>
            <a:pPr algn="just">
              <a:lnSpc>
                <a:spcPct val="115000"/>
              </a:lnSpc>
              <a:spcAft>
                <a:spcPts val="800"/>
              </a:spcAft>
            </a:pPr>
            <a:endParaRPr lang="en-GB" sz="2800" dirty="0">
              <a:highlight>
                <a:srgbClr val="FFFF00"/>
              </a:highlight>
              <a:latin typeface="+mj-lt"/>
            </a:endParaRPr>
          </a:p>
          <a:p>
            <a:pPr algn="just">
              <a:lnSpc>
                <a:spcPct val="115000"/>
              </a:lnSpc>
              <a:spcAft>
                <a:spcPts val="800"/>
              </a:spcAft>
            </a:pPr>
            <a:endParaRPr lang="en-US" dirty="0">
              <a:highlight>
                <a:srgbClr val="FFFF00"/>
              </a:highlight>
            </a:endParaRPr>
          </a:p>
        </p:txBody>
      </p:sp>
      <p:grpSp>
        <p:nvGrpSpPr>
          <p:cNvPr id="2244" name="Group 2243">
            <a:extLst>
              <a:ext uri="{FF2B5EF4-FFF2-40B4-BE49-F238E27FC236}">
                <a16:creationId xmlns:a16="http://schemas.microsoft.com/office/drawing/2014/main" id="{0EDAECB4-1993-4D0E-0A36-F52A44B27227}"/>
              </a:ext>
            </a:extLst>
          </p:cNvPr>
          <p:cNvGrpSpPr/>
          <p:nvPr/>
        </p:nvGrpSpPr>
        <p:grpSpPr>
          <a:xfrm>
            <a:off x="941328" y="20453257"/>
            <a:ext cx="14157961" cy="16342935"/>
            <a:chOff x="975675" y="20511539"/>
            <a:chExt cx="14157961" cy="16342935"/>
          </a:xfrm>
        </p:grpSpPr>
        <p:sp>
          <p:nvSpPr>
            <p:cNvPr id="30" name="TextBox 29">
              <a:extLst>
                <a:ext uri="{FF2B5EF4-FFF2-40B4-BE49-F238E27FC236}">
                  <a16:creationId xmlns:a16="http://schemas.microsoft.com/office/drawing/2014/main" id="{23762F0D-A87E-BF16-A985-329659D95CB0}"/>
                </a:ext>
              </a:extLst>
            </p:cNvPr>
            <p:cNvSpPr txBox="1"/>
            <p:nvPr/>
          </p:nvSpPr>
          <p:spPr>
            <a:xfrm>
              <a:off x="975675" y="20511539"/>
              <a:ext cx="14157961" cy="16342935"/>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CALCIUM IMAGING: Neural Extinction Patterns in R+ vs. R- Animals</a:t>
              </a:r>
              <a:endParaRPr lang="en-US" sz="3600" b="1" dirty="0">
                <a:solidFill>
                  <a:srgbClr val="FF0000"/>
                </a:solidFill>
                <a:latin typeface="+mj-lt"/>
              </a:endParaRPr>
            </a:p>
            <a:p>
              <a:pPr algn="just"/>
              <a:endParaRPr lang="en-US" dirty="0">
                <a:latin typeface="+mj-l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3" name="TextBox 32">
              <a:extLst>
                <a:ext uri="{FF2B5EF4-FFF2-40B4-BE49-F238E27FC236}">
                  <a16:creationId xmlns:a16="http://schemas.microsoft.com/office/drawing/2014/main" id="{3BF8D770-908E-028A-A779-7DF4EF685373}"/>
                </a:ext>
              </a:extLst>
            </p:cNvPr>
            <p:cNvSpPr txBox="1"/>
            <p:nvPr/>
          </p:nvSpPr>
          <p:spPr>
            <a:xfrm>
              <a:off x="1195371" y="21642886"/>
              <a:ext cx="13604039" cy="14865608"/>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3200" dirty="0">
                  <a:latin typeface="+mj-lt"/>
                </a:rPr>
                <a:t>In calcium imaging, luminescence heatmaps are used to visualize quantitative neural activity by displaying fluorescence intensities that correspond to changes in intracellular calcium levels, serving as indicators of neuronal activation.</a:t>
              </a: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r>
                <a:rPr lang="en-US" sz="3200" dirty="0">
                  <a:latin typeface="+mj-lt"/>
                </a:rPr>
                <a:t>In the heatmap plot shown, the mean luminance, z-score normalized, was plotted for all animals, with R+ and R- groups shown separately. These data represent the average across all neurons and all CS+ tone presentations. The graph contains three vertical lines: The first marks the onset of the tone, the second marks the onset of the shock (for shock sessions only), and the third marks the end of the tone, with the time in seconds centered on the onset of the tone. </a:t>
              </a:r>
            </a:p>
            <a:p>
              <a:pPr algn="just">
                <a:buClr>
                  <a:srgbClr val="A5A5A5">
                    <a:lumMod val="75000"/>
                  </a:srgbClr>
                </a:buClr>
                <a:defRPr/>
              </a:pPr>
              <a:r>
                <a:rPr lang="en-US" sz="3200" dirty="0">
                  <a:latin typeface="+mj-lt"/>
                </a:rPr>
                <a:t>The data suggest that R animals show a much stronger response to the expected timing of the shock, particularly on days 1 and 2 (corresponding to the first and second lines on the y-axis). However, this response decreases over time, indicating a process of extinction.</a:t>
              </a:r>
            </a:p>
            <a:p>
              <a:pPr algn="just">
                <a:buClr>
                  <a:srgbClr val="A5A5A5">
                    <a:lumMod val="75000"/>
                  </a:srgbClr>
                </a:buClr>
                <a:defRPr/>
              </a:pPr>
              <a:r>
                <a:rPr lang="en-US" sz="3200" dirty="0">
                  <a:solidFill>
                    <a:srgbClr val="FF0000"/>
                  </a:solidFill>
                  <a:latin typeface="+mj-lt"/>
                </a:rPr>
                <a:t>Preliminary conclusion: As extinction progresses on subsequent days, the complexity of the network decreases in the R+ animals, while the R- animals maintain a constant level of complexity.</a:t>
              </a:r>
            </a:p>
          </p:txBody>
        </p:sp>
        <p:sp>
          <p:nvSpPr>
            <p:cNvPr id="1357" name="TextBox 1356">
              <a:extLst>
                <a:ext uri="{FF2B5EF4-FFF2-40B4-BE49-F238E27FC236}">
                  <a16:creationId xmlns:a16="http://schemas.microsoft.com/office/drawing/2014/main" id="{8CE39A71-97CC-EA6B-6056-5E08553C4906}"/>
                </a:ext>
              </a:extLst>
            </p:cNvPr>
            <p:cNvSpPr txBox="1"/>
            <p:nvPr/>
          </p:nvSpPr>
          <p:spPr>
            <a:xfrm>
              <a:off x="4289173" y="26233257"/>
              <a:ext cx="184730" cy="369332"/>
            </a:xfrm>
            <a:prstGeom prst="rect">
              <a:avLst/>
            </a:prstGeom>
            <a:solidFill>
              <a:schemeClr val="bg1"/>
            </a:solidFill>
          </p:spPr>
          <p:txBody>
            <a:bodyPr wrap="none" rtlCol="0">
              <a:spAutoFit/>
            </a:bodyPr>
            <a:lstStyle/>
            <a:p>
              <a:pPr algn="ctr"/>
              <a:endParaRPr lang="en-US" dirty="0"/>
            </a:p>
          </p:txBody>
        </p:sp>
      </p:grpSp>
      <p:grpSp>
        <p:nvGrpSpPr>
          <p:cNvPr id="2" name="Gruppieren 1">
            <a:extLst>
              <a:ext uri="{FF2B5EF4-FFF2-40B4-BE49-F238E27FC236}">
                <a16:creationId xmlns:a16="http://schemas.microsoft.com/office/drawing/2014/main" id="{529F88A6-1460-028E-3CEE-827BD2AF2F08}"/>
              </a:ext>
            </a:extLst>
          </p:cNvPr>
          <p:cNvGrpSpPr/>
          <p:nvPr/>
        </p:nvGrpSpPr>
        <p:grpSpPr>
          <a:xfrm>
            <a:off x="15902536" y="33151427"/>
            <a:ext cx="12556440" cy="3410757"/>
            <a:chOff x="15825792" y="26500072"/>
            <a:chExt cx="12556440" cy="3410757"/>
          </a:xfrm>
        </p:grpSpPr>
        <p:pic>
          <p:nvPicPr>
            <p:cNvPr id="8" name="Grafik 7" descr="Ein Bild, das Vogel enthält.&#10;&#10;Automatisch generierte Beschreibung mit mittlerer Zuverlässigkeit">
              <a:extLst>
                <a:ext uri="{FF2B5EF4-FFF2-40B4-BE49-F238E27FC236}">
                  <a16:creationId xmlns:a16="http://schemas.microsoft.com/office/drawing/2014/main" id="{DD8D55F2-3529-ADFB-25D4-AA9781C241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22817" y="27334053"/>
              <a:ext cx="2556508" cy="2556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Grafik 9" descr="Ein Bild, das Vogel enthält.&#10;&#10;Automatisch generierte Beschreibung mit mittlerer Zuverlässigkeit">
              <a:extLst>
                <a:ext uri="{FF2B5EF4-FFF2-40B4-BE49-F238E27FC236}">
                  <a16:creationId xmlns:a16="http://schemas.microsoft.com/office/drawing/2014/main" id="{456FB860-9AF1-1B4F-8EA2-C34C9914C6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25723" y="27354320"/>
              <a:ext cx="2556509" cy="25565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Grafik 12" descr="Ein Bild, das Vogel enthält.&#10;&#10;Automatisch generierte Beschreibung">
              <a:extLst>
                <a:ext uri="{FF2B5EF4-FFF2-40B4-BE49-F238E27FC236}">
                  <a16:creationId xmlns:a16="http://schemas.microsoft.com/office/drawing/2014/main" id="{4D0D950C-DA45-BFE7-3207-DCE327AC75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035520" y="27334053"/>
              <a:ext cx="2556508" cy="2556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Grafik 15">
              <a:extLst>
                <a:ext uri="{FF2B5EF4-FFF2-40B4-BE49-F238E27FC236}">
                  <a16:creationId xmlns:a16="http://schemas.microsoft.com/office/drawing/2014/main" id="{569DE7E0-056A-8030-24BD-94E74AED3F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25792" y="27334053"/>
              <a:ext cx="2520102" cy="2520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Box 1343">
              <a:extLst>
                <a:ext uri="{FF2B5EF4-FFF2-40B4-BE49-F238E27FC236}">
                  <a16:creationId xmlns:a16="http://schemas.microsoft.com/office/drawing/2014/main" id="{F90722F2-3CA7-D572-B803-11CE37A7F204}"/>
                </a:ext>
              </a:extLst>
            </p:cNvPr>
            <p:cNvSpPr txBox="1"/>
            <p:nvPr/>
          </p:nvSpPr>
          <p:spPr>
            <a:xfrm>
              <a:off x="16718019" y="26518541"/>
              <a:ext cx="4064894" cy="369332"/>
            </a:xfrm>
            <a:prstGeom prst="rect">
              <a:avLst/>
            </a:prstGeom>
            <a:solidFill>
              <a:schemeClr val="bg1"/>
            </a:solidFill>
          </p:spPr>
          <p:txBody>
            <a:bodyPr wrap="none" rtlCol="0">
              <a:spAutoFit/>
            </a:bodyPr>
            <a:lstStyle/>
            <a:p>
              <a:pPr algn="ctr"/>
              <a:r>
                <a:rPr lang="en-US" dirty="0"/>
                <a:t>Analysis for a network: Focus on Density  </a:t>
              </a:r>
            </a:p>
          </p:txBody>
        </p:sp>
        <p:sp>
          <p:nvSpPr>
            <p:cNvPr id="19" name="TextBox 30">
              <a:extLst>
                <a:ext uri="{FF2B5EF4-FFF2-40B4-BE49-F238E27FC236}">
                  <a16:creationId xmlns:a16="http://schemas.microsoft.com/office/drawing/2014/main" id="{0743A1EF-3D45-310A-2B6A-124B6C98A4CB}"/>
                </a:ext>
              </a:extLst>
            </p:cNvPr>
            <p:cNvSpPr txBox="1"/>
            <p:nvPr/>
          </p:nvSpPr>
          <p:spPr>
            <a:xfrm>
              <a:off x="16237886" y="26809514"/>
              <a:ext cx="1695913" cy="369332"/>
            </a:xfrm>
            <a:prstGeom prst="rect">
              <a:avLst/>
            </a:prstGeom>
            <a:solidFill>
              <a:schemeClr val="bg1"/>
            </a:solidFill>
          </p:spPr>
          <p:txBody>
            <a:bodyPr wrap="none" rtlCol="0">
              <a:spAutoFit/>
            </a:bodyPr>
            <a:lstStyle/>
            <a:p>
              <a:pPr algn="ctr"/>
              <a:r>
                <a:rPr lang="en-US" dirty="0"/>
                <a:t>Extinction Day 1</a:t>
              </a:r>
            </a:p>
          </p:txBody>
        </p:sp>
        <p:sp>
          <p:nvSpPr>
            <p:cNvPr id="20" name="TextBox 30">
              <a:extLst>
                <a:ext uri="{FF2B5EF4-FFF2-40B4-BE49-F238E27FC236}">
                  <a16:creationId xmlns:a16="http://schemas.microsoft.com/office/drawing/2014/main" id="{985089A2-30C2-A8F9-C0D3-E7809DB65010}"/>
                </a:ext>
              </a:extLst>
            </p:cNvPr>
            <p:cNvSpPr txBox="1"/>
            <p:nvPr/>
          </p:nvSpPr>
          <p:spPr>
            <a:xfrm>
              <a:off x="19381473" y="26809514"/>
              <a:ext cx="1695913" cy="369332"/>
            </a:xfrm>
            <a:prstGeom prst="rect">
              <a:avLst/>
            </a:prstGeom>
            <a:solidFill>
              <a:schemeClr val="bg1"/>
            </a:solidFill>
          </p:spPr>
          <p:txBody>
            <a:bodyPr wrap="none" rtlCol="0">
              <a:spAutoFit/>
            </a:bodyPr>
            <a:lstStyle/>
            <a:p>
              <a:pPr algn="ctr"/>
              <a:r>
                <a:rPr lang="en-US" dirty="0"/>
                <a:t>Extinction Day 4</a:t>
              </a:r>
            </a:p>
          </p:txBody>
        </p:sp>
        <p:sp>
          <p:nvSpPr>
            <p:cNvPr id="22" name="TextBox 1343">
              <a:extLst>
                <a:ext uri="{FF2B5EF4-FFF2-40B4-BE49-F238E27FC236}">
                  <a16:creationId xmlns:a16="http://schemas.microsoft.com/office/drawing/2014/main" id="{B3266AB3-DD2A-D9DF-B11F-5C44DFD9C672}"/>
                </a:ext>
              </a:extLst>
            </p:cNvPr>
            <p:cNvSpPr txBox="1"/>
            <p:nvPr/>
          </p:nvSpPr>
          <p:spPr>
            <a:xfrm>
              <a:off x="23243280" y="26500072"/>
              <a:ext cx="4271875" cy="369332"/>
            </a:xfrm>
            <a:prstGeom prst="rect">
              <a:avLst/>
            </a:prstGeom>
            <a:solidFill>
              <a:schemeClr val="bg1"/>
            </a:solidFill>
          </p:spPr>
          <p:txBody>
            <a:bodyPr wrap="none" rtlCol="0">
              <a:spAutoFit/>
            </a:bodyPr>
            <a:lstStyle/>
            <a:p>
              <a:pPr algn="ctr"/>
              <a:r>
                <a:rPr lang="en-US" dirty="0"/>
                <a:t>Analysis for a network: Focus on Transitivity</a:t>
              </a:r>
            </a:p>
          </p:txBody>
        </p:sp>
        <p:sp>
          <p:nvSpPr>
            <p:cNvPr id="25" name="TextBox 30">
              <a:extLst>
                <a:ext uri="{FF2B5EF4-FFF2-40B4-BE49-F238E27FC236}">
                  <a16:creationId xmlns:a16="http://schemas.microsoft.com/office/drawing/2014/main" id="{F80BB8FF-986A-4D93-E987-CF3AD9FED6FF}"/>
                </a:ext>
              </a:extLst>
            </p:cNvPr>
            <p:cNvSpPr txBox="1"/>
            <p:nvPr/>
          </p:nvSpPr>
          <p:spPr>
            <a:xfrm>
              <a:off x="22866635" y="26791045"/>
              <a:ext cx="1695913" cy="369332"/>
            </a:xfrm>
            <a:prstGeom prst="rect">
              <a:avLst/>
            </a:prstGeom>
            <a:solidFill>
              <a:schemeClr val="bg1"/>
            </a:solidFill>
          </p:spPr>
          <p:txBody>
            <a:bodyPr wrap="none" rtlCol="0">
              <a:spAutoFit/>
            </a:bodyPr>
            <a:lstStyle/>
            <a:p>
              <a:pPr algn="ctr"/>
              <a:r>
                <a:rPr lang="en-US" dirty="0"/>
                <a:t>Extinction Day 1</a:t>
              </a:r>
            </a:p>
          </p:txBody>
        </p:sp>
        <p:sp>
          <p:nvSpPr>
            <p:cNvPr id="26" name="TextBox 30">
              <a:extLst>
                <a:ext uri="{FF2B5EF4-FFF2-40B4-BE49-F238E27FC236}">
                  <a16:creationId xmlns:a16="http://schemas.microsoft.com/office/drawing/2014/main" id="{F0D7F860-D64F-041B-A2CE-B0D0FEE95A97}"/>
                </a:ext>
              </a:extLst>
            </p:cNvPr>
            <p:cNvSpPr txBox="1"/>
            <p:nvPr/>
          </p:nvSpPr>
          <p:spPr>
            <a:xfrm>
              <a:off x="26010222" y="26791045"/>
              <a:ext cx="1695913" cy="369332"/>
            </a:xfrm>
            <a:prstGeom prst="rect">
              <a:avLst/>
            </a:prstGeom>
            <a:solidFill>
              <a:schemeClr val="bg1"/>
            </a:solidFill>
          </p:spPr>
          <p:txBody>
            <a:bodyPr wrap="none" rtlCol="0">
              <a:spAutoFit/>
            </a:bodyPr>
            <a:lstStyle/>
            <a:p>
              <a:pPr algn="ctr"/>
              <a:r>
                <a:rPr lang="en-US" dirty="0"/>
                <a:t>Extinction Day 4</a:t>
              </a:r>
            </a:p>
          </p:txBody>
        </p:sp>
      </p:grpSp>
      <p:sp>
        <p:nvSpPr>
          <p:cNvPr id="44" name="Textfeld 43">
            <a:extLst>
              <a:ext uri="{FF2B5EF4-FFF2-40B4-BE49-F238E27FC236}">
                <a16:creationId xmlns:a16="http://schemas.microsoft.com/office/drawing/2014/main" id="{4AA66160-4678-82F1-DB4D-D430348F13E0}"/>
              </a:ext>
            </a:extLst>
          </p:cNvPr>
          <p:cNvSpPr txBox="1"/>
          <p:nvPr/>
        </p:nvSpPr>
        <p:spPr>
          <a:xfrm>
            <a:off x="24104781" y="22431768"/>
            <a:ext cx="2443162" cy="338554"/>
          </a:xfrm>
          <a:prstGeom prst="rect">
            <a:avLst/>
          </a:prstGeom>
          <a:noFill/>
        </p:spPr>
        <p:txBody>
          <a:bodyPr wrap="square">
            <a:spAutoFit/>
          </a:bodyPr>
          <a:lstStyle/>
          <a:p>
            <a:r>
              <a:rPr lang="en-US" sz="1600" dirty="0">
                <a:latin typeface="+mj-lt"/>
              </a:rPr>
              <a:t>connected</a:t>
            </a:r>
            <a:endParaRPr lang="de-DE" dirty="0"/>
          </a:p>
        </p:txBody>
      </p:sp>
      <p:sp>
        <p:nvSpPr>
          <p:cNvPr id="46" name="Textfeld 45">
            <a:extLst>
              <a:ext uri="{FF2B5EF4-FFF2-40B4-BE49-F238E27FC236}">
                <a16:creationId xmlns:a16="http://schemas.microsoft.com/office/drawing/2014/main" id="{985BCE93-0374-772B-896D-F067214CB689}"/>
              </a:ext>
            </a:extLst>
          </p:cNvPr>
          <p:cNvSpPr txBox="1"/>
          <p:nvPr/>
        </p:nvSpPr>
        <p:spPr>
          <a:xfrm>
            <a:off x="26490735" y="21982055"/>
            <a:ext cx="2443162" cy="338554"/>
          </a:xfrm>
          <a:prstGeom prst="rect">
            <a:avLst/>
          </a:prstGeom>
          <a:noFill/>
        </p:spPr>
        <p:txBody>
          <a:bodyPr wrap="square">
            <a:spAutoFit/>
          </a:bodyPr>
          <a:lstStyle/>
          <a:p>
            <a:r>
              <a:rPr lang="en-US" sz="1600" dirty="0">
                <a:latin typeface="+mj-lt"/>
              </a:rPr>
              <a:t>not connected</a:t>
            </a:r>
            <a:endParaRPr lang="de-DE" sz="1600" dirty="0"/>
          </a:p>
        </p:txBody>
      </p:sp>
      <p:grpSp>
        <p:nvGrpSpPr>
          <p:cNvPr id="53" name="Gruppieren 52">
            <a:extLst>
              <a:ext uri="{FF2B5EF4-FFF2-40B4-BE49-F238E27FC236}">
                <a16:creationId xmlns:a16="http://schemas.microsoft.com/office/drawing/2014/main" id="{28CE0152-F8FD-77EC-B443-7CF989252A5C}"/>
              </a:ext>
            </a:extLst>
          </p:cNvPr>
          <p:cNvGrpSpPr/>
          <p:nvPr/>
        </p:nvGrpSpPr>
        <p:grpSpPr>
          <a:xfrm>
            <a:off x="16129206" y="23560441"/>
            <a:ext cx="6082787" cy="3433881"/>
            <a:chOff x="16129206" y="23560441"/>
            <a:chExt cx="6082787" cy="3433881"/>
          </a:xfrm>
        </p:grpSpPr>
        <p:pic>
          <p:nvPicPr>
            <p:cNvPr id="14" name="Grafik 13">
              <a:extLst>
                <a:ext uri="{FF2B5EF4-FFF2-40B4-BE49-F238E27FC236}">
                  <a16:creationId xmlns:a16="http://schemas.microsoft.com/office/drawing/2014/main" id="{45BEFDD3-456F-39B9-01BB-66419BAB47FA}"/>
                </a:ext>
              </a:extLst>
            </p:cNvPr>
            <p:cNvPicPr>
              <a:picLocks noChangeAspect="1"/>
            </p:cNvPicPr>
            <p:nvPr/>
          </p:nvPicPr>
          <p:blipFill>
            <a:blip r:embed="rId11"/>
            <a:srcRect t="3024" b="72355"/>
            <a:stretch/>
          </p:blipFill>
          <p:spPr>
            <a:xfrm>
              <a:off x="16129206" y="24104729"/>
              <a:ext cx="1867914" cy="1995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4" name="Grafik 33">
              <a:extLst>
                <a:ext uri="{FF2B5EF4-FFF2-40B4-BE49-F238E27FC236}">
                  <a16:creationId xmlns:a16="http://schemas.microsoft.com/office/drawing/2014/main" id="{2868FA76-B80A-65CC-E109-B42D74A169BC}"/>
                </a:ext>
              </a:extLst>
            </p:cNvPr>
            <p:cNvPicPr>
              <a:picLocks noChangeAspect="1"/>
            </p:cNvPicPr>
            <p:nvPr/>
          </p:nvPicPr>
          <p:blipFill>
            <a:blip r:embed="rId11"/>
            <a:srcRect t="70945" r="12127" b="4917"/>
            <a:stretch/>
          </p:blipFill>
          <p:spPr>
            <a:xfrm>
              <a:off x="18282430" y="24104729"/>
              <a:ext cx="1695914" cy="1979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6" name="Grafik 35">
              <a:extLst>
                <a:ext uri="{FF2B5EF4-FFF2-40B4-BE49-F238E27FC236}">
                  <a16:creationId xmlns:a16="http://schemas.microsoft.com/office/drawing/2014/main" id="{1A6B2906-819B-47AD-502A-A2B27DCFE8BB}"/>
                </a:ext>
              </a:extLst>
            </p:cNvPr>
            <p:cNvPicPr>
              <a:picLocks noChangeAspect="1"/>
            </p:cNvPicPr>
            <p:nvPr/>
          </p:nvPicPr>
          <p:blipFill>
            <a:blip r:embed="rId11"/>
            <a:srcRect t="36871" r="12127" b="38992"/>
            <a:stretch/>
          </p:blipFill>
          <p:spPr>
            <a:xfrm>
              <a:off x="20435655" y="24108510"/>
              <a:ext cx="1776338" cy="19760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5" name="Geschweifte Klammer rechts 44">
              <a:extLst>
                <a:ext uri="{FF2B5EF4-FFF2-40B4-BE49-F238E27FC236}">
                  <a16:creationId xmlns:a16="http://schemas.microsoft.com/office/drawing/2014/main" id="{71BE5D94-1372-56D7-1BF5-85AE142B7B74}"/>
                </a:ext>
              </a:extLst>
            </p:cNvPr>
            <p:cNvSpPr/>
            <p:nvPr/>
          </p:nvSpPr>
          <p:spPr>
            <a:xfrm rot="16200000">
              <a:off x="17887060" y="22672712"/>
              <a:ext cx="304801" cy="20802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D6B5C1E-149E-FDFE-A358-E0222B5F62D6}"/>
                </a:ext>
              </a:extLst>
            </p:cNvPr>
            <p:cNvSpPr/>
            <p:nvPr/>
          </p:nvSpPr>
          <p:spPr>
            <a:xfrm rot="5400000">
              <a:off x="18930748" y="24403855"/>
              <a:ext cx="440950" cy="4739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52" name="Geschweifte Klammer rechts 51">
              <a:extLst>
                <a:ext uri="{FF2B5EF4-FFF2-40B4-BE49-F238E27FC236}">
                  <a16:creationId xmlns:a16="http://schemas.microsoft.com/office/drawing/2014/main" id="{D7EC142D-F30D-1213-02DE-CC1B12FC029B}"/>
                </a:ext>
              </a:extLst>
            </p:cNvPr>
            <p:cNvSpPr/>
            <p:nvPr/>
          </p:nvSpPr>
          <p:spPr>
            <a:xfrm rot="5400000">
              <a:off x="17954128" y="25324360"/>
              <a:ext cx="346041" cy="2340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grpSp>
        <p:nvGrpSpPr>
          <p:cNvPr id="3" name="Gruppieren 2">
            <a:extLst>
              <a:ext uri="{FF2B5EF4-FFF2-40B4-BE49-F238E27FC236}">
                <a16:creationId xmlns:a16="http://schemas.microsoft.com/office/drawing/2014/main" id="{EBA71D6D-EAA2-853D-408A-65E2B19DC310}"/>
              </a:ext>
            </a:extLst>
          </p:cNvPr>
          <p:cNvGrpSpPr/>
          <p:nvPr/>
        </p:nvGrpSpPr>
        <p:grpSpPr>
          <a:xfrm>
            <a:off x="1156862" y="23343387"/>
            <a:ext cx="13251041" cy="6650943"/>
            <a:chOff x="1871408" y="23696209"/>
            <a:chExt cx="11901741" cy="5867179"/>
          </a:xfrm>
        </p:grpSpPr>
        <p:pic>
          <p:nvPicPr>
            <p:cNvPr id="49" name="Grafik 48" descr="Ein Bild, das Farbigkeit, Screenshot, Rechteck, Reihe enthält.&#10;&#10;Automatisch generierte Beschreibung">
              <a:extLst>
                <a:ext uri="{FF2B5EF4-FFF2-40B4-BE49-F238E27FC236}">
                  <a16:creationId xmlns:a16="http://schemas.microsoft.com/office/drawing/2014/main" id="{3890B0D4-ABD5-B4B7-EDC3-B297650B0ED0}"/>
                </a:ext>
              </a:extLst>
            </p:cNvPr>
            <p:cNvPicPr>
              <a:picLocks noChangeAspect="1"/>
            </p:cNvPicPr>
            <p:nvPr/>
          </p:nvPicPr>
          <p:blipFill>
            <a:blip r:embed="rId12">
              <a:extLst>
                <a:ext uri="{28A0092B-C50C-407E-A947-70E740481C1C}">
                  <a14:useLocalDpi xmlns:a14="http://schemas.microsoft.com/office/drawing/2010/main" val="0"/>
                </a:ext>
              </a:extLst>
            </a:blip>
            <a:srcRect t="10022"/>
            <a:stretch/>
          </p:blipFill>
          <p:spPr>
            <a:xfrm>
              <a:off x="1871408" y="25120098"/>
              <a:ext cx="11901741" cy="4015872"/>
            </a:xfrm>
            <a:prstGeom prst="rect">
              <a:avLst/>
            </a:prstGeom>
          </p:spPr>
        </p:pic>
        <p:grpSp>
          <p:nvGrpSpPr>
            <p:cNvPr id="1363" name="Gruppieren 1362">
              <a:extLst>
                <a:ext uri="{FF2B5EF4-FFF2-40B4-BE49-F238E27FC236}">
                  <a16:creationId xmlns:a16="http://schemas.microsoft.com/office/drawing/2014/main" id="{9EAFE07D-AB0A-AC6A-C716-552FFC699141}"/>
                </a:ext>
              </a:extLst>
            </p:cNvPr>
            <p:cNvGrpSpPr/>
            <p:nvPr/>
          </p:nvGrpSpPr>
          <p:grpSpPr>
            <a:xfrm>
              <a:off x="9007426" y="29033083"/>
              <a:ext cx="3618897" cy="530305"/>
              <a:chOff x="9536572" y="23574424"/>
              <a:chExt cx="3025065" cy="530305"/>
            </a:xfrm>
          </p:grpSpPr>
          <p:pic>
            <p:nvPicPr>
              <p:cNvPr id="57" name="Grafik 56" descr="Lautsprecher stummschalten mit einfarbiger Füllung">
                <a:extLst>
                  <a:ext uri="{FF2B5EF4-FFF2-40B4-BE49-F238E27FC236}">
                    <a16:creationId xmlns:a16="http://schemas.microsoft.com/office/drawing/2014/main" id="{D67E93E7-D995-E49C-348D-80700DCF753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031332" y="23574424"/>
                <a:ext cx="530305" cy="530305"/>
              </a:xfrm>
              <a:prstGeom prst="rect">
                <a:avLst/>
              </a:prstGeom>
            </p:spPr>
          </p:pic>
          <p:pic>
            <p:nvPicPr>
              <p:cNvPr id="59" name="Grafik 58" descr="Volumen mit einfarbiger Füllung">
                <a:extLst>
                  <a:ext uri="{FF2B5EF4-FFF2-40B4-BE49-F238E27FC236}">
                    <a16:creationId xmlns:a16="http://schemas.microsoft.com/office/drawing/2014/main" id="{2B3097AC-0F33-1E59-C2ED-25AE32E34B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36572" y="23574424"/>
                <a:ext cx="530305" cy="530305"/>
              </a:xfrm>
              <a:prstGeom prst="rect">
                <a:avLst/>
              </a:prstGeom>
            </p:spPr>
          </p:pic>
          <p:cxnSp>
            <p:nvCxnSpPr>
              <p:cNvPr id="63" name="Gerade Verbindung mit Pfeil 62">
                <a:extLst>
                  <a:ext uri="{FF2B5EF4-FFF2-40B4-BE49-F238E27FC236}">
                    <a16:creationId xmlns:a16="http://schemas.microsoft.com/office/drawing/2014/main" id="{99E100B3-43C6-4A4B-260C-D49CDEF0A2F4}"/>
                  </a:ext>
                </a:extLst>
              </p:cNvPr>
              <p:cNvCxnSpPr>
                <a:cxnSpLocks/>
              </p:cNvCxnSpPr>
              <p:nvPr/>
            </p:nvCxnSpPr>
            <p:spPr>
              <a:xfrm flipV="1">
                <a:off x="10087566" y="23804524"/>
                <a:ext cx="1790109" cy="160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54" name="Gerader Verbinder 1353">
                <a:extLst>
                  <a:ext uri="{FF2B5EF4-FFF2-40B4-BE49-F238E27FC236}">
                    <a16:creationId xmlns:a16="http://schemas.microsoft.com/office/drawing/2014/main" id="{A6EF6404-7149-8C08-3311-7BCC8E305B05}"/>
                  </a:ext>
                </a:extLst>
              </p:cNvPr>
              <p:cNvCxnSpPr/>
              <p:nvPr/>
            </p:nvCxnSpPr>
            <p:spPr>
              <a:xfrm>
                <a:off x="10088157" y="23804524"/>
                <a:ext cx="0" cy="3002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2" name="Gruppieren 1361">
              <a:extLst>
                <a:ext uri="{FF2B5EF4-FFF2-40B4-BE49-F238E27FC236}">
                  <a16:creationId xmlns:a16="http://schemas.microsoft.com/office/drawing/2014/main" id="{194E7E0B-DA53-FA8E-FD71-82730D54DC74}"/>
                </a:ext>
              </a:extLst>
            </p:cNvPr>
            <p:cNvGrpSpPr/>
            <p:nvPr/>
          </p:nvGrpSpPr>
          <p:grpSpPr>
            <a:xfrm>
              <a:off x="10284263" y="23696209"/>
              <a:ext cx="1336078" cy="1598808"/>
              <a:chOff x="10485686" y="23804524"/>
              <a:chExt cx="1208341" cy="1319230"/>
            </a:xfrm>
          </p:grpSpPr>
          <p:pic>
            <p:nvPicPr>
              <p:cNvPr id="1351" name="Grafik 1350" descr="Gedankenblase Silhouette">
                <a:extLst>
                  <a:ext uri="{FF2B5EF4-FFF2-40B4-BE49-F238E27FC236}">
                    <a16:creationId xmlns:a16="http://schemas.microsoft.com/office/drawing/2014/main" id="{23C1FBBD-1E7C-FB68-4614-DBB583ED716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485686" y="23804524"/>
                <a:ext cx="1208341" cy="1319230"/>
              </a:xfrm>
              <a:prstGeom prst="rect">
                <a:avLst/>
              </a:prstGeom>
            </p:spPr>
          </p:pic>
          <p:sp>
            <p:nvSpPr>
              <p:cNvPr id="1360" name="Gewitterblitz 1359">
                <a:extLst>
                  <a:ext uri="{FF2B5EF4-FFF2-40B4-BE49-F238E27FC236}">
                    <a16:creationId xmlns:a16="http://schemas.microsoft.com/office/drawing/2014/main" id="{AB223A08-8A99-EC0E-03A7-9949599351CD}"/>
                  </a:ext>
                </a:extLst>
              </p:cNvPr>
              <p:cNvSpPr/>
              <p:nvPr/>
            </p:nvSpPr>
            <p:spPr>
              <a:xfrm rot="3090432">
                <a:off x="10894262" y="24121949"/>
                <a:ext cx="406964" cy="388892"/>
              </a:xfrm>
              <a:prstGeom prst="lightningBol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sp>
        <p:nvSpPr>
          <p:cNvPr id="5" name="Textfeld 4">
            <a:extLst>
              <a:ext uri="{FF2B5EF4-FFF2-40B4-BE49-F238E27FC236}">
                <a16:creationId xmlns:a16="http://schemas.microsoft.com/office/drawing/2014/main" id="{CB58F1BB-74AA-1070-EBE7-83D411DE145D}"/>
              </a:ext>
            </a:extLst>
          </p:cNvPr>
          <p:cNvSpPr txBox="1"/>
          <p:nvPr/>
        </p:nvSpPr>
        <p:spPr>
          <a:xfrm>
            <a:off x="7624790" y="24155837"/>
            <a:ext cx="642937" cy="523220"/>
          </a:xfrm>
          <a:prstGeom prst="rect">
            <a:avLst/>
          </a:prstGeom>
          <a:noFill/>
        </p:spPr>
        <p:txBody>
          <a:bodyPr wrap="square">
            <a:spAutoFit/>
          </a:bodyPr>
          <a:lstStyle/>
          <a:p>
            <a:r>
              <a:rPr lang="en-US" sz="2800" b="1" dirty="0">
                <a:solidFill>
                  <a:srgbClr val="E49E00"/>
                </a:solidFill>
                <a:latin typeface="Arial" panose="020B0604020202020204" pitchFamily="34" charset="0"/>
                <a:cs typeface="Arial" panose="020B0604020202020204" pitchFamily="34" charset="0"/>
              </a:rPr>
              <a:t>R-</a:t>
            </a:r>
            <a:endParaRPr lang="de-DE" sz="2800" b="1" dirty="0">
              <a:solidFill>
                <a:srgbClr val="E49E00"/>
              </a:solidFill>
              <a:latin typeface="Arial" panose="020B0604020202020204" pitchFamily="34" charset="0"/>
              <a:cs typeface="Arial" panose="020B0604020202020204" pitchFamily="34" charset="0"/>
            </a:endParaRPr>
          </a:p>
        </p:txBody>
      </p:sp>
      <p:sp>
        <p:nvSpPr>
          <p:cNvPr id="6" name="Textfeld 5">
            <a:extLst>
              <a:ext uri="{FF2B5EF4-FFF2-40B4-BE49-F238E27FC236}">
                <a16:creationId xmlns:a16="http://schemas.microsoft.com/office/drawing/2014/main" id="{C88EE6D6-2B76-D34D-0560-4A71EBB61AE5}"/>
              </a:ext>
            </a:extLst>
          </p:cNvPr>
          <p:cNvSpPr txBox="1"/>
          <p:nvPr/>
        </p:nvSpPr>
        <p:spPr>
          <a:xfrm>
            <a:off x="1692601" y="24122144"/>
            <a:ext cx="976312" cy="523220"/>
          </a:xfrm>
          <a:prstGeom prst="rect">
            <a:avLst/>
          </a:prstGeom>
          <a:noFill/>
        </p:spPr>
        <p:txBody>
          <a:bodyPr wrap="square">
            <a:spAutoFit/>
          </a:bodyPr>
          <a:lstStyle/>
          <a:p>
            <a:r>
              <a:rPr lang="en-US" sz="2800" b="1" dirty="0">
                <a:solidFill>
                  <a:srgbClr val="009F73"/>
                </a:solidFill>
                <a:latin typeface="Arial" panose="020B0604020202020204" pitchFamily="34" charset="0"/>
                <a:cs typeface="Arial" panose="020B0604020202020204" pitchFamily="34" charset="0"/>
              </a:rPr>
              <a:t>R+</a:t>
            </a:r>
            <a:endParaRPr lang="de-DE" sz="2800" b="1" dirty="0">
              <a:solidFill>
                <a:srgbClr val="009F7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5961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1241</Words>
  <Application>Microsoft Office PowerPoint</Application>
  <PresentationFormat>Benutzerdefiniert</PresentationFormat>
  <Paragraphs>140</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Larglinda Islami</dc:creator>
  <cp:lastModifiedBy>Manuela Beyer</cp:lastModifiedBy>
  <cp:revision>86</cp:revision>
  <dcterms:created xsi:type="dcterms:W3CDTF">2022-11-04T06:58:36Z</dcterms:created>
  <dcterms:modified xsi:type="dcterms:W3CDTF">2024-09-22T09:19:54Z</dcterms:modified>
</cp:coreProperties>
</file>