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57" r:id="rId5"/>
    <p:sldId id="268" r:id="rId6"/>
    <p:sldId id="277" r:id="rId7"/>
    <p:sldId id="267" r:id="rId8"/>
    <p:sldId id="273" r:id="rId9"/>
    <p:sldId id="272" r:id="rId10"/>
    <p:sldId id="261" r:id="rId11"/>
    <p:sldId id="274" r:id="rId12"/>
    <p:sldId id="275" r:id="rId13"/>
    <p:sldId id="271" r:id="rId14"/>
    <p:sldId id="279" r:id="rId15"/>
    <p:sldId id="278" r:id="rId16"/>
    <p:sldId id="280" r:id="rId17"/>
    <p:sldId id="270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73" d="100"/>
          <a:sy n="73" d="100"/>
        </p:scale>
        <p:origin x="72" y="28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dy Wallace" userId="cc03f24d-b43b-4356-8e08-77297e722b4c" providerId="ADAL" clId="{F938972D-E649-42D5-8531-E57D539A36F0}"/>
    <pc:docChg chg="undo custSel modSld sldOrd">
      <pc:chgData name="Mandy Wallace" userId="cc03f24d-b43b-4356-8e08-77297e722b4c" providerId="ADAL" clId="{F938972D-E649-42D5-8531-E57D539A36F0}" dt="2024-08-08T19:40:01.145" v="503"/>
      <pc:docMkLst>
        <pc:docMk/>
      </pc:docMkLst>
      <pc:sldChg chg="modSp mod">
        <pc:chgData name="Mandy Wallace" userId="cc03f24d-b43b-4356-8e08-77297e722b4c" providerId="ADAL" clId="{F938972D-E649-42D5-8531-E57D539A36F0}" dt="2024-08-08T19:30:24.313" v="20" actId="20577"/>
        <pc:sldMkLst>
          <pc:docMk/>
          <pc:sldMk cId="1332291891" sldId="257"/>
        </pc:sldMkLst>
        <pc:spChg chg="mod">
          <ac:chgData name="Mandy Wallace" userId="cc03f24d-b43b-4356-8e08-77297e722b4c" providerId="ADAL" clId="{F938972D-E649-42D5-8531-E57D539A36F0}" dt="2024-08-08T19:29:52.989" v="2"/>
          <ac:spMkLst>
            <pc:docMk/>
            <pc:sldMk cId="1332291891" sldId="257"/>
            <ac:spMk id="2" creationId="{00000000-0000-0000-0000-000000000000}"/>
          </ac:spMkLst>
        </pc:spChg>
        <pc:spChg chg="mod">
          <ac:chgData name="Mandy Wallace" userId="cc03f24d-b43b-4356-8e08-77297e722b4c" providerId="ADAL" clId="{F938972D-E649-42D5-8531-E57D539A36F0}" dt="2024-08-08T19:30:24.313" v="20" actId="20577"/>
          <ac:spMkLst>
            <pc:docMk/>
            <pc:sldMk cId="1332291891" sldId="257"/>
            <ac:spMk id="5" creationId="{00000000-0000-0000-0000-000000000000}"/>
          </ac:spMkLst>
        </pc:spChg>
      </pc:sldChg>
      <pc:sldChg chg="modSp mod">
        <pc:chgData name="Mandy Wallace" userId="cc03f24d-b43b-4356-8e08-77297e722b4c" providerId="ADAL" clId="{F938972D-E649-42D5-8531-E57D539A36F0}" dt="2024-08-08T19:32:04.109" v="157" actId="20577"/>
        <pc:sldMkLst>
          <pc:docMk/>
          <pc:sldMk cId="2672039197" sldId="261"/>
        </pc:sldMkLst>
        <pc:spChg chg="mod">
          <ac:chgData name="Mandy Wallace" userId="cc03f24d-b43b-4356-8e08-77297e722b4c" providerId="ADAL" clId="{F938972D-E649-42D5-8531-E57D539A36F0}" dt="2024-08-08T19:32:04.109" v="157" actId="20577"/>
          <ac:spMkLst>
            <pc:docMk/>
            <pc:sldMk cId="2672039197" sldId="261"/>
            <ac:spMk id="7" creationId="{00000000-0000-0000-0000-000000000000}"/>
          </ac:spMkLst>
        </pc:spChg>
      </pc:sldChg>
      <pc:sldChg chg="modSp mod">
        <pc:chgData name="Mandy Wallace" userId="cc03f24d-b43b-4356-8e08-77297e722b4c" providerId="ADAL" clId="{F938972D-E649-42D5-8531-E57D539A36F0}" dt="2024-08-08T19:31:33.721" v="107" actId="20577"/>
        <pc:sldMkLst>
          <pc:docMk/>
          <pc:sldMk cId="1484811712" sldId="267"/>
        </pc:sldMkLst>
        <pc:spChg chg="mod">
          <ac:chgData name="Mandy Wallace" userId="cc03f24d-b43b-4356-8e08-77297e722b4c" providerId="ADAL" clId="{F938972D-E649-42D5-8531-E57D539A36F0}" dt="2024-08-08T19:31:33.721" v="107" actId="20577"/>
          <ac:spMkLst>
            <pc:docMk/>
            <pc:sldMk cId="1484811712" sldId="267"/>
            <ac:spMk id="7" creationId="{00000000-0000-0000-0000-000000000000}"/>
          </ac:spMkLst>
        </pc:spChg>
      </pc:sldChg>
      <pc:sldChg chg="modSp mod">
        <pc:chgData name="Mandy Wallace" userId="cc03f24d-b43b-4356-8e08-77297e722b4c" providerId="ADAL" clId="{F938972D-E649-42D5-8531-E57D539A36F0}" dt="2024-08-08T19:36:40.712" v="275" actId="20577"/>
        <pc:sldMkLst>
          <pc:docMk/>
          <pc:sldMk cId="3529114326" sldId="268"/>
        </pc:sldMkLst>
        <pc:spChg chg="mod">
          <ac:chgData name="Mandy Wallace" userId="cc03f24d-b43b-4356-8e08-77297e722b4c" providerId="ADAL" clId="{F938972D-E649-42D5-8531-E57D539A36F0}" dt="2024-08-08T19:30:43.477" v="46" actId="20577"/>
          <ac:spMkLst>
            <pc:docMk/>
            <pc:sldMk cId="3529114326" sldId="268"/>
            <ac:spMk id="13" creationId="{00000000-0000-0000-0000-000000000000}"/>
          </ac:spMkLst>
        </pc:spChg>
        <pc:spChg chg="mod">
          <ac:chgData name="Mandy Wallace" userId="cc03f24d-b43b-4356-8e08-77297e722b4c" providerId="ADAL" clId="{F938972D-E649-42D5-8531-E57D539A36F0}" dt="2024-08-08T19:36:40.712" v="275" actId="20577"/>
          <ac:spMkLst>
            <pc:docMk/>
            <pc:sldMk cId="3529114326" sldId="268"/>
            <ac:spMk id="14" creationId="{00000000-0000-0000-0000-000000000000}"/>
          </ac:spMkLst>
        </pc:spChg>
      </pc:sldChg>
      <pc:sldChg chg="modSp mod ord">
        <pc:chgData name="Mandy Wallace" userId="cc03f24d-b43b-4356-8e08-77297e722b4c" providerId="ADAL" clId="{F938972D-E649-42D5-8531-E57D539A36F0}" dt="2024-08-08T19:40:01.145" v="503"/>
        <pc:sldMkLst>
          <pc:docMk/>
          <pc:sldMk cId="2319046984" sldId="271"/>
        </pc:sldMkLst>
        <pc:spChg chg="mod">
          <ac:chgData name="Mandy Wallace" userId="cc03f24d-b43b-4356-8e08-77297e722b4c" providerId="ADAL" clId="{F938972D-E649-42D5-8531-E57D539A36F0}" dt="2024-08-08T19:38:47.806" v="464" actId="6549"/>
          <ac:spMkLst>
            <pc:docMk/>
            <pc:sldMk cId="2319046984" sldId="271"/>
            <ac:spMk id="7" creationId="{D835B3C7-8C0E-51E5-4616-946C395EF4C0}"/>
          </ac:spMkLst>
        </pc:spChg>
      </pc:sldChg>
      <pc:sldChg chg="modSp mod">
        <pc:chgData name="Mandy Wallace" userId="cc03f24d-b43b-4356-8e08-77297e722b4c" providerId="ADAL" clId="{F938972D-E649-42D5-8531-E57D539A36F0}" dt="2024-08-08T19:31:54.247" v="148" actId="20577"/>
        <pc:sldMkLst>
          <pc:docMk/>
          <pc:sldMk cId="2143967133" sldId="272"/>
        </pc:sldMkLst>
        <pc:spChg chg="mod">
          <ac:chgData name="Mandy Wallace" userId="cc03f24d-b43b-4356-8e08-77297e722b4c" providerId="ADAL" clId="{F938972D-E649-42D5-8531-E57D539A36F0}" dt="2024-08-08T19:31:54.247" v="148" actId="20577"/>
          <ac:spMkLst>
            <pc:docMk/>
            <pc:sldMk cId="2143967133" sldId="272"/>
            <ac:spMk id="7" creationId="{00000000-0000-0000-0000-000000000000}"/>
          </ac:spMkLst>
        </pc:spChg>
      </pc:sldChg>
      <pc:sldChg chg="modSp mod ord">
        <pc:chgData name="Mandy Wallace" userId="cc03f24d-b43b-4356-8e08-77297e722b4c" providerId="ADAL" clId="{F938972D-E649-42D5-8531-E57D539A36F0}" dt="2024-08-08T19:37:25.110" v="379" actId="20577"/>
        <pc:sldMkLst>
          <pc:docMk/>
          <pc:sldMk cId="3397319845" sldId="273"/>
        </pc:sldMkLst>
        <pc:spChg chg="mod">
          <ac:chgData name="Mandy Wallace" userId="cc03f24d-b43b-4356-8e08-77297e722b4c" providerId="ADAL" clId="{F938972D-E649-42D5-8531-E57D539A36F0}" dt="2024-08-08T19:37:25.110" v="379" actId="20577"/>
          <ac:spMkLst>
            <pc:docMk/>
            <pc:sldMk cId="3397319845" sldId="273"/>
            <ac:spMk id="7" creationId="{00000000-0000-0000-0000-000000000000}"/>
          </ac:spMkLst>
        </pc:spChg>
      </pc:sldChg>
      <pc:sldChg chg="modSp mod">
        <pc:chgData name="Mandy Wallace" userId="cc03f24d-b43b-4356-8e08-77297e722b4c" providerId="ADAL" clId="{F938972D-E649-42D5-8531-E57D539A36F0}" dt="2024-08-08T19:38:00.125" v="409" actId="20577"/>
        <pc:sldMkLst>
          <pc:docMk/>
          <pc:sldMk cId="3683730209" sldId="274"/>
        </pc:sldMkLst>
        <pc:spChg chg="mod">
          <ac:chgData name="Mandy Wallace" userId="cc03f24d-b43b-4356-8e08-77297e722b4c" providerId="ADAL" clId="{F938972D-E649-42D5-8531-E57D539A36F0}" dt="2024-08-08T19:38:00.125" v="409" actId="20577"/>
          <ac:spMkLst>
            <pc:docMk/>
            <pc:sldMk cId="3683730209" sldId="274"/>
            <ac:spMk id="7" creationId="{00000000-0000-0000-0000-000000000000}"/>
          </ac:spMkLst>
        </pc:spChg>
      </pc:sldChg>
      <pc:sldChg chg="modSp mod">
        <pc:chgData name="Mandy Wallace" userId="cc03f24d-b43b-4356-8e08-77297e722b4c" providerId="ADAL" clId="{F938972D-E649-42D5-8531-E57D539A36F0}" dt="2024-08-08T19:38:33.623" v="461" actId="20577"/>
        <pc:sldMkLst>
          <pc:docMk/>
          <pc:sldMk cId="597797721" sldId="275"/>
        </pc:sldMkLst>
        <pc:spChg chg="mod">
          <ac:chgData name="Mandy Wallace" userId="cc03f24d-b43b-4356-8e08-77297e722b4c" providerId="ADAL" clId="{F938972D-E649-42D5-8531-E57D539A36F0}" dt="2024-08-08T19:38:33.623" v="461" actId="20577"/>
          <ac:spMkLst>
            <pc:docMk/>
            <pc:sldMk cId="597797721" sldId="275"/>
            <ac:spMk id="7" creationId="{00000000-0000-0000-0000-000000000000}"/>
          </ac:spMkLst>
        </pc:spChg>
      </pc:sldChg>
      <pc:sldChg chg="modSp mod ord">
        <pc:chgData name="Mandy Wallace" userId="cc03f24d-b43b-4356-8e08-77297e722b4c" providerId="ADAL" clId="{F938972D-E649-42D5-8531-E57D539A36F0}" dt="2024-08-08T19:39:41.741" v="501" actId="20577"/>
        <pc:sldMkLst>
          <pc:docMk/>
          <pc:sldMk cId="955642068" sldId="277"/>
        </pc:sldMkLst>
        <pc:spChg chg="mod">
          <ac:chgData name="Mandy Wallace" userId="cc03f24d-b43b-4356-8e08-77297e722b4c" providerId="ADAL" clId="{F938972D-E649-42D5-8531-E57D539A36F0}" dt="2024-08-08T19:39:41.741" v="501" actId="20577"/>
          <ac:spMkLst>
            <pc:docMk/>
            <pc:sldMk cId="955642068" sldId="277"/>
            <ac:spMk id="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8/8/2024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8/8/2024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8/8/2024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8/8/2024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8/8/2024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8/8/2024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8/8/2024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8/8/2024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8/8/2024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8/8/2024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8/8/2024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8/8/2024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8/8/2024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8/8/2024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5.svg"/><Relationship Id="rId7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Machine Learning Trends and Potential in Higher Education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look at the Use cases and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BC917F-1E18-BFBF-72EC-05F9C6B4DCCF}"/>
              </a:ext>
            </a:extLst>
          </p:cNvPr>
          <p:cNvSpPr txBox="1"/>
          <p:nvPr/>
        </p:nvSpPr>
        <p:spPr>
          <a:xfrm>
            <a:off x="1653405" y="5105400"/>
            <a:ext cx="2864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By Mandy Wallace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Summary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2235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 much learned and so much more to grow!</a:t>
            </a:r>
          </a:p>
          <a:p>
            <a:r>
              <a:rPr lang="en-US" dirty="0">
                <a:solidFill>
                  <a:srgbClr val="FFC000"/>
                </a:solidFill>
              </a:rPr>
              <a:t>Thank you </a:t>
            </a:r>
            <a:r>
              <a:rPr lang="en-US" dirty="0"/>
              <a:t>to all our instructors this has been one of the best hands-on instructions, I really appreciated the format, and everyone's patience and willingness to help us to learn!</a:t>
            </a:r>
          </a:p>
        </p:txBody>
      </p:sp>
      <p:pic>
        <p:nvPicPr>
          <p:cNvPr id="6" name="Content Placeholder 5" descr="Race Flag with solid fill">
            <a:extLst>
              <a:ext uri="{FF2B5EF4-FFF2-40B4-BE49-F238E27FC236}">
                <a16:creationId xmlns:a16="http://schemas.microsoft.com/office/drawing/2014/main" id="{A2B0131C-CECB-849F-6CA7-B55B1F7C17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5930" y="-21364"/>
            <a:ext cx="1519964" cy="1519964"/>
          </a:xfrm>
        </p:spPr>
      </p:pic>
      <p:pic>
        <p:nvPicPr>
          <p:cNvPr id="5" name="Picture 4" descr="Elderly woman finishing a marathon">
            <a:extLst>
              <a:ext uri="{FF2B5EF4-FFF2-40B4-BE49-F238E27FC236}">
                <a16:creationId xmlns:a16="http://schemas.microsoft.com/office/drawing/2014/main" id="{F0BD495A-AB3F-AA6A-84CF-977B64C0AF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12" y="1295400"/>
            <a:ext cx="2971800" cy="1981200"/>
          </a:xfrm>
          <a:prstGeom prst="rect">
            <a:avLst/>
          </a:prstGeom>
        </p:spPr>
      </p:pic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D5949464-0556-4651-7514-5396CDC1F75B}"/>
              </a:ext>
            </a:extLst>
          </p:cNvPr>
          <p:cNvSpPr txBox="1">
            <a:spLocks/>
          </p:cNvSpPr>
          <p:nvPr/>
        </p:nvSpPr>
        <p:spPr>
          <a:xfrm>
            <a:off x="5639232" y="1371830"/>
            <a:ext cx="5867400" cy="312396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Best Model for Classification?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US" dirty="0"/>
              <a:t>Very close between Random Forest and ANN, I would focus on improving those 2 further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Best model for Regression?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US" dirty="0"/>
              <a:t>Again Random Forest and ANN are the best performers with Random Forest being a bit better.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Best model for Clustering?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US" dirty="0"/>
              <a:t>Haven’t compared metrics yet worked more on visualization first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835B3C7-8C0E-51E5-4616-946C395EF4C0}"/>
              </a:ext>
            </a:extLst>
          </p:cNvPr>
          <p:cNvSpPr txBox="1">
            <a:spLocks/>
          </p:cNvSpPr>
          <p:nvPr/>
        </p:nvSpPr>
        <p:spPr>
          <a:xfrm>
            <a:off x="5660714" y="685800"/>
            <a:ext cx="4062942" cy="55872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kern="1200" cap="all" spc="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Classification Model Results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6A81F09-30EA-D422-9D32-FAB88F52F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12" y="1981200"/>
            <a:ext cx="4921395" cy="3505200"/>
          </a:xfrm>
          <a:prstGeom prst="rect">
            <a:avLst/>
          </a:prstGeom>
        </p:spPr>
      </p:pic>
      <p:sp>
        <p:nvSpPr>
          <p:cNvPr id="17" name="Content Placeholder 10">
            <a:extLst>
              <a:ext uri="{FF2B5EF4-FFF2-40B4-BE49-F238E27FC236}">
                <a16:creationId xmlns:a16="http://schemas.microsoft.com/office/drawing/2014/main" id="{10ADF933-4BAA-5782-FDE8-AE99F35D3CFF}"/>
              </a:ext>
            </a:extLst>
          </p:cNvPr>
          <p:cNvSpPr txBox="1">
            <a:spLocks/>
          </p:cNvSpPr>
          <p:nvPr/>
        </p:nvSpPr>
        <p:spPr>
          <a:xfrm>
            <a:off x="6500707" y="2362200"/>
            <a:ext cx="5078677" cy="3043382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Logistic Regression: 0.568</a:t>
            </a:r>
          </a:p>
          <a:p>
            <a:r>
              <a:rPr lang="en-US" sz="1600" dirty="0"/>
              <a:t>KNN: 0.551</a:t>
            </a:r>
          </a:p>
          <a:p>
            <a:r>
              <a:rPr lang="en-US" sz="1600" dirty="0"/>
              <a:t>Decision Tree0.646</a:t>
            </a:r>
          </a:p>
          <a:p>
            <a:r>
              <a:rPr lang="en-US" sz="1600" dirty="0"/>
              <a:t>Random Forest: 0.699</a:t>
            </a:r>
          </a:p>
          <a:p>
            <a:r>
              <a:rPr lang="en-US" sz="1600" dirty="0"/>
              <a:t>SVC: 0.569</a:t>
            </a:r>
          </a:p>
          <a:p>
            <a:r>
              <a:rPr lang="en-US" sz="1600" dirty="0"/>
              <a:t>ANN 0.692</a:t>
            </a:r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3457BB-CB25-CFE4-0497-05ED6BF20198}"/>
              </a:ext>
            </a:extLst>
          </p:cNvPr>
          <p:cNvSpPr txBox="1"/>
          <p:nvPr/>
        </p:nvSpPr>
        <p:spPr>
          <a:xfrm>
            <a:off x="6856411" y="1900535"/>
            <a:ext cx="36143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Accuracy Scores</a:t>
            </a:r>
          </a:p>
        </p:txBody>
      </p:sp>
    </p:spTree>
    <p:extLst>
      <p:ext uri="{BB962C8B-B14F-4D97-AF65-F5344CB8AC3E}">
        <p14:creationId xmlns:p14="http://schemas.microsoft.com/office/powerpoint/2010/main" val="300544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Clustering Model Results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4418329" cy="43180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400" dirty="0"/>
              <a:t>K-Means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43180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400" dirty="0"/>
              <a:t>Cluster Visualization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1A21F-50D8-8151-4D30-BF9CD6F3C513}"/>
              </a:ext>
            </a:extLst>
          </p:cNvPr>
          <p:cNvSpPr txBox="1"/>
          <p:nvPr/>
        </p:nvSpPr>
        <p:spPr>
          <a:xfrm>
            <a:off x="1573053" y="5334000"/>
            <a:ext cx="3545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</a:rPr>
              <a:t>Based on Elbow curve I chose </a:t>
            </a:r>
            <a:r>
              <a:rPr lang="en-US" sz="2000" dirty="0" err="1">
                <a:solidFill>
                  <a:srgbClr val="FFC000"/>
                </a:solidFill>
              </a:rPr>
              <a:t>n_clusters</a:t>
            </a:r>
            <a:r>
              <a:rPr lang="en-US" sz="2000" dirty="0">
                <a:solidFill>
                  <a:srgbClr val="FFC000"/>
                </a:solidFill>
              </a:rPr>
              <a:t> = 3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56FABAD-DD69-CCB2-2799-40588E71A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988" y="2286000"/>
            <a:ext cx="3566403" cy="278606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4504BF5-CC7E-A1FC-0492-FCADFD417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012" y="2200995"/>
            <a:ext cx="4363663" cy="317994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3CC6982-0913-2F3D-4819-3772A36BAEEF}"/>
              </a:ext>
            </a:extLst>
          </p:cNvPr>
          <p:cNvSpPr txBox="1"/>
          <p:nvPr/>
        </p:nvSpPr>
        <p:spPr>
          <a:xfrm>
            <a:off x="7070749" y="5448331"/>
            <a:ext cx="35450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</a:rPr>
              <a:t>In progress – I also wanted to see the clusters visualized but have some more refining to do</a:t>
            </a:r>
          </a:p>
        </p:txBody>
      </p:sp>
    </p:spTree>
    <p:extLst>
      <p:ext uri="{BB962C8B-B14F-4D97-AF65-F5344CB8AC3E}">
        <p14:creationId xmlns:p14="http://schemas.microsoft.com/office/powerpoint/2010/main" val="213581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9763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Clustering Model Results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240365" y="1092200"/>
            <a:ext cx="4800600" cy="43180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400" dirty="0"/>
              <a:t>Hierarchal agglomerative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CC6982-0913-2F3D-4819-3772A36BAEEF}"/>
              </a:ext>
            </a:extLst>
          </p:cNvPr>
          <p:cNvSpPr txBox="1"/>
          <p:nvPr/>
        </p:nvSpPr>
        <p:spPr>
          <a:xfrm>
            <a:off x="2068962" y="5411857"/>
            <a:ext cx="7493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</a:rPr>
              <a:t>In progress – I also wanted to see the clusters visualized so I’ve added a </a:t>
            </a:r>
            <a:r>
              <a:rPr lang="en-US" sz="2000" dirty="0" err="1">
                <a:solidFill>
                  <a:srgbClr val="FFC000"/>
                </a:solidFill>
              </a:rPr>
              <a:t>dendogram</a:t>
            </a:r>
            <a:r>
              <a:rPr lang="en-US" sz="2000" dirty="0">
                <a:solidFill>
                  <a:srgbClr val="FFC000"/>
                </a:solidFill>
              </a:rPr>
              <a:t> – using same metric – Euclidean and linkage- ward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DCA65BD-CE88-563B-3F02-425DBDEB8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212" y="1833244"/>
            <a:ext cx="8738660" cy="3191511"/>
          </a:xfrm>
          <a:prstGeom prst="rect">
            <a:avLst/>
          </a:prstGeom>
        </p:spPr>
      </p:pic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39761411-46DC-6C91-D240-98509D9C7E79}"/>
              </a:ext>
            </a:extLst>
          </p:cNvPr>
          <p:cNvSpPr txBox="1">
            <a:spLocks/>
          </p:cNvSpPr>
          <p:nvPr/>
        </p:nvSpPr>
        <p:spPr>
          <a:xfrm>
            <a:off x="7388225" y="355600"/>
            <a:ext cx="4800600" cy="4318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 lnSpcReduction="10000"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b="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7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Mean </a:t>
            </a:r>
            <a:r>
              <a:rPr lang="en-US" sz="2400" dirty="0" err="1"/>
              <a:t>SHift</a:t>
            </a: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D682EB-ABB7-28EC-7B1B-286DAE408DA2}"/>
              </a:ext>
            </a:extLst>
          </p:cNvPr>
          <p:cNvSpPr txBox="1"/>
          <p:nvPr/>
        </p:nvSpPr>
        <p:spPr>
          <a:xfrm>
            <a:off x="7388225" y="771320"/>
            <a:ext cx="44211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</a:rPr>
              <a:t>Running and clustering – haven’t yet added visualization for yet</a:t>
            </a:r>
          </a:p>
        </p:txBody>
      </p:sp>
    </p:spTree>
    <p:extLst>
      <p:ext uri="{BB962C8B-B14F-4D97-AF65-F5344CB8AC3E}">
        <p14:creationId xmlns:p14="http://schemas.microsoft.com/office/powerpoint/2010/main" val="738357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Challenges and Thoughts during Project</a:t>
            </a:r>
          </a:p>
        </p:txBody>
      </p:sp>
      <p:pic>
        <p:nvPicPr>
          <p:cNvPr id="8" name="Content Placeholder 7" descr="Geometric shapes on a wooden background">
            <a:extLst>
              <a:ext uri="{FF2B5EF4-FFF2-40B4-BE49-F238E27FC236}">
                <a16:creationId xmlns:a16="http://schemas.microsoft.com/office/drawing/2014/main" id="{7B3AA107-6A8C-EAAD-362C-318C2485387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1" r="17250"/>
          <a:stretch/>
        </p:blipFill>
        <p:spPr>
          <a:xfrm>
            <a:off x="1218883" y="2057400"/>
            <a:ext cx="4298675" cy="3779520"/>
          </a:xfrm>
          <a:noFill/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789613" y="1706880"/>
            <a:ext cx="5789772" cy="4922520"/>
          </a:xfrm>
        </p:spPr>
        <p:txBody>
          <a:bodyPr>
            <a:normAutofit/>
          </a:bodyPr>
          <a:lstStyle/>
          <a:p>
            <a:r>
              <a:rPr lang="en-US" sz="1800" dirty="0"/>
              <a:t>Visualizations could use some tweaking, missing one histogram to be added (but have a base for a group one to use in future projects that works)</a:t>
            </a:r>
          </a:p>
          <a:p>
            <a:r>
              <a:rPr lang="en-US" sz="1800" dirty="0"/>
              <a:t>I struggled a bit with switching from all-in-one notebook/</a:t>
            </a:r>
            <a:r>
              <a:rPr lang="en-US" sz="1800" dirty="0" err="1"/>
              <a:t>py</a:t>
            </a:r>
            <a:r>
              <a:rPr lang="en-US" sz="1800" dirty="0"/>
              <a:t> file to object oriented and could definitely grow more there still and will work on that – felt like my biggest challenge at the end</a:t>
            </a:r>
          </a:p>
          <a:p>
            <a:r>
              <a:rPr lang="en-US" sz="1800" dirty="0"/>
              <a:t>Could definitely </a:t>
            </a:r>
            <a:r>
              <a:rPr lang="en-US" sz="1800" dirty="0" err="1"/>
              <a:t>hypertune</a:t>
            </a:r>
            <a:r>
              <a:rPr lang="en-US" sz="1800" dirty="0"/>
              <a:t> more parameters for the networks but wanted to have the whole project completed so may be a work in progress to get them even better but did meet the requirements</a:t>
            </a:r>
          </a:p>
          <a:p>
            <a:r>
              <a:rPr lang="en-US" sz="1800" dirty="0"/>
              <a:t>Making sure I’m using the right target for each section as they have different targets!  I forgot initially when testing.</a:t>
            </a:r>
          </a:p>
          <a:p>
            <a:r>
              <a:rPr lang="en-US" sz="1800" dirty="0"/>
              <a:t>Very satisfying to see it all coming together as a package and lots of “Aha!” moments</a:t>
            </a:r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Machine Learning at UNBC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Continuing Studies partnership with </a:t>
            </a:r>
            <a:r>
              <a:rPr lang="en-US" dirty="0" err="1"/>
              <a:t>RoboGarden</a:t>
            </a:r>
            <a:endParaRPr lang="en-US" dirty="0"/>
          </a:p>
          <a:p>
            <a:r>
              <a:rPr lang="en-US" dirty="0"/>
              <a:t>Learning Machine Learning at UNBC</a:t>
            </a:r>
          </a:p>
          <a:p>
            <a:r>
              <a:rPr lang="en-US" dirty="0"/>
              <a:t>Other uses for machine learning at UNBC</a:t>
            </a:r>
          </a:p>
          <a:p>
            <a:pPr marL="377886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92163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What is Machine Learning?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218883" y="1371600"/>
            <a:ext cx="3351529" cy="508000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Logistical Regression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1447483" y="1981200"/>
            <a:ext cx="3122929" cy="11684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R2 Score = 0.663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Mean Squared Error = 0.138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Root Mean Squared Error = 0.371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Mean Absolute Error = 0.23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FDCF3B7F-3F23-26EF-F6AE-65FCFB50A200}"/>
              </a:ext>
            </a:extLst>
          </p:cNvPr>
          <p:cNvSpPr txBox="1">
            <a:spLocks/>
          </p:cNvSpPr>
          <p:nvPr/>
        </p:nvSpPr>
        <p:spPr>
          <a:xfrm>
            <a:off x="1218883" y="3657599"/>
            <a:ext cx="3427729" cy="681037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b="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7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Random Forest Regression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4FF9F0B5-B57F-9F67-4DF3-01D70153199D}"/>
              </a:ext>
            </a:extLst>
          </p:cNvPr>
          <p:cNvSpPr txBox="1">
            <a:spLocks/>
          </p:cNvSpPr>
          <p:nvPr/>
        </p:nvSpPr>
        <p:spPr>
          <a:xfrm>
            <a:off x="1447483" y="4341432"/>
            <a:ext cx="3122929" cy="1168400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R2 Score = 0.906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Mean Squared Error = 0.038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Root Mean Squared Error = 0.196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Mean Absolute Error = 0.067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1A9BCD5C-CBD9-94D8-A89A-D2839A2545AB}"/>
              </a:ext>
            </a:extLst>
          </p:cNvPr>
          <p:cNvSpPr txBox="1">
            <a:spLocks/>
          </p:cNvSpPr>
          <p:nvPr/>
        </p:nvSpPr>
        <p:spPr>
          <a:xfrm>
            <a:off x="4951412" y="1371600"/>
            <a:ext cx="3351529" cy="508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b="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7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KNN Regression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215D15DD-70DB-F1E6-7EF0-34A2F7B7CD5F}"/>
              </a:ext>
            </a:extLst>
          </p:cNvPr>
          <p:cNvSpPr txBox="1">
            <a:spLocks/>
          </p:cNvSpPr>
          <p:nvPr/>
        </p:nvSpPr>
        <p:spPr>
          <a:xfrm>
            <a:off x="5180012" y="1981200"/>
            <a:ext cx="3122929" cy="1168400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R2 Score = 0.840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Mean Squared Error = 0.065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Root Mean Squared Error = 0.256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Mean Absolute Error = 0.090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E409EA73-5495-D6E3-AA74-2E3915ACF849}"/>
              </a:ext>
            </a:extLst>
          </p:cNvPr>
          <p:cNvSpPr txBox="1">
            <a:spLocks/>
          </p:cNvSpPr>
          <p:nvPr/>
        </p:nvSpPr>
        <p:spPr>
          <a:xfrm>
            <a:off x="8380412" y="1371600"/>
            <a:ext cx="3503929" cy="6096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 fontScale="92500" lnSpcReduction="10000"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b="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7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Decision Tree Regression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338C25A9-3F9D-7C8A-A3F4-EE7E9C7E8DC7}"/>
              </a:ext>
            </a:extLst>
          </p:cNvPr>
          <p:cNvSpPr txBox="1">
            <a:spLocks/>
          </p:cNvSpPr>
          <p:nvPr/>
        </p:nvSpPr>
        <p:spPr>
          <a:xfrm>
            <a:off x="8761412" y="1981200"/>
            <a:ext cx="3122929" cy="1168400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R2 Score = 0.839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Mean Squared Error = 0.065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Root Mean Squared Error = 0.256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Mean Absolute Error = 0.059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D8ABFBDC-40F7-DAE5-7D19-10C8AD66FAFD}"/>
              </a:ext>
            </a:extLst>
          </p:cNvPr>
          <p:cNvSpPr txBox="1">
            <a:spLocks/>
          </p:cNvSpPr>
          <p:nvPr/>
        </p:nvSpPr>
        <p:spPr>
          <a:xfrm>
            <a:off x="4951412" y="3729037"/>
            <a:ext cx="3351529" cy="508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b="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7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SVR Regression</a:t>
            </a:r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133DABE9-5F55-F785-84A3-B6153F16205C}"/>
              </a:ext>
            </a:extLst>
          </p:cNvPr>
          <p:cNvSpPr txBox="1">
            <a:spLocks/>
          </p:cNvSpPr>
          <p:nvPr/>
        </p:nvSpPr>
        <p:spPr>
          <a:xfrm>
            <a:off x="5180012" y="4338637"/>
            <a:ext cx="3122929" cy="1168400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R2 Score = 0.837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Mean Squared Error = 0.066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Root Mean Squared Error = 0.258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Mean Absolute Error = 0.123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16A0BCF1-AE1E-C3FD-9516-825E85B6702E}"/>
              </a:ext>
            </a:extLst>
          </p:cNvPr>
          <p:cNvSpPr txBox="1">
            <a:spLocks/>
          </p:cNvSpPr>
          <p:nvPr/>
        </p:nvSpPr>
        <p:spPr>
          <a:xfrm>
            <a:off x="8532812" y="3729037"/>
            <a:ext cx="3351529" cy="508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b="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7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ANN Regression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387D9A75-5DED-ADED-1EB7-4250F5269CEE}"/>
              </a:ext>
            </a:extLst>
          </p:cNvPr>
          <p:cNvSpPr txBox="1">
            <a:spLocks/>
          </p:cNvSpPr>
          <p:nvPr/>
        </p:nvSpPr>
        <p:spPr>
          <a:xfrm>
            <a:off x="8761412" y="4338637"/>
            <a:ext cx="3122929" cy="1168400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R2 Score = 0.889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Mean Squared Error = 0.045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Root Mean Squared Error = 0.213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Mean Absolute Error = 0.086</a:t>
            </a:r>
          </a:p>
        </p:txBody>
      </p:sp>
    </p:spTree>
    <p:extLst>
      <p:ext uri="{BB962C8B-B14F-4D97-AF65-F5344CB8AC3E}">
        <p14:creationId xmlns:p14="http://schemas.microsoft.com/office/powerpoint/2010/main" val="95564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18883" y="681698"/>
            <a:ext cx="10360501" cy="1223963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Machine Learning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53265-6A10-4985-B07B-C5B33F13C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2971800"/>
            <a:ext cx="10360501" cy="3192268"/>
          </a:xfrm>
        </p:spPr>
        <p:txBody>
          <a:bodyPr/>
          <a:lstStyle/>
          <a:p>
            <a:r>
              <a:rPr lang="en-US" dirty="0"/>
              <a:t>My aim in this project is putting together pieces of ML analyzing, data cleaning, and modelling that can be re-used in other projects</a:t>
            </a:r>
          </a:p>
          <a:p>
            <a:r>
              <a:rPr lang="en-US" dirty="0"/>
              <a:t>Learning to move from a single notebook version to an object-oriented reusable project for the future</a:t>
            </a:r>
          </a:p>
          <a:p>
            <a:r>
              <a:rPr lang="en-US" dirty="0"/>
              <a:t>Solidify and grow what we have learned so far with ML, AI networks and python coding to put it all together as a package</a:t>
            </a:r>
          </a:p>
        </p:txBody>
      </p:sp>
      <p:pic>
        <p:nvPicPr>
          <p:cNvPr id="5" name="Picture 4" descr="Blue abacus">
            <a:extLst>
              <a:ext uri="{FF2B5EF4-FFF2-40B4-BE49-F238E27FC236}">
                <a16:creationId xmlns:a16="http://schemas.microsoft.com/office/drawing/2014/main" id="{BC385270-78B2-5ADD-F0E8-3F73772E75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921" y="274637"/>
            <a:ext cx="4742278" cy="228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87451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Data Used to find the Trends and how we can use Machine Learning to FIND the Trends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831849" y="1828799"/>
            <a:ext cx="5078677" cy="1490513"/>
          </a:xfrm>
        </p:spPr>
        <p:txBody>
          <a:bodyPr/>
          <a:lstStyle/>
          <a:p>
            <a:r>
              <a:rPr lang="en-US" sz="1400" dirty="0"/>
              <a:t>Beginning Columns: 11, 3 categorical, 6 float, 2 int</a:t>
            </a:r>
          </a:p>
          <a:p>
            <a:r>
              <a:rPr lang="en-US" sz="1400" dirty="0"/>
              <a:t>Beginning Rows: 53940</a:t>
            </a:r>
          </a:p>
          <a:p>
            <a:r>
              <a:rPr lang="en-US" sz="1400" dirty="0"/>
              <a:t>Beginning Column names: Unnamed: 0, carat, cut, color, clarity, depth, table, price, x, y, z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627DD2-45DC-192C-E0A2-A64D1D4AB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8612" y="1884664"/>
            <a:ext cx="6564087" cy="12395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C66B5D-DEB2-1751-A07A-802D8EFD8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812" y="5027887"/>
            <a:ext cx="8805994" cy="13619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8D77807-9C54-316E-FBB8-B1C54D763706}"/>
              </a:ext>
            </a:extLst>
          </p:cNvPr>
          <p:cNvSpPr txBox="1"/>
          <p:nvPr/>
        </p:nvSpPr>
        <p:spPr>
          <a:xfrm>
            <a:off x="989012" y="1149150"/>
            <a:ext cx="4552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Before cleanup/preprocessing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21BDF-DF19-CDB9-2114-880DCAF0F740}"/>
              </a:ext>
            </a:extLst>
          </p:cNvPr>
          <p:cNvSpPr txBox="1"/>
          <p:nvPr/>
        </p:nvSpPr>
        <p:spPr>
          <a:xfrm>
            <a:off x="995114" y="3531606"/>
            <a:ext cx="61113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After cleanup/preprocessing</a:t>
            </a:r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02B03558-0B25-06E0-A2BD-BF22B82CD562}"/>
              </a:ext>
            </a:extLst>
          </p:cNvPr>
          <p:cNvSpPr txBox="1">
            <a:spLocks/>
          </p:cNvSpPr>
          <p:nvPr/>
        </p:nvSpPr>
        <p:spPr>
          <a:xfrm>
            <a:off x="831849" y="4074156"/>
            <a:ext cx="10747535" cy="902003"/>
          </a:xfrm>
          <a:prstGeom prst="rect">
            <a:avLst/>
          </a:prstGeom>
        </p:spPr>
        <p:txBody>
          <a:bodyPr vert="horz" lIns="121899" tIns="60949" rIns="121899" bIns="60949" numCol="2" rtlCol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Remaining Columns: 10, Shuffled and sampled 50%</a:t>
            </a:r>
          </a:p>
          <a:p>
            <a:r>
              <a:rPr lang="en-US" sz="1400" dirty="0"/>
              <a:t>Remaining Rows: 26970</a:t>
            </a:r>
          </a:p>
          <a:p>
            <a:r>
              <a:rPr lang="en-US" sz="1400" dirty="0"/>
              <a:t>Removed any empty, column Unnamed 0, encoded, standardized</a:t>
            </a:r>
          </a:p>
          <a:p>
            <a:r>
              <a:rPr lang="en-US" sz="1400" dirty="0"/>
              <a:t>Train 80% test 10% Val 10%</a:t>
            </a:r>
          </a:p>
        </p:txBody>
      </p:sp>
    </p:spTree>
    <p:extLst>
      <p:ext uri="{BB962C8B-B14F-4D97-AF65-F5344CB8AC3E}">
        <p14:creationId xmlns:p14="http://schemas.microsoft.com/office/powerpoint/2010/main" val="339731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Machine Learning uses in Higher Education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53265-6A10-4985-B07B-C5B33F13C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There’s 3 problems we want to be able to solve essentially that add up to predicting Diamond Valuation as a whole</a:t>
            </a:r>
          </a:p>
        </p:txBody>
      </p:sp>
      <p:pic>
        <p:nvPicPr>
          <p:cNvPr id="4" name="Graphic 3" descr="Social network outline">
            <a:extLst>
              <a:ext uri="{FF2B5EF4-FFF2-40B4-BE49-F238E27FC236}">
                <a16:creationId xmlns:a16="http://schemas.microsoft.com/office/drawing/2014/main" id="{4E093193-1CF5-FD33-6733-8CC3B71B1A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81522" y="3047999"/>
            <a:ext cx="1600200" cy="1600200"/>
          </a:xfrm>
          <a:prstGeom prst="rect">
            <a:avLst/>
          </a:prstGeom>
        </p:spPr>
      </p:pic>
      <p:pic>
        <p:nvPicPr>
          <p:cNvPr id="13" name="Picture 12" descr="Cut diamond">
            <a:extLst>
              <a:ext uri="{FF2B5EF4-FFF2-40B4-BE49-F238E27FC236}">
                <a16:creationId xmlns:a16="http://schemas.microsoft.com/office/drawing/2014/main" id="{1F1CF1F2-D382-0D7E-19F2-93B4E10A54D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0273" y1="49524" x2="26465" y2="58681"/>
                        <a14:foregroundMark x1="29492" y1="41538" x2="29492" y2="41538"/>
                        <a14:foregroundMark x1="33301" y1="30110" x2="33301" y2="28938"/>
                        <a14:foregroundMark x1="23389" y1="32381" x2="24951" y2="632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379" y="2895601"/>
            <a:ext cx="1714919" cy="1143000"/>
          </a:xfrm>
          <a:prstGeom prst="rect">
            <a:avLst/>
          </a:prstGeom>
        </p:spPr>
      </p:pic>
      <p:pic>
        <p:nvPicPr>
          <p:cNvPr id="15" name="Picture 14" descr="Close-up of diamond ring in darkness">
            <a:extLst>
              <a:ext uri="{FF2B5EF4-FFF2-40B4-BE49-F238E27FC236}">
                <a16:creationId xmlns:a16="http://schemas.microsoft.com/office/drawing/2014/main" id="{68F32624-EB91-7075-9E94-5CFFA2C50A4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backgroundMark x1="84457" y1="66545" x2="67982" y2="52162"/>
                        <a14:backgroundMark x1="67982" y1="52162" x2="29605" y2="44646"/>
                        <a14:backgroundMark x1="29605" y1="44646" x2="29523" y2="71152"/>
                        <a14:backgroundMark x1="29523" y1="71152" x2="52330" y2="81051"/>
                        <a14:backgroundMark x1="52330" y1="81051" x2="73438" y2="80242"/>
                        <a14:backgroundMark x1="73438" y1="80242" x2="83553" y2="619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55" y="4449203"/>
            <a:ext cx="2919934" cy="19812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3CC0B73-58C2-262F-3F63-6FD82AADDF14}"/>
              </a:ext>
            </a:extLst>
          </p:cNvPr>
          <p:cNvSpPr txBox="1"/>
          <p:nvPr/>
        </p:nvSpPr>
        <p:spPr>
          <a:xfrm>
            <a:off x="1448127" y="3909789"/>
            <a:ext cx="617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FC941C-1B0D-3DAA-C480-6CE1ACB24D07}"/>
              </a:ext>
            </a:extLst>
          </p:cNvPr>
          <p:cNvSpPr txBox="1"/>
          <p:nvPr/>
        </p:nvSpPr>
        <p:spPr>
          <a:xfrm>
            <a:off x="290326" y="5400695"/>
            <a:ext cx="3545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</a:rPr>
              <a:t>Classification, how do features relate to overall clarity/quality?</a:t>
            </a:r>
          </a:p>
        </p:txBody>
      </p:sp>
      <p:pic>
        <p:nvPicPr>
          <p:cNvPr id="19" name="Picture 18" descr="Abstract particle graph background">
            <a:extLst>
              <a:ext uri="{FF2B5EF4-FFF2-40B4-BE49-F238E27FC236}">
                <a16:creationId xmlns:a16="http://schemas.microsoft.com/office/drawing/2014/main" id="{422023C9-50D3-26E5-2E7C-927FB18DA2C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936" y="3403066"/>
            <a:ext cx="1868156" cy="124513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5C453E9-490F-80F5-87BE-BE5288E86931}"/>
              </a:ext>
            </a:extLst>
          </p:cNvPr>
          <p:cNvSpPr txBox="1"/>
          <p:nvPr/>
        </p:nvSpPr>
        <p:spPr>
          <a:xfrm>
            <a:off x="4138817" y="5424107"/>
            <a:ext cx="37843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</a:rPr>
              <a:t>Regression, how much does each feature influence the price/value?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1DEF80-B50A-B979-30B6-730B5DAE5883}"/>
              </a:ext>
            </a:extLst>
          </p:cNvPr>
          <p:cNvSpPr txBox="1"/>
          <p:nvPr/>
        </p:nvSpPr>
        <p:spPr>
          <a:xfrm>
            <a:off x="8396030" y="5156203"/>
            <a:ext cx="34262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</a:rPr>
              <a:t>Clustering, who is most likely to purchase based on what features and who do we therefore target?</a:t>
            </a:r>
          </a:p>
        </p:txBody>
      </p:sp>
    </p:spTree>
    <p:extLst>
      <p:ext uri="{BB962C8B-B14F-4D97-AF65-F5344CB8AC3E}">
        <p14:creationId xmlns:p14="http://schemas.microsoft.com/office/powerpoint/2010/main" val="2143967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016001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Data Exploration and Uses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6297560" y="427038"/>
            <a:ext cx="5082740" cy="914400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Information about the data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6399133" y="1584960"/>
            <a:ext cx="5078677" cy="1016000"/>
          </a:xfrm>
        </p:spPr>
        <p:txBody>
          <a:bodyPr/>
          <a:lstStyle/>
          <a:p>
            <a:r>
              <a:rPr lang="en-US" dirty="0"/>
              <a:t>Description of Data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6496644" y="2144078"/>
            <a:ext cx="5082740" cy="914400"/>
          </a:xfrm>
        </p:spPr>
        <p:txBody>
          <a:bodyPr>
            <a:normAutofit/>
          </a:bodyPr>
          <a:lstStyle/>
          <a:p>
            <a:r>
              <a:rPr lang="en-US" sz="2400" dirty="0"/>
              <a:t>Data Visualizations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6500707" y="3403600"/>
            <a:ext cx="5078677" cy="3454400"/>
          </a:xfrm>
        </p:spPr>
        <p:txBody>
          <a:bodyPr/>
          <a:lstStyle/>
          <a:p>
            <a:r>
              <a:rPr lang="en-US" dirty="0"/>
              <a:t>Heatmap</a:t>
            </a:r>
          </a:p>
          <a:p>
            <a:r>
              <a:rPr lang="en-US" dirty="0" err="1"/>
              <a:t>Pairplot</a:t>
            </a:r>
            <a:endParaRPr lang="en-US" dirty="0"/>
          </a:p>
          <a:p>
            <a:r>
              <a:rPr lang="en-US" dirty="0"/>
              <a:t>Histogram</a:t>
            </a:r>
          </a:p>
          <a:p>
            <a:r>
              <a:rPr lang="en-US" dirty="0"/>
              <a:t>Box plot</a:t>
            </a:r>
          </a:p>
          <a:p>
            <a:endParaRPr lang="en-US" dirty="0"/>
          </a:p>
        </p:txBody>
      </p:sp>
      <p:pic>
        <p:nvPicPr>
          <p:cNvPr id="5" name="Picture 4" descr="Young girl with space explorer aspirations">
            <a:extLst>
              <a:ext uri="{FF2B5EF4-FFF2-40B4-BE49-F238E27FC236}">
                <a16:creationId xmlns:a16="http://schemas.microsoft.com/office/drawing/2014/main" id="{6F882D5A-41B3-3B48-F849-59E1DED1A7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191" y="2137547"/>
            <a:ext cx="4713922" cy="471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914401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The future of Machine Learning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137112" y="1233576"/>
            <a:ext cx="5276511" cy="508000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Heatmap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6780212" y="1189038"/>
            <a:ext cx="5209962" cy="472784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Pair Plot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1D4F77-A580-00E1-6DAA-738905AF2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113" y="2174584"/>
            <a:ext cx="5276511" cy="440877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8CCB40-2B00-023E-CAE9-741C4B7FE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212" y="2174583"/>
            <a:ext cx="5209962" cy="440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73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Other Possibilities for Machine Learning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4184254" cy="508000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Histogram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6063463" y="1701800"/>
            <a:ext cx="5715000" cy="508000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Box Plot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2CD35A-5C68-FD1A-A1D0-A5487D211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12" y="2717800"/>
            <a:ext cx="4033125" cy="41234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666617D-00E2-4A53-0D29-B0965182C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3463" y="2604112"/>
            <a:ext cx="571500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79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1575</TotalTime>
  <Words>803</Words>
  <Application>Microsoft Office PowerPoint</Application>
  <PresentationFormat>Custom</PresentationFormat>
  <Paragraphs>107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Tech 16x9</vt:lpstr>
      <vt:lpstr>Machine Learning Trends and Potential in Higher Education</vt:lpstr>
      <vt:lpstr>Machine Learning at UNBC</vt:lpstr>
      <vt:lpstr>What is Machine Learning?</vt:lpstr>
      <vt:lpstr>Machine Learning Trends</vt:lpstr>
      <vt:lpstr>Data Used to find the Trends and how we can use Machine Learning to FIND the Trends</vt:lpstr>
      <vt:lpstr>Machine Learning uses in Higher Education</vt:lpstr>
      <vt:lpstr>Data Exploration and Uses</vt:lpstr>
      <vt:lpstr>The future of Machine Learning</vt:lpstr>
      <vt:lpstr>Other Possibilities for Machine Learning</vt:lpstr>
      <vt:lpstr>Summary</vt:lpstr>
      <vt:lpstr>Classification Model Results</vt:lpstr>
      <vt:lpstr>Clustering Model Results</vt:lpstr>
      <vt:lpstr>Clustering Model Results</vt:lpstr>
      <vt:lpstr>Challenges and Thoughts during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Amanda Wallace</dc:creator>
  <cp:lastModifiedBy>Mandy Wallace</cp:lastModifiedBy>
  <cp:revision>6</cp:revision>
  <dcterms:created xsi:type="dcterms:W3CDTF">2024-07-03T19:43:59Z</dcterms:created>
  <dcterms:modified xsi:type="dcterms:W3CDTF">2024-08-08T19:40:10Z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