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C94"/>
    <a:srgbClr val="FF99FF"/>
    <a:srgbClr val="CCE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4BB2-D812-4DAC-AB46-DAB55EA5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CF14-843F-4D7F-B318-227E0866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1C2B-2C22-4F08-BD63-F6C225A8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C838-3666-4A50-8878-BBB5E9B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46C5-BDF8-4858-8CAD-4B23B1D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7929-7F02-4D67-B541-E18E3B0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0589-DF4A-42DC-9C4E-08A37CAB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A064-4E7A-4E17-B283-AA16456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A791-D0CE-435D-9DD6-88FEA8E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412D-1206-4972-9F38-81338E1D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D1119-67BD-4467-AF10-5A7BD5EE5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CA51-DE7C-4BF8-9A09-FF71063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99AA-1700-42FD-96E2-493E4176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0FD7-6AC3-4253-B597-DC3C251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8C19-0C80-4490-86FD-0068209D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FDB-A52A-4015-9F52-5F936C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7F9A-E53F-48F3-87A1-716DD98F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0674-1CAD-4AD3-97F3-C334AC4B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335D-137A-4293-A8A7-280CBD85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E591-137A-497A-AA8E-2069392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6150-3A2C-4B89-9F57-6E32BC84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0ABD-C886-4A6A-BF80-119876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FAC7-B33C-4963-90A1-A4BA275E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1DE0-CC39-4252-9B0A-1A6F218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C3D-AC0C-4F0F-8194-6DB5B3E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FD50-6112-4468-B3ED-F4851C55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8EFB-6B70-4803-A103-529A95272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DD55-8CA1-4B9E-B879-4C3502F0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F4BD-C898-4DA8-B337-278C304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D9E1-E26E-4D9A-A83F-2ED40DB6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42B6-612A-4F1D-B5D8-617D5E1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7A28-7CBF-481F-AB0B-49919447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3F06-F03A-4254-939A-1F6B1F6C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8C83-6121-4A0A-A2C3-0B02E170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221A1-DBDD-405F-B7F0-F3B7D0E17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A90-B888-4C52-891E-ACAD8BC4A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62FA9-0C77-4DCD-84E5-DA1CDC5B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FA237-8F06-440B-ADD2-14BEB59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9557E-AB07-418B-8F98-6BC2B108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9CC-08F2-4613-AD3F-DC54A49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28096-88B1-49E9-A4C2-F00AB103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FE4AA-75C4-4904-A8A9-62ADC14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B879E-73E2-43A6-BEE7-BE89819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7576F-A693-4211-9C6E-C7D5AF2C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E3D86-3D73-4438-B20B-5C39FB81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7493-8110-47B6-B379-0E8C641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914-9AD0-487A-83CD-1909F9C8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5BC1-680A-4826-9764-7E019747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6C95-D002-4FBC-8258-357B465E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C88B-BF9A-4E15-B3CF-6B2F68E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090F2-96A5-4581-9FD9-8498D1DB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ACC-8307-4180-A414-0134EA3B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3BB-9DA0-4A4A-A4ED-8B78E35C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A9C-C931-4D81-90A9-EE6251D9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174D-9816-40C3-84DB-95ACEC43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28DA-B206-44B7-BB5D-E2E299D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3FF9-FCC2-4BED-B325-34DA4D90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933D-8E7C-428E-97F1-FB1B5D3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4EC45-FB8C-4440-B64E-1354A52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9132-2FDD-4B32-B195-FB011254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D1D6-CC26-42E2-A5B2-8D3175A0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152B-3CF3-479A-A5C1-3B8B1835E7B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1DBF-A06B-4A03-BA6D-4D5F30636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2AF1-CCFD-49C6-B426-AE49C2C5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39F5-84E3-43F2-8669-E9227336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3E34E-46AD-42D2-B09C-FB093CFD5010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AAC9-1DC0-4074-A6A3-6BF2466C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41" y="4019959"/>
            <a:ext cx="6398778" cy="2419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731E0-780F-4EFC-BFBA-F2F1D7702DA2}"/>
              </a:ext>
            </a:extLst>
          </p:cNvPr>
          <p:cNvSpPr txBox="1"/>
          <p:nvPr/>
        </p:nvSpPr>
        <p:spPr>
          <a:xfrm>
            <a:off x="5967686" y="761427"/>
            <a:ext cx="589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Inaccurate prediction of the Earth satellite orbits can lead to dangerous collisions.</a:t>
            </a:r>
          </a:p>
          <a:p>
            <a:r>
              <a:rPr lang="en-US" dirty="0">
                <a:solidFill>
                  <a:srgbClr val="873C94"/>
                </a:solidFill>
              </a:rPr>
              <a:t>Task</a:t>
            </a:r>
            <a:r>
              <a:rPr lang="en-US" dirty="0"/>
              <a:t> </a:t>
            </a:r>
            <a:r>
              <a:rPr lang="en-US" dirty="0">
                <a:solidFill>
                  <a:srgbClr val="873C94"/>
                </a:solidFill>
              </a:rPr>
              <a:t>: predict real coordinates from simulated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/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33352-6807-4E8E-84CA-7DCAC030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86" y="1983928"/>
                <a:ext cx="2429934" cy="17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4B6DC6E-6844-4A97-8AF1-E2ACCBFC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3" y="819807"/>
            <a:ext cx="4078564" cy="2278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2BC6B-EF35-45AF-96D3-52E99519DCCB}"/>
              </a:ext>
            </a:extLst>
          </p:cNvPr>
          <p:cNvSpPr txBox="1"/>
          <p:nvPr/>
        </p:nvSpPr>
        <p:spPr>
          <a:xfrm>
            <a:off x="0" y="6524635"/>
            <a:ext cx="198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Images: isa.int, nasa.gov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C0BB4-FF0B-4B1A-A270-C21FFF1CF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3238216"/>
            <a:ext cx="4656833" cy="3201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/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Train data (January 2014):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600 satellites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5660CE-194E-4F49-9C75-D0B73567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57" y="2335793"/>
                <a:ext cx="2612831" cy="923330"/>
              </a:xfrm>
              <a:prstGeom prst="rect">
                <a:avLst/>
              </a:prstGeom>
              <a:blipFill>
                <a:blip r:embed="rId6"/>
                <a:stretch>
                  <a:fillRect l="-2103" t="-3289" r="-116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54D75F-40ED-4C54-9C1A-7A1F4BFC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" y="4013181"/>
            <a:ext cx="7182995" cy="243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68DB0-3602-4A88-838D-B8ECD93A10FB}"/>
              </a:ext>
            </a:extLst>
          </p:cNvPr>
          <p:cNvSpPr txBox="1"/>
          <p:nvPr/>
        </p:nvSpPr>
        <p:spPr>
          <a:xfrm>
            <a:off x="4605867" y="79093"/>
            <a:ext cx="26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EFE99-E0C7-42B5-8A1C-7FFDF73450E7}"/>
              </a:ext>
            </a:extLst>
          </p:cNvPr>
          <p:cNvSpPr txBox="1"/>
          <p:nvPr/>
        </p:nvSpPr>
        <p:spPr>
          <a:xfrm>
            <a:off x="7885611" y="5753100"/>
            <a:ext cx="417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73C94"/>
                </a:solidFill>
              </a:rPr>
              <a:t>Challenge: finding uniform approach for all satellite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E9EA0-D4E2-4EEE-9915-71D45DC0EDC6}"/>
              </a:ext>
            </a:extLst>
          </p:cNvPr>
          <p:cNvGrpSpPr/>
          <p:nvPr/>
        </p:nvGrpSpPr>
        <p:grpSpPr>
          <a:xfrm>
            <a:off x="439533" y="854716"/>
            <a:ext cx="4565168" cy="2574284"/>
            <a:chOff x="439533" y="854716"/>
            <a:chExt cx="4565168" cy="25742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7C4940-EA45-444F-9575-85D6311BE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33" y="854716"/>
              <a:ext cx="4565168" cy="257428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425345-27AC-43B5-8FA4-6034A7E97D23}"/>
                </a:ext>
              </a:extLst>
            </p:cNvPr>
            <p:cNvSpPr/>
            <p:nvPr/>
          </p:nvSpPr>
          <p:spPr>
            <a:xfrm>
              <a:off x="2383367" y="1223432"/>
              <a:ext cx="376767" cy="897467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33AA5E-4556-4CD3-A294-8B2C8C0FB092}"/>
              </a:ext>
            </a:extLst>
          </p:cNvPr>
          <p:cNvSpPr txBox="1"/>
          <p:nvPr/>
        </p:nvSpPr>
        <p:spPr>
          <a:xfrm>
            <a:off x="5414433" y="1124939"/>
            <a:ext cx="4491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sudden jumps is simulated signal due to nonuniform time grid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Mapping signal to the nonuniform time grid using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9CD2D-2D9D-41DC-B7A3-5DFB39B5CFAC}"/>
              </a:ext>
            </a:extLst>
          </p:cNvPr>
          <p:cNvSpPr txBox="1"/>
          <p:nvPr/>
        </p:nvSpPr>
        <p:spPr>
          <a:xfrm>
            <a:off x="8149166" y="4028286"/>
            <a:ext cx="2692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 gradual dephasing and slow orbit precession</a:t>
            </a:r>
          </a:p>
          <a:p>
            <a:pPr algn="ctr"/>
            <a:r>
              <a:rPr lang="en-US" dirty="0"/>
              <a:t>↓</a:t>
            </a:r>
          </a:p>
          <a:p>
            <a:pPr algn="ctr"/>
            <a:r>
              <a:rPr lang="en-US" dirty="0"/>
              <a:t> Nonlinear alignment</a:t>
            </a:r>
          </a:p>
        </p:txBody>
      </p:sp>
    </p:spTree>
    <p:extLst>
      <p:ext uri="{BB962C8B-B14F-4D97-AF65-F5344CB8AC3E}">
        <p14:creationId xmlns:p14="http://schemas.microsoft.com/office/powerpoint/2010/main" val="34759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D9B8C-9ECB-4C49-89D2-DBE20284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4" y="1214968"/>
            <a:ext cx="7895229" cy="4144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A964-8F28-4AB8-B31D-DA06EEFA35AD}"/>
              </a:ext>
            </a:extLst>
          </p:cNvPr>
          <p:cNvSpPr txBox="1"/>
          <p:nvPr/>
        </p:nvSpPr>
        <p:spPr>
          <a:xfrm>
            <a:off x="3176226" y="87560"/>
            <a:ext cx="602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matching key time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A710E-2562-4BEA-A8B0-45DA43D6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87" y="742907"/>
            <a:ext cx="2853852" cy="2828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20DC3-F353-471E-B912-8A1EE4B6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8" y="3891214"/>
            <a:ext cx="3003670" cy="282827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8D9333-8A78-493D-93AB-52B4260DDC28}"/>
              </a:ext>
            </a:extLst>
          </p:cNvPr>
          <p:cNvSpPr/>
          <p:nvPr/>
        </p:nvSpPr>
        <p:spPr>
          <a:xfrm>
            <a:off x="9625974" y="2966786"/>
            <a:ext cx="144142" cy="1995464"/>
          </a:xfrm>
          <a:prstGeom prst="downArrow">
            <a:avLst/>
          </a:prstGeom>
          <a:solidFill>
            <a:srgbClr val="873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/>
              <p:nvPr/>
            </p:nvSpPr>
            <p:spPr>
              <a:xfrm>
                <a:off x="9770116" y="4360333"/>
                <a:ext cx="1793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873C94"/>
                              </a:solidFill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73C9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873C9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873C94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9FB5E-AC00-4F23-A677-9BF764F2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116" y="4360333"/>
                <a:ext cx="1793055" cy="276999"/>
              </a:xfrm>
              <a:prstGeom prst="rect">
                <a:avLst/>
              </a:prstGeom>
              <a:blipFill>
                <a:blip r:embed="rId5"/>
                <a:stretch>
                  <a:fillRect l="-2721" r="-20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06E7-8632-4EFC-AB7A-D8CA745CAF29}"/>
              </a:ext>
            </a:extLst>
          </p:cNvPr>
          <p:cNvSpPr txBox="1"/>
          <p:nvPr/>
        </p:nvSpPr>
        <p:spPr>
          <a:xfrm>
            <a:off x="2384592" y="33659"/>
            <a:ext cx="754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fit coordinate difference at key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70CF-952D-4B80-86A0-268145C6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" y="885581"/>
            <a:ext cx="4368313" cy="4093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/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2122E-67ED-4EA3-AFB1-D2D3D82A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9" y="5039579"/>
                <a:ext cx="3444341" cy="369332"/>
              </a:xfrm>
              <a:prstGeom prst="rect">
                <a:avLst/>
              </a:prstGeom>
              <a:blipFill>
                <a:blip r:embed="rId4"/>
                <a:stretch>
                  <a:fillRect l="-141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74D18F-F70B-4812-95D2-957C8D560E59}"/>
                  </a:ext>
                </a:extLst>
              </p:cNvPr>
              <p:cNvSpPr txBox="1"/>
              <p:nvPr/>
            </p:nvSpPr>
            <p:spPr>
              <a:xfrm>
                <a:off x="4593168" y="1490133"/>
                <a:ext cx="7260166" cy="469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en-US" dirty="0"/>
                  <a:t>Remove time jumps (shift by interpolations)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dirty="0"/>
                  <a:t>Perform nonlinear alignment for each generalized coordinate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Identify families of key time points (100 points per period)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For each family of key points: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/>
                  <a:t>Transform simulation key points to real key points </a:t>
                </a:r>
              </a:p>
              <a:p>
                <a:pPr marL="1257300" lvl="2" indent="-342900">
                  <a:buFont typeface="+mj-lt"/>
                  <a:buAutoNum type="alphaLcParenR"/>
                </a:pPr>
                <a:r>
                  <a:rPr lang="en-US" dirty="0"/>
                  <a:t>Linearly stretch coordinate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Combine stretched coordinates and transformed key points into sparse solution</a:t>
                </a:r>
              </a:p>
              <a:p>
                <a:pPr marL="342900" indent="-342900">
                  <a:spcAft>
                    <a:spcPts val="600"/>
                  </a:spcAft>
                  <a:buAutoNum type="romanUcPeriod"/>
                </a:pPr>
                <a:r>
                  <a:rPr lang="en-US" dirty="0"/>
                  <a:t>Map the sparse solution onto the initial time grid using 2</a:t>
                </a:r>
                <a:r>
                  <a:rPr lang="en-US" baseline="30000" dirty="0"/>
                  <a:t>nd</a:t>
                </a:r>
                <a:r>
                  <a:rPr lang="en-US" dirty="0"/>
                  <a:t> order EOM: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marL="800100" lvl="1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74D18F-F70B-4812-95D2-957C8D560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68" y="1490133"/>
                <a:ext cx="7260166" cy="4694427"/>
              </a:xfrm>
              <a:prstGeom prst="rect">
                <a:avLst/>
              </a:prstGeom>
              <a:blipFill>
                <a:blip r:embed="rId5"/>
                <a:stretch>
                  <a:fillRect l="-672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A1A82A-F268-4B76-BFD6-EB609EB15BE6}"/>
              </a:ext>
            </a:extLst>
          </p:cNvPr>
          <p:cNvSpPr txBox="1"/>
          <p:nvPr/>
        </p:nvSpPr>
        <p:spPr>
          <a:xfrm>
            <a:off x="4593168" y="1055712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73C94"/>
                </a:solidFill>
              </a:rPr>
              <a:t>Full algorithm:</a:t>
            </a:r>
          </a:p>
        </p:txBody>
      </p:sp>
    </p:spTree>
    <p:extLst>
      <p:ext uri="{BB962C8B-B14F-4D97-AF65-F5344CB8AC3E}">
        <p14:creationId xmlns:p14="http://schemas.microsoft.com/office/powerpoint/2010/main" val="665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6CFC4-5059-4559-A971-98FCB264F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95927" y="581435"/>
            <a:ext cx="6165236" cy="3467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62FE0-FAD8-4DCC-8A3C-57F50F13DE22}"/>
              </a:ext>
            </a:extLst>
          </p:cNvPr>
          <p:cNvSpPr txBox="1"/>
          <p:nvPr/>
        </p:nvSpPr>
        <p:spPr>
          <a:xfrm>
            <a:off x="2384592" y="33659"/>
            <a:ext cx="774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Nonlinear alignment: combining the result from all </a:t>
            </a:r>
            <a:r>
              <a:rPr lang="en-US" sz="2400" i="1" u="sng" dirty="0" err="1"/>
              <a:t>keypoints</a:t>
            </a:r>
            <a:endParaRPr lang="en-US" sz="24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BBDDD-65AC-4A59-9A96-F9763D4A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38" y="3612556"/>
            <a:ext cx="6023835" cy="32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</dc:creator>
  <cp:lastModifiedBy>Tatiana</cp:lastModifiedBy>
  <cp:revision>6</cp:revision>
  <dcterms:created xsi:type="dcterms:W3CDTF">2020-03-10T04:12:14Z</dcterms:created>
  <dcterms:modified xsi:type="dcterms:W3CDTF">2020-03-10T15:34:49Z</dcterms:modified>
</cp:coreProperties>
</file>