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2" r:id="rId17"/>
    <p:sldId id="271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4A6-FE5E-468A-8739-9CA2E7000A1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CD8E-D141-4862-AA98-C170FF2E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4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4A6-FE5E-468A-8739-9CA2E7000A1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CD8E-D141-4862-AA98-C170FF2E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5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4A6-FE5E-468A-8739-9CA2E7000A1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CD8E-D141-4862-AA98-C170FF2E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3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4A6-FE5E-468A-8739-9CA2E7000A1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CD8E-D141-4862-AA98-C170FF2E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4A6-FE5E-468A-8739-9CA2E7000A1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CD8E-D141-4862-AA98-C170FF2E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1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4A6-FE5E-468A-8739-9CA2E7000A1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CD8E-D141-4862-AA98-C170FF2E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4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4A6-FE5E-468A-8739-9CA2E7000A1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CD8E-D141-4862-AA98-C170FF2E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4A6-FE5E-468A-8739-9CA2E7000A1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CD8E-D141-4862-AA98-C170FF2E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2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4A6-FE5E-468A-8739-9CA2E7000A1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CD8E-D141-4862-AA98-C170FF2E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3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4A6-FE5E-468A-8739-9CA2E7000A1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CD8E-D141-4862-AA98-C170FF2E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9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4A6-FE5E-468A-8739-9CA2E7000A1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CD8E-D141-4862-AA98-C170FF2E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9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34A6-FE5E-468A-8739-9CA2E7000A1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9CD8E-D141-4862-AA98-C170FF2E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8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xolyde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Solving The Train Yard Search with </a:t>
            </a:r>
            <a:r>
              <a:rPr lang="en-US" dirty="0" err="1" smtClean="0"/>
              <a:t>Erlang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77724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Brian E. Williams</a:t>
            </a:r>
          </a:p>
          <a:p>
            <a:r>
              <a:rPr lang="en-US" dirty="0" smtClean="0">
                <a:hlinkClick r:id="rId2"/>
              </a:rPr>
              <a:t>mixolyde@gmail.com</a:t>
            </a:r>
            <a:endParaRPr lang="en-US" dirty="0" smtClean="0"/>
          </a:p>
          <a:p>
            <a:r>
              <a:rPr lang="en-US" dirty="0" smtClean="0"/>
              <a:t>https://github.com/Mixolyde/trainswitch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3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%%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generate_all_moves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(Yard)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%%tail recursive generation using built in fold function and list comprehension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generate_all_moves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(Yard) -&gt;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lists:foldl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    fun({Left, Right}, Moves) -&gt;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[{left, Right, Left}, {right, Left, Right} | Moves] end,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[], Yard).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%%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returns all possible moves for a yard in a given state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based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%%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on the "generate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and test"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A.I.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paradigm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possible_moves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(Yard, State) -&gt;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lists:filter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fun(Move) -&gt;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not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is_illegal_move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(Move, Yard, State) end, 	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generate_all_moves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(Yard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%%expand: take a yard and a state and return a list of all states reachable in one step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expand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(State, Yard) -&gt;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lists:map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(fun(Move) -&gt;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apply_move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Move,State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end,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possible_moves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(Yard, State)).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2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Limited Search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962400" y="1219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19023" y="227656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10200" y="225846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81200" y="325434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95496" y="325434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76800" y="325434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96000" y="3254344"/>
            <a:ext cx="533400" cy="533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3" idx="3"/>
            <a:endCxn id="4" idx="7"/>
          </p:cNvCxnSpPr>
          <p:nvPr/>
        </p:nvCxnSpPr>
        <p:spPr>
          <a:xfrm flipH="1">
            <a:off x="3274308" y="1674485"/>
            <a:ext cx="766207" cy="680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  <a:endCxn id="6" idx="7"/>
          </p:cNvCxnSpPr>
          <p:nvPr/>
        </p:nvCxnSpPr>
        <p:spPr>
          <a:xfrm flipH="1">
            <a:off x="2436485" y="2731854"/>
            <a:ext cx="460653" cy="600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7" idx="0"/>
          </p:cNvCxnSpPr>
          <p:nvPr/>
        </p:nvCxnSpPr>
        <p:spPr>
          <a:xfrm>
            <a:off x="3274308" y="2731854"/>
            <a:ext cx="187888" cy="52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" idx="5"/>
            <a:endCxn id="5" idx="1"/>
          </p:cNvCxnSpPr>
          <p:nvPr/>
        </p:nvCxnSpPr>
        <p:spPr>
          <a:xfrm>
            <a:off x="4417685" y="1674485"/>
            <a:ext cx="1070630" cy="662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3"/>
            <a:endCxn id="8" idx="0"/>
          </p:cNvCxnSpPr>
          <p:nvPr/>
        </p:nvCxnSpPr>
        <p:spPr>
          <a:xfrm flipH="1">
            <a:off x="5143500" y="2713747"/>
            <a:ext cx="344815" cy="54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5"/>
            <a:endCxn id="9" idx="1"/>
          </p:cNvCxnSpPr>
          <p:nvPr/>
        </p:nvCxnSpPr>
        <p:spPr>
          <a:xfrm>
            <a:off x="5865485" y="2713747"/>
            <a:ext cx="308630" cy="618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101094" y="1591987"/>
            <a:ext cx="608062" cy="528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152273" y="2472654"/>
            <a:ext cx="533400" cy="63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685673" y="2898153"/>
            <a:ext cx="266700" cy="444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085723" y="2927323"/>
            <a:ext cx="115446" cy="273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085220" y="3332459"/>
            <a:ext cx="323473" cy="381000"/>
            <a:chOff x="1828800" y="4572000"/>
            <a:chExt cx="323473" cy="3810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828800" y="4572000"/>
              <a:ext cx="323473" cy="381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1828800" y="4572000"/>
              <a:ext cx="323473" cy="381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300459" y="3343108"/>
            <a:ext cx="323473" cy="381000"/>
            <a:chOff x="1828800" y="4572000"/>
            <a:chExt cx="323473" cy="3810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828800" y="4572000"/>
              <a:ext cx="323473" cy="381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1828800" y="4572000"/>
              <a:ext cx="323473" cy="381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992434" y="3330544"/>
            <a:ext cx="323473" cy="381000"/>
            <a:chOff x="1828800" y="4572000"/>
            <a:chExt cx="323473" cy="3810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828800" y="4572000"/>
              <a:ext cx="323473" cy="381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1828800" y="4572000"/>
              <a:ext cx="323473" cy="381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/>
          <p:cNvCxnSpPr/>
          <p:nvPr/>
        </p:nvCxnSpPr>
        <p:spPr>
          <a:xfrm>
            <a:off x="4572000" y="1886659"/>
            <a:ext cx="571500" cy="468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876800" y="2695669"/>
            <a:ext cx="381000" cy="504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505200" y="2005531"/>
            <a:ext cx="535315" cy="537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3505200" y="2731854"/>
            <a:ext cx="118732" cy="388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923986" y="2336577"/>
            <a:ext cx="323473" cy="381000"/>
            <a:chOff x="1828800" y="4572000"/>
            <a:chExt cx="323473" cy="381000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1828800" y="4572000"/>
              <a:ext cx="323473" cy="381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1828800" y="4572000"/>
              <a:ext cx="323473" cy="381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515163" y="2354684"/>
            <a:ext cx="323473" cy="381000"/>
            <a:chOff x="1828800" y="4572000"/>
            <a:chExt cx="323473" cy="3810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828800" y="4572000"/>
              <a:ext cx="323473" cy="381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828800" y="4572000"/>
              <a:ext cx="323473" cy="381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/>
          <p:nvPr/>
        </p:nvCxnSpPr>
        <p:spPr>
          <a:xfrm flipV="1">
            <a:off x="5315907" y="2898153"/>
            <a:ext cx="199256" cy="30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838636" y="2898153"/>
            <a:ext cx="181164" cy="356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676400" y="4038600"/>
            <a:ext cx="5257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09600" y="38539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1176950" y="4572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107542" y="4572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101552" y="4572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962400" y="454797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6" idx="3"/>
            <a:endCxn id="77" idx="0"/>
          </p:cNvCxnSpPr>
          <p:nvPr/>
        </p:nvCxnSpPr>
        <p:spPr>
          <a:xfrm flipH="1">
            <a:off x="1443650" y="3709629"/>
            <a:ext cx="615665" cy="86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4"/>
            <a:endCxn id="78" idx="0"/>
          </p:cNvCxnSpPr>
          <p:nvPr/>
        </p:nvCxnSpPr>
        <p:spPr>
          <a:xfrm>
            <a:off x="2247900" y="3787744"/>
            <a:ext cx="126342" cy="78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" idx="4"/>
            <a:endCxn id="79" idx="0"/>
          </p:cNvCxnSpPr>
          <p:nvPr/>
        </p:nvCxnSpPr>
        <p:spPr>
          <a:xfrm flipH="1">
            <a:off x="3368252" y="3787744"/>
            <a:ext cx="93944" cy="78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" idx="4"/>
            <a:endCxn id="80" idx="0"/>
          </p:cNvCxnSpPr>
          <p:nvPr/>
        </p:nvCxnSpPr>
        <p:spPr>
          <a:xfrm>
            <a:off x="3462196" y="3787744"/>
            <a:ext cx="766904" cy="76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85673" y="1371600"/>
            <a:ext cx="8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858000" y="333054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 Found!</a:t>
            </a:r>
            <a:endParaRPr lang="en-US" dirty="0"/>
          </a:p>
        </p:txBody>
      </p:sp>
      <p:grpSp>
        <p:nvGrpSpPr>
          <p:cNvPr id="95" name="Group 94"/>
          <p:cNvGrpSpPr/>
          <p:nvPr/>
        </p:nvGrpSpPr>
        <p:grpSpPr>
          <a:xfrm>
            <a:off x="4094212" y="1293485"/>
            <a:ext cx="323473" cy="381000"/>
            <a:chOff x="1828800" y="4572000"/>
            <a:chExt cx="323473" cy="38100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1828800" y="4572000"/>
              <a:ext cx="323473" cy="381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1828800" y="4572000"/>
              <a:ext cx="323473" cy="381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6253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Iterative Deepening</a:t>
            </a:r>
            <a:endParaRPr lang="en-US" dirty="0"/>
          </a:p>
        </p:txBody>
      </p:sp>
      <p:grpSp>
        <p:nvGrpSpPr>
          <p:cNvPr id="306" name="Group 305"/>
          <p:cNvGrpSpPr/>
          <p:nvPr/>
        </p:nvGrpSpPr>
        <p:grpSpPr>
          <a:xfrm>
            <a:off x="381000" y="1066800"/>
            <a:ext cx="3810000" cy="2667000"/>
            <a:chOff x="381000" y="1066800"/>
            <a:chExt cx="3810000" cy="2667000"/>
          </a:xfrm>
        </p:grpSpPr>
        <p:sp>
          <p:nvSpPr>
            <p:cNvPr id="133" name="Rectangle 132"/>
            <p:cNvSpPr/>
            <p:nvPr/>
          </p:nvSpPr>
          <p:spPr>
            <a:xfrm>
              <a:off x="381000" y="1066800"/>
              <a:ext cx="3810000" cy="2667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2321206" y="1219200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632558" y="1841182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193205" y="1843622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27944" y="2416344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59305" y="2416344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71942" y="2416344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75781" y="3161104"/>
              <a:ext cx="321263" cy="31376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3" idx="3"/>
              <a:endCxn id="4" idx="7"/>
            </p:cNvCxnSpPr>
            <p:nvPr/>
          </p:nvCxnSpPr>
          <p:spPr>
            <a:xfrm flipH="1">
              <a:off x="1906773" y="1487015"/>
              <a:ext cx="461481" cy="400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" idx="3"/>
              <a:endCxn id="6" idx="7"/>
            </p:cNvCxnSpPr>
            <p:nvPr/>
          </p:nvCxnSpPr>
          <p:spPr>
            <a:xfrm flipH="1">
              <a:off x="1402159" y="2108996"/>
              <a:ext cx="277448" cy="353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5"/>
              <a:endCxn id="7" idx="0"/>
            </p:cNvCxnSpPr>
            <p:nvPr/>
          </p:nvCxnSpPr>
          <p:spPr>
            <a:xfrm>
              <a:off x="1906773" y="2108996"/>
              <a:ext cx="113164" cy="307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3" idx="5"/>
              <a:endCxn id="5" idx="1"/>
            </p:cNvCxnSpPr>
            <p:nvPr/>
          </p:nvCxnSpPr>
          <p:spPr>
            <a:xfrm>
              <a:off x="2595420" y="1487015"/>
              <a:ext cx="644832" cy="4025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3"/>
              <a:endCxn id="8" idx="0"/>
            </p:cNvCxnSpPr>
            <p:nvPr/>
          </p:nvCxnSpPr>
          <p:spPr>
            <a:xfrm flipH="1">
              <a:off x="3032573" y="2111437"/>
              <a:ext cx="207679" cy="304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4"/>
              <a:endCxn id="9" idx="0"/>
            </p:cNvCxnSpPr>
            <p:nvPr/>
          </p:nvCxnSpPr>
          <p:spPr>
            <a:xfrm>
              <a:off x="3032573" y="2730108"/>
              <a:ext cx="103839" cy="430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1190594" y="2462294"/>
              <a:ext cx="194825" cy="224118"/>
              <a:chOff x="1828800" y="4572000"/>
              <a:chExt cx="323473" cy="38100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1922524" y="2468558"/>
              <a:ext cx="194825" cy="224118"/>
              <a:chOff x="1828800" y="4572000"/>
              <a:chExt cx="323473" cy="3810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2941588" y="2461167"/>
              <a:ext cx="194825" cy="224118"/>
              <a:chOff x="1828800" y="4572000"/>
              <a:chExt cx="323473" cy="3810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1695777" y="1876481"/>
              <a:ext cx="194825" cy="224118"/>
              <a:chOff x="1828800" y="4572000"/>
              <a:chExt cx="323473" cy="381000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3256423" y="1887132"/>
              <a:ext cx="194825" cy="224118"/>
              <a:chOff x="1828800" y="4572000"/>
              <a:chExt cx="323473" cy="38100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/>
            <p:cNvSpPr/>
            <p:nvPr/>
          </p:nvSpPr>
          <p:spPr>
            <a:xfrm>
              <a:off x="643550" y="3191435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204039" y="3191435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802723" y="3191435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321206" y="3177302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6" idx="3"/>
              <a:endCxn id="42" idx="0"/>
            </p:cNvCxnSpPr>
            <p:nvPr/>
          </p:nvCxnSpPr>
          <p:spPr>
            <a:xfrm flipH="1">
              <a:off x="804181" y="2684158"/>
              <a:ext cx="370810" cy="507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6" idx="4"/>
              <a:endCxn id="43" idx="0"/>
            </p:cNvCxnSpPr>
            <p:nvPr/>
          </p:nvCxnSpPr>
          <p:spPr>
            <a:xfrm>
              <a:off x="1288575" y="2730108"/>
              <a:ext cx="76095" cy="461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" idx="4"/>
              <a:endCxn id="44" idx="0"/>
            </p:cNvCxnSpPr>
            <p:nvPr/>
          </p:nvCxnSpPr>
          <p:spPr>
            <a:xfrm flipH="1">
              <a:off x="1963355" y="2730108"/>
              <a:ext cx="56582" cy="461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" idx="4"/>
              <a:endCxn id="45" idx="0"/>
            </p:cNvCxnSpPr>
            <p:nvPr/>
          </p:nvCxnSpPr>
          <p:spPr>
            <a:xfrm>
              <a:off x="2019937" y="2730108"/>
              <a:ext cx="461901" cy="44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488737" y="2402808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" idx="5"/>
              <a:endCxn id="52" idx="0"/>
            </p:cNvCxnSpPr>
            <p:nvPr/>
          </p:nvCxnSpPr>
          <p:spPr>
            <a:xfrm>
              <a:off x="3467420" y="2111437"/>
              <a:ext cx="181949" cy="2913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706768" y="3250751"/>
              <a:ext cx="194825" cy="224118"/>
              <a:chOff x="1828800" y="4572000"/>
              <a:chExt cx="323473" cy="3810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1255744" y="3236259"/>
              <a:ext cx="194825" cy="224118"/>
              <a:chOff x="1828800" y="4572000"/>
              <a:chExt cx="323473" cy="3810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1865942" y="3236259"/>
              <a:ext cx="194825" cy="224118"/>
              <a:chOff x="1828800" y="4572000"/>
              <a:chExt cx="323473" cy="3810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2407411" y="3205927"/>
              <a:ext cx="194825" cy="224118"/>
              <a:chOff x="1828800" y="4572000"/>
              <a:chExt cx="323473" cy="38100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3558394" y="2446146"/>
              <a:ext cx="194825" cy="224118"/>
              <a:chOff x="1828800" y="4572000"/>
              <a:chExt cx="323473" cy="381000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03" name="Group 302"/>
            <p:cNvGrpSpPr/>
            <p:nvPr/>
          </p:nvGrpSpPr>
          <p:grpSpPr>
            <a:xfrm>
              <a:off x="2384425" y="1264023"/>
              <a:ext cx="194825" cy="224118"/>
              <a:chOff x="1828800" y="4572000"/>
              <a:chExt cx="323473" cy="381000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0" name="Group 309"/>
          <p:cNvGrpSpPr/>
          <p:nvPr/>
        </p:nvGrpSpPr>
        <p:grpSpPr>
          <a:xfrm>
            <a:off x="4572000" y="1066800"/>
            <a:ext cx="3810000" cy="2667000"/>
            <a:chOff x="381000" y="1066800"/>
            <a:chExt cx="3810000" cy="2667000"/>
          </a:xfrm>
        </p:grpSpPr>
        <p:sp>
          <p:nvSpPr>
            <p:cNvPr id="311" name="Rectangle 310"/>
            <p:cNvSpPr/>
            <p:nvPr/>
          </p:nvSpPr>
          <p:spPr>
            <a:xfrm>
              <a:off x="381000" y="1066800"/>
              <a:ext cx="3810000" cy="2667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2321206" y="1219200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1632558" y="1841182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3193205" y="1843622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1127944" y="2416344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1859305" y="2416344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2871942" y="2416344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2975781" y="3161104"/>
              <a:ext cx="321263" cy="31376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9" name="Straight Connector 318"/>
            <p:cNvCxnSpPr>
              <a:stCxn id="312" idx="3"/>
              <a:endCxn id="313" idx="7"/>
            </p:cNvCxnSpPr>
            <p:nvPr/>
          </p:nvCxnSpPr>
          <p:spPr>
            <a:xfrm flipH="1">
              <a:off x="1906773" y="1487015"/>
              <a:ext cx="461481" cy="400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>
              <a:stCxn id="313" idx="3"/>
              <a:endCxn id="315" idx="7"/>
            </p:cNvCxnSpPr>
            <p:nvPr/>
          </p:nvCxnSpPr>
          <p:spPr>
            <a:xfrm flipH="1">
              <a:off x="1402159" y="2108996"/>
              <a:ext cx="277448" cy="353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313" idx="5"/>
              <a:endCxn id="316" idx="0"/>
            </p:cNvCxnSpPr>
            <p:nvPr/>
          </p:nvCxnSpPr>
          <p:spPr>
            <a:xfrm>
              <a:off x="1906773" y="2108996"/>
              <a:ext cx="113164" cy="307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>
              <a:stCxn id="312" idx="5"/>
              <a:endCxn id="314" idx="1"/>
            </p:cNvCxnSpPr>
            <p:nvPr/>
          </p:nvCxnSpPr>
          <p:spPr>
            <a:xfrm>
              <a:off x="2595420" y="1487015"/>
              <a:ext cx="644832" cy="4025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>
              <a:stCxn id="314" idx="3"/>
              <a:endCxn id="317" idx="0"/>
            </p:cNvCxnSpPr>
            <p:nvPr/>
          </p:nvCxnSpPr>
          <p:spPr>
            <a:xfrm flipH="1">
              <a:off x="3032573" y="2111437"/>
              <a:ext cx="207679" cy="304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stCxn id="317" idx="4"/>
              <a:endCxn id="318" idx="0"/>
            </p:cNvCxnSpPr>
            <p:nvPr/>
          </p:nvCxnSpPr>
          <p:spPr>
            <a:xfrm>
              <a:off x="3032573" y="2730108"/>
              <a:ext cx="103839" cy="430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5" name="Group 324"/>
            <p:cNvGrpSpPr/>
            <p:nvPr/>
          </p:nvGrpSpPr>
          <p:grpSpPr>
            <a:xfrm>
              <a:off x="1190594" y="2462294"/>
              <a:ext cx="194825" cy="224118"/>
              <a:chOff x="1828800" y="4572000"/>
              <a:chExt cx="323473" cy="381000"/>
            </a:xfrm>
          </p:grpSpPr>
          <p:cxnSp>
            <p:nvCxnSpPr>
              <p:cNvPr id="366" name="Straight Connector 365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6" name="Group 325"/>
            <p:cNvGrpSpPr/>
            <p:nvPr/>
          </p:nvGrpSpPr>
          <p:grpSpPr>
            <a:xfrm>
              <a:off x="1922524" y="2468558"/>
              <a:ext cx="194825" cy="224118"/>
              <a:chOff x="1828800" y="4572000"/>
              <a:chExt cx="323473" cy="381000"/>
            </a:xfrm>
          </p:grpSpPr>
          <p:cxnSp>
            <p:nvCxnSpPr>
              <p:cNvPr id="364" name="Straight Connector 363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7" name="Group 326"/>
            <p:cNvGrpSpPr/>
            <p:nvPr/>
          </p:nvGrpSpPr>
          <p:grpSpPr>
            <a:xfrm>
              <a:off x="2941588" y="2461167"/>
              <a:ext cx="194825" cy="224118"/>
              <a:chOff x="1828800" y="4572000"/>
              <a:chExt cx="323473" cy="381000"/>
            </a:xfrm>
          </p:grpSpPr>
          <p:cxnSp>
            <p:nvCxnSpPr>
              <p:cNvPr id="362" name="Straight Connector 361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oup 327"/>
            <p:cNvGrpSpPr/>
            <p:nvPr/>
          </p:nvGrpSpPr>
          <p:grpSpPr>
            <a:xfrm>
              <a:off x="1695777" y="1876481"/>
              <a:ext cx="194825" cy="224118"/>
              <a:chOff x="1828800" y="4572000"/>
              <a:chExt cx="323473" cy="381000"/>
            </a:xfrm>
          </p:grpSpPr>
          <p:cxnSp>
            <p:nvCxnSpPr>
              <p:cNvPr id="360" name="Straight Connector 359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9" name="Group 328"/>
            <p:cNvGrpSpPr/>
            <p:nvPr/>
          </p:nvGrpSpPr>
          <p:grpSpPr>
            <a:xfrm>
              <a:off x="3256423" y="1887132"/>
              <a:ext cx="194825" cy="224118"/>
              <a:chOff x="1828800" y="4572000"/>
              <a:chExt cx="323473" cy="381000"/>
            </a:xfrm>
          </p:grpSpPr>
          <p:cxnSp>
            <p:nvCxnSpPr>
              <p:cNvPr id="358" name="Straight Connector 357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30" name="Oval 329"/>
            <p:cNvSpPr/>
            <p:nvPr/>
          </p:nvSpPr>
          <p:spPr>
            <a:xfrm>
              <a:off x="643550" y="3191435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1204039" y="3191435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1802723" y="3191435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2321206" y="3177302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4" name="Straight Connector 333"/>
            <p:cNvCxnSpPr>
              <a:stCxn id="315" idx="3"/>
              <a:endCxn id="330" idx="0"/>
            </p:cNvCxnSpPr>
            <p:nvPr/>
          </p:nvCxnSpPr>
          <p:spPr>
            <a:xfrm flipH="1">
              <a:off x="804181" y="2684158"/>
              <a:ext cx="370810" cy="507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>
              <a:stCxn id="315" idx="4"/>
              <a:endCxn id="331" idx="0"/>
            </p:cNvCxnSpPr>
            <p:nvPr/>
          </p:nvCxnSpPr>
          <p:spPr>
            <a:xfrm>
              <a:off x="1288575" y="2730108"/>
              <a:ext cx="76095" cy="461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>
              <a:stCxn id="316" idx="4"/>
              <a:endCxn id="332" idx="0"/>
            </p:cNvCxnSpPr>
            <p:nvPr/>
          </p:nvCxnSpPr>
          <p:spPr>
            <a:xfrm flipH="1">
              <a:off x="1963355" y="2730108"/>
              <a:ext cx="56582" cy="461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>
              <a:stCxn id="316" idx="4"/>
              <a:endCxn id="333" idx="0"/>
            </p:cNvCxnSpPr>
            <p:nvPr/>
          </p:nvCxnSpPr>
          <p:spPr>
            <a:xfrm>
              <a:off x="2019937" y="2730108"/>
              <a:ext cx="461901" cy="44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Oval 337"/>
            <p:cNvSpPr/>
            <p:nvPr/>
          </p:nvSpPr>
          <p:spPr>
            <a:xfrm>
              <a:off x="3488737" y="2402808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9" name="Straight Connector 338"/>
            <p:cNvCxnSpPr>
              <a:stCxn id="314" idx="5"/>
              <a:endCxn id="338" idx="0"/>
            </p:cNvCxnSpPr>
            <p:nvPr/>
          </p:nvCxnSpPr>
          <p:spPr>
            <a:xfrm>
              <a:off x="3467420" y="2111437"/>
              <a:ext cx="181949" cy="2913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0" name="Group 339"/>
            <p:cNvGrpSpPr/>
            <p:nvPr/>
          </p:nvGrpSpPr>
          <p:grpSpPr>
            <a:xfrm>
              <a:off x="706768" y="3250751"/>
              <a:ext cx="194825" cy="224118"/>
              <a:chOff x="1828800" y="4572000"/>
              <a:chExt cx="323473" cy="381000"/>
            </a:xfrm>
          </p:grpSpPr>
          <p:cxnSp>
            <p:nvCxnSpPr>
              <p:cNvPr id="356" name="Straight Connector 355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41" name="Group 340"/>
            <p:cNvGrpSpPr/>
            <p:nvPr/>
          </p:nvGrpSpPr>
          <p:grpSpPr>
            <a:xfrm>
              <a:off x="1255744" y="3236259"/>
              <a:ext cx="194825" cy="224118"/>
              <a:chOff x="1828800" y="4572000"/>
              <a:chExt cx="323473" cy="381000"/>
            </a:xfrm>
          </p:grpSpPr>
          <p:cxnSp>
            <p:nvCxnSpPr>
              <p:cNvPr id="354" name="Straight Connector 353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42" name="Group 341"/>
            <p:cNvGrpSpPr/>
            <p:nvPr/>
          </p:nvGrpSpPr>
          <p:grpSpPr>
            <a:xfrm>
              <a:off x="1865942" y="3236259"/>
              <a:ext cx="194825" cy="224118"/>
              <a:chOff x="1828800" y="4572000"/>
              <a:chExt cx="323473" cy="381000"/>
            </a:xfrm>
          </p:grpSpPr>
          <p:cxnSp>
            <p:nvCxnSpPr>
              <p:cNvPr id="352" name="Straight Connector 351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43" name="Group 342"/>
            <p:cNvGrpSpPr/>
            <p:nvPr/>
          </p:nvGrpSpPr>
          <p:grpSpPr>
            <a:xfrm>
              <a:off x="2407411" y="3205927"/>
              <a:ext cx="194825" cy="224118"/>
              <a:chOff x="1828800" y="4572000"/>
              <a:chExt cx="323473" cy="381000"/>
            </a:xfrm>
          </p:grpSpPr>
          <p:cxnSp>
            <p:nvCxnSpPr>
              <p:cNvPr id="350" name="Straight Connector 349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44" name="Group 343"/>
            <p:cNvGrpSpPr/>
            <p:nvPr/>
          </p:nvGrpSpPr>
          <p:grpSpPr>
            <a:xfrm>
              <a:off x="3558394" y="2446146"/>
              <a:ext cx="194825" cy="224118"/>
              <a:chOff x="1828800" y="4572000"/>
              <a:chExt cx="323473" cy="381000"/>
            </a:xfrm>
          </p:grpSpPr>
          <p:cxnSp>
            <p:nvCxnSpPr>
              <p:cNvPr id="348" name="Straight Connector 347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45" name="Group 344"/>
            <p:cNvGrpSpPr/>
            <p:nvPr/>
          </p:nvGrpSpPr>
          <p:grpSpPr>
            <a:xfrm>
              <a:off x="2384425" y="1264023"/>
              <a:ext cx="194825" cy="224118"/>
              <a:chOff x="1828800" y="4572000"/>
              <a:chExt cx="323473" cy="381000"/>
            </a:xfrm>
          </p:grpSpPr>
          <p:cxnSp>
            <p:nvCxnSpPr>
              <p:cNvPr id="346" name="Straight Connector 345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Group 367"/>
          <p:cNvGrpSpPr/>
          <p:nvPr/>
        </p:nvGrpSpPr>
        <p:grpSpPr>
          <a:xfrm>
            <a:off x="381000" y="3886200"/>
            <a:ext cx="3810000" cy="2667000"/>
            <a:chOff x="381000" y="1066800"/>
            <a:chExt cx="3810000" cy="2667000"/>
          </a:xfrm>
        </p:grpSpPr>
        <p:sp>
          <p:nvSpPr>
            <p:cNvPr id="369" name="Rectangle 368"/>
            <p:cNvSpPr/>
            <p:nvPr/>
          </p:nvSpPr>
          <p:spPr>
            <a:xfrm>
              <a:off x="381000" y="1066800"/>
              <a:ext cx="3810000" cy="2667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/>
            <p:cNvSpPr/>
            <p:nvPr/>
          </p:nvSpPr>
          <p:spPr>
            <a:xfrm>
              <a:off x="2321206" y="1219200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/>
            <p:cNvSpPr/>
            <p:nvPr/>
          </p:nvSpPr>
          <p:spPr>
            <a:xfrm>
              <a:off x="1632558" y="1841182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/>
            <p:cNvSpPr/>
            <p:nvPr/>
          </p:nvSpPr>
          <p:spPr>
            <a:xfrm>
              <a:off x="3193205" y="1843622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/>
            <p:cNvSpPr/>
            <p:nvPr/>
          </p:nvSpPr>
          <p:spPr>
            <a:xfrm>
              <a:off x="1127944" y="2416344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/>
            <p:cNvSpPr/>
            <p:nvPr/>
          </p:nvSpPr>
          <p:spPr>
            <a:xfrm>
              <a:off x="1859305" y="2416344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/>
            <p:cNvSpPr/>
            <p:nvPr/>
          </p:nvSpPr>
          <p:spPr>
            <a:xfrm>
              <a:off x="2871942" y="2416344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/>
            <p:cNvSpPr/>
            <p:nvPr/>
          </p:nvSpPr>
          <p:spPr>
            <a:xfrm>
              <a:off x="2975781" y="3161104"/>
              <a:ext cx="321263" cy="31376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/>
            <p:cNvCxnSpPr>
              <a:stCxn id="370" idx="3"/>
              <a:endCxn id="371" idx="7"/>
            </p:cNvCxnSpPr>
            <p:nvPr/>
          </p:nvCxnSpPr>
          <p:spPr>
            <a:xfrm flipH="1">
              <a:off x="1906773" y="1487015"/>
              <a:ext cx="461481" cy="400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>
              <a:stCxn id="371" idx="3"/>
              <a:endCxn id="373" idx="7"/>
            </p:cNvCxnSpPr>
            <p:nvPr/>
          </p:nvCxnSpPr>
          <p:spPr>
            <a:xfrm flipH="1">
              <a:off x="1402159" y="2108996"/>
              <a:ext cx="277448" cy="353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>
              <a:stCxn id="371" idx="5"/>
              <a:endCxn id="374" idx="0"/>
            </p:cNvCxnSpPr>
            <p:nvPr/>
          </p:nvCxnSpPr>
          <p:spPr>
            <a:xfrm>
              <a:off x="1906773" y="2108996"/>
              <a:ext cx="113164" cy="307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>
              <a:stCxn id="370" idx="5"/>
              <a:endCxn id="372" idx="1"/>
            </p:cNvCxnSpPr>
            <p:nvPr/>
          </p:nvCxnSpPr>
          <p:spPr>
            <a:xfrm>
              <a:off x="2595420" y="1487015"/>
              <a:ext cx="644832" cy="4025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>
              <a:stCxn id="372" idx="3"/>
              <a:endCxn id="375" idx="0"/>
            </p:cNvCxnSpPr>
            <p:nvPr/>
          </p:nvCxnSpPr>
          <p:spPr>
            <a:xfrm flipH="1">
              <a:off x="3032573" y="2111437"/>
              <a:ext cx="207679" cy="304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>
              <a:stCxn id="375" idx="4"/>
              <a:endCxn id="376" idx="0"/>
            </p:cNvCxnSpPr>
            <p:nvPr/>
          </p:nvCxnSpPr>
          <p:spPr>
            <a:xfrm>
              <a:off x="3032573" y="2730108"/>
              <a:ext cx="103839" cy="430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3" name="Group 382"/>
            <p:cNvGrpSpPr/>
            <p:nvPr/>
          </p:nvGrpSpPr>
          <p:grpSpPr>
            <a:xfrm>
              <a:off x="1190594" y="2462294"/>
              <a:ext cx="194825" cy="224118"/>
              <a:chOff x="1828800" y="4572000"/>
              <a:chExt cx="323473" cy="381000"/>
            </a:xfrm>
          </p:grpSpPr>
          <p:cxnSp>
            <p:nvCxnSpPr>
              <p:cNvPr id="424" name="Straight Connector 423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84" name="Group 383"/>
            <p:cNvGrpSpPr/>
            <p:nvPr/>
          </p:nvGrpSpPr>
          <p:grpSpPr>
            <a:xfrm>
              <a:off x="1922524" y="2468558"/>
              <a:ext cx="194825" cy="224118"/>
              <a:chOff x="1828800" y="4572000"/>
              <a:chExt cx="323473" cy="381000"/>
            </a:xfrm>
          </p:grpSpPr>
          <p:cxnSp>
            <p:nvCxnSpPr>
              <p:cNvPr id="422" name="Straight Connector 421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85" name="Group 384"/>
            <p:cNvGrpSpPr/>
            <p:nvPr/>
          </p:nvGrpSpPr>
          <p:grpSpPr>
            <a:xfrm>
              <a:off x="2941588" y="2461167"/>
              <a:ext cx="194825" cy="224118"/>
              <a:chOff x="1828800" y="4572000"/>
              <a:chExt cx="323473" cy="381000"/>
            </a:xfrm>
          </p:grpSpPr>
          <p:cxnSp>
            <p:nvCxnSpPr>
              <p:cNvPr id="420" name="Straight Connector 419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oup 385"/>
            <p:cNvGrpSpPr/>
            <p:nvPr/>
          </p:nvGrpSpPr>
          <p:grpSpPr>
            <a:xfrm>
              <a:off x="1695777" y="1876481"/>
              <a:ext cx="194825" cy="224118"/>
              <a:chOff x="1828800" y="4572000"/>
              <a:chExt cx="323473" cy="381000"/>
            </a:xfrm>
          </p:grpSpPr>
          <p:cxnSp>
            <p:nvCxnSpPr>
              <p:cNvPr id="418" name="Straight Connector 417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87" name="Group 386"/>
            <p:cNvGrpSpPr/>
            <p:nvPr/>
          </p:nvGrpSpPr>
          <p:grpSpPr>
            <a:xfrm>
              <a:off x="3256423" y="1887132"/>
              <a:ext cx="194825" cy="224118"/>
              <a:chOff x="1828800" y="4572000"/>
              <a:chExt cx="323473" cy="381000"/>
            </a:xfrm>
          </p:grpSpPr>
          <p:cxnSp>
            <p:nvCxnSpPr>
              <p:cNvPr id="416" name="Straight Connector 415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88" name="Oval 387"/>
            <p:cNvSpPr/>
            <p:nvPr/>
          </p:nvSpPr>
          <p:spPr>
            <a:xfrm>
              <a:off x="643550" y="3191435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1204039" y="3191435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1802723" y="3191435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2321206" y="3177302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2" name="Straight Connector 391"/>
            <p:cNvCxnSpPr>
              <a:stCxn id="373" idx="3"/>
              <a:endCxn id="388" idx="0"/>
            </p:cNvCxnSpPr>
            <p:nvPr/>
          </p:nvCxnSpPr>
          <p:spPr>
            <a:xfrm flipH="1">
              <a:off x="804181" y="2684158"/>
              <a:ext cx="370810" cy="507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>
              <a:stCxn id="373" idx="4"/>
              <a:endCxn id="389" idx="0"/>
            </p:cNvCxnSpPr>
            <p:nvPr/>
          </p:nvCxnSpPr>
          <p:spPr>
            <a:xfrm>
              <a:off x="1288575" y="2730108"/>
              <a:ext cx="76095" cy="461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>
              <a:stCxn id="374" idx="4"/>
              <a:endCxn id="390" idx="0"/>
            </p:cNvCxnSpPr>
            <p:nvPr/>
          </p:nvCxnSpPr>
          <p:spPr>
            <a:xfrm flipH="1">
              <a:off x="1963355" y="2730108"/>
              <a:ext cx="56582" cy="461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>
              <a:stCxn id="374" idx="4"/>
              <a:endCxn id="391" idx="0"/>
            </p:cNvCxnSpPr>
            <p:nvPr/>
          </p:nvCxnSpPr>
          <p:spPr>
            <a:xfrm>
              <a:off x="2019937" y="2730108"/>
              <a:ext cx="461901" cy="44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6" name="Oval 395"/>
            <p:cNvSpPr/>
            <p:nvPr/>
          </p:nvSpPr>
          <p:spPr>
            <a:xfrm>
              <a:off x="3488737" y="2402808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7" name="Straight Connector 396"/>
            <p:cNvCxnSpPr>
              <a:stCxn id="372" idx="5"/>
              <a:endCxn id="396" idx="0"/>
            </p:cNvCxnSpPr>
            <p:nvPr/>
          </p:nvCxnSpPr>
          <p:spPr>
            <a:xfrm>
              <a:off x="3467420" y="2111437"/>
              <a:ext cx="181949" cy="2913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8" name="Group 397"/>
            <p:cNvGrpSpPr/>
            <p:nvPr/>
          </p:nvGrpSpPr>
          <p:grpSpPr>
            <a:xfrm>
              <a:off x="706768" y="3250751"/>
              <a:ext cx="194825" cy="224118"/>
              <a:chOff x="1828800" y="4572000"/>
              <a:chExt cx="323473" cy="381000"/>
            </a:xfrm>
          </p:grpSpPr>
          <p:cxnSp>
            <p:nvCxnSpPr>
              <p:cNvPr id="414" name="Straight Connector 413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99" name="Group 398"/>
            <p:cNvGrpSpPr/>
            <p:nvPr/>
          </p:nvGrpSpPr>
          <p:grpSpPr>
            <a:xfrm>
              <a:off x="1255744" y="3236259"/>
              <a:ext cx="194825" cy="224118"/>
              <a:chOff x="1828800" y="4572000"/>
              <a:chExt cx="323473" cy="381000"/>
            </a:xfrm>
          </p:grpSpPr>
          <p:cxnSp>
            <p:nvCxnSpPr>
              <p:cNvPr id="412" name="Straight Connector 411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00" name="Group 399"/>
            <p:cNvGrpSpPr/>
            <p:nvPr/>
          </p:nvGrpSpPr>
          <p:grpSpPr>
            <a:xfrm>
              <a:off x="1865942" y="3236259"/>
              <a:ext cx="194825" cy="224118"/>
              <a:chOff x="1828800" y="4572000"/>
              <a:chExt cx="323473" cy="381000"/>
            </a:xfrm>
          </p:grpSpPr>
          <p:cxnSp>
            <p:nvCxnSpPr>
              <p:cNvPr id="410" name="Straight Connector 409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01" name="Group 400"/>
            <p:cNvGrpSpPr/>
            <p:nvPr/>
          </p:nvGrpSpPr>
          <p:grpSpPr>
            <a:xfrm>
              <a:off x="2407411" y="3205927"/>
              <a:ext cx="194825" cy="224118"/>
              <a:chOff x="1828800" y="4572000"/>
              <a:chExt cx="323473" cy="381000"/>
            </a:xfrm>
          </p:grpSpPr>
          <p:cxnSp>
            <p:nvCxnSpPr>
              <p:cNvPr id="408" name="Straight Connector 407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02" name="Group 401"/>
            <p:cNvGrpSpPr/>
            <p:nvPr/>
          </p:nvGrpSpPr>
          <p:grpSpPr>
            <a:xfrm>
              <a:off x="3558394" y="2446146"/>
              <a:ext cx="194825" cy="224118"/>
              <a:chOff x="1828800" y="4572000"/>
              <a:chExt cx="323473" cy="381000"/>
            </a:xfrm>
          </p:grpSpPr>
          <p:cxnSp>
            <p:nvCxnSpPr>
              <p:cNvPr id="406" name="Straight Connector 405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03" name="Group 402"/>
            <p:cNvGrpSpPr/>
            <p:nvPr/>
          </p:nvGrpSpPr>
          <p:grpSpPr>
            <a:xfrm>
              <a:off x="2384425" y="1264023"/>
              <a:ext cx="194825" cy="224118"/>
              <a:chOff x="1828800" y="4572000"/>
              <a:chExt cx="323473" cy="381000"/>
            </a:xfrm>
          </p:grpSpPr>
          <p:cxnSp>
            <p:nvCxnSpPr>
              <p:cNvPr id="404" name="Straight Connector 403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6" name="Group 425"/>
          <p:cNvGrpSpPr/>
          <p:nvPr/>
        </p:nvGrpSpPr>
        <p:grpSpPr>
          <a:xfrm>
            <a:off x="4572000" y="3886200"/>
            <a:ext cx="3810000" cy="2667000"/>
            <a:chOff x="381000" y="1066800"/>
            <a:chExt cx="3810000" cy="2667000"/>
          </a:xfrm>
        </p:grpSpPr>
        <p:sp>
          <p:nvSpPr>
            <p:cNvPr id="427" name="Rectangle 426"/>
            <p:cNvSpPr/>
            <p:nvPr/>
          </p:nvSpPr>
          <p:spPr>
            <a:xfrm>
              <a:off x="381000" y="1066800"/>
              <a:ext cx="3810000" cy="2667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/>
            <p:cNvSpPr/>
            <p:nvPr/>
          </p:nvSpPr>
          <p:spPr>
            <a:xfrm>
              <a:off x="2321206" y="1219200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/>
            <p:cNvSpPr/>
            <p:nvPr/>
          </p:nvSpPr>
          <p:spPr>
            <a:xfrm>
              <a:off x="1632558" y="1841182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/>
            <p:cNvSpPr/>
            <p:nvPr/>
          </p:nvSpPr>
          <p:spPr>
            <a:xfrm>
              <a:off x="3193205" y="1843622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/>
            <p:cNvSpPr/>
            <p:nvPr/>
          </p:nvSpPr>
          <p:spPr>
            <a:xfrm>
              <a:off x="1127944" y="2416344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/>
            <p:cNvSpPr/>
            <p:nvPr/>
          </p:nvSpPr>
          <p:spPr>
            <a:xfrm>
              <a:off x="1859305" y="2416344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/>
            <p:cNvSpPr/>
            <p:nvPr/>
          </p:nvSpPr>
          <p:spPr>
            <a:xfrm>
              <a:off x="2871942" y="2416344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/>
            <p:cNvSpPr/>
            <p:nvPr/>
          </p:nvSpPr>
          <p:spPr>
            <a:xfrm>
              <a:off x="2975781" y="3161104"/>
              <a:ext cx="321263" cy="31376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5" name="Straight Connector 434"/>
            <p:cNvCxnSpPr>
              <a:stCxn id="428" idx="3"/>
              <a:endCxn id="429" idx="7"/>
            </p:cNvCxnSpPr>
            <p:nvPr/>
          </p:nvCxnSpPr>
          <p:spPr>
            <a:xfrm flipH="1">
              <a:off x="1906773" y="1487015"/>
              <a:ext cx="461481" cy="400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>
              <a:stCxn id="429" idx="3"/>
              <a:endCxn id="431" idx="7"/>
            </p:cNvCxnSpPr>
            <p:nvPr/>
          </p:nvCxnSpPr>
          <p:spPr>
            <a:xfrm flipH="1">
              <a:off x="1402159" y="2108996"/>
              <a:ext cx="277448" cy="353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>
              <a:stCxn id="429" idx="5"/>
              <a:endCxn id="432" idx="0"/>
            </p:cNvCxnSpPr>
            <p:nvPr/>
          </p:nvCxnSpPr>
          <p:spPr>
            <a:xfrm>
              <a:off x="1906773" y="2108996"/>
              <a:ext cx="113164" cy="307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>
              <a:stCxn id="428" idx="5"/>
              <a:endCxn id="430" idx="1"/>
            </p:cNvCxnSpPr>
            <p:nvPr/>
          </p:nvCxnSpPr>
          <p:spPr>
            <a:xfrm>
              <a:off x="2595420" y="1487015"/>
              <a:ext cx="644832" cy="4025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>
              <a:stCxn id="430" idx="3"/>
              <a:endCxn id="433" idx="0"/>
            </p:cNvCxnSpPr>
            <p:nvPr/>
          </p:nvCxnSpPr>
          <p:spPr>
            <a:xfrm flipH="1">
              <a:off x="3032573" y="2111437"/>
              <a:ext cx="207679" cy="304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>
              <a:stCxn id="433" idx="4"/>
              <a:endCxn id="434" idx="0"/>
            </p:cNvCxnSpPr>
            <p:nvPr/>
          </p:nvCxnSpPr>
          <p:spPr>
            <a:xfrm>
              <a:off x="3032573" y="2730108"/>
              <a:ext cx="103839" cy="430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1" name="Group 440"/>
            <p:cNvGrpSpPr/>
            <p:nvPr/>
          </p:nvGrpSpPr>
          <p:grpSpPr>
            <a:xfrm>
              <a:off x="1190594" y="2462294"/>
              <a:ext cx="194825" cy="224118"/>
              <a:chOff x="1828800" y="4572000"/>
              <a:chExt cx="323473" cy="381000"/>
            </a:xfrm>
          </p:grpSpPr>
          <p:cxnSp>
            <p:nvCxnSpPr>
              <p:cNvPr id="482" name="Straight Connector 481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42" name="Group 441"/>
            <p:cNvGrpSpPr/>
            <p:nvPr/>
          </p:nvGrpSpPr>
          <p:grpSpPr>
            <a:xfrm>
              <a:off x="1922524" y="2468558"/>
              <a:ext cx="194825" cy="224118"/>
              <a:chOff x="1828800" y="4572000"/>
              <a:chExt cx="323473" cy="381000"/>
            </a:xfrm>
          </p:grpSpPr>
          <p:cxnSp>
            <p:nvCxnSpPr>
              <p:cNvPr id="480" name="Straight Connector 479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43" name="Group 442"/>
            <p:cNvGrpSpPr/>
            <p:nvPr/>
          </p:nvGrpSpPr>
          <p:grpSpPr>
            <a:xfrm>
              <a:off x="2941588" y="2461167"/>
              <a:ext cx="194825" cy="224118"/>
              <a:chOff x="1828800" y="4572000"/>
              <a:chExt cx="323473" cy="381000"/>
            </a:xfrm>
          </p:grpSpPr>
          <p:cxnSp>
            <p:nvCxnSpPr>
              <p:cNvPr id="478" name="Straight Connector 477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Group 443"/>
            <p:cNvGrpSpPr/>
            <p:nvPr/>
          </p:nvGrpSpPr>
          <p:grpSpPr>
            <a:xfrm>
              <a:off x="1695777" y="1876481"/>
              <a:ext cx="194825" cy="224118"/>
              <a:chOff x="1828800" y="4572000"/>
              <a:chExt cx="323473" cy="381000"/>
            </a:xfrm>
          </p:grpSpPr>
          <p:cxnSp>
            <p:nvCxnSpPr>
              <p:cNvPr id="476" name="Straight Connector 475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45" name="Group 444"/>
            <p:cNvGrpSpPr/>
            <p:nvPr/>
          </p:nvGrpSpPr>
          <p:grpSpPr>
            <a:xfrm>
              <a:off x="3256423" y="1887132"/>
              <a:ext cx="194825" cy="224118"/>
              <a:chOff x="1828800" y="4572000"/>
              <a:chExt cx="323473" cy="381000"/>
            </a:xfrm>
          </p:grpSpPr>
          <p:cxnSp>
            <p:nvCxnSpPr>
              <p:cNvPr id="474" name="Straight Connector 473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46" name="Oval 445"/>
            <p:cNvSpPr/>
            <p:nvPr/>
          </p:nvSpPr>
          <p:spPr>
            <a:xfrm>
              <a:off x="643550" y="3191435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/>
            <p:cNvSpPr/>
            <p:nvPr/>
          </p:nvSpPr>
          <p:spPr>
            <a:xfrm>
              <a:off x="1204039" y="3191435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/>
            <p:cNvSpPr/>
            <p:nvPr/>
          </p:nvSpPr>
          <p:spPr>
            <a:xfrm>
              <a:off x="1802723" y="3191435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/>
            <p:cNvSpPr/>
            <p:nvPr/>
          </p:nvSpPr>
          <p:spPr>
            <a:xfrm>
              <a:off x="2321206" y="3177302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0" name="Straight Connector 449"/>
            <p:cNvCxnSpPr>
              <a:stCxn id="431" idx="3"/>
              <a:endCxn id="446" idx="0"/>
            </p:cNvCxnSpPr>
            <p:nvPr/>
          </p:nvCxnSpPr>
          <p:spPr>
            <a:xfrm flipH="1">
              <a:off x="804181" y="2684158"/>
              <a:ext cx="370810" cy="507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>
              <a:stCxn id="431" idx="4"/>
              <a:endCxn id="447" idx="0"/>
            </p:cNvCxnSpPr>
            <p:nvPr/>
          </p:nvCxnSpPr>
          <p:spPr>
            <a:xfrm>
              <a:off x="1288575" y="2730108"/>
              <a:ext cx="76095" cy="461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>
              <a:stCxn id="432" idx="4"/>
              <a:endCxn id="448" idx="0"/>
            </p:cNvCxnSpPr>
            <p:nvPr/>
          </p:nvCxnSpPr>
          <p:spPr>
            <a:xfrm flipH="1">
              <a:off x="1963355" y="2730108"/>
              <a:ext cx="56582" cy="461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>
              <a:stCxn id="432" idx="4"/>
              <a:endCxn id="449" idx="0"/>
            </p:cNvCxnSpPr>
            <p:nvPr/>
          </p:nvCxnSpPr>
          <p:spPr>
            <a:xfrm>
              <a:off x="2019937" y="2730108"/>
              <a:ext cx="461901" cy="44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Oval 453"/>
            <p:cNvSpPr/>
            <p:nvPr/>
          </p:nvSpPr>
          <p:spPr>
            <a:xfrm>
              <a:off x="3488737" y="2402808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5" name="Straight Connector 454"/>
            <p:cNvCxnSpPr>
              <a:stCxn id="430" idx="5"/>
              <a:endCxn id="454" idx="0"/>
            </p:cNvCxnSpPr>
            <p:nvPr/>
          </p:nvCxnSpPr>
          <p:spPr>
            <a:xfrm>
              <a:off x="3467420" y="2111437"/>
              <a:ext cx="181949" cy="2913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6" name="Group 455"/>
            <p:cNvGrpSpPr/>
            <p:nvPr/>
          </p:nvGrpSpPr>
          <p:grpSpPr>
            <a:xfrm>
              <a:off x="706768" y="3250751"/>
              <a:ext cx="194825" cy="224118"/>
              <a:chOff x="1828800" y="4572000"/>
              <a:chExt cx="323473" cy="381000"/>
            </a:xfrm>
          </p:grpSpPr>
          <p:cxnSp>
            <p:nvCxnSpPr>
              <p:cNvPr id="472" name="Straight Connector 471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Group 456"/>
            <p:cNvGrpSpPr/>
            <p:nvPr/>
          </p:nvGrpSpPr>
          <p:grpSpPr>
            <a:xfrm>
              <a:off x="1255744" y="3236259"/>
              <a:ext cx="194825" cy="224118"/>
              <a:chOff x="1828800" y="4572000"/>
              <a:chExt cx="323473" cy="381000"/>
            </a:xfrm>
          </p:grpSpPr>
          <p:cxnSp>
            <p:nvCxnSpPr>
              <p:cNvPr id="470" name="Straight Connector 469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58" name="Group 457"/>
            <p:cNvGrpSpPr/>
            <p:nvPr/>
          </p:nvGrpSpPr>
          <p:grpSpPr>
            <a:xfrm>
              <a:off x="1865942" y="3236259"/>
              <a:ext cx="194825" cy="224118"/>
              <a:chOff x="1828800" y="4572000"/>
              <a:chExt cx="323473" cy="381000"/>
            </a:xfrm>
          </p:grpSpPr>
          <p:cxnSp>
            <p:nvCxnSpPr>
              <p:cNvPr id="468" name="Straight Connector 467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59" name="Group 458"/>
            <p:cNvGrpSpPr/>
            <p:nvPr/>
          </p:nvGrpSpPr>
          <p:grpSpPr>
            <a:xfrm>
              <a:off x="2407411" y="3205927"/>
              <a:ext cx="194825" cy="224118"/>
              <a:chOff x="1828800" y="4572000"/>
              <a:chExt cx="323473" cy="381000"/>
            </a:xfrm>
          </p:grpSpPr>
          <p:cxnSp>
            <p:nvCxnSpPr>
              <p:cNvPr id="466" name="Straight Connector 465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60" name="Group 459"/>
            <p:cNvGrpSpPr/>
            <p:nvPr/>
          </p:nvGrpSpPr>
          <p:grpSpPr>
            <a:xfrm>
              <a:off x="3558394" y="2446146"/>
              <a:ext cx="194825" cy="224118"/>
              <a:chOff x="1828800" y="4572000"/>
              <a:chExt cx="323473" cy="381000"/>
            </a:xfrm>
          </p:grpSpPr>
          <p:cxnSp>
            <p:nvCxnSpPr>
              <p:cNvPr id="464" name="Straight Connector 463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61" name="Group 460"/>
            <p:cNvGrpSpPr/>
            <p:nvPr/>
          </p:nvGrpSpPr>
          <p:grpSpPr>
            <a:xfrm>
              <a:off x="2384425" y="1264023"/>
              <a:ext cx="194825" cy="224118"/>
              <a:chOff x="1828800" y="4572000"/>
              <a:chExt cx="323473" cy="381000"/>
            </a:xfrm>
          </p:grpSpPr>
          <p:cxnSp>
            <p:nvCxnSpPr>
              <p:cNvPr id="462" name="Straight Connector 461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84" name="Straight Connector 483"/>
          <p:cNvCxnSpPr/>
          <p:nvPr/>
        </p:nvCxnSpPr>
        <p:spPr>
          <a:xfrm>
            <a:off x="1241192" y="1676400"/>
            <a:ext cx="25688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>
            <a:off x="5355992" y="2286000"/>
            <a:ext cx="25688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>
            <a:off x="838200" y="5715000"/>
            <a:ext cx="25688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4724400" y="6400800"/>
            <a:ext cx="3505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TextBox 492"/>
          <p:cNvSpPr txBox="1"/>
          <p:nvPr/>
        </p:nvSpPr>
        <p:spPr>
          <a:xfrm>
            <a:off x="457200" y="1264023"/>
            <a:ext cx="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5" name="TextBox 494"/>
          <p:cNvSpPr txBox="1"/>
          <p:nvPr/>
        </p:nvSpPr>
        <p:spPr>
          <a:xfrm>
            <a:off x="4597787" y="1219200"/>
            <a:ext cx="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6" name="TextBox 495"/>
          <p:cNvSpPr txBox="1"/>
          <p:nvPr/>
        </p:nvSpPr>
        <p:spPr>
          <a:xfrm>
            <a:off x="457200" y="3974068"/>
            <a:ext cx="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97" name="TextBox 496"/>
          <p:cNvSpPr txBox="1"/>
          <p:nvPr/>
        </p:nvSpPr>
        <p:spPr>
          <a:xfrm>
            <a:off x="4597787" y="3962400"/>
            <a:ext cx="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25866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Depth Limited Search (Code)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%% depth limited search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%% starts a depth limited </a:t>
            </a: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search</a:t>
            </a:r>
            <a:endParaRPr lang="en-US" sz="3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depth_limited_search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(Problem, Limit) -&gt;</a:t>
            </a:r>
          </a:p>
          <a:p>
            <a:pPr marL="0" indent="0">
              <a:buNone/>
            </a:pPr>
            <a:r>
              <a:rPr lang="en-US" sz="3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dls_recursive</a:t>
            </a: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(Problem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new_solution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(Problem), </a:t>
            </a: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Limit).</a:t>
            </a:r>
            <a:endParaRPr lang="en-US" sz="3700" dirty="0">
              <a:latin typeface="Courier New" pitchFamily="49" charset="0"/>
              <a:cs typeface="Courier New" pitchFamily="49" charset="0"/>
            </a:endParaRPr>
          </a:p>
          <a:p>
            <a:endParaRPr lang="en-US" sz="3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%first try to match the goal state</a:t>
            </a:r>
          </a:p>
          <a:p>
            <a:pPr marL="0" indent="0">
              <a:buNone/>
            </a:pPr>
            <a:r>
              <a:rPr lang="en-US" sz="3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dls_recursive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#problem{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goal_state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= Goal},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#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solution_state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{state = Goal} =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SState</a:t>
            </a: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,  _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Limit) -&gt;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3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io:format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("Goals match: ~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w~n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", [Goal] </a:t>
            </a: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0" indent="0">
              <a:buNone/>
            </a:pP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found,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SState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%then see if we hit bottom</a:t>
            </a:r>
          </a:p>
          <a:p>
            <a:pPr marL="0" indent="0">
              <a:buNone/>
            </a:pPr>
            <a:r>
              <a:rPr lang="en-US" sz="3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dls_recursive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(_Problem</a:t>
            </a: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, #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solution_state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{depth = Depth}, Limit) </a:t>
            </a:r>
            <a:endParaRPr lang="en-US" sz="37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	when 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Depth &gt;= Limit -&gt;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not_found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max_depth_reached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%else generate the next possible states and iterate through them</a:t>
            </a:r>
          </a:p>
          <a:p>
            <a:pPr marL="0" indent="0">
              <a:buNone/>
            </a:pPr>
            <a:r>
              <a:rPr lang="en-US" sz="3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dls_recursive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(Problem, State, Limit) -&gt;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%expand the solution with all possible moves and go deeper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New_SStates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expand_solution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(Problem, State),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%try each one until it </a:t>
            </a: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passes or return </a:t>
            </a:r>
            <a:r>
              <a:rPr lang="en-US" sz="3700" dirty="0" err="1" smtClean="0">
                <a:latin typeface="Courier New" pitchFamily="49" charset="0"/>
                <a:cs typeface="Courier New" pitchFamily="49" charset="0"/>
              </a:rPr>
              <a:t>out_of_moves</a:t>
            </a:r>
            <a:endParaRPr lang="en-US" sz="3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dls_recurse_with_cut_off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(Problem,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New_SStates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, Limit).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1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Deepening (Code)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8305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%% iterative deepening blind search</a:t>
            </a:r>
          </a:p>
          <a:p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iterative_deepening_search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(Problem) -&gt;</a:t>
            </a: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ids_recursive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(Problem, 1).</a:t>
            </a: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500" dirty="0">
                <a:latin typeface="Courier New" pitchFamily="49" charset="0"/>
                <a:cs typeface="Courier New" pitchFamily="49" charset="0"/>
              </a:rPr>
            </a:b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ids_recursive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(Problem, Limit) -&gt;</a:t>
            </a: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    case 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depth_limited_search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(Problem, Limit) of</a:t>
            </a: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        {found,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FoundState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} -&gt;</a:t>
            </a: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print_solution_path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(Problem,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FoundState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            {found,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FoundState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        _Other -&gt;</a:t>
            </a: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io:format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("Solution not found at depth ~w,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iterating~n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", [Limit]),</a:t>
            </a: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ids_recursive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(Problem, Limit + 1)</a:t>
            </a: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    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Created several heuristics and used A* search to improve times and solve the larger yards</a:t>
            </a:r>
            <a:endParaRPr lang="en-US" dirty="0"/>
          </a:p>
        </p:txBody>
      </p:sp>
      <p:pic>
        <p:nvPicPr>
          <p:cNvPr id="4100" name="Picture 4" descr="https://encrypted-tbn1.gstatic.com/images?q=tbn:ANd9GcQXjsBIkqRqL_PJt75q_1KB6lF58EISA_MARKbmjZJF-ObA0_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200400"/>
            <a:ext cx="25336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43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A*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%Empty Fringe list means no solution can be found</a:t>
            </a:r>
          </a:p>
          <a:p>
            <a:pPr marL="0" indent="0">
              <a:buNone/>
            </a:pP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astar_search_rec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(_Problem, [], _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ClosedStates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HOfState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 -&gt;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not_found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no_solution_exists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%if Goals match, we're done</a:t>
            </a:r>
          </a:p>
          <a:p>
            <a:pPr marL="0" indent="0">
              <a:buNone/>
            </a:pP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astar_search_rec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(#problem{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goal_state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= Goal},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[ #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astar_solution_state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solution_state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= #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solution_state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{state = Goal }} =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FirstFringe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| _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RestFringe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],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ClosedStates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HOfState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 -&gt;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{found,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FirstFringe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astar_search_rec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(Problem, [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FirstFringe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RestFringe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ClosedStates,HOfState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 -&gt;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%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io:format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("~w Fringe States and ~w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ClosedStates~n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", [length(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RestFringe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 + 1, length(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ClosedStates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)]),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%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io:format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("Examining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FirstFringe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: ~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w~n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", [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FirstFringe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%generate successors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Successors =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expand_astar_solution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(Problem,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FirstFringe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HOfState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0" indent="0">
              <a:buNone/>
            </a:pP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NewFringe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handle_successors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(Successors,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RestFringe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ClosedStates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RestFringe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%sort the open array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astar_search_rec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(Problem,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NewFringe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FirstFringe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] ++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ClosedStates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HOfState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 marL="0" indent="0">
              <a:buNone/>
            </a:pPr>
            <a:endParaRPr lang="en-US" sz="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%%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AStar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util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stuff</a:t>
            </a:r>
          </a:p>
          <a:p>
            <a:pPr marL="0" indent="0">
              <a:buNone/>
            </a:pP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new_solution_astar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(#problem{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init_state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goal_state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= _Goal, yard = _Yard},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HFun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) -&gt;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#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astar_solution_state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solution_state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#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solution_state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{state =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    moves = [], depth = 0},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fvalue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HFun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) } .</a:t>
            </a:r>
          </a:p>
          <a:p>
            <a:pPr marL="0" indent="0">
              <a:buNone/>
            </a:pPr>
            <a:endParaRPr lang="en-US" sz="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%% expand solution</a:t>
            </a:r>
          </a:p>
          <a:p>
            <a:pPr marL="0" indent="0">
              <a:buNone/>
            </a:pP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expand_astar_solution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(Problem,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Astar_Solution_State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HFunOfState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) -&gt;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lists:map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(fun(Move) -&gt;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update_astar_solution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Astar_Solution_State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, Move,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HFunOfState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) end,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possible_moves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Problem#problem.yard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, Astar_Solution_State#astar_solution_state.solution_state#solution_state.state) ).</a:t>
            </a:r>
          </a:p>
        </p:txBody>
      </p:sp>
    </p:spTree>
    <p:extLst>
      <p:ext uri="{BB962C8B-B14F-4D97-AF65-F5344CB8AC3E}">
        <p14:creationId xmlns:p14="http://schemas.microsoft.com/office/powerpoint/2010/main" val="40162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not_on_goal_count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(State, Goal, _Yard) -&gt;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not_on_goal_count_acc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(State, Goal, 0).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not_on_goal_count_acc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([], _Goal,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-&gt;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not_on_goal_count_acc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([{Track, Cars} |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RestOfTracks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], Goal,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-&gt;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io:format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("Checking ~w against ~w for cars on goal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track~n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", 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[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Cars, 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cars_on_track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(Track, Goal)]),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Sum = 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cars_not_on_goal_track_count_acc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(Cars, 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cars_on_track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(Track, Goal), 0),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not_on_goal_count_acc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RestOfTracks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, Goal,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+ Sum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 marL="0" indent="0"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%% sum the distance of every car not on its goal track to the goal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dijkstra_sum_heuristic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(State, Goal, Yard) -&gt;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TrackDistances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dijkstra_all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(Yard),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%for each track in the goal state, get the distance of each element to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%where it is in the current State and sum those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%get current location of the engine and distances from that track for computing heuristic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lists:foldl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(fun({Track, Cars}, Sum) -&gt;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{Track,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CurrentDistances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 = 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lists:keyfind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(Track, 1,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TrackDistances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lists:foldl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(fun(Car,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TrackSum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 -&gt;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CurrentTrack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locate_car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(Car, State),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    {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CurrentTrack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, Distance} = 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lists:keyfind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CurrentTrack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, 1,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CurrentDistances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    %add this distance to the current sum and fold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    Distance  +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TrackSum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end, 0, Cars)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+ Sum end, 0, Goal)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+ 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out_of_order_score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(State, Goal, Yard).</a:t>
            </a:r>
          </a:p>
          <a:p>
            <a:pPr marL="0" indent="0"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1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true 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is_illegal_move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({left, t1, t2}, Yard5#problem.yard, Yard1#problem.goal_state),</a:t>
            </a:r>
          </a:p>
          <a:p>
            <a:pPr marL="0" indent="0"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false 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is_illegal_move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({right, t1, t2}, Yard5#problem.yard, Yard1#problem.init_state),</a:t>
            </a:r>
          </a:p>
          <a:p>
            <a:pPr marL="0" indent="0"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{[a],[b]} 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move_back_to_front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], []),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    {[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],[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c,d,e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]} 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move_back_to_front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], [d, e]),</a:t>
            </a:r>
          </a:p>
          <a:p>
            <a:pPr marL="0" indent="0"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[{t1, [engine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]},{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t2, [a, c]}, {t3, [b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]}]=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update_tracks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([{t1, [engine]}, {t3, [b]}], [{t2, [a, c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]}]),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    [{t1, [engine, a]}, {t3, [b]}] 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apply_move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({left, t2, t1}, [{t1, [engine]}, {t2, [a]}, {t3, [b]}]),</a:t>
            </a:r>
          </a:p>
          <a:p>
            <a:pPr marL="0" indent="0"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[{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t1,[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engine,e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]},{t4,[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b,c,a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]},{t6,[d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]}], [{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t2,[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engine,e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]},{t4,[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b,c,a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]},{t6,[d]}]] =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expand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(Yard1#problem.init_state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, Yard1#problem.yard),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    SState1 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new_solution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(Yard3),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    SState2 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update_solution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(SState1, {left, t2, t1}),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    SState3 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update_solution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(SState2, {left, t3, t1}),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    {found, SState3} 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dls_recursive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(Yard3, SState3, 0),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not_found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max_depth_reached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} 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dls_recursive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(Yard3, SState2, 1),</a:t>
            </a:r>
          </a:p>
          <a:p>
            <a:pPr marL="0" indent="0"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not_found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max_depth_reached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} 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depth_limited_search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(Yard3, 0),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not_found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out_of_moves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} 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depth_limited_search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(Yard3, 1),</a:t>
            </a:r>
          </a:p>
          <a:p>
            <a:pPr marL="0" indent="0"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{found, _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SState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} 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iterative_deepening_search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(Yard5),</a:t>
            </a:r>
          </a:p>
          <a:p>
            <a:pPr marL="0" indent="0"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[t3, t4, t6] 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get_neighbors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(Yard1#problem.yard, t5),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    [t2, t5] 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get_neighbors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(Yard1#problem.yard, t6),</a:t>
            </a:r>
          </a:p>
          <a:p>
            <a:pPr marL="0" indent="0"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5 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not_on_goal_count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(Yard1#problem.goal_state, Yard1#problem.init_state, Yard1#problem.yard),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    2 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not_on_goal_count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(Yard3#problem.init_state, Yard3#problem.goal_state, Yard3#problem.yard),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    4 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not_on_goal_count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(Yard4#problem.init_state, Yard4#problem.goal_state, Yard4#problem.yard),</a:t>
            </a:r>
          </a:p>
        </p:txBody>
      </p:sp>
    </p:spTree>
    <p:extLst>
      <p:ext uri="{BB962C8B-B14F-4D97-AF65-F5344CB8AC3E}">
        <p14:creationId xmlns:p14="http://schemas.microsoft.com/office/powerpoint/2010/main" val="109380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7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</a:p>
          <a:p>
            <a:r>
              <a:rPr lang="en-US" dirty="0" smtClean="0"/>
              <a:t>The Language</a:t>
            </a:r>
          </a:p>
          <a:p>
            <a:r>
              <a:rPr lang="en-US" dirty="0" smtClean="0"/>
              <a:t>The Solution</a:t>
            </a:r>
          </a:p>
          <a:p>
            <a:r>
              <a:rPr lang="en-US" dirty="0" smtClean="0"/>
              <a:t>The Unit Tests</a:t>
            </a:r>
          </a:p>
          <a:p>
            <a:r>
              <a:rPr lang="en-US" dirty="0" smtClean="0"/>
              <a:t>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Programming assignment from “Introduction to Artificial Intelligence” at the Univ. of Delaware</a:t>
            </a:r>
          </a:p>
          <a:p>
            <a:r>
              <a:rPr lang="en-US" sz="2800" dirty="0" smtClean="0"/>
              <a:t>Given a starting yard state and a goal state, find the list of moves to get from one to the other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27" y="3886200"/>
            <a:ext cx="66198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113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“move” consists of the engine car moving itself or a single other car and is described by the values: (direction, from-track, to-track)</a:t>
            </a:r>
          </a:p>
          <a:p>
            <a:r>
              <a:rPr lang="en-US" sz="2800" dirty="0"/>
              <a:t>No other moves are allowed; cars cannot move without using the engine, jump over other cars, or teleport from one track to </a:t>
            </a:r>
            <a:r>
              <a:rPr lang="en-US" sz="2800" dirty="0" smtClean="0"/>
              <a:t>another</a:t>
            </a:r>
            <a:endParaRPr lang="en-US" sz="2800" dirty="0"/>
          </a:p>
        </p:txBody>
      </p:sp>
      <p:pic>
        <p:nvPicPr>
          <p:cNvPr id="2050" name="Picture 2" descr="http://www.eecis.udel.edu/~decker/courses/681s07/images/yard-LEF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371975"/>
            <a:ext cx="50863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ecis.udel.edu/~decker/courses/681s07/images/yard-R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257800"/>
            <a:ext cx="5248275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3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Erlang</a:t>
            </a:r>
            <a:r>
              <a:rPr lang="en-US" sz="2400" dirty="0"/>
              <a:t> </a:t>
            </a:r>
            <a:r>
              <a:rPr lang="en-US" sz="2400" dirty="0" smtClean="0"/>
              <a:t>is </a:t>
            </a:r>
            <a:r>
              <a:rPr lang="en-US" sz="2400" dirty="0"/>
              <a:t>a general-purpose concurrent, garbage-collected programming language and runtime </a:t>
            </a:r>
            <a:r>
              <a:rPr lang="en-US" sz="2400" dirty="0" smtClean="0"/>
              <a:t>system</a:t>
            </a:r>
          </a:p>
          <a:p>
            <a:r>
              <a:rPr lang="en-US" sz="2400" dirty="0" smtClean="0"/>
              <a:t>A</a:t>
            </a:r>
            <a:r>
              <a:rPr lang="en-US" sz="2400" dirty="0"/>
              <a:t> functional language, </a:t>
            </a:r>
            <a:r>
              <a:rPr lang="en-US" sz="2400" dirty="0" smtClean="0"/>
              <a:t>with strict </a:t>
            </a:r>
            <a:r>
              <a:rPr lang="en-US" sz="2400" dirty="0"/>
              <a:t>evaluation, single assignment, </a:t>
            </a:r>
            <a:r>
              <a:rPr lang="en-US" sz="2400" dirty="0" smtClean="0"/>
              <a:t>dynamic typing and hot code swapping</a:t>
            </a:r>
            <a:endParaRPr lang="en-US" sz="2400" dirty="0" smtClean="0"/>
          </a:p>
          <a:p>
            <a:r>
              <a:rPr lang="en-US" sz="2400" dirty="0"/>
              <a:t>D</a:t>
            </a:r>
            <a:r>
              <a:rPr lang="en-US" sz="2400" dirty="0" smtClean="0"/>
              <a:t>esigned </a:t>
            </a:r>
            <a:r>
              <a:rPr lang="en-US" sz="2400" dirty="0"/>
              <a:t>by Ericsson to support distributed, fault-tolerant, soft-real-time, non-stop </a:t>
            </a:r>
            <a:r>
              <a:rPr lang="en-US" sz="2400" dirty="0" smtClean="0"/>
              <a:t>applications</a:t>
            </a:r>
          </a:p>
          <a:p>
            <a:r>
              <a:rPr lang="en-US" sz="2400" dirty="0" smtClean="0"/>
              <a:t>Powerful language primitives for actor-model based concurrency</a:t>
            </a:r>
          </a:p>
          <a:p>
            <a:r>
              <a:rPr lang="en-US" sz="2400" dirty="0" smtClean="0"/>
              <a:t>Looks like a cross between Lisp, ML and Prolog</a:t>
            </a:r>
          </a:p>
          <a:p>
            <a:r>
              <a:rPr lang="en-US" sz="2400" dirty="0" smtClean="0"/>
              <a:t>Open Telecom Platform is a set of libraries and templates for building robust distributed applications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145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Tail-optimized </a:t>
            </a:r>
            <a:r>
              <a:rPr lang="en-US" dirty="0" smtClean="0"/>
              <a:t>recursion</a:t>
            </a:r>
          </a:p>
          <a:p>
            <a:pPr lvl="1"/>
            <a:r>
              <a:rPr lang="en-US" dirty="0" smtClean="0"/>
              <a:t>Pattern Matching</a:t>
            </a:r>
          </a:p>
          <a:p>
            <a:pPr lvl="1"/>
            <a:r>
              <a:rPr lang="en-US" dirty="0" smtClean="0"/>
              <a:t>Closures</a:t>
            </a:r>
          </a:p>
          <a:p>
            <a:pPr lvl="1"/>
            <a:r>
              <a:rPr lang="en-US" dirty="0" smtClean="0"/>
              <a:t>actor-model concurrency primitives, via lightweight </a:t>
            </a:r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Macros</a:t>
            </a:r>
            <a:endParaRPr lang="en-US" dirty="0" smtClean="0"/>
          </a:p>
          <a:p>
            <a:r>
              <a:rPr lang="en-US" dirty="0" smtClean="0"/>
              <a:t>Data Types:</a:t>
            </a:r>
          </a:p>
          <a:p>
            <a:pPr lvl="1"/>
            <a:r>
              <a:rPr lang="en-US" dirty="0" smtClean="0"/>
              <a:t>Integers, floats, atoms, PIDs, references, binaries, ports, function closures</a:t>
            </a:r>
          </a:p>
          <a:p>
            <a:r>
              <a:rPr lang="en-US" dirty="0" smtClean="0"/>
              <a:t>Compound Types:</a:t>
            </a:r>
          </a:p>
          <a:p>
            <a:pPr lvl="1"/>
            <a:r>
              <a:rPr lang="en-US" dirty="0" smtClean="0"/>
              <a:t>Lists: [Var1, Var2, atom, 34]</a:t>
            </a:r>
          </a:p>
          <a:p>
            <a:pPr lvl="1"/>
            <a:r>
              <a:rPr lang="en-US" dirty="0" smtClean="0"/>
              <a:t>Tuples: {fixed, length, structure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Records: syntax sugar for named Tuples (similar to </a:t>
            </a:r>
            <a:r>
              <a:rPr lang="en-US" dirty="0" err="1" smtClean="0"/>
              <a:t>structs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7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dirty="0" smtClean="0"/>
              <a:t>Function Examples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If 0, then return 1, otherwise (note the semicolon ; meaning 'else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is_integer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(N-1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([])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If the list [] is empty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, return an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empty list (nothing to sort)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Pivot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|Rest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Recursively compose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list with 'Front' for all elements that should be before 'Pivot'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then 'Pivot' </a:t>
            </a:r>
            <a:endParaRPr lang="en-US" sz="1600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then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'Back' for all elements that should be after 'Pivot'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([Front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||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Front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Rest,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Front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Pivot])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++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[Pivot]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([Back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||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Back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Rest,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Back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Pivot]).</a:t>
            </a:r>
          </a:p>
        </p:txBody>
      </p:sp>
    </p:spTree>
    <p:extLst>
      <p:ext uri="{BB962C8B-B14F-4D97-AF65-F5344CB8AC3E}">
        <p14:creationId xmlns:p14="http://schemas.microsoft.com/office/powerpoint/2010/main" val="395348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Concurrency Examples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ServerProcess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web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start_server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[Port,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MaxConnections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ServerProcess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pause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},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a_message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do_something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DataContent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handle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DataContent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{hello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Text}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io:format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("Got hello message: ~s",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[Text]);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{goodbye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Text}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io:format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("Got goodbye message: ~s",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[Text])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% simple, run forever server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(State) -&gt;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Message -&gt;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handle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(State, Message)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).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89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Connectivity List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[{t1, t2}, {t1, t3}, {t3, t5}, {t4, t5}, {t2, t6}, {t5, t6}]</a:t>
            </a:r>
            <a:endParaRPr lang="en-US" sz="1600" dirty="0" smtClean="0"/>
          </a:p>
          <a:p>
            <a:pPr lvl="1"/>
            <a:r>
              <a:rPr lang="en-US" dirty="0" smtClean="0"/>
              <a:t>State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[{t1, [engine]}, {t2, [e]}, {t4, [b, c, a]}, {t6, [d]}]</a:t>
            </a:r>
          </a:p>
          <a:p>
            <a:pPr lvl="1"/>
            <a:r>
              <a:rPr lang="en-US" dirty="0" smtClean="0"/>
              <a:t>Problem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-define(PROBLEM1,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#problem{yard = [{t1, t2}, {t1, t3}, {t3, t5}, {t4, t5}, {t2, t6}, {t5, t6}],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init_state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[{t1, [engine]}, {t2, [e]}, {t4, [b, c, a]}, {t6, [d]}],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goal_state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[{t1, [engine, a, b, c, d, e]}] }).</a:t>
            </a:r>
          </a:p>
          <a:p>
            <a:pPr lvl="1"/>
            <a:r>
              <a:rPr lang="en-US" dirty="0"/>
              <a:t>Solution </a:t>
            </a:r>
            <a:r>
              <a:rPr lang="en-US" dirty="0" smtClean="0"/>
              <a:t>State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{state = #state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{},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moves}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7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1301</Words>
  <Application>Microsoft Office PowerPoint</Application>
  <PresentationFormat>On-screen Show (4:3)</PresentationFormat>
  <Paragraphs>230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Solving The Train Yard Search with Erlang</vt:lpstr>
      <vt:lpstr>Contents</vt:lpstr>
      <vt:lpstr>The Problem</vt:lpstr>
      <vt:lpstr>The Problem (Cont.)</vt:lpstr>
      <vt:lpstr>The Language</vt:lpstr>
      <vt:lpstr>PowerPoint Presentation</vt:lpstr>
      <vt:lpstr>PowerPoint Presentation</vt:lpstr>
      <vt:lpstr>PowerPoint Presentation</vt:lpstr>
      <vt:lpstr>The Solution</vt:lpstr>
      <vt:lpstr>Solution Utilities</vt:lpstr>
      <vt:lpstr>Depth Limited Search</vt:lpstr>
      <vt:lpstr>Iterative Deepening</vt:lpstr>
      <vt:lpstr>Depth Limited Search (Code)</vt:lpstr>
      <vt:lpstr>Iterative Deepening (Code)</vt:lpstr>
      <vt:lpstr>Heuristic Search</vt:lpstr>
      <vt:lpstr>A* Search</vt:lpstr>
      <vt:lpstr>Heuristics</vt:lpstr>
      <vt:lpstr>Unit Tests</vt:lpstr>
      <vt:lpstr>Results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Solvingthe Train Yard Search with Erlang</dc:title>
  <dc:creator>Brian Williams</dc:creator>
  <cp:lastModifiedBy>Brian Williams</cp:lastModifiedBy>
  <cp:revision>81</cp:revision>
  <dcterms:created xsi:type="dcterms:W3CDTF">2012-11-29T17:30:54Z</dcterms:created>
  <dcterms:modified xsi:type="dcterms:W3CDTF">2012-12-03T17:37:43Z</dcterms:modified>
</cp:coreProperties>
</file>