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0" r:id="rId3"/>
    <p:sldId id="855" r:id="rId4"/>
    <p:sldId id="856" r:id="rId5"/>
    <p:sldId id="857" r:id="rId6"/>
    <p:sldId id="858" r:id="rId7"/>
    <p:sldId id="860" r:id="rId8"/>
    <p:sldId id="859" r:id="rId9"/>
    <p:sldId id="861" r:id="rId10"/>
    <p:sldId id="8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07A6-F614-B400-67A0-1DBCEC700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E4CBA-4C98-2702-1E39-3CF6F047E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033B3-A463-EE2E-3D45-A7D676DC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0477-7931-800A-06AC-681900B9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64D78-F3B3-A8D8-7D5E-483DA6DF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0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5E36-F9D6-36AF-B74A-39D70F73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01BEB-3396-D10B-47CA-F249DE546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D9CD4-2F00-60B0-7143-46967F9C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0DC8F-8FBF-6F18-5CB5-8ECC1610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F9F47-2541-44EF-6309-711385E0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2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15CAD-F80F-AA2E-897E-2290AE58E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320D8-CC01-370B-735B-975C662C7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269DF-0BDB-230E-0C7A-C284C81A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76895-4C6F-D905-FED6-1EFBE8BC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2D835-AA45-5384-8564-BD6ACF18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0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375C-E4A7-30B2-87C9-0DAC8352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45B76-7353-E3FA-1472-76F6B2DD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1DDB0-5D39-9722-6BB9-43AC2743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81782-A2A0-2638-D516-D8773A36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B3A11-EF9C-F02E-0711-F7A2CEF6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3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91A8-5DEB-04A3-8F1C-B5B700ED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7CE26-B62A-60A8-98C1-4BC6CD0C6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C6904-0199-EEF7-40CD-10F11756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63DD8-E908-4E35-DC26-02FEBC99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80AEA-32C2-9013-5A04-DAF889E5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7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9C8C-9545-D2DC-771D-759EB082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7078-3272-01A4-CDC3-AFEE34448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195E0-48AB-A8FE-49D2-7296DB4F0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D95EF-4699-CE82-79B5-B0A1235A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8503E-8BEC-EBBF-EB84-C171E681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27AD9-277A-4778-1717-AB8EE346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6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9BEF-11B4-9A40-625E-F3242E2A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55E6E-D7B7-E80A-801A-783718A66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55D03-E6C7-9CFA-F780-B78645201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B09FF-B5F5-EFE9-DE3F-EEF17F588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4F056-F092-B9C9-265C-660FAB2E7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54E8C-299B-8874-C22C-E699C2E4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C29D0C-103D-A431-3234-C56DC940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674E6-64A0-C435-CE70-C7E60162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3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F88F-4E43-8C14-6215-9D6E445E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BB82A-F41F-7C88-4018-D0BC81F9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4B214-13B0-A504-4AA4-9F12F11B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8B84D-2537-92C0-9C7F-40708914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5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7E682-754B-B584-4433-F080DF91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F01A6-0EF8-9E19-7C38-2A302E79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FDC31-2E8F-A1FB-94AB-3D8BAD99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0788-B5F2-3C98-C629-C3C57434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9FB3D-2107-F8AD-D1FA-A84DEC05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6AA8F-75BD-777B-A585-7AF5F2502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BE2B4-EF12-1E5F-2378-306D0A70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73227-3E54-1BE9-6942-385C62FD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2DE95-48EF-C32F-E9E8-3D5C781F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3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CE3B-97A9-FE79-F51D-C747C03A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090C5-8013-5710-50D6-6304BCFA6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C8F4E-058E-9C4D-967A-CB3BC8787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86863-8CD0-C391-C41C-2522745A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FABA-303A-4EBD-8BCC-D5FC76AD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9CF34-FAAF-53CC-E3A1-AE57D1E6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6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15BA1-2DFA-9ECA-DC16-D325C36B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C1473-B0E8-7900-0E39-3E135078D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AF0FD-7A77-54BC-2316-7570E0F2A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C3CF2-A6A7-B249-0AB4-DEA37279B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758BF-FE2B-2C83-832F-DC1719FD5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5E1A1-95AC-4E24-932B-BBBFAF3B3452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Mixtape: The Podcast">
            <a:extLst>
              <a:ext uri="{FF2B5EF4-FFF2-40B4-BE49-F238E27FC236}">
                <a16:creationId xmlns:a16="http://schemas.microsoft.com/office/drawing/2014/main" id="{F6042501-FDDE-B9E0-17B1-720B4CBE46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986" y="32657"/>
            <a:ext cx="1094014" cy="109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83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eai.org/events/100th-annual-conference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eaweb.org/resources/students/grad-prep/funding" TargetMode="External"/><Relationship Id="rId2" Type="http://schemas.openxmlformats.org/officeDocument/2006/relationships/hyperlink" Target="https://www.theihs.org/funding-opportuniti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arwick.ac.uk/fac/soc/economics/staff/crei/vhs/" TargetMode="External"/><Relationship Id="rId2" Type="http://schemas.openxmlformats.org/officeDocument/2006/relationships/hyperlink" Target="http://jenniferdoleac.com/vice-semina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eaweb.org/resources/online-seminars" TargetMode="External"/><Relationship Id="rId4" Type="http://schemas.openxmlformats.org/officeDocument/2006/relationships/hyperlink" Target="https://sites.google.com/view/amleds/hom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5D9332-8D52-8E52-57C9-1A1FA1726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8FE20B1-B115-8FE0-52F8-EE974594945D}"/>
              </a:ext>
            </a:extLst>
          </p:cNvPr>
          <p:cNvSpPr txBox="1">
            <a:spLocks/>
          </p:cNvSpPr>
          <p:nvPr/>
        </p:nvSpPr>
        <p:spPr>
          <a:xfrm>
            <a:off x="838200" y="5560477"/>
            <a:ext cx="10515600" cy="7191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Palatino Linotype" panose="02040502050505030304" pitchFamily="18" charset="0"/>
              </a:rPr>
              <a:t>Section 8. </a:t>
            </a:r>
            <a:r>
              <a:rPr lang="en-US" sz="3600" b="1" dirty="0">
                <a:latin typeface="Palatino Linotype" panose="02040502050505030304" pitchFamily="18" charset="0"/>
              </a:rPr>
              <a:t>Conferences and Networking </a:t>
            </a:r>
          </a:p>
        </p:txBody>
      </p:sp>
    </p:spTree>
    <p:extLst>
      <p:ext uri="{BB962C8B-B14F-4D97-AF65-F5344CB8AC3E}">
        <p14:creationId xmlns:p14="http://schemas.microsoft.com/office/powerpoint/2010/main" val="44657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1" y="1346662"/>
            <a:ext cx="11986953" cy="522039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As a young professor, should I get involved with my department’s seminar series?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YES!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Many departments try to protect their juniors from service-related duties.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It takes effort to run a seminar series, but as a junior professor this experience can be extremely valuable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Invite people in your area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Invite editors from journals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Even as a graduate student, if your department will let you help in organizing the seminar series, go for it!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If you are in department with a sparse seminar budget, try to find some grant $ to help fund it.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If you are in a department with 5 seminars/week (or more!), get involved with the one specific to your field.  Here is where you do not want to spread yourself too thin.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FFCC9F-C3B2-ABA5-0D5D-7DCDC153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96" y="399010"/>
            <a:ext cx="10515600" cy="72641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Palatino Linotype" panose="02040502050505030304" pitchFamily="18" charset="0"/>
              </a:rPr>
              <a:t>Networking: FAQs</a:t>
            </a:r>
          </a:p>
        </p:txBody>
      </p:sp>
    </p:spTree>
    <p:extLst>
      <p:ext uri="{BB962C8B-B14F-4D97-AF65-F5344CB8AC3E}">
        <p14:creationId xmlns:p14="http://schemas.microsoft.com/office/powerpoint/2010/main" val="313568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CC9F-C3B2-ABA5-0D5D-7DCDC153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177114"/>
            <a:ext cx="11220450" cy="8810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Palatino Linotype" panose="02040502050505030304" pitchFamily="18" charset="0"/>
              </a:rPr>
              <a:t>Conferences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9D46-8500-B0F5-AA06-4640B90F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2326"/>
            <a:ext cx="12192000" cy="557856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Palatino Linotype" panose="02040502050505030304" pitchFamily="18" charset="0"/>
              </a:rPr>
              <a:t>There are a lot of economics conferences!  Which ones should I attend?  </a:t>
            </a:r>
          </a:p>
          <a:p>
            <a:r>
              <a:rPr lang="en-US" sz="2200" dirty="0">
                <a:latin typeface="Palatino Linotype" panose="02040502050505030304" pitchFamily="18" charset="0"/>
              </a:rPr>
              <a:t>As a grad student and junior professor, I went to many conferences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Was able to figure out which ones I liked early in my career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Too much travel, however, comes at a loss of productivity</a:t>
            </a:r>
          </a:p>
          <a:p>
            <a:r>
              <a:rPr lang="en-US" sz="2200" dirty="0">
                <a:latin typeface="Palatino Linotype" panose="02040502050505030304" pitchFamily="18" charset="0"/>
              </a:rPr>
              <a:t>I think going to 3 or 4 a year is plenty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American Economic Association Annual Meeting (maybe not so much anymore?)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Regional conference (in order of quality:  SEAs, WEAs, EEAs/MEAs)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A conference specific to your field.  For instance…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Labor: Society of Labor Economics Annual Meeting (SOLEs)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Health: American Society of Health Economists Annual Meeting (</a:t>
            </a:r>
            <a:r>
              <a:rPr lang="en-US" sz="1600" dirty="0" err="1">
                <a:latin typeface="Palatino Linotype" panose="02040502050505030304" pitchFamily="18" charset="0"/>
              </a:rPr>
              <a:t>ASHEcon</a:t>
            </a:r>
            <a:r>
              <a:rPr lang="en-US" sz="1600" dirty="0">
                <a:latin typeface="Palatino Linotype" panose="02040502050505030304" pitchFamily="18" charset="0"/>
              </a:rPr>
              <a:t>)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Environmental/Resources: Association of Environmental and Resource Economists Annual Summer Conference (AERE)</a:t>
            </a:r>
          </a:p>
          <a:p>
            <a:r>
              <a:rPr lang="en-US" sz="2200" dirty="0">
                <a:latin typeface="Palatino Linotype" panose="02040502050505030304" pitchFamily="18" charset="0"/>
              </a:rPr>
              <a:t>Interdisciplinary conferences that should be on your radar</a:t>
            </a:r>
          </a:p>
          <a:p>
            <a:pPr lvl="1"/>
            <a:r>
              <a:rPr lang="en-US" sz="1600" dirty="0">
                <a:latin typeface="Palatino Linotype" panose="02040502050505030304" pitchFamily="18" charset="0"/>
              </a:rPr>
              <a:t>Population Association of America Annual Meeting (PAAs)</a:t>
            </a:r>
          </a:p>
          <a:p>
            <a:pPr lvl="2"/>
            <a:r>
              <a:rPr lang="en-US" sz="1400" dirty="0">
                <a:latin typeface="Palatino Linotype" panose="02040502050505030304" pitchFamily="18" charset="0"/>
              </a:rPr>
              <a:t>Great place to get research ideas</a:t>
            </a:r>
          </a:p>
          <a:p>
            <a:pPr lvl="1"/>
            <a:r>
              <a:rPr lang="en-US" sz="1600" dirty="0">
                <a:latin typeface="Palatino Linotype" panose="02040502050505030304" pitchFamily="18" charset="0"/>
              </a:rPr>
              <a:t>Association for Education Finance and Policy (AEFP)</a:t>
            </a:r>
          </a:p>
          <a:p>
            <a:pPr lvl="1"/>
            <a:r>
              <a:rPr lang="en-US" sz="1600" dirty="0">
                <a:latin typeface="Palatino Linotype" panose="02040502050505030304" pitchFamily="18" charset="0"/>
              </a:rPr>
              <a:t>Association for Public Policy Analysis and Management Annual Meeting (APPAM)</a:t>
            </a:r>
          </a:p>
          <a:p>
            <a:pPr marL="0" indent="0">
              <a:buNone/>
            </a:pPr>
            <a:endParaRPr lang="en-US" sz="26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44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46F5-2A14-C24E-4D47-97E008A54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372" y="1253331"/>
            <a:ext cx="1155974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latin typeface="Palatino Linotype" panose="02040502050505030304" pitchFamily="18" charset="0"/>
              </a:rPr>
              <a:t>I’ve settled on:</a:t>
            </a:r>
          </a:p>
          <a:p>
            <a:pPr marL="0" indent="0">
              <a:buNone/>
            </a:pPr>
            <a:endParaRPr lang="en-US" sz="2200" dirty="0">
              <a:latin typeface="Palatino Linotype" panose="02040502050505030304" pitchFamily="18" charset="0"/>
            </a:endParaRPr>
          </a:p>
          <a:p>
            <a:pPr lvl="1"/>
            <a:r>
              <a:rPr lang="en-US" sz="1900" dirty="0">
                <a:latin typeface="Palatino Linotype" panose="02040502050505030304" pitchFamily="18" charset="0"/>
              </a:rPr>
              <a:t>Southern Economic Association Annual Meeting (SEAs)</a:t>
            </a:r>
          </a:p>
          <a:p>
            <a:pPr lvl="2"/>
            <a:r>
              <a:rPr lang="en-US" sz="1700" dirty="0">
                <a:latin typeface="Palatino Linotype" panose="02040502050505030304" pitchFamily="18" charset="0"/>
              </a:rPr>
              <a:t>Lower quality if you attend non-organized sessions</a:t>
            </a:r>
          </a:p>
          <a:p>
            <a:pPr lvl="2"/>
            <a:r>
              <a:rPr lang="en-US" sz="1700" dirty="0">
                <a:latin typeface="Palatino Linotype" panose="02040502050505030304" pitchFamily="18" charset="0"/>
              </a:rPr>
              <a:t>Many high-quality organized sessions</a:t>
            </a:r>
          </a:p>
          <a:p>
            <a:pPr lvl="3"/>
            <a:r>
              <a:rPr lang="en-US" sz="1200" dirty="0">
                <a:latin typeface="Palatino Linotype" panose="02040502050505030304" pitchFamily="18" charset="0"/>
              </a:rPr>
              <a:t>Especially the case for applied micro</a:t>
            </a:r>
          </a:p>
          <a:p>
            <a:pPr lvl="2"/>
            <a:r>
              <a:rPr lang="en-US" sz="1700" dirty="0">
                <a:latin typeface="Palatino Linotype" panose="02040502050505030304" pitchFamily="18" charset="0"/>
              </a:rPr>
              <a:t>Low-pressure conference where one can present research in its earlier stages</a:t>
            </a:r>
          </a:p>
          <a:p>
            <a:pPr marL="914400" lvl="2" indent="0">
              <a:buNone/>
            </a:pPr>
            <a:endParaRPr lang="en-US" sz="1700" dirty="0">
              <a:latin typeface="Palatino Linotype" panose="02040502050505030304" pitchFamily="18" charset="0"/>
            </a:endParaRPr>
          </a:p>
          <a:p>
            <a:pPr lvl="1"/>
            <a:r>
              <a:rPr lang="en-US" sz="1900" dirty="0">
                <a:latin typeface="Palatino Linotype" panose="02040502050505030304" pitchFamily="18" charset="0"/>
              </a:rPr>
              <a:t>Economic History Association Annual Meeting (EHAs)</a:t>
            </a:r>
          </a:p>
          <a:p>
            <a:pPr lvl="2"/>
            <a:r>
              <a:rPr lang="en-US" sz="1700" dirty="0">
                <a:latin typeface="Palatino Linotype" panose="02040502050505030304" pitchFamily="18" charset="0"/>
              </a:rPr>
              <a:t>Field-specific</a:t>
            </a:r>
          </a:p>
          <a:p>
            <a:pPr lvl="2"/>
            <a:r>
              <a:rPr lang="en-US" sz="1700" dirty="0">
                <a:latin typeface="Palatino Linotype" panose="02040502050505030304" pitchFamily="18" charset="0"/>
              </a:rPr>
              <a:t>Smaller and more intimate conference</a:t>
            </a:r>
          </a:p>
          <a:p>
            <a:pPr lvl="2"/>
            <a:r>
              <a:rPr lang="en-US" sz="1700" dirty="0">
                <a:latin typeface="Palatino Linotype" panose="02040502050505030304" pitchFamily="18" charset="0"/>
              </a:rPr>
              <a:t>Generally very high quality</a:t>
            </a:r>
          </a:p>
          <a:p>
            <a:pPr marL="914400" lvl="2" indent="0">
              <a:buNone/>
            </a:pPr>
            <a:endParaRPr lang="en-US" sz="1700" dirty="0">
              <a:latin typeface="Palatino Linotype" panose="02040502050505030304" pitchFamily="18" charset="0"/>
            </a:endParaRPr>
          </a:p>
          <a:p>
            <a:pPr lvl="1"/>
            <a:r>
              <a:rPr lang="en-US" sz="1900" dirty="0">
                <a:latin typeface="Palatino Linotype" panose="02040502050505030304" pitchFamily="18" charset="0"/>
              </a:rPr>
              <a:t>NBER meetings</a:t>
            </a:r>
          </a:p>
          <a:p>
            <a:pPr lvl="2"/>
            <a:r>
              <a:rPr lang="en-US" sz="1700" dirty="0">
                <a:latin typeface="Palatino Linotype" panose="02040502050505030304" pitchFamily="18" charset="0"/>
              </a:rPr>
              <a:t>Many to choose from throughout the year</a:t>
            </a:r>
          </a:p>
          <a:p>
            <a:pPr marL="914400" lvl="2" indent="0">
              <a:buNone/>
            </a:pPr>
            <a:r>
              <a:rPr lang="en-US" sz="1700" dirty="0">
                <a:latin typeface="Palatino Linotype" panose="02040502050505030304" pitchFamily="18" charset="0"/>
              </a:rPr>
              <a:t>(fall, spring, and summer meetings)</a:t>
            </a:r>
          </a:p>
          <a:p>
            <a:pPr lvl="2"/>
            <a:r>
              <a:rPr lang="en-US" sz="1700" dirty="0">
                <a:latin typeface="Palatino Linotype" panose="02040502050505030304" pitchFamily="18" charset="0"/>
              </a:rPr>
              <a:t>Summer institute is particularly good</a:t>
            </a:r>
          </a:p>
          <a:p>
            <a:pPr lvl="2"/>
            <a:r>
              <a:rPr lang="en-US" sz="1700" dirty="0">
                <a:latin typeface="Palatino Linotype" panose="02040502050505030304" pitchFamily="18" charset="0"/>
              </a:rPr>
              <a:t>Quality is always very high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F2E2B0-D192-AD97-8909-174D1AEE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35" y="489636"/>
            <a:ext cx="10515600" cy="66919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Palatino Linotype" panose="02040502050505030304" pitchFamily="18" charset="0"/>
              </a:rPr>
              <a:t>Conferences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8DA7C7-9CAC-3530-C383-24C460C73C15}"/>
              </a:ext>
            </a:extLst>
          </p:cNvPr>
          <p:cNvSpPr txBox="1"/>
          <p:nvPr/>
        </p:nvSpPr>
        <p:spPr>
          <a:xfrm>
            <a:off x="7965832" y="413221"/>
            <a:ext cx="199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New Orleans, LA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1D9B55-22B8-87FC-374C-B9155EED767B}"/>
              </a:ext>
            </a:extLst>
          </p:cNvPr>
          <p:cNvSpPr txBox="1"/>
          <p:nvPr/>
        </p:nvSpPr>
        <p:spPr>
          <a:xfrm>
            <a:off x="5483239" y="3769446"/>
            <a:ext cx="177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La Crosse, WI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22BBD0-D192-B1FA-ECFE-9857AFEC4504}"/>
              </a:ext>
            </a:extLst>
          </p:cNvPr>
          <p:cNvSpPr txBox="1"/>
          <p:nvPr/>
        </p:nvSpPr>
        <p:spPr>
          <a:xfrm>
            <a:off x="3601615" y="5266115"/>
            <a:ext cx="1836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alatino Linotype" panose="02040502050505030304" pitchFamily="18" charset="0"/>
              </a:rPr>
              <a:t>Cambridge, MA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6253" y="2468595"/>
            <a:ext cx="212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Ft. Lauderdale, FL</a:t>
            </a:r>
          </a:p>
        </p:txBody>
      </p:sp>
    </p:spTree>
    <p:extLst>
      <p:ext uri="{BB962C8B-B14F-4D97-AF65-F5344CB8AC3E}">
        <p14:creationId xmlns:p14="http://schemas.microsoft.com/office/powerpoint/2010/main" val="162497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31B5B-64C0-6E64-2E92-590E06057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2" y="317864"/>
            <a:ext cx="11617235" cy="5477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Palatino Linotype" panose="02040502050505030304" pitchFamily="18" charset="0"/>
              </a:rPr>
              <a:t>Organized sessions vs. Single-paper submissions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Starting in your 4</a:t>
            </a:r>
            <a:r>
              <a:rPr lang="en-US" sz="2400" baseline="30000" dirty="0">
                <a:latin typeface="Palatino Linotype" panose="02040502050505030304" pitchFamily="18" charset="0"/>
              </a:rPr>
              <a:t>th</a:t>
            </a:r>
            <a:r>
              <a:rPr lang="en-US" sz="2400" dirty="0">
                <a:latin typeface="Palatino Linotype" panose="02040502050505030304" pitchFamily="18" charset="0"/>
              </a:rPr>
              <a:t> of 5</a:t>
            </a:r>
            <a:r>
              <a:rPr lang="en-US" sz="2400" baseline="30000" dirty="0">
                <a:latin typeface="Palatino Linotype" panose="02040502050505030304" pitchFamily="18" charset="0"/>
              </a:rPr>
              <a:t>th</a:t>
            </a:r>
            <a:r>
              <a:rPr lang="en-US" sz="2400" dirty="0">
                <a:latin typeface="Palatino Linotype" panose="02040502050505030304" pitchFamily="18" charset="0"/>
              </a:rPr>
              <a:t> year of graduate school, try to organize at least one conference session per year.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Great networking opportunity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Potential to meet future coauthors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Shows you are active in your field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Hand-picking people who you want to read your work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It is really fun!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Single-paper submissions can work out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Probably fine at a higher quality conference, such as the ASSAs.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But, if you submit to, say, the SEAs as a single-paper, there is some chance the room will look like this…</a:t>
            </a: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</p:txBody>
      </p:sp>
      <p:pic>
        <p:nvPicPr>
          <p:cNvPr id="1026" name="Picture 2" descr="Man in empty theatre">
            <a:extLst>
              <a:ext uri="{FF2B5EF4-FFF2-40B4-BE49-F238E27FC236}">
                <a16:creationId xmlns:a16="http://schemas.microsoft.com/office/drawing/2014/main" id="{4221F955-B228-E598-D71B-3E540A263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691" y="4146778"/>
            <a:ext cx="3905199" cy="260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79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BD28-239B-6014-E691-AD448BBC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23" y="365760"/>
            <a:ext cx="10515600" cy="79370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Template for a conference session submission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6C12D-8183-769F-6ADB-8BB47CC79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5196"/>
            <a:ext cx="3867593" cy="4132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D7CF97-98D3-DF7F-C0C1-23128F7D9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082" y="1509203"/>
            <a:ext cx="4212567" cy="41322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A40D26-2894-747E-D29D-3A2340125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649" y="1385888"/>
            <a:ext cx="4341351" cy="37347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8CAA2E-F784-B30C-4CAD-115F58231E0E}"/>
              </a:ext>
            </a:extLst>
          </p:cNvPr>
          <p:cNvSpPr txBox="1"/>
          <p:nvPr/>
        </p:nvSpPr>
        <p:spPr>
          <a:xfrm>
            <a:off x="1166949" y="5872311"/>
            <a:ext cx="9681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Now go and do this!!! </a:t>
            </a:r>
          </a:p>
          <a:p>
            <a:r>
              <a:rPr lang="en-US" sz="2000" b="1" dirty="0">
                <a:latin typeface="Palatino Linotype" panose="02040502050505030304" pitchFamily="18" charset="0"/>
              </a:rPr>
              <a:t> WEAs are coming up:  </a:t>
            </a:r>
            <a:r>
              <a:rPr lang="en-US" sz="2000" b="1" dirty="0">
                <a:latin typeface="Palatino Linotype" panose="02040502050505030304" pitchFamily="18" charset="0"/>
                <a:hlinkClick r:id="rId5"/>
              </a:rPr>
              <a:t>https://www.weai.org/events/100th-annual-conference</a:t>
            </a:r>
            <a:r>
              <a:rPr lang="en-US" sz="2000" b="1" dirty="0">
                <a:latin typeface="Palatino Linotype" panose="0204050205050503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245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4306-56BA-780C-C5C5-30183336C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69" y="280443"/>
            <a:ext cx="10515600" cy="100965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Conferences cost money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1CA3-C6EC-9FA7-DB4A-CEEEAB12C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3" y="1290094"/>
            <a:ext cx="11956869" cy="4886869"/>
          </a:xfrm>
        </p:spPr>
        <p:txBody>
          <a:bodyPr/>
          <a:lstStyle/>
          <a:p>
            <a:r>
              <a:rPr lang="en-US" sz="2400" dirty="0">
                <a:latin typeface="Palatino Linotype" panose="02040502050505030304" pitchFamily="18" charset="0"/>
              </a:rPr>
              <a:t>As a junior professor, hopefully this isn’t an issue.  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As a graduate student, this can be a problem</a:t>
            </a:r>
            <a:r>
              <a:rPr lang="en-US" dirty="0"/>
              <a:t>.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Departments and advisors may be able to fund some of your travel, but don’t count on this.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Student travel grants at your university, however, likely exist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Application process is usually not too onerous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Can probably fund one or two trips a year this way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Look for funding from the various colleges at your university, but also from research centers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External travel grants also exist, but you have to search for them.  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Some associations will fund grad student travel (e.g., Economic History Association, Agricultural and Applied Economics Association)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Centers at outside universities (e.g., Institute for Humane Studies, </a:t>
            </a:r>
            <a:r>
              <a:rPr lang="en-US" sz="1600" dirty="0">
                <a:latin typeface="Palatino Linotype" panose="02040502050505030304" pitchFamily="18" charset="0"/>
                <a:hlinkClick r:id="rId2"/>
              </a:rPr>
              <a:t>https://www.theihs.org/funding-opportunities/</a:t>
            </a:r>
            <a:r>
              <a:rPr lang="en-US" sz="1600" dirty="0">
                <a:latin typeface="Palatino Linotype" panose="02040502050505030304" pitchFamily="18" charset="0"/>
              </a:rPr>
              <a:t>) 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The AEA maintains a list of various funding opportunities for graduate students: </a:t>
            </a:r>
            <a:r>
              <a:rPr lang="en-US" sz="1600" dirty="0">
                <a:latin typeface="Palatino Linotype" panose="02040502050505030304" pitchFamily="18" charset="0"/>
                <a:hlinkClick r:id="rId3"/>
              </a:rPr>
              <a:t>https://www.aeaweb.org/resources/students/grad-prep/funding</a:t>
            </a:r>
            <a:r>
              <a:rPr lang="en-US" sz="1600" dirty="0">
                <a:latin typeface="Palatino Linotype" panose="0204050205050503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6954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66007"/>
            <a:ext cx="10515600" cy="805128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Palatino Linotype" panose="02040502050505030304" pitchFamily="18" charset="0"/>
              </a:rPr>
              <a:t>Virtual Conferences and Seminars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60" y="1071135"/>
            <a:ext cx="11812555" cy="530472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Since COVID, a number of high-quality virtual-only seminar series have been established.  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Examples include: Virtual Crime Economics (</a:t>
            </a:r>
            <a:r>
              <a:rPr lang="en-US" sz="2000" dirty="0" err="1">
                <a:latin typeface="Palatino Linotype" panose="02040502050505030304" pitchFamily="18" charset="0"/>
              </a:rPr>
              <a:t>ViCE</a:t>
            </a:r>
            <a:r>
              <a:rPr lang="en-US" sz="2000" dirty="0">
                <a:latin typeface="Palatino Linotype" panose="02040502050505030304" pitchFamily="18" charset="0"/>
              </a:rPr>
              <a:t>) seminar series (</a:t>
            </a:r>
            <a:r>
              <a:rPr lang="en-US" sz="2000" dirty="0">
                <a:latin typeface="Palatino Linotype" panose="02040502050505030304" pitchFamily="18" charset="0"/>
                <a:hlinkClick r:id="rId2"/>
              </a:rPr>
              <a:t>http://jenniferdoleac.com/vice-seminar/</a:t>
            </a:r>
            <a:r>
              <a:rPr lang="en-US" sz="2000" dirty="0">
                <a:latin typeface="Palatino Linotype" panose="02040502050505030304" pitchFamily="18" charset="0"/>
              </a:rPr>
              <a:t>); Virtual Economic History seminar series (</a:t>
            </a:r>
            <a:r>
              <a:rPr lang="en-US" sz="2000" dirty="0">
                <a:latin typeface="Palatino Linotype" panose="02040502050505030304" pitchFamily="18" charset="0"/>
                <a:hlinkClick r:id="rId3"/>
              </a:rPr>
              <a:t>https://warwick.ac.uk/fac/soc/economics/staff/crei/vhs/</a:t>
            </a:r>
            <a:r>
              <a:rPr lang="en-US" sz="2000" dirty="0">
                <a:latin typeface="Palatino Linotype" panose="02040502050505030304" pitchFamily="18" charset="0"/>
              </a:rPr>
              <a:t>); Applied Machine Learning, Economics, and Data Science (AMLEDS) seminar series (</a:t>
            </a:r>
            <a:r>
              <a:rPr lang="en-US" sz="2000" dirty="0">
                <a:latin typeface="Palatino Linotype" panose="02040502050505030304" pitchFamily="18" charset="0"/>
                <a:hlinkClick r:id="rId4"/>
              </a:rPr>
              <a:t>https://sites.google.com/view/amleds/home</a:t>
            </a:r>
            <a:r>
              <a:rPr lang="en-US" sz="2000" dirty="0">
                <a:latin typeface="Palatino Linotype" panose="02040502050505030304" pitchFamily="18" charset="0"/>
              </a:rPr>
              <a:t>) 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AEA maintains a long list of online seminars: </a:t>
            </a:r>
            <a:r>
              <a:rPr lang="en-US" sz="2000" dirty="0">
                <a:latin typeface="Palatino Linotype" panose="02040502050505030304" pitchFamily="18" charset="0"/>
                <a:hlinkClick r:id="rId5"/>
              </a:rPr>
              <a:t>https://www.aeaweb.org/resources/online-seminars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</a:p>
          <a:p>
            <a:pPr marL="0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Great way to keep up with research in your field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But, keep in mind the productivity trade off associated with sitting in seminars all day long!  </a:t>
            </a:r>
            <a:endParaRPr lang="en-US" sz="16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Harder to connect with other economists virtually.  Don’t consider virtual conferences and seminars as a substitute for in-person meetings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I’ve met future co-authors at in-person conferences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I’ve never met a future co-author at a virtual conference</a:t>
            </a:r>
          </a:p>
        </p:txBody>
      </p:sp>
    </p:spTree>
    <p:extLst>
      <p:ext uri="{BB962C8B-B14F-4D97-AF65-F5344CB8AC3E}">
        <p14:creationId xmlns:p14="http://schemas.microsoft.com/office/powerpoint/2010/main" val="190859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CC9F-C3B2-ABA5-0D5D-7DCDC153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177114"/>
            <a:ext cx="11220450" cy="8810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Palatino Linotype" panose="02040502050505030304" pitchFamily="18" charset="0"/>
              </a:rPr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9D46-8500-B0F5-AA06-4640B90F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2326"/>
            <a:ext cx="12192000" cy="55785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u="sng" dirty="0">
                <a:latin typeface="Palatino Linotype" panose="02040502050505030304" pitchFamily="18" charset="0"/>
              </a:rPr>
              <a:t>Identifying potential co-authors (or just future friends in your field)</a:t>
            </a:r>
          </a:p>
          <a:p>
            <a:r>
              <a:rPr lang="en-US" sz="2600" dirty="0">
                <a:latin typeface="Palatino Linotype" panose="02040502050505030304" pitchFamily="18" charset="0"/>
              </a:rPr>
              <a:t>Conferences!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Avoid the “helicopter” approach</a:t>
            </a:r>
          </a:p>
          <a:p>
            <a:pPr lvl="2"/>
            <a:r>
              <a:rPr lang="en-US" sz="1800" dirty="0">
                <a:latin typeface="Palatino Linotype" panose="02040502050505030304" pitchFamily="18" charset="0"/>
              </a:rPr>
              <a:t>Don’t go into “hover mode” and look like a stalker!  </a:t>
            </a:r>
          </a:p>
          <a:p>
            <a:pPr lvl="2"/>
            <a:r>
              <a:rPr lang="en-US" sz="1800" dirty="0">
                <a:latin typeface="Palatino Linotype" panose="02040502050505030304" pitchFamily="18" charset="0"/>
              </a:rPr>
              <a:t>Walk-up, introduce yourself, and be ready with a research-specific conversation starter.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Be approachable, circulate, look open and engaged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Don’t be a “fan-girl” or “fan-guy”</a:t>
            </a:r>
          </a:p>
          <a:p>
            <a:pPr lvl="2"/>
            <a:r>
              <a:rPr lang="en-US" sz="1800" dirty="0">
                <a:latin typeface="Palatino Linotype" panose="02040502050505030304" pitchFamily="18" charset="0"/>
              </a:rPr>
              <a:t>It is great to meet the big-names, VIPs, guest speakers, etc., but don’t spend your entire time trying to connect with them.</a:t>
            </a:r>
          </a:p>
          <a:p>
            <a:pPr lvl="2"/>
            <a:r>
              <a:rPr lang="en-US" sz="1800" dirty="0">
                <a:latin typeface="Palatino Linotype" panose="02040502050505030304" pitchFamily="18" charset="0"/>
              </a:rPr>
              <a:t>Spend your time listening, learning and connecting with others who have similar interests.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Dinners and “meet-ups” are a great way to network</a:t>
            </a:r>
          </a:p>
          <a:p>
            <a:pPr marL="0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600" dirty="0">
                <a:latin typeface="Palatino Linotype" panose="02040502050505030304" pitchFamily="18" charset="0"/>
              </a:rPr>
              <a:t>Your department’s seminar series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Don’t be shy…get on the speaker’s schedule!  </a:t>
            </a:r>
            <a:endParaRPr lang="en-US" sz="1800" dirty="0">
              <a:latin typeface="Palatino Linotype" panose="02040502050505030304" pitchFamily="18" charset="0"/>
            </a:endParaRPr>
          </a:p>
          <a:p>
            <a:pPr lvl="2"/>
            <a:r>
              <a:rPr lang="en-US" sz="1800" dirty="0">
                <a:latin typeface="Palatino Linotype" panose="02040502050505030304" pitchFamily="18" charset="0"/>
              </a:rPr>
              <a:t>Do not forgo these opportunities, especially as a graduate student.</a:t>
            </a:r>
          </a:p>
          <a:p>
            <a:pPr lvl="2"/>
            <a:r>
              <a:rPr lang="en-US" sz="1800" dirty="0">
                <a:latin typeface="Palatino Linotype" panose="02040502050505030304" pitchFamily="18" charset="0"/>
              </a:rPr>
              <a:t>These meetings probably won’t turn into co-authorships, but they can be extremely valuable</a:t>
            </a:r>
          </a:p>
          <a:p>
            <a:pPr marL="914400" lvl="2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600" dirty="0">
                <a:latin typeface="Palatino Linotype" panose="02040502050505030304" pitchFamily="18" charset="0"/>
              </a:rPr>
              <a:t>Do not be afraid to “cold-call” someone via email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The worst thing they can do is ignore your email…that’s a pretty low-cost outcome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Send a draft of one of your working papers and </a:t>
            </a:r>
            <a:r>
              <a:rPr lang="en-US" sz="2200" b="1" i="1" dirty="0">
                <a:latin typeface="Palatino Linotype" panose="02040502050505030304" pitchFamily="18" charset="0"/>
              </a:rPr>
              <a:t>politely</a:t>
            </a:r>
            <a:r>
              <a:rPr lang="en-US" sz="2200" dirty="0">
                <a:latin typeface="Palatino Linotype" panose="02040502050505030304" pitchFamily="18" charset="0"/>
              </a:rPr>
              <a:t> ask for feedback.</a:t>
            </a:r>
          </a:p>
          <a:p>
            <a:pPr marL="914400" lvl="2" indent="0">
              <a:buNone/>
            </a:pPr>
            <a:endParaRPr lang="en-US" sz="1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97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5591"/>
            <a:ext cx="12191999" cy="54697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Do I need to try and write with as many people in my field as possible?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I thought I needed to cast a broad co-author net early in my career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This might be the only way you can find a good “match”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But, once you’ve identified a few people who you work well with, do not feel like you need to write with everyone else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Working with people who you do not mesh well with (for whatever reason) can be a disaster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If you have a couple of great co-authors, just write lots of papers with them.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Joe and I have published 12 papers together!</a:t>
            </a:r>
          </a:p>
          <a:p>
            <a:pPr lvl="2"/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Should I cold-call someone and ask for their data?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If the data are publicly available, I (and others) view this as an annoying request.  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If the data are not publicly available, and the author is free to share them, then the request is acceptable.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But, don’t come across as pushy or entitled because we live in a world where data sharing is encouraged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Be EXTREMELY appreciative</a:t>
            </a:r>
          </a:p>
          <a:p>
            <a:pPr lvl="2"/>
            <a:r>
              <a:rPr lang="en-US" sz="1600" dirty="0">
                <a:latin typeface="Palatino Linotype" panose="02040502050505030304" pitchFamily="18" charset="0"/>
              </a:rPr>
              <a:t>Remember, it could have taken the author an exceedingly long time to collect the data.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FFCC9F-C3B2-ABA5-0D5D-7DCDC153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68" y="199506"/>
            <a:ext cx="10515600" cy="79291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Palatino Linotype" panose="02040502050505030304" pitchFamily="18" charset="0"/>
              </a:rPr>
              <a:t>Networking: FAQs</a:t>
            </a:r>
          </a:p>
        </p:txBody>
      </p:sp>
    </p:spTree>
    <p:extLst>
      <p:ext uri="{BB962C8B-B14F-4D97-AF65-F5344CB8AC3E}">
        <p14:creationId xmlns:p14="http://schemas.microsoft.com/office/powerpoint/2010/main" val="26060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AB0899F-92CC-4F03-AE99-375B13846225}" vid="{E3288AC6-8055-4991-B73C-87F3D2DE19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 Template</Template>
  <TotalTime>18757</TotalTime>
  <Words>1335</Words>
  <Application>Microsoft Office PowerPoint</Application>
  <PresentationFormat>Widescreen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Conferences</vt:lpstr>
      <vt:lpstr>Conferences</vt:lpstr>
      <vt:lpstr>PowerPoint Presentation</vt:lpstr>
      <vt:lpstr>Template for a conference session submission</vt:lpstr>
      <vt:lpstr>Conferences cost money</vt:lpstr>
      <vt:lpstr>Virtual Conferences and Seminars</vt:lpstr>
      <vt:lpstr>Networking</vt:lpstr>
      <vt:lpstr>Networking: FAQs</vt:lpstr>
      <vt:lpstr>Networking: FAQs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Mark</dc:creator>
  <cp:lastModifiedBy>Anderson, Mark</cp:lastModifiedBy>
  <cp:revision>94</cp:revision>
  <dcterms:created xsi:type="dcterms:W3CDTF">2022-07-20T20:22:44Z</dcterms:created>
  <dcterms:modified xsi:type="dcterms:W3CDTF">2024-10-31T20:54:02Z</dcterms:modified>
</cp:coreProperties>
</file>