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07" r:id="rId2"/>
    <p:sldId id="308" r:id="rId3"/>
    <p:sldId id="840" r:id="rId4"/>
    <p:sldId id="841" r:id="rId5"/>
    <p:sldId id="927" r:id="rId6"/>
    <p:sldId id="926" r:id="rId7"/>
    <p:sldId id="842" r:id="rId8"/>
    <p:sldId id="928" r:id="rId9"/>
    <p:sldId id="932" r:id="rId10"/>
    <p:sldId id="929" r:id="rId11"/>
    <p:sldId id="933" r:id="rId12"/>
    <p:sldId id="827" r:id="rId13"/>
    <p:sldId id="838" r:id="rId14"/>
    <p:sldId id="836" r:id="rId15"/>
    <p:sldId id="845" r:id="rId16"/>
    <p:sldId id="846" r:id="rId17"/>
    <p:sldId id="283" r:id="rId18"/>
    <p:sldId id="847" r:id="rId19"/>
    <p:sldId id="890" r:id="rId20"/>
    <p:sldId id="656" r:id="rId21"/>
    <p:sldId id="657" r:id="rId22"/>
    <p:sldId id="654" r:id="rId23"/>
    <p:sldId id="904" r:id="rId24"/>
    <p:sldId id="905" r:id="rId25"/>
    <p:sldId id="910" r:id="rId26"/>
    <p:sldId id="956" r:id="rId27"/>
    <p:sldId id="960" r:id="rId28"/>
    <p:sldId id="961" r:id="rId29"/>
    <p:sldId id="911" r:id="rId30"/>
    <p:sldId id="895" r:id="rId31"/>
    <p:sldId id="648" r:id="rId32"/>
    <p:sldId id="912" r:id="rId33"/>
    <p:sldId id="625" r:id="rId34"/>
    <p:sldId id="626" r:id="rId35"/>
    <p:sldId id="627" r:id="rId36"/>
    <p:sldId id="628" r:id="rId37"/>
    <p:sldId id="887" r:id="rId38"/>
    <p:sldId id="92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714" autoAdjust="0"/>
  </p:normalViewPr>
  <p:slideViewPr>
    <p:cSldViewPr snapToGrid="0">
      <p:cViewPr varScale="1">
        <p:scale>
          <a:sx n="98" d="100"/>
          <a:sy n="98" d="100"/>
        </p:scale>
        <p:origin x="3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E404C-7BD5-43B7-8679-723D232E9365}" type="datetimeFigureOut">
              <a:rPr lang="en-US" smtClean="0"/>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FDF0CF-AAD0-416D-9AD6-BD9247C0D9CE}" type="slidenum">
              <a:rPr lang="en-US" smtClean="0"/>
              <a:t>‹Nº›</a:t>
            </a:fld>
            <a:endParaRPr lang="en-US"/>
          </a:p>
        </p:txBody>
      </p:sp>
    </p:spTree>
    <p:extLst>
      <p:ext uri="{BB962C8B-B14F-4D97-AF65-F5344CB8AC3E}">
        <p14:creationId xmlns:p14="http://schemas.microsoft.com/office/powerpoint/2010/main" val="2999550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640322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475560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785774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26077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511730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147529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86847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859566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6026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07A6-F614-B400-67A0-1DBCEC700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DE4CBA-4C98-2702-1E39-3CF6F047E6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1033B3-A463-EE2E-3D45-A7D676DCCCA3}"/>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89140477-7931-800A-06AC-681900B96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4D78-F3B3-A8D8-7D5E-483DA6DF802D}"/>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90300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5E36-F9D6-36AF-B74A-39D70F7313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701BEB-3396-D10B-47CA-F249DE546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D9CD4-2F00-60B0-7143-46967F9CDC74}"/>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F660DC8F-8FBF-6F18-5CB5-8ECC1610E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F9F47-2541-44EF-6309-711385E01674}"/>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226292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15CAD-F80F-AA2E-897E-2290AE58E1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D320D8-CC01-370B-735B-975C662C74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269DF-0BDB-230E-0C7A-C284C81A63A5}"/>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7F976895-4C6F-D905-FED6-1EFBE8BCC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D835-AA45-5384-8564-BD6ACF18B119}"/>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107340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375C-E4A7-30B2-87C9-0DAC83521A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45B76-7353-E3FA-1472-76F6B2DDDC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1DDB0-5D39-9722-6BB9-43AC27430B46}"/>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8" name="Footer Placeholder 7">
            <a:extLst>
              <a:ext uri="{FF2B5EF4-FFF2-40B4-BE49-F238E27FC236}">
                <a16:creationId xmlns:a16="http://schemas.microsoft.com/office/drawing/2014/main" id="{05F81782-A2A0-2638-D516-D8773A364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EB3A11-EF9C-F02E-0711-F7A2CEF6A0CC}"/>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89263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91A8-5DEB-04A3-8F1C-B5B700ED6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E7CE26-B62A-60A8-98C1-4BC6CD0C6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C6904-0199-EEF7-40CD-10F117566ABE}"/>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7DF63DD8-E908-4E35-DC26-02FEBC990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80AEA-32C2-9013-5A04-DAF889E5B37B}"/>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299417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9C8C-9545-D2DC-771D-759EB0822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B7078-3272-01A4-CDC3-AFEE34448B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C195E0-48AB-A8FE-49D2-7296DB4F0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6D95EF-4699-CE82-79B5-B0A1235A9EF9}"/>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6" name="Footer Placeholder 5">
            <a:extLst>
              <a:ext uri="{FF2B5EF4-FFF2-40B4-BE49-F238E27FC236}">
                <a16:creationId xmlns:a16="http://schemas.microsoft.com/office/drawing/2014/main" id="{3E08503E-8BEC-EBBF-EB84-C171E6811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27AD9-277A-4778-1717-AB8EE346DB17}"/>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249156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9BEF-11B4-9A40-625E-F3242E2A5B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55E6E-D7B7-E80A-801A-783718A66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55D03-E6C7-9CFA-F780-B786452010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9B09FF-B5F5-EFE9-DE3F-EEF17F5886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4F056-F092-B9C9-265C-660FAB2E72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B54E8C-299B-8874-C22C-E699C2E4B242}"/>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8" name="Footer Placeholder 7">
            <a:extLst>
              <a:ext uri="{FF2B5EF4-FFF2-40B4-BE49-F238E27FC236}">
                <a16:creationId xmlns:a16="http://schemas.microsoft.com/office/drawing/2014/main" id="{C3C29D0C-103D-A431-3234-C56DC9401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A674E6-64A0-C435-CE70-C7E60162523E}"/>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125263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F88F-4E43-8C14-6215-9D6E445ED6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BB82A-F41F-7C88-4018-D0BC81F9186F}"/>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4" name="Footer Placeholder 3">
            <a:extLst>
              <a:ext uri="{FF2B5EF4-FFF2-40B4-BE49-F238E27FC236}">
                <a16:creationId xmlns:a16="http://schemas.microsoft.com/office/drawing/2014/main" id="{8E54B214-13B0-A504-4AA4-9F12F11BE2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8B84D-2537-92C0-9C7F-407089144002}"/>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365765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F7E682-754B-B584-4433-F080DF9178C5}"/>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3" name="Footer Placeholder 2">
            <a:extLst>
              <a:ext uri="{FF2B5EF4-FFF2-40B4-BE49-F238E27FC236}">
                <a16:creationId xmlns:a16="http://schemas.microsoft.com/office/drawing/2014/main" id="{59EF01A6-0EF8-9E19-7C38-2A302E794A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FDC31-2E8F-A1FB-94AB-3D8BAD999186}"/>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399325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0788-B5F2-3C98-C629-C3C574342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69FB3D-2107-F8AD-D1FA-A84DEC05B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06AA8F-75BD-777B-A585-7AF5F2502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BE2B4-EF12-1E5F-2378-306D0A707C94}"/>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6" name="Footer Placeholder 5">
            <a:extLst>
              <a:ext uri="{FF2B5EF4-FFF2-40B4-BE49-F238E27FC236}">
                <a16:creationId xmlns:a16="http://schemas.microsoft.com/office/drawing/2014/main" id="{15873227-3E54-1BE9-6942-385C62FDA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2DE95-48EF-C32F-E9E8-3D5C781F20D7}"/>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208393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CE3B-97A9-FE79-F51D-C747C03A1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C090C5-8013-5710-50D6-6304BCFA6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CC8F4E-058E-9C4D-967A-CB3BC8787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86863-8CD0-C391-C41C-2522745AE350}"/>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6" name="Footer Placeholder 5">
            <a:extLst>
              <a:ext uri="{FF2B5EF4-FFF2-40B4-BE49-F238E27FC236}">
                <a16:creationId xmlns:a16="http://schemas.microsoft.com/office/drawing/2014/main" id="{D3F9FABA-303A-4EBD-8BCC-D5FC76ADC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9CF34-FAAF-53CC-E3A1-AE57D1E67FA8}"/>
              </a:ext>
            </a:extLst>
          </p:cNvPr>
          <p:cNvSpPr>
            <a:spLocks noGrp="1"/>
          </p:cNvSpPr>
          <p:nvPr>
            <p:ph type="sldNum" sz="quarter" idx="12"/>
          </p:nvPr>
        </p:nvSpPr>
        <p:spPr/>
        <p:txBody>
          <a:bodyPr/>
          <a:lstStyle/>
          <a:p>
            <a:fld id="{2BB5E1A1-95AC-4E24-932B-BBBFAF3B3452}" type="slidenum">
              <a:rPr lang="en-US" smtClean="0"/>
              <a:t>‹Nº›</a:t>
            </a:fld>
            <a:endParaRPr lang="en-US"/>
          </a:p>
        </p:txBody>
      </p:sp>
    </p:spTree>
    <p:extLst>
      <p:ext uri="{BB962C8B-B14F-4D97-AF65-F5344CB8AC3E}">
        <p14:creationId xmlns:p14="http://schemas.microsoft.com/office/powerpoint/2010/main" val="71126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B15BA1-2DFA-9ECA-DC16-D325C36BBE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EC1473-B0E8-7900-0E39-3E135078D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AF0FD-7A77-54BC-2316-7570E0F2A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D00C3CF2-A6A7-B249-0AB4-DEA37279B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7758BF-FE2B-2C83-832F-DC1719FD50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5E1A1-95AC-4E24-932B-BBBFAF3B3452}" type="slidenum">
              <a:rPr lang="en-US" smtClean="0"/>
              <a:t>‹Nº›</a:t>
            </a:fld>
            <a:endParaRPr lang="en-US"/>
          </a:p>
        </p:txBody>
      </p:sp>
      <p:pic>
        <p:nvPicPr>
          <p:cNvPr id="1026" name="Picture 2" descr="Mixtape: The Podcast">
            <a:extLst>
              <a:ext uri="{FF2B5EF4-FFF2-40B4-BE49-F238E27FC236}">
                <a16:creationId xmlns:a16="http://schemas.microsoft.com/office/drawing/2014/main" id="{F6042501-FDDE-B9E0-17B1-720B4CBE464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097986" y="32657"/>
            <a:ext cx="1094014" cy="1094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38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hyperlink" Target="https://www.nytimes.com/athletic/nba/team/hea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nytimes.com/athletic/nba/team/hea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371/journal.pone.0263610"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225D9332-8D52-8E52-57C9-1A1FA1726B85}"/>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3" name="Title 1">
            <a:extLst>
              <a:ext uri="{FF2B5EF4-FFF2-40B4-BE49-F238E27FC236}">
                <a16:creationId xmlns:a16="http://schemas.microsoft.com/office/drawing/2014/main" id="{3201DE0E-B116-038B-FBD7-EDAAE0FF0EAE}"/>
              </a:ext>
            </a:extLst>
          </p:cNvPr>
          <p:cNvSpPr txBox="1">
            <a:spLocks/>
          </p:cNvSpPr>
          <p:nvPr/>
        </p:nvSpPr>
        <p:spPr>
          <a:xfrm>
            <a:off x="838200" y="5546869"/>
            <a:ext cx="10515600" cy="850429"/>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latin typeface="Arial" panose="020B0604020202020204" pitchFamily="34" charset="0"/>
                <a:cs typeface="Arial" panose="020B0604020202020204" pitchFamily="34" charset="0"/>
              </a:rPr>
              <a:t>Section 2. Practical tips for writing your applied paper</a:t>
            </a:r>
          </a:p>
          <a:p>
            <a:r>
              <a:rPr lang="en-US" sz="3200" dirty="0">
                <a:latin typeface="Arial" panose="020B0604020202020204" pitchFamily="34" charset="0"/>
                <a:cs typeface="Arial" panose="020B0604020202020204" pitchFamily="34" charset="0"/>
              </a:rPr>
              <a:t>Style, tone, length, and grammar</a:t>
            </a:r>
          </a:p>
        </p:txBody>
      </p:sp>
    </p:spTree>
    <p:extLst>
      <p:ext uri="{BB962C8B-B14F-4D97-AF65-F5344CB8AC3E}">
        <p14:creationId xmlns:p14="http://schemas.microsoft.com/office/powerpoint/2010/main" val="279418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505AF736-02A3-665C-73F0-E7F8E81D34BF}"/>
              </a:ext>
            </a:extLst>
          </p:cNvPr>
          <p:cNvSpPr txBox="1">
            <a:spLocks/>
          </p:cNvSpPr>
          <p:nvPr/>
        </p:nvSpPr>
        <p:spPr>
          <a:xfrm>
            <a:off x="1977845" y="263212"/>
            <a:ext cx="866577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457200" marR="0" lvl="1" indent="0" algn="l" defTabSz="457200" rtl="0" eaLnBrk="1" fontAlgn="auto" latinLnBrk="0" hangingPunct="1">
              <a:lnSpc>
                <a:spcPct val="90000"/>
              </a:lnSpc>
              <a:spcBef>
                <a:spcPct val="20000"/>
              </a:spcBef>
              <a:spcAft>
                <a:spcPts val="0"/>
              </a:spcAft>
              <a:buClrTx/>
              <a:buSzTx/>
              <a:buFont typeface="Arial"/>
              <a:buNone/>
              <a:tabLst/>
              <a:defRPr/>
            </a:pPr>
            <a:endParaRPr kumimoji="0" lang="en-US" altLang="en-US" sz="2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Arial" panose="020B0604020202020204" pitchFamily="34" charset="0"/>
            </a:endParaRPr>
          </a:p>
          <a:p>
            <a:pPr marL="457200" marR="0" lvl="1" indent="0" algn="l" defTabSz="457200" rtl="0" eaLnBrk="1" fontAlgn="auto" latinLnBrk="0" hangingPunct="1">
              <a:lnSpc>
                <a:spcPct val="90000"/>
              </a:lnSpc>
              <a:spcBef>
                <a:spcPct val="20000"/>
              </a:spcBef>
              <a:spcAft>
                <a:spcPts val="0"/>
              </a:spcAft>
              <a:buClrTx/>
              <a:buSzTx/>
              <a:buFont typeface="Arial"/>
              <a:buNone/>
              <a:tabLst/>
              <a:defRPr/>
            </a:pPr>
            <a:endParaRPr kumimoji="0" lang="en-US" altLang="en-US" sz="2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Arial" panose="020B0604020202020204" pitchFamily="34" charset="0"/>
            </a:endParaRPr>
          </a:p>
          <a:p>
            <a:pPr marL="457200" marR="0" lvl="1" indent="0" algn="l" defTabSz="457200" rtl="0" eaLnBrk="1" fontAlgn="auto" latinLnBrk="0" hangingPunct="1">
              <a:lnSpc>
                <a:spcPct val="90000"/>
              </a:lnSpc>
              <a:spcBef>
                <a:spcPct val="20000"/>
              </a:spcBef>
              <a:spcAft>
                <a:spcPts val="0"/>
              </a:spcAft>
              <a:buClrTx/>
              <a:buSzTx/>
              <a:buFont typeface="Arial"/>
              <a:buNone/>
              <a:tabLst/>
              <a:defRPr/>
            </a:pPr>
            <a:endParaRPr kumimoji="0" lang="en-US" altLang="en-US" sz="12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Arial" panose="020B0604020202020204" pitchFamily="34" charset="0"/>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Read what you’ve written out loud</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Does each sentence set up the next?</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Does each paragraph set up the next?</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endParaRPr kumimoji="0" lang="en-US" altLang="en-US" sz="2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Arial" panose="020B0604020202020204" pitchFamily="34" charset="0"/>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Don’t reinvent the wheel</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Read some classics.  How did Charles and </a:t>
            </a:r>
            <a:r>
              <a:rPr kumimoji="0" lang="en-US" altLang="en-US" sz="2400" b="0" i="0" u="none" strike="noStrike" kern="120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Guryan</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(2008) begin their introduction?  What are they doing in their first paragraph?  In their second paragraph?</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457200" marR="0" lvl="1" indent="0" algn="l" defTabSz="457200" rtl="0" eaLnBrk="1" fontAlgn="auto" latinLnBrk="0" hangingPunct="1">
              <a:lnSpc>
                <a:spcPct val="90000"/>
              </a:lnSpc>
              <a:spcBef>
                <a:spcPct val="20000"/>
              </a:spcBef>
              <a:spcAft>
                <a:spcPts val="0"/>
              </a:spcAft>
              <a:buClrTx/>
              <a:buSzTx/>
              <a:buFont typeface="Arial"/>
              <a:buNone/>
              <a:tabLst/>
              <a:defRPr/>
            </a:pPr>
            <a:endPar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0" lang="en-US" altLang="en-US" sz="20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8" name="Rectangle 7">
            <a:extLst>
              <a:ext uri="{FF2B5EF4-FFF2-40B4-BE49-F238E27FC236}">
                <a16:creationId xmlns:a16="http://schemas.microsoft.com/office/drawing/2014/main" id="{FD533CB8-1AAB-42F0-901D-34B9A56224F0}"/>
              </a:ext>
            </a:extLst>
          </p:cNvPr>
          <p:cNvSpPr/>
          <p:nvPr/>
        </p:nvSpPr>
        <p:spPr>
          <a:xfrm>
            <a:off x="4362192" y="439366"/>
            <a:ext cx="3467616" cy="535531"/>
          </a:xfrm>
          <a:prstGeom prst="rect">
            <a:avLst/>
          </a:prstGeom>
        </p:spPr>
        <p:txBody>
          <a:bodyPr wrap="none">
            <a:spAutoFit/>
          </a:bodyPr>
          <a:lstStyle/>
          <a:p>
            <a:pPr marL="0" marR="0" lvl="0" indent="0" algn="ctr" defTabSz="914400" rtl="0" eaLnBrk="0" fontAlgn="auto" latinLnBrk="0" hangingPunct="0">
              <a:lnSpc>
                <a:spcPct val="80000"/>
              </a:lnSpc>
              <a:spcBef>
                <a:spcPct val="20000"/>
              </a:spcBef>
              <a:spcAft>
                <a:spcPts val="0"/>
              </a:spcAft>
              <a:buClrTx/>
              <a:buSzTx/>
              <a:buFontTx/>
              <a:buNone/>
              <a:tabLst/>
              <a:defRPr/>
            </a:pPr>
            <a:r>
              <a:rPr kumimoji="0" lang="en-US" altLang="en-US" sz="36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sym typeface="Symbol" panose="05050102010706020507" pitchFamily="18" charset="2"/>
              </a:rPr>
              <a:t>Style and Tone</a:t>
            </a:r>
          </a:p>
        </p:txBody>
      </p:sp>
    </p:spTree>
    <p:extLst>
      <p:ext uri="{BB962C8B-B14F-4D97-AF65-F5344CB8AC3E}">
        <p14:creationId xmlns:p14="http://schemas.microsoft.com/office/powerpoint/2010/main" val="3275301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505AF736-02A3-665C-73F0-E7F8E81D34BF}"/>
              </a:ext>
            </a:extLst>
          </p:cNvPr>
          <p:cNvSpPr txBox="1">
            <a:spLocks/>
          </p:cNvSpPr>
          <p:nvPr/>
        </p:nvSpPr>
        <p:spPr>
          <a:xfrm>
            <a:off x="1947530" y="175437"/>
            <a:ext cx="866577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457200" marR="0" lvl="1" indent="0" algn="l" defTabSz="457200" rtl="0" eaLnBrk="1" fontAlgn="auto" latinLnBrk="0" hangingPunct="1">
              <a:lnSpc>
                <a:spcPct val="90000"/>
              </a:lnSpc>
              <a:spcBef>
                <a:spcPct val="20000"/>
              </a:spcBef>
              <a:spcAft>
                <a:spcPts val="0"/>
              </a:spcAft>
              <a:buClrTx/>
              <a:buSzTx/>
              <a:buFont typeface="Arial"/>
              <a:buNone/>
              <a:tabLst/>
              <a:defRPr/>
            </a:pPr>
            <a:endParaRPr kumimoji="0" lang="en-US" altLang="en-US" sz="2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Arial" panose="020B0604020202020204" pitchFamily="34" charset="0"/>
            </a:endParaRPr>
          </a:p>
          <a:p>
            <a:pPr marL="457200" marR="0" lvl="1" indent="0" algn="l" defTabSz="457200" rtl="0" eaLnBrk="1" fontAlgn="auto" latinLnBrk="0" hangingPunct="1">
              <a:lnSpc>
                <a:spcPct val="90000"/>
              </a:lnSpc>
              <a:spcBef>
                <a:spcPct val="20000"/>
              </a:spcBef>
              <a:spcAft>
                <a:spcPts val="0"/>
              </a:spcAft>
              <a:buClrTx/>
              <a:buSzTx/>
              <a:buFont typeface="Arial"/>
              <a:buNone/>
              <a:tabLst/>
              <a:defRPr/>
            </a:pPr>
            <a:endParaRPr kumimoji="0" lang="en-US" altLang="en-US" sz="2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Arial" panose="020B0604020202020204" pitchFamily="34" charset="0"/>
            </a:endParaRPr>
          </a:p>
          <a:p>
            <a:pPr marL="457200" marR="0" lvl="1" indent="0" algn="l" defTabSz="457200" rtl="0" eaLnBrk="1" fontAlgn="auto" latinLnBrk="0" hangingPunct="1">
              <a:lnSpc>
                <a:spcPct val="90000"/>
              </a:lnSpc>
              <a:spcBef>
                <a:spcPct val="20000"/>
              </a:spcBef>
              <a:spcAft>
                <a:spcPts val="0"/>
              </a:spcAft>
              <a:buClrTx/>
              <a:buSzTx/>
              <a:buFont typeface="Arial"/>
              <a:buNone/>
              <a:tabLst/>
              <a:defRPr/>
            </a:pPr>
            <a:endParaRPr kumimoji="0" lang="en-US" altLang="en-US" sz="12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Arial" panose="020B0604020202020204" pitchFamily="34" charset="0"/>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sz="3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Read what you’ve written out loud</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Does each sentence set up the next?</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Does each paragraph set up the next?</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endParaRPr kumimoji="0" lang="en-US" altLang="en-US" sz="2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Arial" panose="020B0604020202020204" pitchFamily="34" charset="0"/>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sz="3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Don’t reinvent the wheel</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Read some classics.  How did Charles and </a:t>
            </a:r>
            <a:r>
              <a:rPr kumimoji="0" lang="en-US" altLang="en-US" sz="2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Guryan</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(2008) begin their introduction?  What are they doing in their first paragraph?  In their second paragraph?</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457200" marR="0" lvl="1" indent="0" algn="l" defTabSz="457200" rtl="0" eaLnBrk="1" fontAlgn="auto" latinLnBrk="0" hangingPunct="1">
              <a:lnSpc>
                <a:spcPct val="90000"/>
              </a:lnSpc>
              <a:spcBef>
                <a:spcPct val="20000"/>
              </a:spcBef>
              <a:spcAft>
                <a:spcPts val="0"/>
              </a:spcAft>
              <a:buClrTx/>
              <a:buSzTx/>
              <a:buFont typeface="Arial"/>
              <a:buNone/>
              <a:tabLst/>
              <a:defRPr/>
            </a:pPr>
            <a:endPar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0" lang="en-US" altLang="en-US" sz="20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8" name="Rectangle 7">
            <a:extLst>
              <a:ext uri="{FF2B5EF4-FFF2-40B4-BE49-F238E27FC236}">
                <a16:creationId xmlns:a16="http://schemas.microsoft.com/office/drawing/2014/main" id="{FD533CB8-1AAB-42F0-901D-34B9A56224F0}"/>
              </a:ext>
            </a:extLst>
          </p:cNvPr>
          <p:cNvSpPr/>
          <p:nvPr/>
        </p:nvSpPr>
        <p:spPr>
          <a:xfrm>
            <a:off x="4362192" y="381001"/>
            <a:ext cx="3467616" cy="535531"/>
          </a:xfrm>
          <a:prstGeom prst="rect">
            <a:avLst/>
          </a:prstGeom>
        </p:spPr>
        <p:txBody>
          <a:bodyPr wrap="none">
            <a:spAutoFit/>
          </a:bodyPr>
          <a:lstStyle/>
          <a:p>
            <a:pPr marL="0" marR="0" lvl="0" indent="0" algn="ctr" defTabSz="914400" rtl="0" eaLnBrk="0" fontAlgn="auto" latinLnBrk="0" hangingPunct="0">
              <a:lnSpc>
                <a:spcPct val="80000"/>
              </a:lnSpc>
              <a:spcBef>
                <a:spcPct val="20000"/>
              </a:spcBef>
              <a:spcAft>
                <a:spcPts val="0"/>
              </a:spcAft>
              <a:buClrTx/>
              <a:buSzTx/>
              <a:buFontTx/>
              <a:buNone/>
              <a:tabLst/>
              <a:defRPr/>
            </a:pPr>
            <a:r>
              <a:rPr kumimoji="0" lang="en-US" altLang="en-US" sz="36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Symbol" panose="05050102010706020507" pitchFamily="18" charset="2"/>
              </a:rPr>
              <a:t>Style and Tone</a:t>
            </a:r>
          </a:p>
        </p:txBody>
      </p:sp>
      <p:sp>
        <p:nvSpPr>
          <p:cNvPr id="4" name="Oval 3">
            <a:extLst>
              <a:ext uri="{FF2B5EF4-FFF2-40B4-BE49-F238E27FC236}">
                <a16:creationId xmlns:a16="http://schemas.microsoft.com/office/drawing/2014/main" id="{617BF040-2BF0-427E-8E04-3F135C82ABAE}"/>
              </a:ext>
            </a:extLst>
          </p:cNvPr>
          <p:cNvSpPr/>
          <p:nvPr/>
        </p:nvSpPr>
        <p:spPr>
          <a:xfrm>
            <a:off x="1759453" y="3139875"/>
            <a:ext cx="1810598" cy="510698"/>
          </a:xfrm>
          <a:prstGeom prst="ellipse">
            <a:avLst/>
          </a:prstGeom>
          <a:noFill/>
          <a:ln w="31750" cap="flat" cmpd="sng" algn="ctr">
            <a:solidFill>
              <a:srgbClr val="FF0000"/>
            </a:solidFill>
            <a:prstDash val="solid"/>
          </a:ln>
          <a:effectLst>
            <a:outerShdw blurRad="40000" dist="23000" dir="5400000" rotWithShape="0">
              <a:srgbClr val="000000">
                <a:alpha val="35000"/>
              </a:srgbClr>
            </a:outerShdw>
          </a:effectLst>
        </p:spPr>
        <p:txBody>
          <a:bodyPr rtlCol="0" anchor="ctr"/>
          <a:lstStyle/>
          <a:p>
            <a:pPr algn="ctr">
              <a:defRPr/>
            </a:pPr>
            <a:endParaRPr lang="en-US" kern="0">
              <a:solidFill>
                <a:prstClr val="white"/>
              </a:solidFill>
              <a:latin typeface="Calibri"/>
            </a:endParaRPr>
          </a:p>
        </p:txBody>
      </p:sp>
      <p:sp>
        <p:nvSpPr>
          <p:cNvPr id="6" name="TextBox 5">
            <a:extLst>
              <a:ext uri="{FF2B5EF4-FFF2-40B4-BE49-F238E27FC236}">
                <a16:creationId xmlns:a16="http://schemas.microsoft.com/office/drawing/2014/main" id="{0DC81DDC-C7BC-47D7-83C9-8C7899355821}"/>
              </a:ext>
            </a:extLst>
          </p:cNvPr>
          <p:cNvSpPr txBox="1"/>
          <p:nvPr/>
        </p:nvSpPr>
        <p:spPr>
          <a:xfrm>
            <a:off x="404552" y="4311503"/>
            <a:ext cx="1880464" cy="1938992"/>
          </a:xfrm>
          <a:prstGeom prst="rect">
            <a:avLst/>
          </a:prstGeom>
          <a:noFill/>
        </p:spPr>
        <p:txBody>
          <a:bodyPr wrap="square" rtlCol="0">
            <a:spAutoFit/>
          </a:bodyPr>
          <a:lstStyle/>
          <a:p>
            <a:pPr>
              <a:defRPr/>
            </a:pPr>
            <a:r>
              <a:rPr lang="en-US" sz="2000" kern="0" dirty="0">
                <a:solidFill>
                  <a:srgbClr val="FF0000"/>
                </a:solidFill>
              </a:rPr>
              <a:t>The language you use in a seminar is more informal!  Don’t use exclamation points!</a:t>
            </a:r>
          </a:p>
        </p:txBody>
      </p:sp>
      <p:cxnSp>
        <p:nvCxnSpPr>
          <p:cNvPr id="7" name="Straight Arrow Connector 6">
            <a:extLst>
              <a:ext uri="{FF2B5EF4-FFF2-40B4-BE49-F238E27FC236}">
                <a16:creationId xmlns:a16="http://schemas.microsoft.com/office/drawing/2014/main" id="{3B19A766-B8E1-4E90-AA94-2F837FDB3EC9}"/>
              </a:ext>
            </a:extLst>
          </p:cNvPr>
          <p:cNvCxnSpPr>
            <a:cxnSpLocks/>
          </p:cNvCxnSpPr>
          <p:nvPr/>
        </p:nvCxnSpPr>
        <p:spPr>
          <a:xfrm flipV="1">
            <a:off x="1518332" y="3705810"/>
            <a:ext cx="663786" cy="495218"/>
          </a:xfrm>
          <a:prstGeom prst="straightConnector1">
            <a:avLst/>
          </a:prstGeom>
          <a:noFill/>
          <a:ln w="25400" cap="flat" cmpd="sng" algn="ctr">
            <a:solidFill>
              <a:srgbClr val="FF0000"/>
            </a:solidFill>
            <a:prstDash val="solid"/>
            <a:tailEnd type="triangle"/>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13463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43AB99D3-BB34-2A08-5A7E-F2FDADEC4D3F}"/>
              </a:ext>
            </a:extLst>
          </p:cNvPr>
          <p:cNvSpPr txBox="1"/>
          <p:nvPr/>
        </p:nvSpPr>
        <p:spPr>
          <a:xfrm>
            <a:off x="2057400" y="3810000"/>
            <a:ext cx="8077200" cy="2523768"/>
          </a:xfrm>
          <a:prstGeom prst="rect">
            <a:avLst/>
          </a:prstGeom>
          <a:noFill/>
        </p:spPr>
        <p:txBody>
          <a:bodyPr wrap="square">
            <a:spAutoFit/>
          </a:bodyPr>
          <a:lstStyle/>
          <a:p>
            <a:pPr marL="400050" indent="-400050">
              <a:buAutoNum type="romanUcPeriod"/>
            </a:pPr>
            <a:r>
              <a:rPr lang="en-US" sz="2000" b="1" dirty="0">
                <a:latin typeface="Palatino Linotype" panose="02040502050505030304" pitchFamily="18" charset="0"/>
              </a:rPr>
              <a:t>Introduction </a:t>
            </a:r>
          </a:p>
          <a:p>
            <a:pPr marL="400050" indent="-400050">
              <a:buAutoNum type="romanUcPeriod"/>
            </a:pPr>
            <a:endParaRPr lang="en-US" dirty="0">
              <a:latin typeface="Palatino Linotype" panose="02040502050505030304" pitchFamily="18" charset="0"/>
            </a:endParaRPr>
          </a:p>
          <a:p>
            <a:r>
              <a:rPr lang="en-US" sz="2000" dirty="0">
                <a:latin typeface="Palatino Linotype" panose="02040502050505030304" pitchFamily="18" charset="0"/>
              </a:rPr>
              <a:t>Becker’s (1957) seminal </a:t>
            </a:r>
            <a:r>
              <a:rPr lang="en-US" sz="2000" i="1" dirty="0">
                <a:latin typeface="Palatino Linotype" panose="02040502050505030304" pitchFamily="18" charset="0"/>
              </a:rPr>
              <a:t>The Economics of Discrimination </a:t>
            </a:r>
            <a:r>
              <a:rPr lang="en-US" sz="2000" dirty="0">
                <a:latin typeface="Palatino Linotype" panose="02040502050505030304" pitchFamily="18" charset="0"/>
              </a:rPr>
              <a:t>launched the formal analysis of labor market discrimination among economists. Becker’s analysis focused on the relationship between racial prejudice among whites and discrimination against racial minorities in a competitive model. In contrast to much of the contemporaneous literature, Becker formalized the definition of racial preferences…</a:t>
            </a:r>
          </a:p>
        </p:txBody>
      </p:sp>
      <p:pic>
        <p:nvPicPr>
          <p:cNvPr id="25" name="Picture 24">
            <a:extLst>
              <a:ext uri="{FF2B5EF4-FFF2-40B4-BE49-F238E27FC236}">
                <a16:creationId xmlns:a16="http://schemas.microsoft.com/office/drawing/2014/main" id="{06CEAB67-9FCF-6311-EF68-191E42348825}"/>
              </a:ext>
            </a:extLst>
          </p:cNvPr>
          <p:cNvPicPr>
            <a:picLocks noChangeAspect="1"/>
          </p:cNvPicPr>
          <p:nvPr/>
        </p:nvPicPr>
        <p:blipFill>
          <a:blip r:embed="rId2"/>
          <a:stretch>
            <a:fillRect/>
          </a:stretch>
        </p:blipFill>
        <p:spPr>
          <a:xfrm>
            <a:off x="1752600" y="463163"/>
            <a:ext cx="9047106" cy="1730530"/>
          </a:xfrm>
          <a:prstGeom prst="rect">
            <a:avLst/>
          </a:prstGeom>
        </p:spPr>
      </p:pic>
      <p:pic>
        <p:nvPicPr>
          <p:cNvPr id="28" name="Picture 27">
            <a:extLst>
              <a:ext uri="{FF2B5EF4-FFF2-40B4-BE49-F238E27FC236}">
                <a16:creationId xmlns:a16="http://schemas.microsoft.com/office/drawing/2014/main" id="{DD7E8AD4-1ED7-E7E9-FD07-9DA9FD0DBE50}"/>
              </a:ext>
            </a:extLst>
          </p:cNvPr>
          <p:cNvPicPr>
            <a:picLocks noChangeAspect="1"/>
          </p:cNvPicPr>
          <p:nvPr/>
        </p:nvPicPr>
        <p:blipFill>
          <a:blip r:embed="rId3"/>
          <a:stretch>
            <a:fillRect/>
          </a:stretch>
        </p:blipFill>
        <p:spPr>
          <a:xfrm>
            <a:off x="7620000" y="1066801"/>
            <a:ext cx="1927860" cy="2887409"/>
          </a:xfrm>
          <a:prstGeom prst="rect">
            <a:avLst/>
          </a:prstGeom>
        </p:spPr>
      </p:pic>
    </p:spTree>
    <p:extLst>
      <p:ext uri="{BB962C8B-B14F-4D97-AF65-F5344CB8AC3E}">
        <p14:creationId xmlns:p14="http://schemas.microsoft.com/office/powerpoint/2010/main" val="598022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43AB99D3-BB34-2A08-5A7E-F2FDADEC4D3F}"/>
              </a:ext>
            </a:extLst>
          </p:cNvPr>
          <p:cNvSpPr txBox="1"/>
          <p:nvPr/>
        </p:nvSpPr>
        <p:spPr>
          <a:xfrm>
            <a:off x="1981200" y="320457"/>
            <a:ext cx="8077200" cy="6217087"/>
          </a:xfrm>
          <a:prstGeom prst="rect">
            <a:avLst/>
          </a:prstGeom>
          <a:noFill/>
        </p:spPr>
        <p:txBody>
          <a:bodyPr wrap="square">
            <a:spAutoFit/>
          </a:bodyPr>
          <a:lstStyle/>
          <a:p>
            <a:pPr marL="400050" indent="-400050" fontAlgn="base">
              <a:spcBef>
                <a:spcPct val="0"/>
              </a:spcBef>
              <a:spcAft>
                <a:spcPct val="0"/>
              </a:spcAft>
              <a:buFontTx/>
              <a:buAutoNum type="romanUcPeriod"/>
              <a:defRPr/>
            </a:pPr>
            <a:r>
              <a:rPr lang="en-US" sz="2000" b="1" dirty="0">
                <a:solidFill>
                  <a:prstClr val="black"/>
                </a:solidFill>
                <a:latin typeface="Palatino Linotype" panose="02040502050505030304" pitchFamily="18" charset="0"/>
                <a:cs typeface="Arial" pitchFamily="34" charset="0"/>
              </a:rPr>
              <a:t>Introduction </a:t>
            </a:r>
          </a:p>
          <a:p>
            <a:pPr marL="400050" indent="-400050" fontAlgn="base">
              <a:spcBef>
                <a:spcPct val="0"/>
              </a:spcBef>
              <a:spcAft>
                <a:spcPct val="0"/>
              </a:spcAft>
              <a:buFontTx/>
              <a:buAutoNum type="romanUcPeriod"/>
              <a:defRPr/>
            </a:pPr>
            <a:endParaRPr lang="en-US" dirty="0">
              <a:solidFill>
                <a:prstClr val="black"/>
              </a:solidFill>
              <a:latin typeface="Palatino Linotype" panose="02040502050505030304" pitchFamily="18" charset="0"/>
              <a:cs typeface="Arial" pitchFamily="34" charset="0"/>
            </a:endParaRPr>
          </a:p>
          <a:p>
            <a:pPr fontAlgn="base">
              <a:spcBef>
                <a:spcPct val="0"/>
              </a:spcBef>
              <a:spcAft>
                <a:spcPct val="0"/>
              </a:spcAft>
              <a:defRPr/>
            </a:pPr>
            <a:r>
              <a:rPr lang="en-US" sz="2000" dirty="0">
                <a:solidFill>
                  <a:prstClr val="black"/>
                </a:solidFill>
                <a:latin typeface="Palatino Linotype" panose="02040502050505030304" pitchFamily="18" charset="0"/>
                <a:cs typeface="Arial" pitchFamily="34" charset="0"/>
              </a:rPr>
              <a:t>Becker’s (1957) seminal </a:t>
            </a:r>
            <a:r>
              <a:rPr lang="en-US" sz="2000" i="1" dirty="0">
                <a:solidFill>
                  <a:prstClr val="black"/>
                </a:solidFill>
                <a:latin typeface="Palatino Linotype" panose="02040502050505030304" pitchFamily="18" charset="0"/>
                <a:cs typeface="Arial" pitchFamily="34" charset="0"/>
              </a:rPr>
              <a:t>The Economics of Discrimination </a:t>
            </a:r>
            <a:r>
              <a:rPr lang="en-US" sz="2000" dirty="0">
                <a:solidFill>
                  <a:prstClr val="black"/>
                </a:solidFill>
                <a:latin typeface="Palatino Linotype" panose="02040502050505030304" pitchFamily="18" charset="0"/>
                <a:cs typeface="Arial" pitchFamily="34" charset="0"/>
              </a:rPr>
              <a:t>launched the formal analysis of labor market discrimination among economists. Becker’s analysis focused on the relationship between racial prejudice among whites and discrimination against racial minorities in a competitive model. In contrast to much of the contemporaneous literature, Becker formalized the definition of racial preferences</a:t>
            </a:r>
            <a:r>
              <a:rPr lang="en-US" sz="2000" dirty="0">
                <a:solidFill>
                  <a:prstClr val="black"/>
                </a:solidFill>
                <a:latin typeface="Palatino Linotype" panose="02040502050505030304" pitchFamily="18" charset="0"/>
              </a:rPr>
              <a:t>…</a:t>
            </a:r>
          </a:p>
          <a:p>
            <a:pPr fontAlgn="base">
              <a:spcBef>
                <a:spcPct val="0"/>
              </a:spcBef>
              <a:spcAft>
                <a:spcPct val="0"/>
              </a:spcAft>
              <a:defRPr/>
            </a:pPr>
            <a:endParaRPr lang="en-US" sz="2000" dirty="0">
              <a:solidFill>
                <a:prstClr val="black"/>
              </a:solidFill>
              <a:latin typeface="Palatino Linotype" panose="02040502050505030304" pitchFamily="18" charset="0"/>
              <a:cs typeface="Arial" pitchFamily="34" charset="0"/>
            </a:endParaRPr>
          </a:p>
          <a:p>
            <a:pPr fontAlgn="base">
              <a:spcBef>
                <a:spcPct val="0"/>
              </a:spcBef>
              <a:spcAft>
                <a:spcPct val="0"/>
              </a:spcAft>
              <a:defRPr/>
            </a:pPr>
            <a:r>
              <a:rPr lang="en-US" sz="2000" dirty="0">
                <a:solidFill>
                  <a:prstClr val="black"/>
                </a:solidFill>
                <a:latin typeface="Palatino Linotype" panose="02040502050505030304" pitchFamily="18" charset="0"/>
                <a:cs typeface="Arial" pitchFamily="34" charset="0"/>
              </a:rPr>
              <a:t>In the short-run version of Becker’s employer discrimination model,</a:t>
            </a:r>
          </a:p>
          <a:p>
            <a:pPr fontAlgn="base">
              <a:spcBef>
                <a:spcPct val="0"/>
              </a:spcBef>
              <a:spcAft>
                <a:spcPct val="0"/>
              </a:spcAft>
              <a:defRPr/>
            </a:pPr>
            <a:r>
              <a:rPr lang="en-US" sz="2000" dirty="0">
                <a:solidFill>
                  <a:prstClr val="black"/>
                </a:solidFill>
                <a:latin typeface="Palatino Linotype" panose="02040502050505030304" pitchFamily="18" charset="0"/>
                <a:cs typeface="Arial" pitchFamily="34" charset="0"/>
              </a:rPr>
              <a:t>racial prejudice causes some employers to regard black workers as more expensive than they truly are. Market pressures cause blacks to be hired by the least prejudiced employers in the market and to sort away from those with the highest levels of prejudice…Racial wage gaps…will generally be determined by variation in the level of prejudice of those in the lower tail of the prejudice distribution; how prejudiced the most prejudiced employers are should not matter at all for wages in Becker’s framework</a:t>
            </a:r>
            <a:r>
              <a:rPr lang="en-US" sz="2000" dirty="0">
                <a:solidFill>
                  <a:prstClr val="black"/>
                </a:solidFill>
                <a:latin typeface="Palatino Linotype" panose="02040502050505030304" pitchFamily="18" charset="0"/>
              </a:rPr>
              <a:t>.  Finally,…</a:t>
            </a:r>
            <a:r>
              <a:rPr lang="en-US" sz="2000" dirty="0">
                <a:solidFill>
                  <a:prstClr val="black"/>
                </a:solidFill>
                <a:latin typeface="Palatino Linotype" panose="02040502050505030304" pitchFamily="18" charset="0"/>
                <a:cs typeface="Arial" pitchFamily="34" charset="0"/>
              </a:rPr>
              <a:t>equilibrium wages for blacks should vary negatively with the number of blacks in the market…</a:t>
            </a:r>
          </a:p>
        </p:txBody>
      </p:sp>
    </p:spTree>
    <p:extLst>
      <p:ext uri="{BB962C8B-B14F-4D97-AF65-F5344CB8AC3E}">
        <p14:creationId xmlns:p14="http://schemas.microsoft.com/office/powerpoint/2010/main" val="340023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43AB99D3-BB34-2A08-5A7E-F2FDADEC4D3F}"/>
              </a:ext>
            </a:extLst>
          </p:cNvPr>
          <p:cNvSpPr txBox="1"/>
          <p:nvPr/>
        </p:nvSpPr>
        <p:spPr>
          <a:xfrm>
            <a:off x="2057400" y="2652964"/>
            <a:ext cx="8077200" cy="3046988"/>
          </a:xfrm>
          <a:prstGeom prst="rect">
            <a:avLst/>
          </a:prstGeom>
          <a:noFill/>
        </p:spPr>
        <p:txBody>
          <a:bodyPr wrap="square">
            <a:spAutoFit/>
          </a:bodyPr>
          <a:lstStyle/>
          <a:p>
            <a:pPr marL="400050" indent="-400050" fontAlgn="base">
              <a:spcBef>
                <a:spcPct val="0"/>
              </a:spcBef>
              <a:spcAft>
                <a:spcPct val="0"/>
              </a:spcAft>
              <a:buFontTx/>
              <a:buAutoNum type="romanUcPeriod"/>
              <a:defRPr/>
            </a:pPr>
            <a:r>
              <a:rPr lang="en-US" sz="3200" b="1" dirty="0">
                <a:solidFill>
                  <a:prstClr val="black"/>
                </a:solidFill>
                <a:latin typeface="Palatino Linotype" panose="02040502050505030304" pitchFamily="18" charset="0"/>
                <a:cs typeface="Arial" pitchFamily="34" charset="0"/>
              </a:rPr>
              <a:t>Introduction </a:t>
            </a:r>
          </a:p>
          <a:p>
            <a:pPr marL="400050" indent="-400050" fontAlgn="base">
              <a:spcBef>
                <a:spcPct val="0"/>
              </a:spcBef>
              <a:spcAft>
                <a:spcPct val="0"/>
              </a:spcAft>
              <a:buFontTx/>
              <a:buAutoNum type="romanUcPeriod"/>
              <a:defRPr/>
            </a:pPr>
            <a:r>
              <a:rPr lang="en-US" sz="3200" b="1" dirty="0">
                <a:solidFill>
                  <a:prstClr val="black"/>
                </a:solidFill>
                <a:latin typeface="Palatino Linotype" panose="02040502050505030304" pitchFamily="18" charset="0"/>
                <a:cs typeface="Arial" pitchFamily="34" charset="0"/>
              </a:rPr>
              <a:t> Background</a:t>
            </a:r>
          </a:p>
          <a:p>
            <a:pPr marL="400050" indent="-400050" fontAlgn="base">
              <a:spcBef>
                <a:spcPct val="0"/>
              </a:spcBef>
              <a:spcAft>
                <a:spcPct val="0"/>
              </a:spcAft>
              <a:buFontTx/>
              <a:buAutoNum type="romanUcPeriod"/>
              <a:defRPr/>
            </a:pPr>
            <a:r>
              <a:rPr lang="en-US" sz="3200" b="1" dirty="0">
                <a:solidFill>
                  <a:prstClr val="black"/>
                </a:solidFill>
                <a:latin typeface="Palatino Linotype" panose="02040502050505030304" pitchFamily="18" charset="0"/>
              </a:rPr>
              <a:t> Data Summary</a:t>
            </a:r>
          </a:p>
          <a:p>
            <a:pPr marL="400050" indent="-400050" fontAlgn="base">
              <a:spcBef>
                <a:spcPct val="0"/>
              </a:spcBef>
              <a:spcAft>
                <a:spcPct val="0"/>
              </a:spcAft>
              <a:buFontTx/>
              <a:buAutoNum type="romanUcPeriod"/>
              <a:defRPr/>
            </a:pPr>
            <a:r>
              <a:rPr lang="en-US" sz="3200" b="1" dirty="0">
                <a:solidFill>
                  <a:prstClr val="black"/>
                </a:solidFill>
                <a:latin typeface="Palatino Linotype" panose="02040502050505030304" pitchFamily="18" charset="0"/>
                <a:cs typeface="Arial" pitchFamily="34" charset="0"/>
              </a:rPr>
              <a:t> Empirical Strategy</a:t>
            </a:r>
          </a:p>
          <a:p>
            <a:pPr marL="400050" indent="-400050" fontAlgn="base">
              <a:spcBef>
                <a:spcPct val="0"/>
              </a:spcBef>
              <a:spcAft>
                <a:spcPct val="0"/>
              </a:spcAft>
              <a:buFontTx/>
              <a:buAutoNum type="romanUcPeriod"/>
              <a:defRPr/>
            </a:pPr>
            <a:r>
              <a:rPr lang="en-US" sz="3200" b="1" dirty="0">
                <a:solidFill>
                  <a:prstClr val="black"/>
                </a:solidFill>
                <a:latin typeface="Palatino Linotype" panose="02040502050505030304" pitchFamily="18" charset="0"/>
              </a:rPr>
              <a:t> Results</a:t>
            </a:r>
          </a:p>
          <a:p>
            <a:pPr marL="400050" indent="-400050" fontAlgn="base">
              <a:spcBef>
                <a:spcPct val="0"/>
              </a:spcBef>
              <a:spcAft>
                <a:spcPct val="0"/>
              </a:spcAft>
              <a:buFontTx/>
              <a:buAutoNum type="romanUcPeriod"/>
              <a:defRPr/>
            </a:pPr>
            <a:r>
              <a:rPr lang="en-US" sz="3200" b="1" dirty="0">
                <a:solidFill>
                  <a:prstClr val="black"/>
                </a:solidFill>
                <a:latin typeface="Palatino Linotype" panose="02040502050505030304" pitchFamily="18" charset="0"/>
                <a:cs typeface="Arial" pitchFamily="34" charset="0"/>
              </a:rPr>
              <a:t>Conclusion</a:t>
            </a:r>
          </a:p>
        </p:txBody>
      </p:sp>
      <p:pic>
        <p:nvPicPr>
          <p:cNvPr id="25" name="Picture 24">
            <a:extLst>
              <a:ext uri="{FF2B5EF4-FFF2-40B4-BE49-F238E27FC236}">
                <a16:creationId xmlns:a16="http://schemas.microsoft.com/office/drawing/2014/main" id="{06CEAB67-9FCF-6311-EF68-191E42348825}"/>
              </a:ext>
            </a:extLst>
          </p:cNvPr>
          <p:cNvPicPr>
            <a:picLocks noChangeAspect="1"/>
          </p:cNvPicPr>
          <p:nvPr/>
        </p:nvPicPr>
        <p:blipFill>
          <a:blip r:embed="rId2"/>
          <a:stretch>
            <a:fillRect/>
          </a:stretch>
        </p:blipFill>
        <p:spPr>
          <a:xfrm>
            <a:off x="1752600" y="463163"/>
            <a:ext cx="9047106" cy="1730530"/>
          </a:xfrm>
          <a:prstGeom prst="rect">
            <a:avLst/>
          </a:prstGeom>
        </p:spPr>
      </p:pic>
      <p:sp>
        <p:nvSpPr>
          <p:cNvPr id="5" name="TextBox 4">
            <a:extLst>
              <a:ext uri="{FF2B5EF4-FFF2-40B4-BE49-F238E27FC236}">
                <a16:creationId xmlns:a16="http://schemas.microsoft.com/office/drawing/2014/main" id="{E9BF18F6-150D-EB7C-CAA9-5F7E70B78030}"/>
              </a:ext>
            </a:extLst>
          </p:cNvPr>
          <p:cNvSpPr txBox="1"/>
          <p:nvPr/>
        </p:nvSpPr>
        <p:spPr>
          <a:xfrm>
            <a:off x="1826029" y="5994727"/>
            <a:ext cx="8870324" cy="461665"/>
          </a:xfrm>
          <a:prstGeom prst="rect">
            <a:avLst/>
          </a:prstGeom>
          <a:noFill/>
        </p:spPr>
        <p:txBody>
          <a:bodyPr wrap="square" rtlCol="0">
            <a:spAutoFit/>
          </a:bodyPr>
          <a:lstStyle/>
          <a:p>
            <a:pPr fontAlgn="base">
              <a:spcBef>
                <a:spcPct val="0"/>
              </a:spcBef>
              <a:spcAft>
                <a:spcPct val="0"/>
              </a:spcAft>
              <a:defRPr/>
            </a:pPr>
            <a:r>
              <a:rPr lang="en-US" sz="2400" dirty="0">
                <a:solidFill>
                  <a:srgbClr val="FF0000"/>
                </a:solidFill>
                <a:latin typeface="Arial" pitchFamily="34" charset="0"/>
                <a:cs typeface="Arial" pitchFamily="34" charset="0"/>
              </a:rPr>
              <a:t>I’d call this the “classic” way to structure an economics paper</a:t>
            </a:r>
          </a:p>
        </p:txBody>
      </p:sp>
    </p:spTree>
    <p:extLst>
      <p:ext uri="{BB962C8B-B14F-4D97-AF65-F5344CB8AC3E}">
        <p14:creationId xmlns:p14="http://schemas.microsoft.com/office/powerpoint/2010/main" val="2504327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F5584FEA-EC28-B07D-936E-B8128360B6CD}"/>
              </a:ext>
            </a:extLst>
          </p:cNvPr>
          <p:cNvSpPr txBox="1">
            <a:spLocks/>
          </p:cNvSpPr>
          <p:nvPr/>
        </p:nvSpPr>
        <p:spPr>
          <a:xfrm>
            <a:off x="895849" y="736315"/>
            <a:ext cx="1088774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None/>
              <a:defRPr/>
            </a:pPr>
            <a:endParaRPr lang="en-US" altLang="en-US" sz="2800" i="1"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dirty="0">
                <a:solidFill>
                  <a:srgbClr val="000000"/>
                </a:solidFill>
                <a:latin typeface="Arial" panose="020B0604020202020204" pitchFamily="34" charset="0"/>
                <a:cs typeface="Arial" panose="020B0604020202020204" pitchFamily="34" charset="0"/>
              </a:rPr>
              <a:t>Aim for 18-23 pages of text, 5-6 figures and tables (combined total)</a:t>
            </a:r>
          </a:p>
          <a:p>
            <a:pPr>
              <a:lnSpc>
                <a:spcPct val="90000"/>
              </a:lnSpc>
              <a:defRPr/>
            </a:pPr>
            <a:endParaRPr lang="en-US" altLang="en-US" sz="20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dirty="0">
                <a:solidFill>
                  <a:srgbClr val="000000"/>
                </a:solidFill>
                <a:latin typeface="Arial" panose="020B0604020202020204" pitchFamily="34" charset="0"/>
                <a:cs typeface="Arial" panose="020B0604020202020204" pitchFamily="34" charset="0"/>
              </a:rPr>
              <a:t>More figures than tables</a:t>
            </a:r>
          </a:p>
          <a:p>
            <a:pPr lvl="1">
              <a:lnSpc>
                <a:spcPct val="90000"/>
              </a:lnSpc>
              <a:defRPr/>
            </a:pPr>
            <a:r>
              <a:rPr lang="en-US" altLang="en-US" sz="2400" dirty="0">
                <a:solidFill>
                  <a:srgbClr val="000000"/>
                </a:solidFill>
                <a:latin typeface="Arial" panose="020B0604020202020204" pitchFamily="34" charset="0"/>
                <a:cs typeface="Arial" panose="020B0604020202020204" pitchFamily="34" charset="0"/>
              </a:rPr>
              <a:t>Extra tables and figures can go in an appendix</a:t>
            </a:r>
          </a:p>
          <a:p>
            <a:pPr>
              <a:lnSpc>
                <a:spcPct val="90000"/>
              </a:lnSpc>
              <a:defRPr/>
            </a:pPr>
            <a:endParaRPr lang="en-US" altLang="en-US" sz="20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dirty="0">
                <a:solidFill>
                  <a:srgbClr val="000000"/>
                </a:solidFill>
                <a:latin typeface="Arial" panose="020B0604020202020204" pitchFamily="34" charset="0"/>
                <a:cs typeface="Arial" panose="020B0604020202020204" pitchFamily="34" charset="0"/>
              </a:rPr>
              <a:t>The revision process is usually going to add text, tables, and figures</a:t>
            </a:r>
          </a:p>
          <a:p>
            <a:pPr>
              <a:lnSpc>
                <a:spcPct val="90000"/>
              </a:lnSpc>
              <a:defRPr/>
            </a:pPr>
            <a:endParaRPr lang="en-US" altLang="en-US" sz="20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dirty="0">
                <a:solidFill>
                  <a:srgbClr val="000000"/>
                </a:solidFill>
                <a:latin typeface="Arial" panose="020B0604020202020204" pitchFamily="34" charset="0"/>
                <a:cs typeface="Arial" panose="020B0604020202020204" pitchFamily="34" charset="0"/>
              </a:rPr>
              <a:t>Thirty pages of text and 10 figures/tables is too much!  Referees and editors have short attention spans.</a:t>
            </a: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
        <p:nvSpPr>
          <p:cNvPr id="9" name="Rectangle 8">
            <a:extLst>
              <a:ext uri="{FF2B5EF4-FFF2-40B4-BE49-F238E27FC236}">
                <a16:creationId xmlns:a16="http://schemas.microsoft.com/office/drawing/2014/main" id="{81A7E830-969A-5B84-DE82-F986AB466BC7}"/>
              </a:ext>
            </a:extLst>
          </p:cNvPr>
          <p:cNvSpPr/>
          <p:nvPr/>
        </p:nvSpPr>
        <p:spPr>
          <a:xfrm>
            <a:off x="5094238" y="381001"/>
            <a:ext cx="1723549" cy="535531"/>
          </a:xfrm>
          <a:prstGeom prst="rect">
            <a:avLst/>
          </a:prstGeom>
        </p:spPr>
        <p:txBody>
          <a:bodyPr wrap="none">
            <a:spAutoFit/>
          </a:bodyPr>
          <a:lstStyle/>
          <a:p>
            <a:pPr algn="ctr" eaLnBrk="0" hangingPunct="0">
              <a:lnSpc>
                <a:spcPct val="80000"/>
              </a:lnSpc>
              <a:spcBef>
                <a:spcPct val="20000"/>
              </a:spcBef>
              <a:defRPr/>
            </a:pPr>
            <a:r>
              <a:rPr lang="en-US" altLang="en-US" sz="3600" b="1" kern="0" dirty="0">
                <a:solidFill>
                  <a:prstClr val="black"/>
                </a:solidFill>
                <a:latin typeface="Arial" panose="020B0604020202020204" pitchFamily="34" charset="0"/>
                <a:cs typeface="Arial" panose="020B0604020202020204" pitchFamily="34" charset="0"/>
                <a:sym typeface="Symbol" panose="05050102010706020507" pitchFamily="18" charset="2"/>
              </a:rPr>
              <a:t>Length</a:t>
            </a:r>
          </a:p>
        </p:txBody>
      </p:sp>
    </p:spTree>
    <p:extLst>
      <p:ext uri="{BB962C8B-B14F-4D97-AF65-F5344CB8AC3E}">
        <p14:creationId xmlns:p14="http://schemas.microsoft.com/office/powerpoint/2010/main" val="125769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98681E-320D-06A2-72F6-D3C9EB34B29B}"/>
              </a:ext>
            </a:extLst>
          </p:cNvPr>
          <p:cNvSpPr txBox="1">
            <a:spLocks/>
          </p:cNvSpPr>
          <p:nvPr/>
        </p:nvSpPr>
        <p:spPr>
          <a:xfrm>
            <a:off x="1475274" y="862822"/>
            <a:ext cx="9332156"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None/>
              <a:defRPr/>
            </a:pPr>
            <a:endParaRPr lang="en-US" altLang="en-US" sz="2800" i="1"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dirty="0">
                <a:solidFill>
                  <a:srgbClr val="000000"/>
                </a:solidFill>
                <a:latin typeface="Arial" panose="020B0604020202020204" pitchFamily="34" charset="0"/>
                <a:cs typeface="Arial" panose="020B0604020202020204" pitchFamily="34" charset="0"/>
              </a:rPr>
              <a:t>Pay someone to read you paper over for typos and grammatical errors</a:t>
            </a:r>
          </a:p>
          <a:p>
            <a:pPr>
              <a:lnSpc>
                <a:spcPct val="90000"/>
              </a:lnSpc>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dirty="0">
                <a:solidFill>
                  <a:srgbClr val="000000"/>
                </a:solidFill>
                <a:latin typeface="Arial" panose="020B0604020202020204" pitchFamily="34" charset="0"/>
                <a:cs typeface="Arial" panose="020B0604020202020204" pitchFamily="34" charset="0"/>
              </a:rPr>
              <a:t>Make sure there is a one-to-one correspondence between in-text citations and references</a:t>
            </a:r>
          </a:p>
          <a:p>
            <a:pPr marL="0"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dirty="0">
                <a:solidFill>
                  <a:srgbClr val="000000"/>
                </a:solidFill>
                <a:latin typeface="Arial" panose="020B0604020202020204" pitchFamily="34" charset="0"/>
                <a:cs typeface="Arial" panose="020B0604020202020204" pitchFamily="34" charset="0"/>
              </a:rPr>
              <a:t>Use a consistent style for the references</a:t>
            </a:r>
          </a:p>
          <a:p>
            <a:pPr lvl="1">
              <a:lnSpc>
                <a:spcPct val="90000"/>
              </a:lnSpc>
              <a:defRPr/>
            </a:pPr>
            <a:r>
              <a:rPr lang="en-US" altLang="en-US" sz="2400" dirty="0">
                <a:solidFill>
                  <a:srgbClr val="000000"/>
                </a:solidFill>
                <a:latin typeface="Arial" panose="020B0604020202020204" pitchFamily="34" charset="0"/>
                <a:cs typeface="Arial" panose="020B0604020202020204" pitchFamily="34" charset="0"/>
              </a:rPr>
              <a:t>Include the first names of the authors. The editor is looking at your references for potential referees.</a:t>
            </a: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
        <p:nvSpPr>
          <p:cNvPr id="5" name="Rectangle 4">
            <a:extLst>
              <a:ext uri="{FF2B5EF4-FFF2-40B4-BE49-F238E27FC236}">
                <a16:creationId xmlns:a16="http://schemas.microsoft.com/office/drawing/2014/main" id="{2F2F7061-8BC5-32F4-5456-7AF8AAE073BC}"/>
              </a:ext>
            </a:extLst>
          </p:cNvPr>
          <p:cNvSpPr/>
          <p:nvPr/>
        </p:nvSpPr>
        <p:spPr>
          <a:xfrm>
            <a:off x="4693200" y="595057"/>
            <a:ext cx="2339102" cy="535531"/>
          </a:xfrm>
          <a:prstGeom prst="rect">
            <a:avLst/>
          </a:prstGeom>
        </p:spPr>
        <p:txBody>
          <a:bodyPr wrap="none">
            <a:spAutoFit/>
          </a:bodyPr>
          <a:lstStyle/>
          <a:p>
            <a:pPr algn="ctr" eaLnBrk="0" hangingPunct="0">
              <a:lnSpc>
                <a:spcPct val="80000"/>
              </a:lnSpc>
              <a:spcBef>
                <a:spcPct val="20000"/>
              </a:spcBef>
              <a:defRPr/>
            </a:pPr>
            <a:r>
              <a:rPr lang="en-US" altLang="en-US" sz="3600" b="1" kern="0" dirty="0">
                <a:solidFill>
                  <a:prstClr val="black"/>
                </a:solidFill>
                <a:latin typeface="Arial" panose="020B0604020202020204" pitchFamily="34" charset="0"/>
                <a:cs typeface="Arial" panose="020B0604020202020204" pitchFamily="34" charset="0"/>
                <a:sym typeface="Symbol" panose="05050102010706020507" pitchFamily="18" charset="2"/>
              </a:rPr>
              <a:t>Grammar</a:t>
            </a:r>
            <a:r>
              <a:rPr lang="en-US" altLang="en-US" sz="3200" b="1" kern="0" dirty="0">
                <a:solidFill>
                  <a:prstClr val="black"/>
                </a:solidFill>
                <a:latin typeface="Palatino Linotype" panose="02040502050505030304" pitchFamily="18" charset="0"/>
                <a:sym typeface="Symbol" panose="05050102010706020507" pitchFamily="18" charset="2"/>
              </a:rPr>
              <a:t> </a:t>
            </a:r>
          </a:p>
        </p:txBody>
      </p:sp>
    </p:spTree>
    <p:extLst>
      <p:ext uri="{BB962C8B-B14F-4D97-AF65-F5344CB8AC3E}">
        <p14:creationId xmlns:p14="http://schemas.microsoft.com/office/powerpoint/2010/main" val="1058602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F2BDF1-ED95-F030-BE95-DB868B571A60}"/>
              </a:ext>
            </a:extLst>
          </p:cNvPr>
          <p:cNvSpPr txBox="1">
            <a:spLocks/>
          </p:cNvSpPr>
          <p:nvPr/>
        </p:nvSpPr>
        <p:spPr>
          <a:xfrm>
            <a:off x="2990336" y="1869989"/>
            <a:ext cx="6606745" cy="2345359"/>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Palatino Linotype" panose="02040502050505030304" pitchFamily="18" charset="0"/>
              </a:rPr>
              <a:t>Q&amp;A (≈ 10 minutes)</a:t>
            </a:r>
            <a:br>
              <a:rPr lang="en-US" dirty="0">
                <a:latin typeface="Palatino Linotype" panose="02040502050505030304" pitchFamily="18" charset="0"/>
              </a:rPr>
            </a:br>
            <a:r>
              <a:rPr lang="en-US" dirty="0">
                <a:latin typeface="Palatino Linotype" panose="02040502050505030304" pitchFamily="18" charset="0"/>
              </a:rPr>
              <a:t>+</a:t>
            </a:r>
            <a:br>
              <a:rPr lang="en-US" dirty="0">
                <a:latin typeface="Palatino Linotype" panose="02040502050505030304" pitchFamily="18" charset="0"/>
              </a:rPr>
            </a:br>
            <a:r>
              <a:rPr lang="en-US" dirty="0">
                <a:latin typeface="Palatino Linotype" panose="02040502050505030304" pitchFamily="18" charset="0"/>
              </a:rPr>
              <a:t>Break (≈ 5 minutes)</a:t>
            </a:r>
            <a:br>
              <a:rPr lang="en-US" dirty="0">
                <a:latin typeface="Palatino Linotype" panose="02040502050505030304" pitchFamily="18" charset="0"/>
              </a:rPr>
            </a:br>
            <a:endParaRPr lang="en-US" dirty="0">
              <a:latin typeface="Palatino Linotype" panose="02040502050505030304" pitchFamily="18" charset="0"/>
            </a:endParaRPr>
          </a:p>
        </p:txBody>
      </p:sp>
    </p:spTree>
    <p:extLst>
      <p:ext uri="{BB962C8B-B14F-4D97-AF65-F5344CB8AC3E}">
        <p14:creationId xmlns:p14="http://schemas.microsoft.com/office/powerpoint/2010/main" val="2780156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225D9332-8D52-8E52-57C9-1A1FA1726B85}"/>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3" name="Title 1">
            <a:extLst>
              <a:ext uri="{FF2B5EF4-FFF2-40B4-BE49-F238E27FC236}">
                <a16:creationId xmlns:a16="http://schemas.microsoft.com/office/drawing/2014/main" id="{3201DE0E-B116-038B-FBD7-EDAAE0FF0EAE}"/>
              </a:ext>
            </a:extLst>
          </p:cNvPr>
          <p:cNvSpPr txBox="1">
            <a:spLocks/>
          </p:cNvSpPr>
          <p:nvPr/>
        </p:nvSpPr>
        <p:spPr>
          <a:xfrm>
            <a:off x="1212110" y="5836169"/>
            <a:ext cx="10069033" cy="8504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AutoNum type="romanLcParenBoth"/>
            </a:pPr>
            <a:endParaRPr lang="en-US" sz="2000" b="1" dirty="0">
              <a:latin typeface="Palatino Linotype" panose="02040502050505030304" pitchFamily="18" charset="0"/>
            </a:endParaRPr>
          </a:p>
          <a:p>
            <a:endParaRPr lang="en-US" sz="3000" b="1" dirty="0">
              <a:latin typeface="Arial" panose="020B0604020202020204" pitchFamily="34" charset="0"/>
              <a:cs typeface="Arial" panose="020B0604020202020204" pitchFamily="34" charset="0"/>
            </a:endParaRPr>
          </a:p>
          <a:p>
            <a:endParaRPr lang="en-US" sz="3000" b="1" dirty="0">
              <a:latin typeface="Arial" panose="020B0604020202020204" pitchFamily="34" charset="0"/>
              <a:cs typeface="Arial" panose="020B0604020202020204" pitchFamily="34" charset="0"/>
            </a:endParaRPr>
          </a:p>
          <a:p>
            <a:r>
              <a:rPr lang="en-US" sz="3000" b="1" dirty="0">
                <a:latin typeface="Arial" panose="020B0604020202020204" pitchFamily="34" charset="0"/>
                <a:cs typeface="Arial" panose="020B0604020202020204" pitchFamily="34" charset="0"/>
              </a:rPr>
              <a:t>Section</a:t>
            </a:r>
            <a:r>
              <a:rPr lang="en-US" sz="3200" b="1" dirty="0">
                <a:latin typeface="Arial" panose="020B0604020202020204" pitchFamily="34" charset="0"/>
                <a:cs typeface="Arial" panose="020B0604020202020204" pitchFamily="34" charset="0"/>
              </a:rPr>
              <a:t> 2. Practical tips for writing</a:t>
            </a:r>
          </a:p>
          <a:p>
            <a:pPr algn="l"/>
            <a:endParaRPr lang="en-US" sz="800" b="1" dirty="0">
              <a:latin typeface="Palatino Linotype" panose="02040502050505030304" pitchFamily="18" charset="0"/>
            </a:endParaRPr>
          </a:p>
          <a:p>
            <a:pPr marL="571500" indent="-571500" algn="l">
              <a:buAutoNum type="romanLcParenBoth"/>
            </a:pPr>
            <a:r>
              <a:rPr lang="en-US" sz="2000" dirty="0">
                <a:latin typeface="Arial" panose="020B0604020202020204" pitchFamily="34" charset="0"/>
                <a:cs typeface="Arial" panose="020B0604020202020204" pitchFamily="34" charset="0"/>
              </a:rPr>
              <a:t>Producing effective tables</a:t>
            </a:r>
          </a:p>
          <a:p>
            <a:pPr marL="571500" indent="-571500" algn="l">
              <a:buAutoNum type="romanLcParenBoth"/>
            </a:pPr>
            <a:r>
              <a:rPr lang="en-US" sz="2000" dirty="0">
                <a:latin typeface="Arial" panose="020B0604020202020204" pitchFamily="34" charset="0"/>
                <a:cs typeface="Arial" panose="020B0604020202020204" pitchFamily="34" charset="0"/>
              </a:rPr>
              <a:t>Tips for describing regression results</a:t>
            </a:r>
          </a:p>
          <a:p>
            <a:pPr marL="571500" indent="-571500" algn="l">
              <a:buAutoNum type="romanLcParenBoth"/>
            </a:pPr>
            <a:r>
              <a:rPr lang="en-US" sz="2000" dirty="0">
                <a:latin typeface="Arial" panose="020B0604020202020204" pitchFamily="34" charset="0"/>
                <a:cs typeface="Arial" panose="020B0604020202020204" pitchFamily="34" charset="0"/>
              </a:rPr>
              <a:t>Thinking about statistical significance and magnitude</a:t>
            </a:r>
          </a:p>
        </p:txBody>
      </p:sp>
    </p:spTree>
    <p:extLst>
      <p:ext uri="{BB962C8B-B14F-4D97-AF65-F5344CB8AC3E}">
        <p14:creationId xmlns:p14="http://schemas.microsoft.com/office/powerpoint/2010/main" val="2251890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7BAF6C-BBAF-890F-95CF-2110B22CB8FD}"/>
              </a:ext>
            </a:extLst>
          </p:cNvPr>
          <p:cNvPicPr>
            <a:picLocks noChangeAspect="1"/>
          </p:cNvPicPr>
          <p:nvPr/>
        </p:nvPicPr>
        <p:blipFill>
          <a:blip r:embed="rId2"/>
          <a:stretch>
            <a:fillRect/>
          </a:stretch>
        </p:blipFill>
        <p:spPr>
          <a:xfrm>
            <a:off x="1434353" y="674061"/>
            <a:ext cx="9144000" cy="5043714"/>
          </a:xfrm>
          <a:prstGeom prst="rect">
            <a:avLst/>
          </a:prstGeom>
        </p:spPr>
      </p:pic>
      <p:sp>
        <p:nvSpPr>
          <p:cNvPr id="4" name="TextBox 3">
            <a:extLst>
              <a:ext uri="{FF2B5EF4-FFF2-40B4-BE49-F238E27FC236}">
                <a16:creationId xmlns:a16="http://schemas.microsoft.com/office/drawing/2014/main" id="{0C17FFDA-1BE0-36E8-AC0D-8F9430C18A1B}"/>
              </a:ext>
            </a:extLst>
          </p:cNvPr>
          <p:cNvSpPr txBox="1"/>
          <p:nvPr/>
        </p:nvSpPr>
        <p:spPr>
          <a:xfrm flipH="1">
            <a:off x="2510118" y="5717775"/>
            <a:ext cx="7578764" cy="954107"/>
          </a:xfrm>
          <a:prstGeom prst="rect">
            <a:avLst/>
          </a:prstGeom>
          <a:noFill/>
        </p:spPr>
        <p:txBody>
          <a:bodyPr wrap="square" rtlCol="0">
            <a:spAutoFit/>
          </a:bodyPr>
          <a:lstStyle/>
          <a:p>
            <a:pPr>
              <a:defRPr/>
            </a:pPr>
            <a:r>
              <a:rPr lang="en-US" sz="2800" kern="0" dirty="0">
                <a:solidFill>
                  <a:srgbClr val="FF0000"/>
                </a:solidFill>
              </a:rPr>
              <a:t>This table is from a recent submission to a top field journal.  What can be improved?   </a:t>
            </a:r>
          </a:p>
        </p:txBody>
      </p:sp>
    </p:spTree>
    <p:extLst>
      <p:ext uri="{BB962C8B-B14F-4D97-AF65-F5344CB8AC3E}">
        <p14:creationId xmlns:p14="http://schemas.microsoft.com/office/powerpoint/2010/main" val="2445461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F87C74-8F07-C2B5-370E-6900A466F03D}"/>
              </a:ext>
            </a:extLst>
          </p:cNvPr>
          <p:cNvSpPr>
            <a:spLocks noGrp="1"/>
          </p:cNvSpPr>
          <p:nvPr>
            <p:ph idx="1"/>
          </p:nvPr>
        </p:nvSpPr>
        <p:spPr>
          <a:xfrm>
            <a:off x="494270" y="1408670"/>
            <a:ext cx="10859530" cy="4768293"/>
          </a:xfrm>
        </p:spPr>
        <p:txBody>
          <a:bodyPr/>
          <a:lstStyle/>
          <a:p>
            <a:pPr fontAlgn="auto">
              <a:lnSpc>
                <a:spcPct val="90000"/>
              </a:lnSpc>
              <a:spcAft>
                <a:spcPts val="0"/>
              </a:spcAft>
              <a:defRPr/>
            </a:pPr>
            <a:r>
              <a:rPr lang="en-US" altLang="en-US" sz="3200" dirty="0">
                <a:solidFill>
                  <a:srgbClr val="000000"/>
                </a:solidFill>
                <a:latin typeface="Arial" panose="020B0604020202020204" pitchFamily="34" charset="0"/>
                <a:cs typeface="Arial" panose="020B0604020202020204" pitchFamily="34" charset="0"/>
              </a:rPr>
              <a:t>What type of journal are you targeting?</a:t>
            </a:r>
          </a:p>
          <a:p>
            <a:pPr lvl="1" fontAlgn="auto">
              <a:lnSpc>
                <a:spcPct val="90000"/>
              </a:lnSpc>
              <a:spcAft>
                <a:spcPts val="0"/>
              </a:spcAft>
              <a:buFont typeface="Arial" panose="020B0604020202020204" pitchFamily="34" charset="0"/>
              <a:buChar char="-"/>
              <a:defRPr/>
            </a:pPr>
            <a:r>
              <a:rPr lang="en-US" altLang="en-US" dirty="0">
                <a:solidFill>
                  <a:srgbClr val="000000"/>
                </a:solidFill>
                <a:latin typeface="Arial" panose="020B0604020202020204" pitchFamily="34" charset="0"/>
                <a:cs typeface="Arial" panose="020B0604020202020204" pitchFamily="34" charset="0"/>
              </a:rPr>
              <a:t>Economics and, for instance, medical journals have distinctive styles</a:t>
            </a:r>
          </a:p>
          <a:p>
            <a:endParaRPr lang="en-US" dirty="0"/>
          </a:p>
        </p:txBody>
      </p:sp>
    </p:spTree>
    <p:extLst>
      <p:ext uri="{BB962C8B-B14F-4D97-AF65-F5344CB8AC3E}">
        <p14:creationId xmlns:p14="http://schemas.microsoft.com/office/powerpoint/2010/main" val="782765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3EDDDB-B4D1-BDCE-F31C-54F3B1B787E7}"/>
              </a:ext>
            </a:extLst>
          </p:cNvPr>
          <p:cNvPicPr>
            <a:picLocks noChangeAspect="1"/>
          </p:cNvPicPr>
          <p:nvPr/>
        </p:nvPicPr>
        <p:blipFill>
          <a:blip r:embed="rId2"/>
          <a:stretch>
            <a:fillRect/>
          </a:stretch>
        </p:blipFill>
        <p:spPr>
          <a:xfrm>
            <a:off x="1653539" y="1040798"/>
            <a:ext cx="9144000" cy="5043714"/>
          </a:xfrm>
          <a:prstGeom prst="rect">
            <a:avLst/>
          </a:prstGeom>
        </p:spPr>
      </p:pic>
      <p:sp>
        <p:nvSpPr>
          <p:cNvPr id="8" name="TextBox 7">
            <a:extLst>
              <a:ext uri="{FF2B5EF4-FFF2-40B4-BE49-F238E27FC236}">
                <a16:creationId xmlns:a16="http://schemas.microsoft.com/office/drawing/2014/main" id="{46C9D68D-107B-9700-BF5E-D2F8E4C8BA7C}"/>
              </a:ext>
            </a:extLst>
          </p:cNvPr>
          <p:cNvSpPr txBox="1"/>
          <p:nvPr/>
        </p:nvSpPr>
        <p:spPr>
          <a:xfrm flipH="1">
            <a:off x="2514600" y="76201"/>
            <a:ext cx="7421881" cy="769441"/>
          </a:xfrm>
          <a:prstGeom prst="rect">
            <a:avLst/>
          </a:prstGeom>
          <a:noFill/>
        </p:spPr>
        <p:txBody>
          <a:bodyPr wrap="square" rtlCol="0">
            <a:spAutoFit/>
          </a:bodyPr>
          <a:lstStyle/>
          <a:p>
            <a:pPr>
              <a:defRPr/>
            </a:pPr>
            <a:r>
              <a:rPr lang="en-US" sz="2000" kern="0" dirty="0">
                <a:solidFill>
                  <a:srgbClr val="FF0000"/>
                </a:solidFill>
                <a:latin typeface="Arial" pitchFamily="34" charset="0"/>
                <a:cs typeface="Arial" pitchFamily="34" charset="0"/>
              </a:rPr>
              <a:t>The title could be much more informative.  Must read the paper to understand </a:t>
            </a:r>
            <a:r>
              <a:rPr lang="en-US" sz="2000" kern="0" dirty="0" err="1">
                <a:solidFill>
                  <a:srgbClr val="FF0000"/>
                </a:solidFill>
                <a:latin typeface="Arial" panose="020B0604020202020204" pitchFamily="34" charset="0"/>
                <a:cs typeface="Arial" pitchFamily="34" charset="0"/>
              </a:rPr>
              <a:t>wha</a:t>
            </a:r>
            <a:r>
              <a:rPr lang="en-US" sz="2000" kern="0" dirty="0">
                <a:solidFill>
                  <a:srgbClr val="FF0000"/>
                </a:solidFill>
                <a:latin typeface="Arial" pitchFamily="34" charset="0"/>
                <a:cs typeface="Arial" pitchFamily="34" charset="0"/>
              </a:rPr>
              <a:t>t the authors are doing</a:t>
            </a:r>
            <a:r>
              <a:rPr lang="en-US" sz="2400" kern="0" dirty="0">
                <a:solidFill>
                  <a:srgbClr val="FF0000"/>
                </a:solidFill>
                <a:latin typeface="Arial" pitchFamily="34" charset="0"/>
                <a:cs typeface="Arial" pitchFamily="34" charset="0"/>
              </a:rPr>
              <a:t>.</a:t>
            </a:r>
          </a:p>
        </p:txBody>
      </p:sp>
      <p:cxnSp>
        <p:nvCxnSpPr>
          <p:cNvPr id="5" name="Straight Arrow Connector 4">
            <a:extLst>
              <a:ext uri="{FF2B5EF4-FFF2-40B4-BE49-F238E27FC236}">
                <a16:creationId xmlns:a16="http://schemas.microsoft.com/office/drawing/2014/main" id="{2078019B-D2A7-9A65-FC0E-507B4350D81A}"/>
              </a:ext>
            </a:extLst>
          </p:cNvPr>
          <p:cNvCxnSpPr>
            <a:cxnSpLocks/>
          </p:cNvCxnSpPr>
          <p:nvPr/>
        </p:nvCxnSpPr>
        <p:spPr bwMode="auto">
          <a:xfrm>
            <a:off x="3581400" y="875550"/>
            <a:ext cx="114300" cy="237474"/>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4D73A137-CF6D-CC7D-B5F0-96F4913887CF}"/>
              </a:ext>
            </a:extLst>
          </p:cNvPr>
          <p:cNvSpPr txBox="1"/>
          <p:nvPr/>
        </p:nvSpPr>
        <p:spPr>
          <a:xfrm flipH="1">
            <a:off x="2286000" y="6084513"/>
            <a:ext cx="7879403" cy="707886"/>
          </a:xfrm>
          <a:prstGeom prst="rect">
            <a:avLst/>
          </a:prstGeom>
          <a:noFill/>
        </p:spPr>
        <p:txBody>
          <a:bodyPr wrap="square" rtlCol="0">
            <a:spAutoFit/>
          </a:bodyPr>
          <a:lstStyle/>
          <a:p>
            <a:pPr>
              <a:defRPr/>
            </a:pPr>
            <a:r>
              <a:rPr lang="en-US" sz="2000" kern="0" dirty="0">
                <a:solidFill>
                  <a:srgbClr val="FF0000"/>
                </a:solidFill>
              </a:rPr>
              <a:t>Variable names are directly from Stata program.  Were they cut and pasted from the Stata output?</a:t>
            </a:r>
            <a:endParaRPr lang="en-US" sz="2000" kern="0" dirty="0">
              <a:solidFill>
                <a:srgbClr val="FF0000"/>
              </a:solidFill>
              <a:latin typeface="Arial" pitchFamily="34" charset="0"/>
              <a:cs typeface="Arial" pitchFamily="34" charset="0"/>
            </a:endParaRPr>
          </a:p>
        </p:txBody>
      </p:sp>
      <p:cxnSp>
        <p:nvCxnSpPr>
          <p:cNvPr id="10" name="Straight Arrow Connector 9">
            <a:extLst>
              <a:ext uri="{FF2B5EF4-FFF2-40B4-BE49-F238E27FC236}">
                <a16:creationId xmlns:a16="http://schemas.microsoft.com/office/drawing/2014/main" id="{A5B23EE8-DC34-FF67-608B-C68500ABD0A2}"/>
              </a:ext>
            </a:extLst>
          </p:cNvPr>
          <p:cNvCxnSpPr>
            <a:cxnSpLocks/>
          </p:cNvCxnSpPr>
          <p:nvPr/>
        </p:nvCxnSpPr>
        <p:spPr bwMode="auto">
          <a:xfrm flipH="1" flipV="1">
            <a:off x="3352800" y="4572001"/>
            <a:ext cx="457200" cy="1614971"/>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03279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3EDDDB-B4D1-BDCE-F31C-54F3B1B787E7}"/>
              </a:ext>
            </a:extLst>
          </p:cNvPr>
          <p:cNvPicPr>
            <a:picLocks noChangeAspect="1"/>
          </p:cNvPicPr>
          <p:nvPr/>
        </p:nvPicPr>
        <p:blipFill>
          <a:blip r:embed="rId2"/>
          <a:stretch>
            <a:fillRect/>
          </a:stretch>
        </p:blipFill>
        <p:spPr>
          <a:xfrm>
            <a:off x="1424940" y="1035326"/>
            <a:ext cx="9144000" cy="5043714"/>
          </a:xfrm>
          <a:prstGeom prst="rect">
            <a:avLst/>
          </a:prstGeom>
        </p:spPr>
      </p:pic>
      <p:sp>
        <p:nvSpPr>
          <p:cNvPr id="9" name="TextBox 8">
            <a:extLst>
              <a:ext uri="{FF2B5EF4-FFF2-40B4-BE49-F238E27FC236}">
                <a16:creationId xmlns:a16="http://schemas.microsoft.com/office/drawing/2014/main" id="{4D73A137-CF6D-CC7D-B5F0-96F4913887CF}"/>
              </a:ext>
            </a:extLst>
          </p:cNvPr>
          <p:cNvSpPr txBox="1"/>
          <p:nvPr/>
        </p:nvSpPr>
        <p:spPr>
          <a:xfrm flipH="1">
            <a:off x="2286001" y="6186972"/>
            <a:ext cx="7421881" cy="646331"/>
          </a:xfrm>
          <a:prstGeom prst="rect">
            <a:avLst/>
          </a:prstGeom>
          <a:noFill/>
        </p:spPr>
        <p:txBody>
          <a:bodyPr wrap="square" rtlCol="0">
            <a:spAutoFit/>
          </a:bodyPr>
          <a:lstStyle/>
          <a:p>
            <a:pPr>
              <a:defRPr/>
            </a:pPr>
            <a:r>
              <a:rPr lang="en-US" kern="0" dirty="0">
                <a:solidFill>
                  <a:srgbClr val="FF0000"/>
                </a:solidFill>
              </a:rPr>
              <a:t>What is the treatment?  Use the notes to provide some sense of what is being estimated and how.  </a:t>
            </a:r>
            <a:endParaRPr lang="en-US" kern="0" dirty="0">
              <a:solidFill>
                <a:srgbClr val="FF0000"/>
              </a:solidFill>
              <a:latin typeface="Arial" pitchFamily="34" charset="0"/>
              <a:cs typeface="Arial" pitchFamily="34" charset="0"/>
            </a:endParaRPr>
          </a:p>
        </p:txBody>
      </p:sp>
      <p:cxnSp>
        <p:nvCxnSpPr>
          <p:cNvPr id="10" name="Straight Arrow Connector 9">
            <a:extLst>
              <a:ext uri="{FF2B5EF4-FFF2-40B4-BE49-F238E27FC236}">
                <a16:creationId xmlns:a16="http://schemas.microsoft.com/office/drawing/2014/main" id="{A5B23EE8-DC34-FF67-608B-C68500ABD0A2}"/>
              </a:ext>
            </a:extLst>
          </p:cNvPr>
          <p:cNvCxnSpPr>
            <a:cxnSpLocks/>
          </p:cNvCxnSpPr>
          <p:nvPr/>
        </p:nvCxnSpPr>
        <p:spPr bwMode="auto">
          <a:xfrm flipH="1" flipV="1">
            <a:off x="3657600" y="5714743"/>
            <a:ext cx="304800" cy="472228"/>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21AF3979-1754-50BA-5A62-363EECE1A5D4}"/>
              </a:ext>
            </a:extLst>
          </p:cNvPr>
          <p:cNvSpPr txBox="1"/>
          <p:nvPr/>
        </p:nvSpPr>
        <p:spPr>
          <a:xfrm flipH="1">
            <a:off x="1796902" y="85835"/>
            <a:ext cx="7877850" cy="400110"/>
          </a:xfrm>
          <a:prstGeom prst="rect">
            <a:avLst/>
          </a:prstGeom>
          <a:noFill/>
        </p:spPr>
        <p:txBody>
          <a:bodyPr wrap="square" rtlCol="0">
            <a:spAutoFit/>
          </a:bodyPr>
          <a:lstStyle/>
          <a:p>
            <a:pPr>
              <a:defRPr/>
            </a:pPr>
            <a:r>
              <a:rPr lang="en-US" sz="2000" kern="0" dirty="0">
                <a:solidFill>
                  <a:srgbClr val="FF0000"/>
                </a:solidFill>
                <a:latin typeface="Arial" pitchFamily="34" charset="0"/>
                <a:cs typeface="Arial" pitchFamily="34" charset="0"/>
              </a:rPr>
              <a:t>In general, the table is too cluttered.  There is too much going on... </a:t>
            </a:r>
          </a:p>
        </p:txBody>
      </p:sp>
      <p:cxnSp>
        <p:nvCxnSpPr>
          <p:cNvPr id="12" name="Straight Arrow Connector 11">
            <a:extLst>
              <a:ext uri="{FF2B5EF4-FFF2-40B4-BE49-F238E27FC236}">
                <a16:creationId xmlns:a16="http://schemas.microsoft.com/office/drawing/2014/main" id="{FF0254FC-02A6-AB82-C632-90B73575ED2B}"/>
              </a:ext>
            </a:extLst>
          </p:cNvPr>
          <p:cNvCxnSpPr>
            <a:cxnSpLocks/>
          </p:cNvCxnSpPr>
          <p:nvPr/>
        </p:nvCxnSpPr>
        <p:spPr bwMode="auto">
          <a:xfrm flipH="1">
            <a:off x="8229600" y="1342417"/>
            <a:ext cx="1011352" cy="1705583"/>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 name="Rectangle 1">
            <a:extLst>
              <a:ext uri="{FF2B5EF4-FFF2-40B4-BE49-F238E27FC236}">
                <a16:creationId xmlns:a16="http://schemas.microsoft.com/office/drawing/2014/main" id="{35DA60C7-71FC-FE14-4F69-AD2037A442A7}"/>
              </a:ext>
            </a:extLst>
          </p:cNvPr>
          <p:cNvSpPr/>
          <p:nvPr/>
        </p:nvSpPr>
        <p:spPr>
          <a:xfrm>
            <a:off x="10568940" y="85835"/>
            <a:ext cx="1863009" cy="125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B93619-FC6F-919B-B0C0-C70471DF34B8}"/>
              </a:ext>
            </a:extLst>
          </p:cNvPr>
          <p:cNvSpPr txBox="1"/>
          <p:nvPr/>
        </p:nvSpPr>
        <p:spPr>
          <a:xfrm flipH="1">
            <a:off x="9240952" y="481328"/>
            <a:ext cx="2905328" cy="923330"/>
          </a:xfrm>
          <a:prstGeom prst="rect">
            <a:avLst/>
          </a:prstGeom>
          <a:noFill/>
        </p:spPr>
        <p:txBody>
          <a:bodyPr wrap="square" rtlCol="0">
            <a:spAutoFit/>
          </a:bodyPr>
          <a:lstStyle/>
          <a:p>
            <a:pPr>
              <a:defRPr/>
            </a:pPr>
            <a:r>
              <a:rPr lang="en-US" kern="0" dirty="0">
                <a:solidFill>
                  <a:srgbClr val="FF0000"/>
                </a:solidFill>
              </a:rPr>
              <a:t>Measure in 1000s of $s.  </a:t>
            </a:r>
          </a:p>
          <a:p>
            <a:pPr>
              <a:defRPr/>
            </a:pPr>
            <a:r>
              <a:rPr lang="en-US" kern="0" dirty="0">
                <a:solidFill>
                  <a:srgbClr val="FF0000"/>
                </a:solidFill>
              </a:rPr>
              <a:t>I don’t need to know the effect down to the penny</a:t>
            </a:r>
          </a:p>
        </p:txBody>
      </p:sp>
    </p:spTree>
    <p:extLst>
      <p:ext uri="{BB962C8B-B14F-4D97-AF65-F5344CB8AC3E}">
        <p14:creationId xmlns:p14="http://schemas.microsoft.com/office/powerpoint/2010/main" val="465363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994450451"/>
              </p:ext>
            </p:extLst>
          </p:nvPr>
        </p:nvGraphicFramePr>
        <p:xfrm>
          <a:off x="2286001" y="953311"/>
          <a:ext cx="7238999" cy="5212603"/>
        </p:xfrm>
        <a:graphic>
          <a:graphicData uri="http://schemas.openxmlformats.org/drawingml/2006/table">
            <a:tbl>
              <a:tblPr firstRow="1" bandRow="1">
                <a:tableStyleId>{F5AB1C69-6EDB-4FF4-983F-18BD219EF322}</a:tableStyleId>
              </a:tblPr>
              <a:tblGrid>
                <a:gridCol w="1905000">
                  <a:extLst>
                    <a:ext uri="{9D8B030D-6E8A-4147-A177-3AD203B41FA5}">
                      <a16:colId xmlns:a16="http://schemas.microsoft.com/office/drawing/2014/main" val="20000"/>
                    </a:ext>
                  </a:extLst>
                </a:gridCol>
                <a:gridCol w="2078327">
                  <a:extLst>
                    <a:ext uri="{9D8B030D-6E8A-4147-A177-3AD203B41FA5}">
                      <a16:colId xmlns:a16="http://schemas.microsoft.com/office/drawing/2014/main" val="20001"/>
                    </a:ext>
                  </a:extLst>
                </a:gridCol>
                <a:gridCol w="3255672">
                  <a:extLst>
                    <a:ext uri="{9D8B030D-6E8A-4147-A177-3AD203B41FA5}">
                      <a16:colId xmlns:a16="http://schemas.microsoft.com/office/drawing/2014/main" val="20002"/>
                    </a:ext>
                  </a:extLst>
                </a:gridCol>
              </a:tblGrid>
              <a:tr h="773182">
                <a:tc gridSpan="3">
                  <a:txBody>
                    <a:bodyPr/>
                    <a:lstStyle/>
                    <a:p>
                      <a:pPr algn="ctr"/>
                      <a:r>
                        <a:rPr lang="en-US" sz="2000" baseline="0" dirty="0">
                          <a:solidFill>
                            <a:srgbClr val="000000"/>
                          </a:solidFill>
                          <a:latin typeface="Times New Roman"/>
                          <a:cs typeface="Times New Roman"/>
                        </a:rPr>
                        <a:t>Table 1. Years of schooling and hourly wages</a:t>
                      </a:r>
                      <a:r>
                        <a:rPr lang="en-US" sz="2400" baseline="0" dirty="0">
                          <a:solidFill>
                            <a:srgbClr val="FF0000"/>
                          </a:solidFill>
                          <a:latin typeface="Times New Roman"/>
                          <a:cs typeface="Times New Roman"/>
                        </a:rPr>
                        <a:t>:</a:t>
                      </a:r>
                      <a:r>
                        <a:rPr lang="en-US" sz="2000" baseline="0" dirty="0">
                          <a:solidFill>
                            <a:srgbClr val="FF0000"/>
                          </a:solidFill>
                          <a:latin typeface="Times New Roman"/>
                          <a:cs typeface="Times New Roman"/>
                        </a:rPr>
                        <a:t> Sample restricted to Danish respondents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881428">
                <a:tc>
                  <a:txBody>
                    <a:bodyPr/>
                    <a:lstStyle/>
                    <a:p>
                      <a:endParaRPr lang="en-US" sz="17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700" i="0" baseline="0" dirty="0">
                          <a:solidFill>
                            <a:schemeClr val="tx1"/>
                          </a:solidFill>
                          <a:latin typeface="Times New Roman"/>
                          <a:cs typeface="Times New Roman"/>
                        </a:rPr>
                        <a:t>  </a:t>
                      </a:r>
                      <a:endParaRPr lang="en-US" sz="800" i="0" baseline="0" dirty="0">
                        <a:solidFill>
                          <a:schemeClr val="tx1"/>
                        </a:solidFill>
                        <a:latin typeface="Times New Roman"/>
                        <a:cs typeface="Times New Roman"/>
                      </a:endParaRPr>
                    </a:p>
                    <a:p>
                      <a:pPr algn="l"/>
                      <a:r>
                        <a:rPr lang="en-US" sz="1700" i="0" baseline="0" dirty="0">
                          <a:solidFill>
                            <a:schemeClr val="tx1"/>
                          </a:solidFill>
                          <a:latin typeface="Times New Roman"/>
                          <a:cs typeface="Times New Roman"/>
                        </a:rPr>
                        <a:t>              Men</a:t>
                      </a:r>
                      <a:r>
                        <a:rPr lang="en-US" sz="1700" i="0" dirty="0">
                          <a:solidFill>
                            <a:schemeClr val="tx1"/>
                          </a:solidFill>
                          <a:latin typeface="Times New Roman"/>
                          <a:cs typeface="Times New Roman"/>
                        </a:rPr>
                        <a:t>                                          Women </a:t>
                      </a:r>
                    </a:p>
                    <a:p>
                      <a:pPr algn="l"/>
                      <a:r>
                        <a:rPr lang="en-US" sz="1700" i="1" baseline="0" dirty="0">
                          <a:solidFill>
                            <a:schemeClr val="tx1"/>
                          </a:solidFill>
                          <a:latin typeface="Times New Roman"/>
                          <a:cs typeface="Times New Roman"/>
                        </a:rPr>
                        <a:t>   wages        ln(wages)                wages           ln(wages)</a:t>
                      </a:r>
                      <a:endParaRPr lang="en-US" sz="1700" i="1" dirty="0">
                        <a:solidFill>
                          <a:schemeClr val="tx1"/>
                        </a:solidFill>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srgbClr val="000000"/>
                        </a:solidFill>
                        <a:effectLst/>
                        <a:uLnTx/>
                        <a:uFillTx/>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19900">
                <a:tc>
                  <a:txBody>
                    <a:bodyPr/>
                    <a:lstStyle/>
                    <a:p>
                      <a:r>
                        <a:rPr lang="en-US" sz="1700" i="1" baseline="0" dirty="0">
                          <a:solidFill>
                            <a:schemeClr val="tx1"/>
                          </a:solidFill>
                          <a:latin typeface="Times New Roman"/>
                          <a:cs typeface="Times New Roman"/>
                        </a:rPr>
                        <a:t>Schooling</a:t>
                      </a:r>
                      <a:endParaRPr lang="en-US" sz="1700" i="1" dirty="0">
                        <a:solidFill>
                          <a:schemeClr val="tx1"/>
                        </a:solidFill>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5.64           </a:t>
                      </a:r>
                      <a:r>
                        <a:rPr lang="en-US" sz="1800" baseline="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.054</a:t>
                      </a:r>
                      <a:r>
                        <a:rPr lang="en-US" sz="1800"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gn="ctr">
                        <a:lnSpc>
                          <a:spcPct val="115000"/>
                        </a:lnSpc>
                        <a:spcBef>
                          <a:spcPts val="0"/>
                        </a:spcBef>
                        <a:spcAft>
                          <a:spcPts val="0"/>
                        </a:spcAft>
                      </a:pPr>
                      <a:r>
                        <a:rPr lang="en-US" sz="1800"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(5.11)           (.030)</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7.83</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.094</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(3.55)            (.007)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185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700" i="0" dirty="0">
                        <a:solidFill>
                          <a:schemeClr val="tx1"/>
                        </a:solidFill>
                        <a:latin typeface="Times New Roman"/>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700" i="0" dirty="0">
                          <a:solidFill>
                            <a:schemeClr val="tx1"/>
                          </a:solidFill>
                          <a:latin typeface="Times New Roman"/>
                          <a:cs typeface="Times New Roman"/>
                        </a:rPr>
                        <a:t>Observations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a:solidFill>
                          <a:schemeClr val="tx1"/>
                        </a:solidFill>
                        <a:latin typeface="Times New Roman"/>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a:solidFill>
                            <a:schemeClr val="tx1"/>
                          </a:solidFill>
                          <a:latin typeface="Times New Roman"/>
                          <a:cs typeface="Times New Roman"/>
                        </a:rPr>
                        <a:t>   12,385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a:latin typeface="Times New Roman"/>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a:latin typeface="Times New Roman"/>
                          <a:cs typeface="Times New Roman"/>
                        </a:rPr>
                        <a:t>      12,012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16491">
                <a:tc gridSpan="3">
                  <a:txBody>
                    <a:bodyPr/>
                    <a:lstStyle/>
                    <a:p>
                      <a:endParaRPr lang="en-US" sz="800" i="0" dirty="0">
                        <a:solidFill>
                          <a:schemeClr val="tx1"/>
                        </a:solidFill>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700" dirty="0">
                        <a:solidFill>
                          <a:schemeClr val="tx1"/>
                        </a:solidFill>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700" dirty="0">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03056">
                <a:tc gridSpan="3">
                  <a:txBody>
                    <a:bodyPr/>
                    <a:lstStyle/>
                    <a:p>
                      <a:r>
                        <a:rPr lang="en-US" sz="1400" i="0" baseline="0" dirty="0">
                          <a:solidFill>
                            <a:schemeClr val="tx1"/>
                          </a:solidFill>
                          <a:latin typeface="Times New Roman"/>
                          <a:cs typeface="Times New Roman"/>
                        </a:rPr>
                        <a:t>Notes: The sample is restricted to Danish CHAT respondents ages 25-45 whose wage was greater than or equal to $3.25 per hour.  Each column reports an estimate from a separate OLS regression of wages on years of schooling.  Controls include race, ethnicity, marital status, union status, years of experience, tenure at current job, and firm size.  Standard errors clustered at the state level are reported in parentheses.  </a:t>
                      </a:r>
                    </a:p>
                    <a:p>
                      <a:endParaRPr lang="en-US" sz="1400" i="0" baseline="0" dirty="0">
                        <a:solidFill>
                          <a:schemeClr val="tx1"/>
                        </a:solidFill>
                        <a:latin typeface="Times New Roman"/>
                        <a:cs typeface="Times New Roman"/>
                      </a:endParaRPr>
                    </a:p>
                    <a:p>
                      <a:r>
                        <a:rPr lang="en-US" sz="1400" i="0" baseline="0" dirty="0">
                          <a:solidFill>
                            <a:schemeClr val="tx1"/>
                          </a:solidFill>
                          <a:latin typeface="Times New Roman"/>
                          <a:cs typeface="Times New Roman"/>
                        </a:rPr>
                        <a:t>* Statistically significant at the 10% level; ** at the 5% level; *** at the 1% level.</a:t>
                      </a:r>
                    </a:p>
                    <a:p>
                      <a:endParaRPr lang="en-US" sz="1600" i="0" baseline="0" dirty="0">
                        <a:solidFill>
                          <a:schemeClr val="tx1"/>
                        </a:solidFill>
                        <a:latin typeface="Times New Roman"/>
                        <a:cs typeface="Times New Roman"/>
                      </a:endParaRPr>
                    </a:p>
                    <a:p>
                      <a:endParaRPr lang="en-US" sz="1600" i="0" dirty="0">
                        <a:solidFill>
                          <a:schemeClr val="tx1"/>
                        </a:solidFill>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dirty="0">
                        <a:latin typeface="Times New Roman"/>
                        <a:cs typeface="Times New Roman"/>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US" dirty="0">
                        <a:latin typeface="Times New Roman"/>
                        <a:cs typeface="Times New Roman"/>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289DBD39-2311-C63B-11AC-AFCE575AE263}"/>
              </a:ext>
            </a:extLst>
          </p:cNvPr>
          <p:cNvSpPr txBox="1"/>
          <p:nvPr/>
        </p:nvSpPr>
        <p:spPr>
          <a:xfrm flipH="1">
            <a:off x="2286001" y="312484"/>
            <a:ext cx="7421881" cy="369332"/>
          </a:xfrm>
          <a:prstGeom prst="rect">
            <a:avLst/>
          </a:prstGeom>
          <a:noFill/>
        </p:spPr>
        <p:txBody>
          <a:bodyPr wrap="square" rtlCol="0">
            <a:spAutoFit/>
          </a:bodyPr>
          <a:lstStyle/>
          <a:p>
            <a:pPr>
              <a:defRPr/>
            </a:pPr>
            <a:r>
              <a:rPr lang="en-US" kern="0" dirty="0">
                <a:solidFill>
                  <a:srgbClr val="FF0000"/>
                </a:solidFill>
              </a:rPr>
              <a:t>Period here instead of colon</a:t>
            </a:r>
          </a:p>
        </p:txBody>
      </p:sp>
      <p:cxnSp>
        <p:nvCxnSpPr>
          <p:cNvPr id="6" name="Straight Arrow Connector 5">
            <a:extLst>
              <a:ext uri="{FF2B5EF4-FFF2-40B4-BE49-F238E27FC236}">
                <a16:creationId xmlns:a16="http://schemas.microsoft.com/office/drawing/2014/main" id="{AC7F5F80-44CD-C850-366A-F1A2E5187889}"/>
              </a:ext>
            </a:extLst>
          </p:cNvPr>
          <p:cNvCxnSpPr>
            <a:cxnSpLocks/>
          </p:cNvCxnSpPr>
          <p:nvPr/>
        </p:nvCxnSpPr>
        <p:spPr bwMode="auto">
          <a:xfrm flipH="1">
            <a:off x="3276600" y="692086"/>
            <a:ext cx="152400" cy="450914"/>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542F633B-EFBE-4828-B603-5790D1050B3D}"/>
              </a:ext>
            </a:extLst>
          </p:cNvPr>
          <p:cNvSpPr txBox="1"/>
          <p:nvPr/>
        </p:nvSpPr>
        <p:spPr>
          <a:xfrm flipH="1">
            <a:off x="7884088" y="6057807"/>
            <a:ext cx="3064886" cy="369332"/>
          </a:xfrm>
          <a:prstGeom prst="rect">
            <a:avLst/>
          </a:prstGeom>
          <a:noFill/>
        </p:spPr>
        <p:txBody>
          <a:bodyPr wrap="square" rtlCol="0">
            <a:spAutoFit/>
          </a:bodyPr>
          <a:lstStyle/>
          <a:p>
            <a:pPr>
              <a:defRPr/>
            </a:pPr>
            <a:r>
              <a:rPr lang="en-US" kern="0" dirty="0">
                <a:solidFill>
                  <a:srgbClr val="FF0000"/>
                </a:solidFill>
              </a:rPr>
              <a:t>Now you can use a colon here</a:t>
            </a:r>
          </a:p>
        </p:txBody>
      </p:sp>
      <p:cxnSp>
        <p:nvCxnSpPr>
          <p:cNvPr id="8" name="Straight Arrow Connector 7">
            <a:extLst>
              <a:ext uri="{FF2B5EF4-FFF2-40B4-BE49-F238E27FC236}">
                <a16:creationId xmlns:a16="http://schemas.microsoft.com/office/drawing/2014/main" id="{390DD787-0307-A454-E6BB-02150726070F}"/>
              </a:ext>
            </a:extLst>
          </p:cNvPr>
          <p:cNvCxnSpPr>
            <a:cxnSpLocks/>
          </p:cNvCxnSpPr>
          <p:nvPr/>
        </p:nvCxnSpPr>
        <p:spPr bwMode="auto">
          <a:xfrm flipH="1" flipV="1">
            <a:off x="7363838" y="1400783"/>
            <a:ext cx="1867248" cy="4657024"/>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 name="TextBox 2">
            <a:extLst>
              <a:ext uri="{FF2B5EF4-FFF2-40B4-BE49-F238E27FC236}">
                <a16:creationId xmlns:a16="http://schemas.microsoft.com/office/drawing/2014/main" id="{6FDE6261-6B4C-6469-E795-A36A0C6D0A79}"/>
              </a:ext>
            </a:extLst>
          </p:cNvPr>
          <p:cNvSpPr txBox="1"/>
          <p:nvPr/>
        </p:nvSpPr>
        <p:spPr>
          <a:xfrm flipH="1">
            <a:off x="267140" y="1769519"/>
            <a:ext cx="1829515" cy="1938992"/>
          </a:xfrm>
          <a:prstGeom prst="rect">
            <a:avLst/>
          </a:prstGeom>
          <a:noFill/>
        </p:spPr>
        <p:txBody>
          <a:bodyPr wrap="square" rtlCol="0">
            <a:spAutoFit/>
          </a:bodyPr>
          <a:lstStyle/>
          <a:p>
            <a:pPr>
              <a:defRPr/>
            </a:pPr>
            <a:r>
              <a:rPr lang="en-US" sz="2000" kern="0" dirty="0">
                <a:solidFill>
                  <a:srgbClr val="FF0000"/>
                </a:solidFill>
              </a:rPr>
              <a:t>Keep the table uncluttered.  Don’t report the estimated coefficients of the controls.  </a:t>
            </a:r>
          </a:p>
        </p:txBody>
      </p:sp>
      <p:sp>
        <p:nvSpPr>
          <p:cNvPr id="9" name="TextBox 8">
            <a:extLst>
              <a:ext uri="{FF2B5EF4-FFF2-40B4-BE49-F238E27FC236}">
                <a16:creationId xmlns:a16="http://schemas.microsoft.com/office/drawing/2014/main" id="{AE721543-B7EC-E93F-608B-623EEF60A721}"/>
              </a:ext>
            </a:extLst>
          </p:cNvPr>
          <p:cNvSpPr txBox="1"/>
          <p:nvPr/>
        </p:nvSpPr>
        <p:spPr>
          <a:xfrm flipH="1">
            <a:off x="267140" y="5842748"/>
            <a:ext cx="7096698" cy="646331"/>
          </a:xfrm>
          <a:prstGeom prst="rect">
            <a:avLst/>
          </a:prstGeom>
          <a:noFill/>
        </p:spPr>
        <p:txBody>
          <a:bodyPr wrap="square" rtlCol="0">
            <a:spAutoFit/>
          </a:bodyPr>
          <a:lstStyle/>
          <a:p>
            <a:pPr>
              <a:defRPr/>
            </a:pPr>
            <a:r>
              <a:rPr lang="en-US" kern="0" dirty="0">
                <a:solidFill>
                  <a:srgbClr val="FF0000"/>
                </a:solidFill>
              </a:rPr>
              <a:t>Ideally, you provide enough information in the notes to the table so that the reader can interpret the estimates without having to read the text.</a:t>
            </a:r>
          </a:p>
        </p:txBody>
      </p:sp>
      <p:cxnSp>
        <p:nvCxnSpPr>
          <p:cNvPr id="10" name="Straight Arrow Connector 9">
            <a:extLst>
              <a:ext uri="{FF2B5EF4-FFF2-40B4-BE49-F238E27FC236}">
                <a16:creationId xmlns:a16="http://schemas.microsoft.com/office/drawing/2014/main" id="{C23FD1A9-7FF3-7BF2-8C69-29A41FBA76A9}"/>
              </a:ext>
            </a:extLst>
          </p:cNvPr>
          <p:cNvCxnSpPr>
            <a:cxnSpLocks/>
          </p:cNvCxnSpPr>
          <p:nvPr/>
        </p:nvCxnSpPr>
        <p:spPr bwMode="auto">
          <a:xfrm flipV="1">
            <a:off x="1476633" y="5098473"/>
            <a:ext cx="809368" cy="786146"/>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15619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3891038-5332-5695-2F51-834EACB1D3AA}"/>
              </a:ext>
            </a:extLst>
          </p:cNvPr>
          <p:cNvSpPr/>
          <p:nvPr/>
        </p:nvSpPr>
        <p:spPr>
          <a:xfrm>
            <a:off x="8686800" y="914400"/>
            <a:ext cx="21336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US">
              <a:solidFill>
                <a:prstClr val="white"/>
              </a:solidFill>
              <a:latin typeface="Calibri" panose="020F0502020204030204"/>
            </a:endParaRPr>
          </a:p>
        </p:txBody>
      </p:sp>
      <p:sp>
        <p:nvSpPr>
          <p:cNvPr id="4" name="Rectangle 3">
            <a:extLst>
              <a:ext uri="{FF2B5EF4-FFF2-40B4-BE49-F238E27FC236}">
                <a16:creationId xmlns:a16="http://schemas.microsoft.com/office/drawing/2014/main" id="{96DCB6CB-BC1B-FD70-CE69-2A95EA38E3CD}"/>
              </a:ext>
            </a:extLst>
          </p:cNvPr>
          <p:cNvSpPr/>
          <p:nvPr/>
        </p:nvSpPr>
        <p:spPr>
          <a:xfrm>
            <a:off x="1371600" y="491359"/>
            <a:ext cx="9696893" cy="880241"/>
          </a:xfrm>
          <a:prstGeom prst="rect">
            <a:avLst/>
          </a:prstGeom>
        </p:spPr>
        <p:txBody>
          <a:bodyPr wrap="square">
            <a:spAutoFit/>
          </a:bodyPr>
          <a:lstStyle/>
          <a:p>
            <a:pPr algn="ctr" eaLnBrk="0" hangingPunct="0">
              <a:lnSpc>
                <a:spcPct val="80000"/>
              </a:lnSpc>
              <a:spcBef>
                <a:spcPct val="20000"/>
              </a:spcBef>
              <a:defRPr/>
            </a:pPr>
            <a:r>
              <a:rPr lang="en-US" altLang="en-US" sz="3200" b="1" kern="0" dirty="0">
                <a:solidFill>
                  <a:prstClr val="black"/>
                </a:solidFill>
                <a:latin typeface="Arial" panose="020B0604020202020204" pitchFamily="34" charset="0"/>
                <a:cs typeface="Arial" panose="020B0604020202020204" pitchFamily="34" charset="0"/>
              </a:rPr>
              <a:t>Useful Phrases When Describing Regression Results</a:t>
            </a:r>
          </a:p>
        </p:txBody>
      </p:sp>
      <p:sp>
        <p:nvSpPr>
          <p:cNvPr id="5" name="Rectangle 4">
            <a:extLst>
              <a:ext uri="{FF2B5EF4-FFF2-40B4-BE49-F238E27FC236}">
                <a16:creationId xmlns:a16="http://schemas.microsoft.com/office/drawing/2014/main" id="{75F3188D-4121-7C65-63F6-151482449FE3}"/>
              </a:ext>
            </a:extLst>
          </p:cNvPr>
          <p:cNvSpPr/>
          <p:nvPr/>
        </p:nvSpPr>
        <p:spPr>
          <a:xfrm>
            <a:off x="1981200" y="1690577"/>
            <a:ext cx="8839200" cy="6124754"/>
          </a:xfrm>
          <a:prstGeom prst="rect">
            <a:avLst/>
          </a:prstGeom>
        </p:spPr>
        <p:txBody>
          <a:bodyPr wrap="square">
            <a:spAutoFit/>
          </a:bodyPr>
          <a:lstStyle/>
          <a:p>
            <a:pPr marL="342900" indent="-342900" eaLnBrk="0" hangingPunct="0">
              <a:lnSpc>
                <a:spcPct val="80000"/>
              </a:lnSpc>
              <a:spcBef>
                <a:spcPct val="20000"/>
              </a:spcBef>
              <a:buFont typeface="Arial" panose="020B0604020202020204" pitchFamily="34" charset="0"/>
              <a:buChar char="•"/>
              <a:defRPr/>
            </a:pPr>
            <a:r>
              <a:rPr lang="en-US" altLang="en-US" sz="2000" kern="0" dirty="0">
                <a:solidFill>
                  <a:prstClr val="black"/>
                </a:solidFill>
                <a:latin typeface="Arial" panose="020B0604020202020204" pitchFamily="34" charset="0"/>
                <a:cs typeface="Arial" panose="020B0604020202020204" pitchFamily="34" charset="0"/>
              </a:rPr>
              <a:t>I find evidence of a negative relationship between years of schooling and earnings. </a:t>
            </a:r>
          </a:p>
          <a:p>
            <a:pPr eaLnBrk="0" hangingPunct="0">
              <a:lnSpc>
                <a:spcPct val="80000"/>
              </a:lnSpc>
              <a:spcBef>
                <a:spcPct val="20000"/>
              </a:spcBef>
              <a:defRPr/>
            </a:pPr>
            <a:endParaRPr lang="en-US" altLang="en-US" sz="2000" kern="0" dirty="0">
              <a:solidFill>
                <a:prstClr val="black"/>
              </a:solidFill>
              <a:latin typeface="Arial" panose="020B0604020202020204" pitchFamily="34" charset="0"/>
              <a:cs typeface="Arial" panose="020B0604020202020204" pitchFamily="34" charset="0"/>
            </a:endParaRPr>
          </a:p>
          <a:p>
            <a:pPr marL="342900" indent="-342900" eaLnBrk="0" hangingPunct="0">
              <a:lnSpc>
                <a:spcPct val="80000"/>
              </a:lnSpc>
              <a:spcBef>
                <a:spcPct val="20000"/>
              </a:spcBef>
              <a:buFont typeface="Arial" panose="020B0604020202020204" pitchFamily="34" charset="0"/>
              <a:buChar char="•"/>
              <a:defRPr/>
            </a:pPr>
            <a:r>
              <a:rPr lang="en-US" altLang="en-US" sz="2000" kern="0" dirty="0">
                <a:solidFill>
                  <a:prstClr val="black"/>
                </a:solidFill>
                <a:latin typeface="Arial" panose="020B0604020202020204" pitchFamily="34" charset="0"/>
                <a:cs typeface="Arial" panose="020B0604020202020204" pitchFamily="34" charset="0"/>
              </a:rPr>
              <a:t>The results suggest that schooling is negatively related to earnings. </a:t>
            </a:r>
          </a:p>
          <a:p>
            <a:pPr eaLnBrk="0" hangingPunct="0">
              <a:lnSpc>
                <a:spcPct val="80000"/>
              </a:lnSpc>
              <a:spcBef>
                <a:spcPct val="20000"/>
              </a:spcBef>
              <a:defRPr/>
            </a:pPr>
            <a:endParaRPr lang="en-US" altLang="en-US" sz="2000" kern="0" dirty="0">
              <a:solidFill>
                <a:prstClr val="black"/>
              </a:solidFill>
              <a:latin typeface="Arial" panose="020B0604020202020204" pitchFamily="34" charset="0"/>
              <a:cs typeface="Arial" panose="020B0604020202020204" pitchFamily="34" charset="0"/>
            </a:endParaRPr>
          </a:p>
          <a:p>
            <a:pPr marL="342900" indent="-342900" eaLnBrk="0" hangingPunct="0">
              <a:lnSpc>
                <a:spcPct val="80000"/>
              </a:lnSpc>
              <a:spcBef>
                <a:spcPct val="20000"/>
              </a:spcBef>
              <a:buFont typeface="Arial" panose="020B0604020202020204" pitchFamily="34" charset="0"/>
              <a:buChar char="•"/>
              <a:defRPr/>
            </a:pPr>
            <a:r>
              <a:rPr lang="en-US" altLang="en-US" sz="2000" kern="0" dirty="0">
                <a:solidFill>
                  <a:prstClr val="black"/>
                </a:solidFill>
                <a:latin typeface="Arial" panose="020B0604020202020204" pitchFamily="34" charset="0"/>
                <a:cs typeface="Arial" panose="020B0604020202020204" pitchFamily="34" charset="0"/>
              </a:rPr>
              <a:t>Consistent with the hypothesis that educational attainment affects earnings, I find that...</a:t>
            </a:r>
          </a:p>
          <a:p>
            <a:pPr eaLnBrk="0" hangingPunct="0">
              <a:lnSpc>
                <a:spcPct val="80000"/>
              </a:lnSpc>
              <a:spcBef>
                <a:spcPct val="20000"/>
              </a:spcBef>
              <a:defRPr/>
            </a:pPr>
            <a:endParaRPr lang="en-US" altLang="en-US" sz="2000" kern="0" dirty="0">
              <a:solidFill>
                <a:prstClr val="black"/>
              </a:solidFill>
              <a:latin typeface="Arial" panose="020B0604020202020204" pitchFamily="34" charset="0"/>
              <a:cs typeface="Arial" panose="020B0604020202020204" pitchFamily="34" charset="0"/>
            </a:endParaRPr>
          </a:p>
          <a:p>
            <a:pPr marL="342900" indent="-342900" eaLnBrk="0" hangingPunct="0">
              <a:lnSpc>
                <a:spcPct val="80000"/>
              </a:lnSpc>
              <a:spcBef>
                <a:spcPct val="20000"/>
              </a:spcBef>
              <a:buFont typeface="Arial" panose="020B0604020202020204" pitchFamily="34" charset="0"/>
              <a:buChar char="•"/>
              <a:defRPr/>
            </a:pPr>
            <a:r>
              <a:rPr lang="en-US" altLang="en-US" sz="2000" kern="0" dirty="0">
                <a:solidFill>
                  <a:prstClr val="black"/>
                </a:solidFill>
                <a:latin typeface="Arial" panose="020B0604020202020204" pitchFamily="34" charset="0"/>
                <a:cs typeface="Arial" panose="020B0604020202020204" pitchFamily="34" charset="0"/>
              </a:rPr>
              <a:t>A one-year increase in schooling is associated with a 6.8 percent increase in earnings.</a:t>
            </a:r>
          </a:p>
          <a:p>
            <a:pPr eaLnBrk="0" hangingPunct="0">
              <a:lnSpc>
                <a:spcPct val="80000"/>
              </a:lnSpc>
              <a:spcBef>
                <a:spcPct val="20000"/>
              </a:spcBef>
              <a:defRPr/>
            </a:pPr>
            <a:endParaRPr lang="en-US" altLang="en-US" sz="2000" kern="0" dirty="0">
              <a:solidFill>
                <a:prstClr val="black"/>
              </a:solidFill>
              <a:latin typeface="Arial" panose="020B0604020202020204" pitchFamily="34" charset="0"/>
              <a:cs typeface="Arial" panose="020B0604020202020204" pitchFamily="34" charset="0"/>
            </a:endParaRPr>
          </a:p>
          <a:p>
            <a:pPr marL="342900" indent="-342900" eaLnBrk="0" hangingPunct="0">
              <a:lnSpc>
                <a:spcPct val="80000"/>
              </a:lnSpc>
              <a:spcBef>
                <a:spcPct val="20000"/>
              </a:spcBef>
              <a:buFont typeface="Arial" panose="020B0604020202020204" pitchFamily="34" charset="0"/>
              <a:buChar char="•"/>
              <a:defRPr/>
            </a:pPr>
            <a:r>
              <a:rPr lang="en-US" altLang="en-US" sz="2000" kern="0" dirty="0">
                <a:solidFill>
                  <a:prstClr val="black"/>
                </a:solidFill>
                <a:latin typeface="Arial" panose="020B0604020202020204" pitchFamily="34" charset="0"/>
                <a:cs typeface="Arial" panose="020B0604020202020204" pitchFamily="34" charset="0"/>
              </a:rPr>
              <a:t>The estimate of </a:t>
            </a:r>
            <a:r>
              <a:rPr lang="el-GR" altLang="en-US" sz="2000" i="1" kern="0" dirty="0">
                <a:solidFill>
                  <a:prstClr val="black"/>
                </a:solidFill>
                <a:latin typeface="Arial" panose="020B0604020202020204" pitchFamily="34" charset="0"/>
                <a:cs typeface="Arial" panose="020B0604020202020204" pitchFamily="34" charset="0"/>
              </a:rPr>
              <a:t>β</a:t>
            </a:r>
            <a:r>
              <a:rPr lang="en-US" altLang="en-US" sz="2000" i="1" kern="0" dirty="0">
                <a:solidFill>
                  <a:prstClr val="black"/>
                </a:solidFill>
                <a:latin typeface="Arial" panose="020B0604020202020204" pitchFamily="34" charset="0"/>
                <a:cs typeface="Arial" panose="020B0604020202020204" pitchFamily="34" charset="0"/>
              </a:rPr>
              <a:t> </a:t>
            </a:r>
            <a:r>
              <a:rPr lang="en-US" altLang="en-US" sz="2000" kern="0" dirty="0">
                <a:solidFill>
                  <a:prstClr val="black"/>
                </a:solidFill>
                <a:latin typeface="Arial" panose="020B0604020202020204" pitchFamily="34" charset="0"/>
                <a:cs typeface="Arial" panose="020B0604020202020204" pitchFamily="34" charset="0"/>
              </a:rPr>
              <a:t>is</a:t>
            </a:r>
            <a:r>
              <a:rPr lang="en-US" altLang="en-US" sz="2000" i="1" kern="0" dirty="0">
                <a:solidFill>
                  <a:prstClr val="black"/>
                </a:solidFill>
                <a:latin typeface="Arial" panose="020B0604020202020204" pitchFamily="34" charset="0"/>
                <a:cs typeface="Arial" panose="020B0604020202020204" pitchFamily="34" charset="0"/>
              </a:rPr>
              <a:t> </a:t>
            </a:r>
            <a:r>
              <a:rPr lang="en-US" altLang="en-US" sz="2000" kern="0" dirty="0">
                <a:solidFill>
                  <a:prstClr val="black"/>
                </a:solidFill>
                <a:latin typeface="Arial" panose="020B0604020202020204" pitchFamily="34" charset="0"/>
                <a:cs typeface="Arial" panose="020B0604020202020204" pitchFamily="34" charset="0"/>
              </a:rPr>
              <a:t>.068, suggesting that an additional year of schooling leads to a 6.8 percent increase in earnings. </a:t>
            </a:r>
          </a:p>
          <a:p>
            <a:pPr eaLnBrk="0" hangingPunct="0">
              <a:lnSpc>
                <a:spcPct val="80000"/>
              </a:lnSpc>
              <a:spcBef>
                <a:spcPct val="20000"/>
              </a:spcBef>
              <a:defRPr/>
            </a:pPr>
            <a:endParaRPr lang="en-US" altLang="en-US" sz="2000" kern="0" dirty="0">
              <a:solidFill>
                <a:prstClr val="black"/>
              </a:solidFill>
              <a:latin typeface="Arial" panose="020B0604020202020204" pitchFamily="34" charset="0"/>
              <a:cs typeface="Arial" panose="020B0604020202020204" pitchFamily="34" charset="0"/>
            </a:endParaRPr>
          </a:p>
          <a:p>
            <a:pPr marL="342900" indent="-342900" eaLnBrk="0" hangingPunct="0">
              <a:lnSpc>
                <a:spcPct val="80000"/>
              </a:lnSpc>
              <a:spcBef>
                <a:spcPct val="20000"/>
              </a:spcBef>
              <a:buFont typeface="Arial" panose="020B0604020202020204" pitchFamily="34" charset="0"/>
              <a:buChar char="•"/>
              <a:defRPr/>
            </a:pPr>
            <a:r>
              <a:rPr lang="en-US" altLang="en-US" sz="2000" kern="0" dirty="0">
                <a:solidFill>
                  <a:prstClr val="black"/>
                </a:solidFill>
                <a:latin typeface="Arial" panose="020B0604020202020204" pitchFamily="34" charset="0"/>
                <a:cs typeface="Arial" panose="020B0604020202020204" pitchFamily="34" charset="0"/>
              </a:rPr>
              <a:t>The estimated effect of an additional year of schooling on earnings is positive 6.8 percent.   </a:t>
            </a:r>
            <a:endParaRPr lang="en-US" altLang="en-US" sz="2000" i="1" kern="0" dirty="0">
              <a:solidFill>
                <a:prstClr val="black"/>
              </a:solidFill>
              <a:latin typeface="Arial" panose="020B0604020202020204" pitchFamily="34" charset="0"/>
              <a:cs typeface="Arial" panose="020B0604020202020204" pitchFamily="34" charset="0"/>
            </a:endParaRPr>
          </a:p>
          <a:p>
            <a:pPr eaLnBrk="0" hangingPunct="0">
              <a:lnSpc>
                <a:spcPct val="80000"/>
              </a:lnSpc>
              <a:spcBef>
                <a:spcPct val="20000"/>
              </a:spcBef>
              <a:defRPr/>
            </a:pPr>
            <a:endParaRPr lang="en-US" altLang="en-US" sz="2400" kern="0" dirty="0">
              <a:solidFill>
                <a:prstClr val="black"/>
              </a:solidFill>
            </a:endParaRPr>
          </a:p>
          <a:p>
            <a:pPr eaLnBrk="0" hangingPunct="0">
              <a:lnSpc>
                <a:spcPct val="80000"/>
              </a:lnSpc>
              <a:spcBef>
                <a:spcPct val="20000"/>
              </a:spcBef>
              <a:defRPr/>
            </a:pPr>
            <a:endParaRPr lang="en-US" altLang="en-US" sz="2400" kern="0" dirty="0">
              <a:solidFill>
                <a:prstClr val="black"/>
              </a:solidFill>
            </a:endParaRPr>
          </a:p>
          <a:p>
            <a:pPr eaLnBrk="0" hangingPunct="0">
              <a:lnSpc>
                <a:spcPct val="80000"/>
              </a:lnSpc>
              <a:spcBef>
                <a:spcPct val="20000"/>
              </a:spcBef>
              <a:defRPr/>
            </a:pPr>
            <a:endParaRPr lang="en-US" altLang="en-US" sz="2400" kern="0" dirty="0">
              <a:solidFill>
                <a:prstClr val="black"/>
              </a:solidFill>
            </a:endParaRPr>
          </a:p>
          <a:p>
            <a:pPr eaLnBrk="0" hangingPunct="0">
              <a:lnSpc>
                <a:spcPct val="80000"/>
              </a:lnSpc>
              <a:spcBef>
                <a:spcPct val="20000"/>
              </a:spcBef>
              <a:defRPr/>
            </a:pPr>
            <a:r>
              <a:rPr lang="en-US" altLang="en-US" sz="2400" kern="0" dirty="0">
                <a:solidFill>
                  <a:prstClr val="black"/>
                </a:solidFill>
              </a:rPr>
              <a:t> </a:t>
            </a:r>
          </a:p>
        </p:txBody>
      </p:sp>
    </p:spTree>
    <p:extLst>
      <p:ext uri="{BB962C8B-B14F-4D97-AF65-F5344CB8AC3E}">
        <p14:creationId xmlns:p14="http://schemas.microsoft.com/office/powerpoint/2010/main" val="47458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additive="base">
                                        <p:cTn id="37" dur="500" fill="hold"/>
                                        <p:tgtEl>
                                          <p:spTgt spid="5">
                                            <p:txEl>
                                              <p:pRg st="10" end="1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EE847F-889B-CCDB-A343-74845E1D7975}"/>
              </a:ext>
            </a:extLst>
          </p:cNvPr>
          <p:cNvSpPr/>
          <p:nvPr/>
        </p:nvSpPr>
        <p:spPr>
          <a:xfrm>
            <a:off x="1981200" y="2237362"/>
            <a:ext cx="8959174" cy="5048655"/>
          </a:xfrm>
          <a:prstGeom prst="rect">
            <a:avLst/>
          </a:prstGeom>
        </p:spPr>
        <p:txBody>
          <a:bodyPr wrap="square">
            <a:spAutoFit/>
          </a:bodyPr>
          <a:lstStyle/>
          <a:p>
            <a:pPr marL="342900" indent="-342900" eaLnBrk="0" hangingPunct="0">
              <a:lnSpc>
                <a:spcPct val="80000"/>
              </a:lnSpc>
              <a:spcBef>
                <a:spcPct val="20000"/>
              </a:spcBef>
              <a:buFont typeface="Arial" panose="020B0604020202020204" pitchFamily="34" charset="0"/>
              <a:buChar char="•"/>
              <a:defRPr/>
            </a:pPr>
            <a:r>
              <a:rPr lang="en-US" altLang="en-US" sz="3200" kern="0" dirty="0">
                <a:solidFill>
                  <a:prstClr val="black"/>
                </a:solidFill>
                <a:latin typeface="Arial" panose="020B0604020202020204" pitchFamily="34" charset="0"/>
                <a:cs typeface="Arial" panose="020B0604020202020204" pitchFamily="34" charset="0"/>
              </a:rPr>
              <a:t>Be clear about the units</a:t>
            </a:r>
          </a:p>
          <a:p>
            <a:pPr marL="914400" lvl="1" indent="-457200" eaLnBrk="0" hangingPunct="0">
              <a:lnSpc>
                <a:spcPct val="80000"/>
              </a:lnSpc>
              <a:spcBef>
                <a:spcPct val="20000"/>
              </a:spcBef>
              <a:buFont typeface="Arial" panose="020B0604020202020204" pitchFamily="34" charset="0"/>
              <a:buChar char="ꟷ"/>
              <a:defRPr/>
            </a:pPr>
            <a:r>
              <a:rPr lang="en-US" altLang="en-US" sz="2400" kern="0" dirty="0">
                <a:solidFill>
                  <a:prstClr val="black"/>
                </a:solidFill>
                <a:latin typeface="Arial" panose="020B0604020202020204" pitchFamily="34" charset="0"/>
                <a:cs typeface="Arial" panose="020B0604020202020204" pitchFamily="34" charset="0"/>
              </a:rPr>
              <a:t>Don’t confuse “percent” and “percentage” </a:t>
            </a:r>
          </a:p>
          <a:p>
            <a:pPr marL="342900" indent="-342900" eaLnBrk="0" hangingPunct="0">
              <a:lnSpc>
                <a:spcPct val="80000"/>
              </a:lnSpc>
              <a:spcBef>
                <a:spcPct val="20000"/>
              </a:spcBef>
              <a:buFont typeface="Arial" panose="020B0604020202020204" pitchFamily="34" charset="0"/>
              <a:buChar char="•"/>
              <a:defRPr/>
            </a:pPr>
            <a:endParaRPr lang="en-US" altLang="en-US" sz="2800" kern="0" dirty="0">
              <a:solidFill>
                <a:prstClr val="black"/>
              </a:solidFill>
              <a:latin typeface="Arial" panose="020B0604020202020204" pitchFamily="34" charset="0"/>
              <a:cs typeface="Arial" panose="020B0604020202020204" pitchFamily="34" charset="0"/>
            </a:endParaRPr>
          </a:p>
          <a:p>
            <a:pPr marL="342900" indent="-342900" eaLnBrk="0" hangingPunct="0">
              <a:lnSpc>
                <a:spcPct val="80000"/>
              </a:lnSpc>
              <a:spcBef>
                <a:spcPct val="20000"/>
              </a:spcBef>
              <a:buFont typeface="Arial" panose="020B0604020202020204" pitchFamily="34" charset="0"/>
              <a:buChar char="•"/>
              <a:defRPr/>
            </a:pPr>
            <a:r>
              <a:rPr lang="en-US" altLang="en-US" sz="3200" kern="0" dirty="0">
                <a:solidFill>
                  <a:prstClr val="black"/>
                </a:solidFill>
                <a:latin typeface="Arial" panose="020B0604020202020204" pitchFamily="34" charset="0"/>
                <a:cs typeface="Arial" panose="020B0604020202020204" pitchFamily="34" charset="0"/>
              </a:rPr>
              <a:t>Don’t focus on statistical significance </a:t>
            </a:r>
          </a:p>
          <a:p>
            <a:pPr marL="342900" indent="-342900" eaLnBrk="0" hangingPunct="0">
              <a:lnSpc>
                <a:spcPct val="80000"/>
              </a:lnSpc>
              <a:spcBef>
                <a:spcPct val="20000"/>
              </a:spcBef>
              <a:buFont typeface="Arial" panose="020B0604020202020204" pitchFamily="34" charset="0"/>
              <a:buChar char="•"/>
              <a:defRPr/>
            </a:pPr>
            <a:endParaRPr lang="en-US" altLang="en-US" sz="2800" kern="0" dirty="0">
              <a:solidFill>
                <a:prstClr val="black"/>
              </a:solidFill>
              <a:latin typeface="Arial" panose="020B0604020202020204" pitchFamily="34" charset="0"/>
              <a:cs typeface="Arial" panose="020B0604020202020204" pitchFamily="34" charset="0"/>
            </a:endParaRPr>
          </a:p>
          <a:p>
            <a:pPr marL="342900" indent="-342900" eaLnBrk="0" hangingPunct="0">
              <a:lnSpc>
                <a:spcPct val="80000"/>
              </a:lnSpc>
              <a:spcBef>
                <a:spcPct val="20000"/>
              </a:spcBef>
              <a:buFont typeface="Arial" panose="020B0604020202020204" pitchFamily="34" charset="0"/>
              <a:buChar char="•"/>
              <a:defRPr/>
            </a:pPr>
            <a:r>
              <a:rPr lang="en-US" altLang="en-US" sz="3200" kern="0" dirty="0">
                <a:solidFill>
                  <a:prstClr val="black"/>
                </a:solidFill>
                <a:latin typeface="Arial" panose="020B0604020202020204" pitchFamily="34" charset="0"/>
                <a:cs typeface="Arial" panose="020B0604020202020204" pitchFamily="34" charset="0"/>
              </a:rPr>
              <a:t>Do your best to characterize magnitude</a:t>
            </a:r>
          </a:p>
          <a:p>
            <a:pPr eaLnBrk="0" hangingPunct="0">
              <a:lnSpc>
                <a:spcPct val="80000"/>
              </a:lnSpc>
              <a:spcBef>
                <a:spcPct val="20000"/>
              </a:spcBef>
              <a:defRPr/>
            </a:pPr>
            <a:endParaRPr lang="en-US" altLang="en-US" sz="2800" kern="0" dirty="0">
              <a:solidFill>
                <a:prstClr val="black"/>
              </a:solidFill>
              <a:latin typeface="Arial" panose="020B0604020202020204" pitchFamily="34" charset="0"/>
              <a:cs typeface="Arial" panose="020B0604020202020204" pitchFamily="34" charset="0"/>
            </a:endParaRPr>
          </a:p>
          <a:p>
            <a:pPr eaLnBrk="0" hangingPunct="0">
              <a:lnSpc>
                <a:spcPct val="80000"/>
              </a:lnSpc>
              <a:spcBef>
                <a:spcPct val="20000"/>
              </a:spcBef>
              <a:defRPr/>
            </a:pPr>
            <a:endParaRPr lang="en-US" altLang="en-US" sz="2000" kern="0" dirty="0">
              <a:solidFill>
                <a:prstClr val="black"/>
              </a:solidFill>
            </a:endParaRPr>
          </a:p>
          <a:p>
            <a:pPr marL="342900" indent="-342900" eaLnBrk="0" hangingPunct="0">
              <a:lnSpc>
                <a:spcPct val="80000"/>
              </a:lnSpc>
              <a:spcBef>
                <a:spcPct val="20000"/>
              </a:spcBef>
              <a:buFont typeface="Arial" panose="020B0604020202020204" pitchFamily="34" charset="0"/>
              <a:buChar char="•"/>
              <a:defRPr/>
            </a:pPr>
            <a:endParaRPr lang="en-US" altLang="en-US" sz="2400" kern="0" dirty="0">
              <a:solidFill>
                <a:prstClr val="black"/>
              </a:solidFill>
            </a:endParaRPr>
          </a:p>
          <a:p>
            <a:pPr eaLnBrk="0" hangingPunct="0">
              <a:lnSpc>
                <a:spcPct val="80000"/>
              </a:lnSpc>
              <a:spcBef>
                <a:spcPct val="20000"/>
              </a:spcBef>
              <a:defRPr/>
            </a:pPr>
            <a:endParaRPr lang="en-US" altLang="en-US" sz="2400" kern="0" dirty="0">
              <a:solidFill>
                <a:prstClr val="black"/>
              </a:solidFill>
            </a:endParaRPr>
          </a:p>
          <a:p>
            <a:pPr eaLnBrk="0" hangingPunct="0">
              <a:lnSpc>
                <a:spcPct val="80000"/>
              </a:lnSpc>
              <a:spcBef>
                <a:spcPct val="20000"/>
              </a:spcBef>
              <a:defRPr/>
            </a:pPr>
            <a:endParaRPr lang="en-US" altLang="en-US" sz="2400" kern="0" dirty="0">
              <a:solidFill>
                <a:prstClr val="black"/>
              </a:solidFill>
            </a:endParaRPr>
          </a:p>
          <a:p>
            <a:pPr eaLnBrk="0" hangingPunct="0">
              <a:lnSpc>
                <a:spcPct val="80000"/>
              </a:lnSpc>
              <a:spcBef>
                <a:spcPct val="20000"/>
              </a:spcBef>
              <a:defRPr/>
            </a:pPr>
            <a:r>
              <a:rPr lang="en-US" altLang="en-US" sz="2400" kern="0" dirty="0">
                <a:solidFill>
                  <a:prstClr val="black"/>
                </a:solidFill>
              </a:rPr>
              <a:t> </a:t>
            </a:r>
          </a:p>
        </p:txBody>
      </p:sp>
      <p:sp>
        <p:nvSpPr>
          <p:cNvPr id="5" name="Rectangle 4">
            <a:extLst>
              <a:ext uri="{FF2B5EF4-FFF2-40B4-BE49-F238E27FC236}">
                <a16:creationId xmlns:a16="http://schemas.microsoft.com/office/drawing/2014/main" id="{45FB5AF6-5AD8-0F09-D6C2-6F2E459A13D0}"/>
              </a:ext>
            </a:extLst>
          </p:cNvPr>
          <p:cNvSpPr/>
          <p:nvPr/>
        </p:nvSpPr>
        <p:spPr>
          <a:xfrm>
            <a:off x="1981200" y="674906"/>
            <a:ext cx="8229600" cy="535531"/>
          </a:xfrm>
          <a:prstGeom prst="rect">
            <a:avLst/>
          </a:prstGeom>
        </p:spPr>
        <p:txBody>
          <a:bodyPr wrap="square">
            <a:spAutoFit/>
          </a:bodyPr>
          <a:lstStyle/>
          <a:p>
            <a:pPr algn="ctr" eaLnBrk="0" hangingPunct="0">
              <a:lnSpc>
                <a:spcPct val="80000"/>
              </a:lnSpc>
              <a:spcBef>
                <a:spcPct val="20000"/>
              </a:spcBef>
              <a:defRPr/>
            </a:pPr>
            <a:r>
              <a:rPr lang="en-US" altLang="en-US" sz="3600" b="1" kern="0" dirty="0">
                <a:solidFill>
                  <a:prstClr val="black"/>
                </a:solidFill>
                <a:latin typeface="Arial" panose="020B0604020202020204" pitchFamily="34" charset="0"/>
                <a:cs typeface="Arial" panose="020B0604020202020204" pitchFamily="34" charset="0"/>
              </a:rPr>
              <a:t>Describing Regression Results</a:t>
            </a:r>
          </a:p>
        </p:txBody>
      </p:sp>
    </p:spTree>
    <p:extLst>
      <p:ext uri="{BB962C8B-B14F-4D97-AF65-F5344CB8AC3E}">
        <p14:creationId xmlns:p14="http://schemas.microsoft.com/office/powerpoint/2010/main" val="241518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0A60227-D32C-EE7D-6578-3BC29512EAE4}"/>
              </a:ext>
            </a:extLst>
          </p:cNvPr>
          <p:cNvGraphicFramePr>
            <a:graphicFrameLocks/>
          </p:cNvGraphicFramePr>
          <p:nvPr>
            <p:extLst>
              <p:ext uri="{D42A27DB-BD31-4B8C-83A1-F6EECF244321}">
                <p14:modId xmlns:p14="http://schemas.microsoft.com/office/powerpoint/2010/main" val="1882013186"/>
              </p:ext>
            </p:extLst>
          </p:nvPr>
        </p:nvGraphicFramePr>
        <p:xfrm>
          <a:off x="2667000" y="228601"/>
          <a:ext cx="6629400" cy="5442013"/>
        </p:xfrm>
        <a:graphic>
          <a:graphicData uri="http://schemas.openxmlformats.org/drawingml/2006/table">
            <a:tbl>
              <a:tblPr firstRow="1" bandRow="1"/>
              <a:tblGrid>
                <a:gridCol w="1981200">
                  <a:extLst>
                    <a:ext uri="{9D8B030D-6E8A-4147-A177-3AD203B41FA5}">
                      <a16:colId xmlns:a16="http://schemas.microsoft.com/office/drawing/2014/main" val="20000"/>
                    </a:ext>
                  </a:extLst>
                </a:gridCol>
                <a:gridCol w="1666689">
                  <a:extLst>
                    <a:ext uri="{9D8B030D-6E8A-4147-A177-3AD203B41FA5}">
                      <a16:colId xmlns:a16="http://schemas.microsoft.com/office/drawing/2014/main" val="20001"/>
                    </a:ext>
                  </a:extLst>
                </a:gridCol>
                <a:gridCol w="2981511">
                  <a:extLst>
                    <a:ext uri="{9D8B030D-6E8A-4147-A177-3AD203B41FA5}">
                      <a16:colId xmlns:a16="http://schemas.microsoft.com/office/drawing/2014/main" val="20002"/>
                    </a:ext>
                  </a:extLst>
                </a:gridCol>
              </a:tblGrid>
              <a:tr h="761999">
                <a:tc gridSpan="3">
                  <a:txBody>
                    <a:bodyPr/>
                    <a:lstStyle>
                      <a:lvl1pPr marL="0" algn="l" defTabSz="914400" rtl="0" eaLnBrk="1" latinLnBrk="0" hangingPunct="1">
                        <a:defRPr sz="1800" b="1" kern="1200">
                          <a:solidFill>
                            <a:schemeClr val="lt1"/>
                          </a:solidFill>
                          <a:latin typeface="Arial"/>
                          <a:ea typeface="Geneva"/>
                          <a:cs typeface="Geneva"/>
                        </a:defRPr>
                      </a:lvl1pPr>
                      <a:lvl2pPr marL="457200" algn="l" defTabSz="914400" rtl="0" eaLnBrk="1" latinLnBrk="0" hangingPunct="1">
                        <a:defRPr sz="1800" b="1" kern="1200">
                          <a:solidFill>
                            <a:schemeClr val="lt1"/>
                          </a:solidFill>
                          <a:latin typeface="Arial"/>
                          <a:ea typeface="Geneva"/>
                          <a:cs typeface="Geneva"/>
                        </a:defRPr>
                      </a:lvl2pPr>
                      <a:lvl3pPr marL="914400" algn="l" defTabSz="914400" rtl="0" eaLnBrk="1" latinLnBrk="0" hangingPunct="1">
                        <a:defRPr sz="1800" b="1" kern="1200">
                          <a:solidFill>
                            <a:schemeClr val="lt1"/>
                          </a:solidFill>
                          <a:latin typeface="Arial"/>
                          <a:ea typeface="Geneva"/>
                          <a:cs typeface="Geneva"/>
                        </a:defRPr>
                      </a:lvl3pPr>
                      <a:lvl4pPr marL="1371600" algn="l" defTabSz="914400" rtl="0" eaLnBrk="1" latinLnBrk="0" hangingPunct="1">
                        <a:defRPr sz="1800" b="1" kern="1200">
                          <a:solidFill>
                            <a:schemeClr val="lt1"/>
                          </a:solidFill>
                          <a:latin typeface="Arial"/>
                          <a:ea typeface="Geneva"/>
                          <a:cs typeface="Geneva"/>
                        </a:defRPr>
                      </a:lvl4pPr>
                      <a:lvl5pPr marL="1828800" algn="l" defTabSz="914400" rtl="0" eaLnBrk="1" latinLnBrk="0" hangingPunct="1">
                        <a:defRPr sz="1800" b="1" kern="1200">
                          <a:solidFill>
                            <a:schemeClr val="lt1"/>
                          </a:solidFill>
                          <a:latin typeface="Arial"/>
                          <a:ea typeface="Geneva"/>
                          <a:cs typeface="Geneva"/>
                        </a:defRPr>
                      </a:lvl5pPr>
                      <a:lvl6pPr marL="2286000" algn="l" defTabSz="914400" rtl="0" eaLnBrk="1" latinLnBrk="0" hangingPunct="1">
                        <a:defRPr sz="1800" b="1" kern="1200">
                          <a:solidFill>
                            <a:schemeClr val="lt1"/>
                          </a:solidFill>
                          <a:latin typeface="Arial"/>
                          <a:ea typeface="Geneva"/>
                          <a:cs typeface="Geneva"/>
                        </a:defRPr>
                      </a:lvl6pPr>
                      <a:lvl7pPr marL="2743200" algn="l" defTabSz="914400" rtl="0" eaLnBrk="1" latinLnBrk="0" hangingPunct="1">
                        <a:defRPr sz="1800" b="1" kern="1200">
                          <a:solidFill>
                            <a:schemeClr val="lt1"/>
                          </a:solidFill>
                          <a:latin typeface="Arial"/>
                          <a:ea typeface="Geneva"/>
                          <a:cs typeface="Geneva"/>
                        </a:defRPr>
                      </a:lvl7pPr>
                      <a:lvl8pPr marL="3200400" algn="l" defTabSz="914400" rtl="0" eaLnBrk="1" latinLnBrk="0" hangingPunct="1">
                        <a:defRPr sz="1800" b="1" kern="1200">
                          <a:solidFill>
                            <a:schemeClr val="lt1"/>
                          </a:solidFill>
                          <a:latin typeface="Arial"/>
                          <a:ea typeface="Geneva"/>
                          <a:cs typeface="Geneva"/>
                        </a:defRPr>
                      </a:lvl8pPr>
                      <a:lvl9pPr marL="3657600" algn="l" defTabSz="914400" rtl="0" eaLnBrk="1" latinLnBrk="0" hangingPunct="1">
                        <a:defRPr sz="1800" b="1" kern="1200">
                          <a:solidFill>
                            <a:schemeClr val="lt1"/>
                          </a:solidFill>
                          <a:latin typeface="Arial"/>
                          <a:ea typeface="Geneva"/>
                          <a:cs typeface="Geneva"/>
                        </a:defRPr>
                      </a:lvl9pPr>
                    </a:lstStyle>
                    <a:p>
                      <a:pPr algn="ctr"/>
                      <a:r>
                        <a:rPr lang="en-US" sz="2000" baseline="0" dirty="0">
                          <a:solidFill>
                            <a:srgbClr val="000000"/>
                          </a:solidFill>
                          <a:latin typeface="Times New Roman"/>
                          <a:cs typeface="Times New Roman"/>
                        </a:rPr>
                        <a:t>Table 1. Estimates of the relationship between the unemployment rate and the </a:t>
                      </a:r>
                      <a:r>
                        <a:rPr lang="en-US" sz="2000" baseline="0" dirty="0">
                          <a:solidFill>
                            <a:srgbClr val="000000"/>
                          </a:solidFill>
                          <a:highlight>
                            <a:srgbClr val="FFFF00"/>
                          </a:highlight>
                          <a:latin typeface="Times New Roman"/>
                          <a:cs typeface="Times New Roman"/>
                        </a:rPr>
                        <a:t>probability</a:t>
                      </a:r>
                      <a:r>
                        <a:rPr lang="en-US" sz="2000" baseline="0" dirty="0">
                          <a:solidFill>
                            <a:srgbClr val="000000"/>
                          </a:solidFill>
                          <a:latin typeface="Times New Roman"/>
                          <a:cs typeface="Times New Roman"/>
                        </a:rPr>
                        <a:t> of being vaccinated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29456">
                <a:tc>
                  <a:txBody>
                    <a:bodyPr/>
                    <a:lstStyle>
                      <a:lvl1pPr marL="0" algn="l" defTabSz="914400" rtl="0" eaLnBrk="1" latinLnBrk="0" hangingPunct="1">
                        <a:defRPr sz="1800" kern="1200">
                          <a:solidFill>
                            <a:schemeClr val="dk1"/>
                          </a:solidFill>
                          <a:latin typeface="Arial"/>
                          <a:ea typeface="Geneva"/>
                          <a:cs typeface="Geneva"/>
                        </a:defRPr>
                      </a:lvl1pPr>
                      <a:lvl2pPr marL="457200" algn="l" defTabSz="914400" rtl="0" eaLnBrk="1" latinLnBrk="0" hangingPunct="1">
                        <a:defRPr sz="1800" kern="1200">
                          <a:solidFill>
                            <a:schemeClr val="dk1"/>
                          </a:solidFill>
                          <a:latin typeface="Arial"/>
                          <a:ea typeface="Geneva"/>
                          <a:cs typeface="Geneva"/>
                        </a:defRPr>
                      </a:lvl2pPr>
                      <a:lvl3pPr marL="914400" algn="l" defTabSz="914400" rtl="0" eaLnBrk="1" latinLnBrk="0" hangingPunct="1">
                        <a:defRPr sz="1800" kern="1200">
                          <a:solidFill>
                            <a:schemeClr val="dk1"/>
                          </a:solidFill>
                          <a:latin typeface="Arial"/>
                          <a:ea typeface="Geneva"/>
                          <a:cs typeface="Geneva"/>
                        </a:defRPr>
                      </a:lvl3pPr>
                      <a:lvl4pPr marL="1371600" algn="l" defTabSz="914400" rtl="0" eaLnBrk="1" latinLnBrk="0" hangingPunct="1">
                        <a:defRPr sz="1800" kern="1200">
                          <a:solidFill>
                            <a:schemeClr val="dk1"/>
                          </a:solidFill>
                          <a:latin typeface="Arial"/>
                          <a:ea typeface="Geneva"/>
                          <a:cs typeface="Geneva"/>
                        </a:defRPr>
                      </a:lvl4pPr>
                      <a:lvl5pPr marL="1828800" algn="l" defTabSz="914400" rtl="0" eaLnBrk="1" latinLnBrk="0" hangingPunct="1">
                        <a:defRPr sz="1800" kern="1200">
                          <a:solidFill>
                            <a:schemeClr val="dk1"/>
                          </a:solidFill>
                          <a:latin typeface="Arial"/>
                          <a:ea typeface="Geneva"/>
                          <a:cs typeface="Geneva"/>
                        </a:defRPr>
                      </a:lvl5pPr>
                      <a:lvl6pPr marL="2286000" algn="l" defTabSz="914400" rtl="0" eaLnBrk="1" latinLnBrk="0" hangingPunct="1">
                        <a:defRPr sz="1800" kern="1200">
                          <a:solidFill>
                            <a:schemeClr val="dk1"/>
                          </a:solidFill>
                          <a:latin typeface="Arial"/>
                          <a:ea typeface="Geneva"/>
                          <a:cs typeface="Geneva"/>
                        </a:defRPr>
                      </a:lvl6pPr>
                      <a:lvl7pPr marL="2743200" algn="l" defTabSz="914400" rtl="0" eaLnBrk="1" latinLnBrk="0" hangingPunct="1">
                        <a:defRPr sz="1800" kern="1200">
                          <a:solidFill>
                            <a:schemeClr val="dk1"/>
                          </a:solidFill>
                          <a:latin typeface="Arial"/>
                          <a:ea typeface="Geneva"/>
                          <a:cs typeface="Geneva"/>
                        </a:defRPr>
                      </a:lvl7pPr>
                      <a:lvl8pPr marL="3200400" algn="l" defTabSz="914400" rtl="0" eaLnBrk="1" latinLnBrk="0" hangingPunct="1">
                        <a:defRPr sz="1800" kern="1200">
                          <a:solidFill>
                            <a:schemeClr val="dk1"/>
                          </a:solidFill>
                          <a:latin typeface="Arial"/>
                          <a:ea typeface="Geneva"/>
                          <a:cs typeface="Geneva"/>
                        </a:defRPr>
                      </a:lvl8pPr>
                      <a:lvl9pPr marL="3657600" algn="l" defTabSz="914400" rtl="0" eaLnBrk="1" latinLnBrk="0" hangingPunct="1">
                        <a:defRPr sz="1800" kern="1200">
                          <a:solidFill>
                            <a:schemeClr val="dk1"/>
                          </a:solidFill>
                          <a:latin typeface="Arial"/>
                          <a:ea typeface="Geneva"/>
                          <a:cs typeface="Geneva"/>
                        </a:defRPr>
                      </a:lvl9pPr>
                    </a:lstStyle>
                    <a:p>
                      <a:endParaRPr lang="en-US" sz="17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gridSpan="2">
                  <a:txBody>
                    <a:bodyPr/>
                    <a:lstStyle>
                      <a:lvl1pPr marL="0" algn="l" defTabSz="914400" rtl="0" eaLnBrk="1" latinLnBrk="0" hangingPunct="1">
                        <a:defRPr sz="1800" kern="1200">
                          <a:solidFill>
                            <a:schemeClr val="dk1"/>
                          </a:solidFill>
                          <a:latin typeface="Arial"/>
                          <a:ea typeface="Geneva"/>
                          <a:cs typeface="Geneva"/>
                        </a:defRPr>
                      </a:lvl1pPr>
                      <a:lvl2pPr marL="457200" algn="l" defTabSz="914400" rtl="0" eaLnBrk="1" latinLnBrk="0" hangingPunct="1">
                        <a:defRPr sz="1800" kern="1200">
                          <a:solidFill>
                            <a:schemeClr val="dk1"/>
                          </a:solidFill>
                          <a:latin typeface="Arial"/>
                          <a:ea typeface="Geneva"/>
                          <a:cs typeface="Geneva"/>
                        </a:defRPr>
                      </a:lvl2pPr>
                      <a:lvl3pPr marL="914400" algn="l" defTabSz="914400" rtl="0" eaLnBrk="1" latinLnBrk="0" hangingPunct="1">
                        <a:defRPr sz="1800" kern="1200">
                          <a:solidFill>
                            <a:schemeClr val="dk1"/>
                          </a:solidFill>
                          <a:latin typeface="Arial"/>
                          <a:ea typeface="Geneva"/>
                          <a:cs typeface="Geneva"/>
                        </a:defRPr>
                      </a:lvl3pPr>
                      <a:lvl4pPr marL="1371600" algn="l" defTabSz="914400" rtl="0" eaLnBrk="1" latinLnBrk="0" hangingPunct="1">
                        <a:defRPr sz="1800" kern="1200">
                          <a:solidFill>
                            <a:schemeClr val="dk1"/>
                          </a:solidFill>
                          <a:latin typeface="Arial"/>
                          <a:ea typeface="Geneva"/>
                          <a:cs typeface="Geneva"/>
                        </a:defRPr>
                      </a:lvl4pPr>
                      <a:lvl5pPr marL="1828800" algn="l" defTabSz="914400" rtl="0" eaLnBrk="1" latinLnBrk="0" hangingPunct="1">
                        <a:defRPr sz="1800" kern="1200">
                          <a:solidFill>
                            <a:schemeClr val="dk1"/>
                          </a:solidFill>
                          <a:latin typeface="Arial"/>
                          <a:ea typeface="Geneva"/>
                          <a:cs typeface="Geneva"/>
                        </a:defRPr>
                      </a:lvl5pPr>
                      <a:lvl6pPr marL="2286000" algn="l" defTabSz="914400" rtl="0" eaLnBrk="1" latinLnBrk="0" hangingPunct="1">
                        <a:defRPr sz="1800" kern="1200">
                          <a:solidFill>
                            <a:schemeClr val="dk1"/>
                          </a:solidFill>
                          <a:latin typeface="Arial"/>
                          <a:ea typeface="Geneva"/>
                          <a:cs typeface="Geneva"/>
                        </a:defRPr>
                      </a:lvl6pPr>
                      <a:lvl7pPr marL="2743200" algn="l" defTabSz="914400" rtl="0" eaLnBrk="1" latinLnBrk="0" hangingPunct="1">
                        <a:defRPr sz="1800" kern="1200">
                          <a:solidFill>
                            <a:schemeClr val="dk1"/>
                          </a:solidFill>
                          <a:latin typeface="Arial"/>
                          <a:ea typeface="Geneva"/>
                          <a:cs typeface="Geneva"/>
                        </a:defRPr>
                      </a:lvl7pPr>
                      <a:lvl8pPr marL="3200400" algn="l" defTabSz="914400" rtl="0" eaLnBrk="1" latinLnBrk="0" hangingPunct="1">
                        <a:defRPr sz="1800" kern="1200">
                          <a:solidFill>
                            <a:schemeClr val="dk1"/>
                          </a:solidFill>
                          <a:latin typeface="Arial"/>
                          <a:ea typeface="Geneva"/>
                          <a:cs typeface="Geneva"/>
                        </a:defRPr>
                      </a:lvl8pPr>
                      <a:lvl9pPr marL="3657600" algn="l" defTabSz="914400" rtl="0" eaLnBrk="1" latinLnBrk="0" hangingPunct="1">
                        <a:defRPr sz="1800" kern="1200">
                          <a:solidFill>
                            <a:schemeClr val="dk1"/>
                          </a:solidFill>
                          <a:latin typeface="Arial"/>
                          <a:ea typeface="Geneva"/>
                          <a:cs typeface="Geneva"/>
                        </a:defRPr>
                      </a:lvl9pPr>
                    </a:lstStyle>
                    <a:p>
                      <a:pPr algn="l"/>
                      <a:r>
                        <a:rPr lang="en-US" sz="1700" i="0" baseline="0" dirty="0">
                          <a:solidFill>
                            <a:schemeClr val="tx1"/>
                          </a:solidFill>
                          <a:latin typeface="Times New Roman"/>
                          <a:cs typeface="Times New Roman"/>
                        </a:rPr>
                        <a:t>              </a:t>
                      </a:r>
                    </a:p>
                    <a:p>
                      <a:pPr algn="l"/>
                      <a:r>
                        <a:rPr lang="en-US" sz="1700" i="0" baseline="0" dirty="0">
                          <a:solidFill>
                            <a:schemeClr val="tx1"/>
                          </a:solidFill>
                          <a:latin typeface="Times New Roman"/>
                          <a:cs typeface="Times New Roman"/>
                        </a:rPr>
                        <a:t>             </a:t>
                      </a:r>
                    </a:p>
                    <a:p>
                      <a:pPr algn="l"/>
                      <a:r>
                        <a:rPr lang="en-US" sz="1700" i="1" baseline="0" dirty="0">
                          <a:solidFill>
                            <a:schemeClr val="tx1"/>
                          </a:solidFill>
                          <a:latin typeface="Times New Roman"/>
                          <a:cs typeface="Times New Roman"/>
                        </a:rPr>
                        <a:t>        Vaccinated                       </a:t>
                      </a:r>
                      <a:r>
                        <a:rPr lang="en-US" sz="1700" i="1" baseline="0" dirty="0" err="1">
                          <a:solidFill>
                            <a:schemeClr val="tx1"/>
                          </a:solidFill>
                          <a:latin typeface="Times New Roman"/>
                          <a:cs typeface="Times New Roman"/>
                        </a:rPr>
                        <a:t>Vaccinated</a:t>
                      </a:r>
                      <a:r>
                        <a:rPr lang="en-US" sz="1700" i="1" baseline="0" dirty="0">
                          <a:solidFill>
                            <a:schemeClr val="tx1"/>
                          </a:solidFill>
                          <a:latin typeface="Times New Roman"/>
                          <a:cs typeface="Times New Roman"/>
                        </a:rPr>
                        <a:t> </a:t>
                      </a:r>
                      <a:endParaRPr lang="en-US" sz="1700" i="1" dirty="0">
                        <a:solidFill>
                          <a:schemeClr val="tx1"/>
                        </a:solidFill>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srgbClr val="000000"/>
                        </a:solidFill>
                        <a:effectLst/>
                        <a:uLnTx/>
                        <a:uFillTx/>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93021">
                <a:tc>
                  <a:txBody>
                    <a:bodyPr/>
                    <a:lstStyle>
                      <a:lvl1pPr marL="0" algn="l" defTabSz="914400" rtl="0" eaLnBrk="1" latinLnBrk="0" hangingPunct="1">
                        <a:defRPr sz="1800" kern="1200">
                          <a:solidFill>
                            <a:schemeClr val="dk1"/>
                          </a:solidFill>
                          <a:latin typeface="Arial"/>
                          <a:ea typeface="Geneva"/>
                          <a:cs typeface="Geneva"/>
                        </a:defRPr>
                      </a:lvl1pPr>
                      <a:lvl2pPr marL="457200" algn="l" defTabSz="914400" rtl="0" eaLnBrk="1" latinLnBrk="0" hangingPunct="1">
                        <a:defRPr sz="1800" kern="1200">
                          <a:solidFill>
                            <a:schemeClr val="dk1"/>
                          </a:solidFill>
                          <a:latin typeface="Arial"/>
                          <a:ea typeface="Geneva"/>
                          <a:cs typeface="Geneva"/>
                        </a:defRPr>
                      </a:lvl2pPr>
                      <a:lvl3pPr marL="914400" algn="l" defTabSz="914400" rtl="0" eaLnBrk="1" latinLnBrk="0" hangingPunct="1">
                        <a:defRPr sz="1800" kern="1200">
                          <a:solidFill>
                            <a:schemeClr val="dk1"/>
                          </a:solidFill>
                          <a:latin typeface="Arial"/>
                          <a:ea typeface="Geneva"/>
                          <a:cs typeface="Geneva"/>
                        </a:defRPr>
                      </a:lvl3pPr>
                      <a:lvl4pPr marL="1371600" algn="l" defTabSz="914400" rtl="0" eaLnBrk="1" latinLnBrk="0" hangingPunct="1">
                        <a:defRPr sz="1800" kern="1200">
                          <a:solidFill>
                            <a:schemeClr val="dk1"/>
                          </a:solidFill>
                          <a:latin typeface="Arial"/>
                          <a:ea typeface="Geneva"/>
                          <a:cs typeface="Geneva"/>
                        </a:defRPr>
                      </a:lvl4pPr>
                      <a:lvl5pPr marL="1828800" algn="l" defTabSz="914400" rtl="0" eaLnBrk="1" latinLnBrk="0" hangingPunct="1">
                        <a:defRPr sz="1800" kern="1200">
                          <a:solidFill>
                            <a:schemeClr val="dk1"/>
                          </a:solidFill>
                          <a:latin typeface="Arial"/>
                          <a:ea typeface="Geneva"/>
                          <a:cs typeface="Geneva"/>
                        </a:defRPr>
                      </a:lvl5pPr>
                      <a:lvl6pPr marL="2286000" algn="l" defTabSz="914400" rtl="0" eaLnBrk="1" latinLnBrk="0" hangingPunct="1">
                        <a:defRPr sz="1800" kern="1200">
                          <a:solidFill>
                            <a:schemeClr val="dk1"/>
                          </a:solidFill>
                          <a:latin typeface="Arial"/>
                          <a:ea typeface="Geneva"/>
                          <a:cs typeface="Geneva"/>
                        </a:defRPr>
                      </a:lvl6pPr>
                      <a:lvl7pPr marL="2743200" algn="l" defTabSz="914400" rtl="0" eaLnBrk="1" latinLnBrk="0" hangingPunct="1">
                        <a:defRPr sz="1800" kern="1200">
                          <a:solidFill>
                            <a:schemeClr val="dk1"/>
                          </a:solidFill>
                          <a:latin typeface="Arial"/>
                          <a:ea typeface="Geneva"/>
                          <a:cs typeface="Geneva"/>
                        </a:defRPr>
                      </a:lvl7pPr>
                      <a:lvl8pPr marL="3200400" algn="l" defTabSz="914400" rtl="0" eaLnBrk="1" latinLnBrk="0" hangingPunct="1">
                        <a:defRPr sz="1800" kern="1200">
                          <a:solidFill>
                            <a:schemeClr val="dk1"/>
                          </a:solidFill>
                          <a:latin typeface="Arial"/>
                          <a:ea typeface="Geneva"/>
                          <a:cs typeface="Geneva"/>
                        </a:defRPr>
                      </a:lvl8pPr>
                      <a:lvl9pPr marL="3657600" algn="l" defTabSz="914400" rtl="0" eaLnBrk="1" latinLnBrk="0" hangingPunct="1">
                        <a:defRPr sz="1800" kern="1200">
                          <a:solidFill>
                            <a:schemeClr val="dk1"/>
                          </a:solidFill>
                          <a:latin typeface="Arial"/>
                          <a:ea typeface="Geneva"/>
                          <a:cs typeface="Geneva"/>
                        </a:defRPr>
                      </a:lvl9pPr>
                    </a:lstStyle>
                    <a:p>
                      <a:r>
                        <a:rPr lang="en-US" sz="1700" i="1" baseline="0" dirty="0">
                          <a:solidFill>
                            <a:schemeClr val="tx1"/>
                          </a:solidFill>
                          <a:latin typeface="Times New Roman"/>
                          <a:cs typeface="Times New Roman"/>
                        </a:rPr>
                        <a:t>Unemployment rate</a:t>
                      </a:r>
                      <a:endParaRPr lang="en-US" sz="1700" i="1" dirty="0">
                        <a:solidFill>
                          <a:schemeClr val="tx1"/>
                        </a:solidFill>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Geneva"/>
                          <a:cs typeface="Geneva"/>
                        </a:defRPr>
                      </a:lvl1pPr>
                      <a:lvl2pPr marL="457200" algn="l" defTabSz="914400" rtl="0" eaLnBrk="1" latinLnBrk="0" hangingPunct="1">
                        <a:defRPr sz="1800" kern="1200">
                          <a:solidFill>
                            <a:schemeClr val="dk1"/>
                          </a:solidFill>
                          <a:latin typeface="Arial"/>
                          <a:ea typeface="Geneva"/>
                          <a:cs typeface="Geneva"/>
                        </a:defRPr>
                      </a:lvl2pPr>
                      <a:lvl3pPr marL="914400" algn="l" defTabSz="914400" rtl="0" eaLnBrk="1" latinLnBrk="0" hangingPunct="1">
                        <a:defRPr sz="1800" kern="1200">
                          <a:solidFill>
                            <a:schemeClr val="dk1"/>
                          </a:solidFill>
                          <a:latin typeface="Arial"/>
                          <a:ea typeface="Geneva"/>
                          <a:cs typeface="Geneva"/>
                        </a:defRPr>
                      </a:lvl3pPr>
                      <a:lvl4pPr marL="1371600" algn="l" defTabSz="914400" rtl="0" eaLnBrk="1" latinLnBrk="0" hangingPunct="1">
                        <a:defRPr sz="1800" kern="1200">
                          <a:solidFill>
                            <a:schemeClr val="dk1"/>
                          </a:solidFill>
                          <a:latin typeface="Arial"/>
                          <a:ea typeface="Geneva"/>
                          <a:cs typeface="Geneva"/>
                        </a:defRPr>
                      </a:lvl4pPr>
                      <a:lvl5pPr marL="1828800" algn="l" defTabSz="914400" rtl="0" eaLnBrk="1" latinLnBrk="0" hangingPunct="1">
                        <a:defRPr sz="1800" kern="1200">
                          <a:solidFill>
                            <a:schemeClr val="dk1"/>
                          </a:solidFill>
                          <a:latin typeface="Arial"/>
                          <a:ea typeface="Geneva"/>
                          <a:cs typeface="Geneva"/>
                        </a:defRPr>
                      </a:lvl5pPr>
                      <a:lvl6pPr marL="2286000" algn="l" defTabSz="914400" rtl="0" eaLnBrk="1" latinLnBrk="0" hangingPunct="1">
                        <a:defRPr sz="1800" kern="1200">
                          <a:solidFill>
                            <a:schemeClr val="dk1"/>
                          </a:solidFill>
                          <a:latin typeface="Arial"/>
                          <a:ea typeface="Geneva"/>
                          <a:cs typeface="Geneva"/>
                        </a:defRPr>
                      </a:lvl6pPr>
                      <a:lvl7pPr marL="2743200" algn="l" defTabSz="914400" rtl="0" eaLnBrk="1" latinLnBrk="0" hangingPunct="1">
                        <a:defRPr sz="1800" kern="1200">
                          <a:solidFill>
                            <a:schemeClr val="dk1"/>
                          </a:solidFill>
                          <a:latin typeface="Arial"/>
                          <a:ea typeface="Geneva"/>
                          <a:cs typeface="Geneva"/>
                        </a:defRPr>
                      </a:lvl7pPr>
                      <a:lvl8pPr marL="3200400" algn="l" defTabSz="914400" rtl="0" eaLnBrk="1" latinLnBrk="0" hangingPunct="1">
                        <a:defRPr sz="1800" kern="1200">
                          <a:solidFill>
                            <a:schemeClr val="dk1"/>
                          </a:solidFill>
                          <a:latin typeface="Arial"/>
                          <a:ea typeface="Geneva"/>
                          <a:cs typeface="Geneva"/>
                        </a:defRPr>
                      </a:lvl8pPr>
                      <a:lvl9pPr marL="3657600" algn="l" defTabSz="914400" rtl="0" eaLnBrk="1" latinLnBrk="0" hangingPunct="1">
                        <a:defRPr sz="1800" kern="1200">
                          <a:solidFill>
                            <a:schemeClr val="dk1"/>
                          </a:solidFill>
                          <a:latin typeface="Arial"/>
                          <a:ea typeface="Geneva"/>
                          <a:cs typeface="Geneva"/>
                        </a:defRPr>
                      </a:lvl9pPr>
                    </a:lstStyle>
                    <a:p>
                      <a:pPr marL="0" marR="0" algn="ctr">
                        <a:lnSpc>
                          <a:spcPct val="115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.00005</a:t>
                      </a:r>
                      <a:endParaRPr lang="en-US" sz="1800"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15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(.0006)</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Geneva"/>
                          <a:cs typeface="Geneva"/>
                        </a:defRPr>
                      </a:lvl1pPr>
                      <a:lvl2pPr marL="457200" algn="l" defTabSz="914400" rtl="0" eaLnBrk="1" latinLnBrk="0" hangingPunct="1">
                        <a:defRPr sz="1800" kern="1200">
                          <a:solidFill>
                            <a:schemeClr val="dk1"/>
                          </a:solidFill>
                          <a:latin typeface="Arial"/>
                          <a:ea typeface="Geneva"/>
                          <a:cs typeface="Geneva"/>
                        </a:defRPr>
                      </a:lvl2pPr>
                      <a:lvl3pPr marL="914400" algn="l" defTabSz="914400" rtl="0" eaLnBrk="1" latinLnBrk="0" hangingPunct="1">
                        <a:defRPr sz="1800" kern="1200">
                          <a:solidFill>
                            <a:schemeClr val="dk1"/>
                          </a:solidFill>
                          <a:latin typeface="Arial"/>
                          <a:ea typeface="Geneva"/>
                          <a:cs typeface="Geneva"/>
                        </a:defRPr>
                      </a:lvl3pPr>
                      <a:lvl4pPr marL="1371600" algn="l" defTabSz="914400" rtl="0" eaLnBrk="1" latinLnBrk="0" hangingPunct="1">
                        <a:defRPr sz="1800" kern="1200">
                          <a:solidFill>
                            <a:schemeClr val="dk1"/>
                          </a:solidFill>
                          <a:latin typeface="Arial"/>
                          <a:ea typeface="Geneva"/>
                          <a:cs typeface="Geneva"/>
                        </a:defRPr>
                      </a:lvl4pPr>
                      <a:lvl5pPr marL="1828800" algn="l" defTabSz="914400" rtl="0" eaLnBrk="1" latinLnBrk="0" hangingPunct="1">
                        <a:defRPr sz="1800" kern="1200">
                          <a:solidFill>
                            <a:schemeClr val="dk1"/>
                          </a:solidFill>
                          <a:latin typeface="Arial"/>
                          <a:ea typeface="Geneva"/>
                          <a:cs typeface="Geneva"/>
                        </a:defRPr>
                      </a:lvl5pPr>
                      <a:lvl6pPr marL="2286000" algn="l" defTabSz="914400" rtl="0" eaLnBrk="1" latinLnBrk="0" hangingPunct="1">
                        <a:defRPr sz="1800" kern="1200">
                          <a:solidFill>
                            <a:schemeClr val="dk1"/>
                          </a:solidFill>
                          <a:latin typeface="Arial"/>
                          <a:ea typeface="Geneva"/>
                          <a:cs typeface="Geneva"/>
                        </a:defRPr>
                      </a:lvl6pPr>
                      <a:lvl7pPr marL="2743200" algn="l" defTabSz="914400" rtl="0" eaLnBrk="1" latinLnBrk="0" hangingPunct="1">
                        <a:defRPr sz="1800" kern="1200">
                          <a:solidFill>
                            <a:schemeClr val="dk1"/>
                          </a:solidFill>
                          <a:latin typeface="Arial"/>
                          <a:ea typeface="Geneva"/>
                          <a:cs typeface="Geneva"/>
                        </a:defRPr>
                      </a:lvl7pPr>
                      <a:lvl8pPr marL="3200400" algn="l" defTabSz="914400" rtl="0" eaLnBrk="1" latinLnBrk="0" hangingPunct="1">
                        <a:defRPr sz="1800" kern="1200">
                          <a:solidFill>
                            <a:schemeClr val="dk1"/>
                          </a:solidFill>
                          <a:latin typeface="Arial"/>
                          <a:ea typeface="Geneva"/>
                          <a:cs typeface="Geneva"/>
                        </a:defRPr>
                      </a:lvl8pPr>
                      <a:lvl9pPr marL="3657600" algn="l" defTabSz="914400" rtl="0" eaLnBrk="1" latinLnBrk="0" hangingPunct="1">
                        <a:defRPr sz="1800" kern="1200">
                          <a:solidFill>
                            <a:schemeClr val="dk1"/>
                          </a:solidFill>
                          <a:latin typeface="Arial"/>
                          <a:ea typeface="Geneva"/>
                          <a:cs typeface="Geneva"/>
                        </a:defRPr>
                      </a:lvl9pPr>
                    </a:lstStyle>
                    <a:p>
                      <a:pPr marL="0" marR="0" algn="ctr">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.005</a:t>
                      </a:r>
                      <a:endParaRPr lang="en-US" sz="1800" baseline="30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(.002)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72967">
                <a:tc>
                  <a:txBody>
                    <a:bodyPr/>
                    <a:lstStyle>
                      <a:lvl1pPr marL="0" algn="l" defTabSz="914400" rtl="0" eaLnBrk="1" latinLnBrk="0" hangingPunct="1">
                        <a:defRPr sz="1800" kern="1200">
                          <a:solidFill>
                            <a:schemeClr val="dk1"/>
                          </a:solidFill>
                          <a:latin typeface="Arial"/>
                          <a:ea typeface="Geneva"/>
                          <a:cs typeface="Geneva"/>
                        </a:defRPr>
                      </a:lvl1pPr>
                      <a:lvl2pPr marL="457200" algn="l" defTabSz="914400" rtl="0" eaLnBrk="1" latinLnBrk="0" hangingPunct="1">
                        <a:defRPr sz="1800" kern="1200">
                          <a:solidFill>
                            <a:schemeClr val="dk1"/>
                          </a:solidFill>
                          <a:latin typeface="Arial"/>
                          <a:ea typeface="Geneva"/>
                          <a:cs typeface="Geneva"/>
                        </a:defRPr>
                      </a:lvl2pPr>
                      <a:lvl3pPr marL="914400" algn="l" defTabSz="914400" rtl="0" eaLnBrk="1" latinLnBrk="0" hangingPunct="1">
                        <a:defRPr sz="1800" kern="1200">
                          <a:solidFill>
                            <a:schemeClr val="dk1"/>
                          </a:solidFill>
                          <a:latin typeface="Arial"/>
                          <a:ea typeface="Geneva"/>
                          <a:cs typeface="Geneva"/>
                        </a:defRPr>
                      </a:lvl3pPr>
                      <a:lvl4pPr marL="1371600" algn="l" defTabSz="914400" rtl="0" eaLnBrk="1" latinLnBrk="0" hangingPunct="1">
                        <a:defRPr sz="1800" kern="1200">
                          <a:solidFill>
                            <a:schemeClr val="dk1"/>
                          </a:solidFill>
                          <a:latin typeface="Arial"/>
                          <a:ea typeface="Geneva"/>
                          <a:cs typeface="Geneva"/>
                        </a:defRPr>
                      </a:lvl4pPr>
                      <a:lvl5pPr marL="1828800" algn="l" defTabSz="914400" rtl="0" eaLnBrk="1" latinLnBrk="0" hangingPunct="1">
                        <a:defRPr sz="1800" kern="1200">
                          <a:solidFill>
                            <a:schemeClr val="dk1"/>
                          </a:solidFill>
                          <a:latin typeface="Arial"/>
                          <a:ea typeface="Geneva"/>
                          <a:cs typeface="Geneva"/>
                        </a:defRPr>
                      </a:lvl5pPr>
                      <a:lvl6pPr marL="2286000" algn="l" defTabSz="914400" rtl="0" eaLnBrk="1" latinLnBrk="0" hangingPunct="1">
                        <a:defRPr sz="1800" kern="1200">
                          <a:solidFill>
                            <a:schemeClr val="dk1"/>
                          </a:solidFill>
                          <a:latin typeface="Arial"/>
                          <a:ea typeface="Geneva"/>
                          <a:cs typeface="Geneva"/>
                        </a:defRPr>
                      </a:lvl6pPr>
                      <a:lvl7pPr marL="2743200" algn="l" defTabSz="914400" rtl="0" eaLnBrk="1" latinLnBrk="0" hangingPunct="1">
                        <a:defRPr sz="1800" kern="1200">
                          <a:solidFill>
                            <a:schemeClr val="dk1"/>
                          </a:solidFill>
                          <a:latin typeface="Arial"/>
                          <a:ea typeface="Geneva"/>
                          <a:cs typeface="Geneva"/>
                        </a:defRPr>
                      </a:lvl7pPr>
                      <a:lvl8pPr marL="3200400" algn="l" defTabSz="914400" rtl="0" eaLnBrk="1" latinLnBrk="0" hangingPunct="1">
                        <a:defRPr sz="1800" kern="1200">
                          <a:solidFill>
                            <a:schemeClr val="dk1"/>
                          </a:solidFill>
                          <a:latin typeface="Arial"/>
                          <a:ea typeface="Geneva"/>
                          <a:cs typeface="Geneva"/>
                        </a:defRPr>
                      </a:lvl8pPr>
                      <a:lvl9pPr marL="3657600" algn="l" defTabSz="914400" rtl="0" eaLnBrk="1" latinLnBrk="0" hangingPunct="1">
                        <a:defRPr sz="1800" kern="1200">
                          <a:solidFill>
                            <a:schemeClr val="dk1"/>
                          </a:solidFill>
                          <a:latin typeface="Arial"/>
                          <a:ea typeface="Geneva"/>
                          <a:cs typeface="Geneva"/>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700" i="0" dirty="0">
                        <a:solidFill>
                          <a:schemeClr val="tx1"/>
                        </a:solidFill>
                        <a:latin typeface="Times New Roman"/>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700" i="0" dirty="0">
                          <a:solidFill>
                            <a:schemeClr val="tx1"/>
                          </a:solidFill>
                          <a:latin typeface="Times New Roman"/>
                          <a:cs typeface="Times New Roman"/>
                        </a:rPr>
                        <a:t>State FEs</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i="0" dirty="0">
                          <a:solidFill>
                            <a:schemeClr val="tx1"/>
                          </a:solidFill>
                          <a:latin typeface="Times New Roman"/>
                          <a:cs typeface="Times New Roman"/>
                        </a:rPr>
                        <a:t>Mean of the DV</a:t>
                      </a:r>
                    </a:p>
                    <a:p>
                      <a:pPr marL="0" marR="0" indent="0" algn="l" defTabSz="914400" rtl="0" eaLnBrk="1" fontAlgn="auto" latinLnBrk="0" hangingPunct="1">
                        <a:lnSpc>
                          <a:spcPct val="100000"/>
                        </a:lnSpc>
                        <a:spcBef>
                          <a:spcPts val="0"/>
                        </a:spcBef>
                        <a:spcAft>
                          <a:spcPts val="0"/>
                        </a:spcAft>
                        <a:buClrTx/>
                        <a:buSzTx/>
                        <a:buFontTx/>
                        <a:buNone/>
                        <a:tabLst/>
                        <a:defRPr/>
                      </a:pPr>
                      <a:r>
                        <a:rPr lang="en-US" sz="1700" i="0" dirty="0">
                          <a:solidFill>
                            <a:schemeClr val="tx1"/>
                          </a:solidFill>
                          <a:latin typeface="Times New Roman"/>
                          <a:cs typeface="Times New Roman"/>
                        </a:rPr>
                        <a:t>Observations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Geneva"/>
                          <a:cs typeface="Geneva"/>
                        </a:defRPr>
                      </a:lvl1pPr>
                      <a:lvl2pPr marL="457200" algn="l" defTabSz="914400" rtl="0" eaLnBrk="1" latinLnBrk="0" hangingPunct="1">
                        <a:defRPr sz="1800" kern="1200">
                          <a:solidFill>
                            <a:schemeClr val="dk1"/>
                          </a:solidFill>
                          <a:latin typeface="Arial"/>
                          <a:ea typeface="Geneva"/>
                          <a:cs typeface="Geneva"/>
                        </a:defRPr>
                      </a:lvl2pPr>
                      <a:lvl3pPr marL="914400" algn="l" defTabSz="914400" rtl="0" eaLnBrk="1" latinLnBrk="0" hangingPunct="1">
                        <a:defRPr sz="1800" kern="1200">
                          <a:solidFill>
                            <a:schemeClr val="dk1"/>
                          </a:solidFill>
                          <a:latin typeface="Arial"/>
                          <a:ea typeface="Geneva"/>
                          <a:cs typeface="Geneva"/>
                        </a:defRPr>
                      </a:lvl3pPr>
                      <a:lvl4pPr marL="1371600" algn="l" defTabSz="914400" rtl="0" eaLnBrk="1" latinLnBrk="0" hangingPunct="1">
                        <a:defRPr sz="1800" kern="1200">
                          <a:solidFill>
                            <a:schemeClr val="dk1"/>
                          </a:solidFill>
                          <a:latin typeface="Arial"/>
                          <a:ea typeface="Geneva"/>
                          <a:cs typeface="Geneva"/>
                        </a:defRPr>
                      </a:lvl4pPr>
                      <a:lvl5pPr marL="1828800" algn="l" defTabSz="914400" rtl="0" eaLnBrk="1" latinLnBrk="0" hangingPunct="1">
                        <a:defRPr sz="1800" kern="1200">
                          <a:solidFill>
                            <a:schemeClr val="dk1"/>
                          </a:solidFill>
                          <a:latin typeface="Arial"/>
                          <a:ea typeface="Geneva"/>
                          <a:cs typeface="Geneva"/>
                        </a:defRPr>
                      </a:lvl5pPr>
                      <a:lvl6pPr marL="2286000" algn="l" defTabSz="914400" rtl="0" eaLnBrk="1" latinLnBrk="0" hangingPunct="1">
                        <a:defRPr sz="1800" kern="1200">
                          <a:solidFill>
                            <a:schemeClr val="dk1"/>
                          </a:solidFill>
                          <a:latin typeface="Arial"/>
                          <a:ea typeface="Geneva"/>
                          <a:cs typeface="Geneva"/>
                        </a:defRPr>
                      </a:lvl6pPr>
                      <a:lvl7pPr marL="2743200" algn="l" defTabSz="914400" rtl="0" eaLnBrk="1" latinLnBrk="0" hangingPunct="1">
                        <a:defRPr sz="1800" kern="1200">
                          <a:solidFill>
                            <a:schemeClr val="dk1"/>
                          </a:solidFill>
                          <a:latin typeface="Arial"/>
                          <a:ea typeface="Geneva"/>
                          <a:cs typeface="Geneva"/>
                        </a:defRPr>
                      </a:lvl7pPr>
                      <a:lvl8pPr marL="3200400" algn="l" defTabSz="914400" rtl="0" eaLnBrk="1" latinLnBrk="0" hangingPunct="1">
                        <a:defRPr sz="1800" kern="1200">
                          <a:solidFill>
                            <a:schemeClr val="dk1"/>
                          </a:solidFill>
                          <a:latin typeface="Arial"/>
                          <a:ea typeface="Geneva"/>
                          <a:cs typeface="Geneva"/>
                        </a:defRPr>
                      </a:lvl8pPr>
                      <a:lvl9pPr marL="3657600" algn="l" defTabSz="914400" rtl="0" eaLnBrk="1" latinLnBrk="0" hangingPunct="1">
                        <a:defRPr sz="1800" kern="1200">
                          <a:solidFill>
                            <a:schemeClr val="dk1"/>
                          </a:solidFill>
                          <a:latin typeface="Arial"/>
                          <a:ea typeface="Geneva"/>
                          <a:cs typeface="Geneva"/>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a:solidFill>
                          <a:schemeClr val="tx1"/>
                        </a:solidFill>
                        <a:latin typeface="Times New Roman"/>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a:solidFill>
                            <a:schemeClr val="tx1"/>
                          </a:solidFill>
                          <a:latin typeface="Times New Roman"/>
                          <a:cs typeface="Times New Roman"/>
                        </a:rPr>
                        <a:t>no</a:t>
                      </a:r>
                    </a:p>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a:solidFill>
                            <a:schemeClr val="tx1"/>
                          </a:solidFill>
                          <a:latin typeface="Times New Roman"/>
                          <a:cs typeface="Times New Roman"/>
                        </a:rPr>
                        <a:t> .266</a:t>
                      </a:r>
                    </a:p>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a:solidFill>
                            <a:schemeClr val="tx1"/>
                          </a:solidFill>
                          <a:latin typeface="Times New Roman"/>
                          <a:cs typeface="Times New Roman"/>
                        </a:rPr>
                        <a:t>  12,385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ea typeface="Geneva"/>
                          <a:cs typeface="Geneva"/>
                        </a:defRPr>
                      </a:lvl1pPr>
                      <a:lvl2pPr marL="457200" algn="l" defTabSz="914400" rtl="0" eaLnBrk="1" latinLnBrk="0" hangingPunct="1">
                        <a:defRPr sz="1800" kern="1200">
                          <a:solidFill>
                            <a:schemeClr val="dk1"/>
                          </a:solidFill>
                          <a:latin typeface="Arial"/>
                          <a:ea typeface="Geneva"/>
                          <a:cs typeface="Geneva"/>
                        </a:defRPr>
                      </a:lvl2pPr>
                      <a:lvl3pPr marL="914400" algn="l" defTabSz="914400" rtl="0" eaLnBrk="1" latinLnBrk="0" hangingPunct="1">
                        <a:defRPr sz="1800" kern="1200">
                          <a:solidFill>
                            <a:schemeClr val="dk1"/>
                          </a:solidFill>
                          <a:latin typeface="Arial"/>
                          <a:ea typeface="Geneva"/>
                          <a:cs typeface="Geneva"/>
                        </a:defRPr>
                      </a:lvl3pPr>
                      <a:lvl4pPr marL="1371600" algn="l" defTabSz="914400" rtl="0" eaLnBrk="1" latinLnBrk="0" hangingPunct="1">
                        <a:defRPr sz="1800" kern="1200">
                          <a:solidFill>
                            <a:schemeClr val="dk1"/>
                          </a:solidFill>
                          <a:latin typeface="Arial"/>
                          <a:ea typeface="Geneva"/>
                          <a:cs typeface="Geneva"/>
                        </a:defRPr>
                      </a:lvl4pPr>
                      <a:lvl5pPr marL="1828800" algn="l" defTabSz="914400" rtl="0" eaLnBrk="1" latinLnBrk="0" hangingPunct="1">
                        <a:defRPr sz="1800" kern="1200">
                          <a:solidFill>
                            <a:schemeClr val="dk1"/>
                          </a:solidFill>
                          <a:latin typeface="Arial"/>
                          <a:ea typeface="Geneva"/>
                          <a:cs typeface="Geneva"/>
                        </a:defRPr>
                      </a:lvl5pPr>
                      <a:lvl6pPr marL="2286000" algn="l" defTabSz="914400" rtl="0" eaLnBrk="1" latinLnBrk="0" hangingPunct="1">
                        <a:defRPr sz="1800" kern="1200">
                          <a:solidFill>
                            <a:schemeClr val="dk1"/>
                          </a:solidFill>
                          <a:latin typeface="Arial"/>
                          <a:ea typeface="Geneva"/>
                          <a:cs typeface="Geneva"/>
                        </a:defRPr>
                      </a:lvl6pPr>
                      <a:lvl7pPr marL="2743200" algn="l" defTabSz="914400" rtl="0" eaLnBrk="1" latinLnBrk="0" hangingPunct="1">
                        <a:defRPr sz="1800" kern="1200">
                          <a:solidFill>
                            <a:schemeClr val="dk1"/>
                          </a:solidFill>
                          <a:latin typeface="Arial"/>
                          <a:ea typeface="Geneva"/>
                          <a:cs typeface="Geneva"/>
                        </a:defRPr>
                      </a:lvl7pPr>
                      <a:lvl8pPr marL="3200400" algn="l" defTabSz="914400" rtl="0" eaLnBrk="1" latinLnBrk="0" hangingPunct="1">
                        <a:defRPr sz="1800" kern="1200">
                          <a:solidFill>
                            <a:schemeClr val="dk1"/>
                          </a:solidFill>
                          <a:latin typeface="Arial"/>
                          <a:ea typeface="Geneva"/>
                          <a:cs typeface="Geneva"/>
                        </a:defRPr>
                      </a:lvl8pPr>
                      <a:lvl9pPr marL="3657600" algn="l" defTabSz="914400" rtl="0" eaLnBrk="1" latinLnBrk="0" hangingPunct="1">
                        <a:defRPr sz="1800" kern="1200">
                          <a:solidFill>
                            <a:schemeClr val="dk1"/>
                          </a:solidFill>
                          <a:latin typeface="Arial"/>
                          <a:ea typeface="Geneva"/>
                          <a:cs typeface="Geneva"/>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a:latin typeface="Times New Roman"/>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a:latin typeface="Times New Roman"/>
                          <a:cs typeface="Times New Roman"/>
                        </a:rPr>
                        <a:t>  yes</a:t>
                      </a:r>
                    </a:p>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a:latin typeface="Times New Roman"/>
                          <a:cs typeface="Times New Roman"/>
                        </a:rPr>
                        <a:t>    .266</a:t>
                      </a:r>
                    </a:p>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a:latin typeface="Times New Roman"/>
                          <a:cs typeface="Times New Roman"/>
                        </a:rPr>
                        <a:t>   12,012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30002">
                <a:tc gridSpan="3">
                  <a:txBody>
                    <a:bodyPr/>
                    <a:lstStyle>
                      <a:lvl1pPr marL="0" algn="l" defTabSz="914400" rtl="0" eaLnBrk="1" latinLnBrk="0" hangingPunct="1">
                        <a:defRPr sz="1800" kern="1200">
                          <a:solidFill>
                            <a:schemeClr val="dk1"/>
                          </a:solidFill>
                          <a:latin typeface="Arial"/>
                          <a:ea typeface="Geneva"/>
                          <a:cs typeface="Geneva"/>
                        </a:defRPr>
                      </a:lvl1pPr>
                      <a:lvl2pPr marL="457200" algn="l" defTabSz="914400" rtl="0" eaLnBrk="1" latinLnBrk="0" hangingPunct="1">
                        <a:defRPr sz="1800" kern="1200">
                          <a:solidFill>
                            <a:schemeClr val="dk1"/>
                          </a:solidFill>
                          <a:latin typeface="Arial"/>
                          <a:ea typeface="Geneva"/>
                          <a:cs typeface="Geneva"/>
                        </a:defRPr>
                      </a:lvl2pPr>
                      <a:lvl3pPr marL="914400" algn="l" defTabSz="914400" rtl="0" eaLnBrk="1" latinLnBrk="0" hangingPunct="1">
                        <a:defRPr sz="1800" kern="1200">
                          <a:solidFill>
                            <a:schemeClr val="dk1"/>
                          </a:solidFill>
                          <a:latin typeface="Arial"/>
                          <a:ea typeface="Geneva"/>
                          <a:cs typeface="Geneva"/>
                        </a:defRPr>
                      </a:lvl3pPr>
                      <a:lvl4pPr marL="1371600" algn="l" defTabSz="914400" rtl="0" eaLnBrk="1" latinLnBrk="0" hangingPunct="1">
                        <a:defRPr sz="1800" kern="1200">
                          <a:solidFill>
                            <a:schemeClr val="dk1"/>
                          </a:solidFill>
                          <a:latin typeface="Arial"/>
                          <a:ea typeface="Geneva"/>
                          <a:cs typeface="Geneva"/>
                        </a:defRPr>
                      </a:lvl4pPr>
                      <a:lvl5pPr marL="1828800" algn="l" defTabSz="914400" rtl="0" eaLnBrk="1" latinLnBrk="0" hangingPunct="1">
                        <a:defRPr sz="1800" kern="1200">
                          <a:solidFill>
                            <a:schemeClr val="dk1"/>
                          </a:solidFill>
                          <a:latin typeface="Arial"/>
                          <a:ea typeface="Geneva"/>
                          <a:cs typeface="Geneva"/>
                        </a:defRPr>
                      </a:lvl5pPr>
                      <a:lvl6pPr marL="2286000" algn="l" defTabSz="914400" rtl="0" eaLnBrk="1" latinLnBrk="0" hangingPunct="1">
                        <a:defRPr sz="1800" kern="1200">
                          <a:solidFill>
                            <a:schemeClr val="dk1"/>
                          </a:solidFill>
                          <a:latin typeface="Arial"/>
                          <a:ea typeface="Geneva"/>
                          <a:cs typeface="Geneva"/>
                        </a:defRPr>
                      </a:lvl6pPr>
                      <a:lvl7pPr marL="2743200" algn="l" defTabSz="914400" rtl="0" eaLnBrk="1" latinLnBrk="0" hangingPunct="1">
                        <a:defRPr sz="1800" kern="1200">
                          <a:solidFill>
                            <a:schemeClr val="dk1"/>
                          </a:solidFill>
                          <a:latin typeface="Arial"/>
                          <a:ea typeface="Geneva"/>
                          <a:cs typeface="Geneva"/>
                        </a:defRPr>
                      </a:lvl7pPr>
                      <a:lvl8pPr marL="3200400" algn="l" defTabSz="914400" rtl="0" eaLnBrk="1" latinLnBrk="0" hangingPunct="1">
                        <a:defRPr sz="1800" kern="1200">
                          <a:solidFill>
                            <a:schemeClr val="dk1"/>
                          </a:solidFill>
                          <a:latin typeface="Arial"/>
                          <a:ea typeface="Geneva"/>
                          <a:cs typeface="Geneva"/>
                        </a:defRPr>
                      </a:lvl8pPr>
                      <a:lvl9pPr marL="3657600" algn="l" defTabSz="914400" rtl="0" eaLnBrk="1" latinLnBrk="0" hangingPunct="1">
                        <a:defRPr sz="1800" kern="1200">
                          <a:solidFill>
                            <a:schemeClr val="dk1"/>
                          </a:solidFill>
                          <a:latin typeface="Arial"/>
                          <a:ea typeface="Geneva"/>
                          <a:cs typeface="Geneva"/>
                        </a:defRPr>
                      </a:lvl9pPr>
                    </a:lstStyle>
                    <a:p>
                      <a:endParaRPr lang="en-US" sz="800" i="0" dirty="0">
                        <a:solidFill>
                          <a:schemeClr val="tx1"/>
                        </a:solidFill>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hMerge="1">
                  <a:txBody>
                    <a:bodyPr/>
                    <a:lstStyle/>
                    <a:p>
                      <a:pPr algn="ctr"/>
                      <a:endParaRPr lang="en-US" sz="1700" dirty="0">
                        <a:solidFill>
                          <a:schemeClr val="tx1"/>
                        </a:solidFill>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700" dirty="0">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811103">
                <a:tc gridSpan="3">
                  <a:txBody>
                    <a:bodyPr/>
                    <a:lstStyle>
                      <a:lvl1pPr marL="0" algn="l" defTabSz="914400" rtl="0" eaLnBrk="1" latinLnBrk="0" hangingPunct="1">
                        <a:defRPr sz="1800" kern="1200">
                          <a:solidFill>
                            <a:schemeClr val="dk1"/>
                          </a:solidFill>
                          <a:latin typeface="Arial"/>
                          <a:ea typeface="Geneva"/>
                          <a:cs typeface="Geneva"/>
                        </a:defRPr>
                      </a:lvl1pPr>
                      <a:lvl2pPr marL="457200" algn="l" defTabSz="914400" rtl="0" eaLnBrk="1" latinLnBrk="0" hangingPunct="1">
                        <a:defRPr sz="1800" kern="1200">
                          <a:solidFill>
                            <a:schemeClr val="dk1"/>
                          </a:solidFill>
                          <a:latin typeface="Arial"/>
                          <a:ea typeface="Geneva"/>
                          <a:cs typeface="Geneva"/>
                        </a:defRPr>
                      </a:lvl2pPr>
                      <a:lvl3pPr marL="914400" algn="l" defTabSz="914400" rtl="0" eaLnBrk="1" latinLnBrk="0" hangingPunct="1">
                        <a:defRPr sz="1800" kern="1200">
                          <a:solidFill>
                            <a:schemeClr val="dk1"/>
                          </a:solidFill>
                          <a:latin typeface="Arial"/>
                          <a:ea typeface="Geneva"/>
                          <a:cs typeface="Geneva"/>
                        </a:defRPr>
                      </a:lvl3pPr>
                      <a:lvl4pPr marL="1371600" algn="l" defTabSz="914400" rtl="0" eaLnBrk="1" latinLnBrk="0" hangingPunct="1">
                        <a:defRPr sz="1800" kern="1200">
                          <a:solidFill>
                            <a:schemeClr val="dk1"/>
                          </a:solidFill>
                          <a:latin typeface="Arial"/>
                          <a:ea typeface="Geneva"/>
                          <a:cs typeface="Geneva"/>
                        </a:defRPr>
                      </a:lvl4pPr>
                      <a:lvl5pPr marL="1828800" algn="l" defTabSz="914400" rtl="0" eaLnBrk="1" latinLnBrk="0" hangingPunct="1">
                        <a:defRPr sz="1800" kern="1200">
                          <a:solidFill>
                            <a:schemeClr val="dk1"/>
                          </a:solidFill>
                          <a:latin typeface="Arial"/>
                          <a:ea typeface="Geneva"/>
                          <a:cs typeface="Geneva"/>
                        </a:defRPr>
                      </a:lvl5pPr>
                      <a:lvl6pPr marL="2286000" algn="l" defTabSz="914400" rtl="0" eaLnBrk="1" latinLnBrk="0" hangingPunct="1">
                        <a:defRPr sz="1800" kern="1200">
                          <a:solidFill>
                            <a:schemeClr val="dk1"/>
                          </a:solidFill>
                          <a:latin typeface="Arial"/>
                          <a:ea typeface="Geneva"/>
                          <a:cs typeface="Geneva"/>
                        </a:defRPr>
                      </a:lvl6pPr>
                      <a:lvl7pPr marL="2743200" algn="l" defTabSz="914400" rtl="0" eaLnBrk="1" latinLnBrk="0" hangingPunct="1">
                        <a:defRPr sz="1800" kern="1200">
                          <a:solidFill>
                            <a:schemeClr val="dk1"/>
                          </a:solidFill>
                          <a:latin typeface="Arial"/>
                          <a:ea typeface="Geneva"/>
                          <a:cs typeface="Geneva"/>
                        </a:defRPr>
                      </a:lvl7pPr>
                      <a:lvl8pPr marL="3200400" algn="l" defTabSz="914400" rtl="0" eaLnBrk="1" latinLnBrk="0" hangingPunct="1">
                        <a:defRPr sz="1800" kern="1200">
                          <a:solidFill>
                            <a:schemeClr val="dk1"/>
                          </a:solidFill>
                          <a:latin typeface="Arial"/>
                          <a:ea typeface="Geneva"/>
                          <a:cs typeface="Geneva"/>
                        </a:defRPr>
                      </a:lvl8pPr>
                      <a:lvl9pPr marL="3657600" algn="l" defTabSz="914400" rtl="0" eaLnBrk="1" latinLnBrk="0" hangingPunct="1">
                        <a:defRPr sz="1800" kern="1200">
                          <a:solidFill>
                            <a:schemeClr val="dk1"/>
                          </a:solidFill>
                          <a:latin typeface="Arial"/>
                          <a:ea typeface="Geneva"/>
                          <a:cs typeface="Genev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0" baseline="0" dirty="0">
                          <a:solidFill>
                            <a:schemeClr val="tx1"/>
                          </a:solidFill>
                          <a:latin typeface="Times New Roman"/>
                          <a:cs typeface="Times New Roman"/>
                        </a:rPr>
                        <a:t>Notes:</a:t>
                      </a:r>
                      <a:r>
                        <a:rPr kumimoji="0" lang="en-US" sz="1400" b="0" i="0" u="none" strike="noStrike" kern="1200" cap="none" spc="0" normalizeH="0" baseline="0" noProof="0" dirty="0">
                          <a:ln>
                            <a:noFill/>
                          </a:ln>
                          <a:solidFill>
                            <a:srgbClr val="000000"/>
                          </a:solidFill>
                          <a:effectLst/>
                          <a:uLnTx/>
                          <a:uFillTx/>
                          <a:latin typeface="Times New Roman"/>
                          <a:cs typeface="Times New Roman"/>
                        </a:rPr>
                        <a:t> Each column reports an estimate from a separate OLS regression of vaccination status (0/1) on years of schooling .  Controls include race, ethnicity, marital status, union status, years of experience, tenure at current job, and firm size.  Standard errors clustered at the state level are reported in parentheses.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imes New Roman"/>
                        <a:cs typeface="Times New Roman"/>
                      </a:endParaRPr>
                    </a:p>
                    <a:p>
                      <a:endParaRPr lang="en-US" sz="1400" i="0" baseline="0" dirty="0">
                        <a:solidFill>
                          <a:schemeClr val="tx1"/>
                        </a:solidFill>
                        <a:latin typeface="Times New Roman"/>
                        <a:cs typeface="Times New Roman"/>
                      </a:endParaRPr>
                    </a:p>
                    <a:p>
                      <a:endParaRPr lang="en-US" sz="1400" i="0" baseline="0" dirty="0">
                        <a:solidFill>
                          <a:schemeClr val="tx1"/>
                        </a:solidFill>
                        <a:latin typeface="Times New Roman"/>
                        <a:cs typeface="Times New Roman"/>
                      </a:endParaRPr>
                    </a:p>
                    <a:p>
                      <a:endParaRPr lang="en-US" sz="1600" i="0" dirty="0">
                        <a:solidFill>
                          <a:schemeClr val="tx1"/>
                        </a:solidFill>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hMerge="1">
                  <a:txBody>
                    <a:bodyPr/>
                    <a:lstStyle/>
                    <a:p>
                      <a:pPr algn="ctr"/>
                      <a:endParaRPr lang="en-US" dirty="0">
                        <a:latin typeface="Times New Roman"/>
                        <a:cs typeface="Times New Roman"/>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US" dirty="0">
                        <a:latin typeface="Times New Roman"/>
                        <a:cs typeface="Times New Roman"/>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517DC7CB-ED33-4D74-63EB-F0788B01BFD2}"/>
              </a:ext>
            </a:extLst>
          </p:cNvPr>
          <p:cNvSpPr txBox="1"/>
          <p:nvPr/>
        </p:nvSpPr>
        <p:spPr>
          <a:xfrm flipH="1">
            <a:off x="3276600" y="1066801"/>
            <a:ext cx="23850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0000"/>
                </a:solidFill>
                <a:effectLst/>
                <a:uLnTx/>
                <a:uFillTx/>
                <a:latin typeface="Calibri" panose="020F0502020204030204"/>
                <a:ea typeface="+mn-ea"/>
                <a:cs typeface="+mn-cs"/>
              </a:rPr>
              <a:t>Don’t report “0.000” </a:t>
            </a:r>
          </a:p>
        </p:txBody>
      </p:sp>
      <p:cxnSp>
        <p:nvCxnSpPr>
          <p:cNvPr id="8" name="Straight Arrow Connector 7">
            <a:extLst>
              <a:ext uri="{FF2B5EF4-FFF2-40B4-BE49-F238E27FC236}">
                <a16:creationId xmlns:a16="http://schemas.microsoft.com/office/drawing/2014/main" id="{8DF78CB8-8A20-7A60-9336-8941FA22262C}"/>
              </a:ext>
            </a:extLst>
          </p:cNvPr>
          <p:cNvCxnSpPr>
            <a:cxnSpLocks/>
          </p:cNvCxnSpPr>
          <p:nvPr/>
        </p:nvCxnSpPr>
        <p:spPr>
          <a:xfrm>
            <a:off x="4038600" y="1374578"/>
            <a:ext cx="1066800" cy="606623"/>
          </a:xfrm>
          <a:prstGeom prst="straightConnector1">
            <a:avLst/>
          </a:prstGeom>
          <a:noFill/>
          <a:ln w="22225" cap="flat" cmpd="sng" algn="ctr">
            <a:solidFill>
              <a:srgbClr val="FF0000"/>
            </a:solidFill>
            <a:prstDash val="solid"/>
            <a:tailEnd type="triangle"/>
          </a:ln>
          <a:effectLst/>
        </p:spPr>
      </p:cxnSp>
      <p:sp>
        <p:nvSpPr>
          <p:cNvPr id="9" name="TextBox 8">
            <a:extLst>
              <a:ext uri="{FF2B5EF4-FFF2-40B4-BE49-F238E27FC236}">
                <a16:creationId xmlns:a16="http://schemas.microsoft.com/office/drawing/2014/main" id="{639B8340-211A-3248-C347-38B5743189B6}"/>
              </a:ext>
            </a:extLst>
          </p:cNvPr>
          <p:cNvSpPr txBox="1"/>
          <p:nvPr/>
        </p:nvSpPr>
        <p:spPr>
          <a:xfrm flipH="1">
            <a:off x="767337" y="4839671"/>
            <a:ext cx="1112844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0000"/>
                </a:solidFill>
                <a:effectLst/>
                <a:uLnTx/>
                <a:uFillTx/>
                <a:latin typeface="Calibri" panose="020F0502020204030204"/>
                <a:ea typeface="+mn-ea"/>
                <a:cs typeface="+mn-cs"/>
              </a:rPr>
              <a:t>If the unemployment rate goes from 10 to 11 percent, that’s a one percentage point increase in the unemployment rate. </a:t>
            </a:r>
          </a:p>
        </p:txBody>
      </p:sp>
      <p:sp>
        <p:nvSpPr>
          <p:cNvPr id="2" name="TextBox 1">
            <a:extLst>
              <a:ext uri="{FF2B5EF4-FFF2-40B4-BE49-F238E27FC236}">
                <a16:creationId xmlns:a16="http://schemas.microsoft.com/office/drawing/2014/main" id="{E1DEFFE7-8B73-C2AB-DBB0-3F216F772FD5}"/>
              </a:ext>
            </a:extLst>
          </p:cNvPr>
          <p:cNvSpPr txBox="1"/>
          <p:nvPr/>
        </p:nvSpPr>
        <p:spPr>
          <a:xfrm flipH="1">
            <a:off x="5139028" y="1066800"/>
            <a:ext cx="238506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0000"/>
                </a:solidFill>
                <a:effectLst/>
                <a:uLnTx/>
                <a:uFillTx/>
                <a:latin typeface="Calibri" panose="020F0502020204030204"/>
                <a:ea typeface="+mn-ea"/>
                <a:cs typeface="+mn-cs"/>
              </a:rPr>
              <a:t>I’ve even seen 0.000*** </a:t>
            </a:r>
          </a:p>
        </p:txBody>
      </p:sp>
    </p:spTree>
    <p:extLst>
      <p:ext uri="{BB962C8B-B14F-4D97-AF65-F5344CB8AC3E}">
        <p14:creationId xmlns:p14="http://schemas.microsoft.com/office/powerpoint/2010/main" val="94100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6BDA00-FD67-49DB-9CF9-2B30F2D96DBD}"/>
              </a:ext>
            </a:extLst>
          </p:cNvPr>
          <p:cNvSpPr txBox="1"/>
          <p:nvPr/>
        </p:nvSpPr>
        <p:spPr>
          <a:xfrm>
            <a:off x="381000" y="792671"/>
            <a:ext cx="11430000" cy="461665"/>
          </a:xfrm>
          <a:prstGeom prst="rect">
            <a:avLst/>
          </a:prstGeom>
          <a:noFill/>
        </p:spPr>
        <p:txBody>
          <a:bodyPr wrap="square">
            <a:spAutoFit/>
          </a:bodyPr>
          <a:lstStyle/>
          <a:p>
            <a:r>
              <a:rPr lang="en-US" sz="2400" b="1" dirty="0"/>
              <a:t>Lakers’ LeBron James on his NBA future after win over Nets: ‘I don’t have much time left’</a:t>
            </a:r>
            <a:endParaRPr lang="es-ES" sz="2400" b="1" dirty="0"/>
          </a:p>
        </p:txBody>
      </p:sp>
      <p:pic>
        <p:nvPicPr>
          <p:cNvPr id="3" name="Picture 2">
            <a:extLst>
              <a:ext uri="{FF2B5EF4-FFF2-40B4-BE49-F238E27FC236}">
                <a16:creationId xmlns:a16="http://schemas.microsoft.com/office/drawing/2014/main" id="{21BB1A21-05A8-4CB9-804F-86EB68F6EF9F}"/>
              </a:ext>
            </a:extLst>
          </p:cNvPr>
          <p:cNvPicPr>
            <a:picLocks noChangeAspect="1"/>
          </p:cNvPicPr>
          <p:nvPr/>
        </p:nvPicPr>
        <p:blipFill>
          <a:blip r:embed="rId3"/>
          <a:stretch>
            <a:fillRect/>
          </a:stretch>
        </p:blipFill>
        <p:spPr>
          <a:xfrm>
            <a:off x="1722699" y="1309148"/>
            <a:ext cx="8581073" cy="5717000"/>
          </a:xfrm>
          <a:prstGeom prst="rect">
            <a:avLst/>
          </a:prstGeom>
        </p:spPr>
      </p:pic>
      <p:pic>
        <p:nvPicPr>
          <p:cNvPr id="9" name="Picture 8">
            <a:extLst>
              <a:ext uri="{FF2B5EF4-FFF2-40B4-BE49-F238E27FC236}">
                <a16:creationId xmlns:a16="http://schemas.microsoft.com/office/drawing/2014/main" id="{A5BE6B21-7D93-4AB5-BF15-B9B90DE6FAFA}"/>
              </a:ext>
            </a:extLst>
          </p:cNvPr>
          <p:cNvPicPr>
            <a:picLocks noChangeAspect="1"/>
          </p:cNvPicPr>
          <p:nvPr/>
        </p:nvPicPr>
        <p:blipFill>
          <a:blip r:embed="rId4"/>
          <a:stretch>
            <a:fillRect/>
          </a:stretch>
        </p:blipFill>
        <p:spPr>
          <a:xfrm>
            <a:off x="1519519" y="260501"/>
            <a:ext cx="9481321" cy="477358"/>
          </a:xfrm>
          <a:prstGeom prst="rect">
            <a:avLst/>
          </a:prstGeom>
        </p:spPr>
      </p:pic>
    </p:spTree>
    <p:extLst>
      <p:ext uri="{BB962C8B-B14F-4D97-AF65-F5344CB8AC3E}">
        <p14:creationId xmlns:p14="http://schemas.microsoft.com/office/powerpoint/2010/main" val="2279456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A1D4AE-341E-4639-BE4E-319AA4DF7384}"/>
              </a:ext>
            </a:extLst>
          </p:cNvPr>
          <p:cNvSpPr txBox="1"/>
          <p:nvPr/>
        </p:nvSpPr>
        <p:spPr>
          <a:xfrm>
            <a:off x="1245142" y="2044005"/>
            <a:ext cx="10009760" cy="138499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nyt-imperial"/>
                <a:ea typeface="+mn-ea"/>
                <a:cs typeface="+mn-cs"/>
              </a:rPr>
              <a:t>In his 21st season, James is inexplicably shooting a career-best 41.6 percent on 3s — one percent higher than his previous career-high mark (40.6 percent in 2012-13 with the </a:t>
            </a:r>
            <a:r>
              <a:rPr kumimoji="0" lang="en-US" sz="2800" b="0" i="0" u="none" strike="noStrike" kern="1200" cap="none" spc="0" normalizeH="0" baseline="0" noProof="0" dirty="0">
                <a:ln>
                  <a:noFill/>
                </a:ln>
                <a:solidFill>
                  <a:srgbClr val="386C92"/>
                </a:solidFill>
                <a:effectLst/>
                <a:uLnTx/>
                <a:uFillTx/>
                <a:latin typeface="nyt-imperial"/>
                <a:ea typeface="+mn-ea"/>
                <a:cs typeface="+mn-cs"/>
                <a:hlinkClick r:id="rId3"/>
              </a:rPr>
              <a:t>Miami Heat</a:t>
            </a:r>
            <a:r>
              <a:rPr kumimoji="0" lang="en-US" sz="2800" b="0" i="0" u="none" strike="noStrike" kern="1200" cap="none" spc="0" normalizeH="0" baseline="0" noProof="0" dirty="0">
                <a:ln>
                  <a:noFill/>
                </a:ln>
                <a:solidFill>
                  <a:srgbClr val="333333"/>
                </a:solidFill>
                <a:effectLst/>
                <a:uLnTx/>
                <a:uFillTx/>
                <a:latin typeface="nyt-imperial"/>
                <a:ea typeface="+mn-ea"/>
                <a:cs typeface="+mn-cs"/>
              </a:rPr>
              <a:t>). </a:t>
            </a:r>
            <a:endParaRPr kumimoji="0" lang="es-ES" sz="2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 name="TextBox 1">
            <a:extLst>
              <a:ext uri="{FF2B5EF4-FFF2-40B4-BE49-F238E27FC236}">
                <a16:creationId xmlns:a16="http://schemas.microsoft.com/office/drawing/2014/main" id="{3D3732B7-A9BF-4CC9-940F-80D45F762259}"/>
              </a:ext>
            </a:extLst>
          </p:cNvPr>
          <p:cNvSpPr txBox="1"/>
          <p:nvPr/>
        </p:nvSpPr>
        <p:spPr>
          <a:xfrm>
            <a:off x="2819400" y="772634"/>
            <a:ext cx="594355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What’s wrong with this sentence?</a:t>
            </a:r>
            <a:endParaRPr kumimoji="0" lang="es-ES"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7602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A1D4AE-341E-4639-BE4E-319AA4DF7384}"/>
              </a:ext>
            </a:extLst>
          </p:cNvPr>
          <p:cNvSpPr txBox="1"/>
          <p:nvPr/>
        </p:nvSpPr>
        <p:spPr>
          <a:xfrm>
            <a:off x="1245142" y="2044005"/>
            <a:ext cx="10009760" cy="138499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333333"/>
                </a:solidFill>
                <a:effectLst/>
                <a:uLnTx/>
                <a:uFillTx/>
                <a:latin typeface="nyt-imperial"/>
                <a:ea typeface="+mn-ea"/>
                <a:cs typeface="+mn-cs"/>
              </a:rPr>
              <a:t>In his 21st season, James is inexplicably shooting a career-best 41.6 percent on 3s — </a:t>
            </a:r>
            <a:r>
              <a:rPr kumimoji="0" lang="en-US" sz="2800" b="0" i="0" u="none" strike="noStrike" kern="1200" cap="none" spc="0" normalizeH="0" baseline="0" noProof="0" dirty="0">
                <a:ln>
                  <a:noFill/>
                </a:ln>
                <a:solidFill>
                  <a:srgbClr val="333333"/>
                </a:solidFill>
                <a:effectLst/>
                <a:highlight>
                  <a:srgbClr val="FFFF00"/>
                </a:highlight>
                <a:uLnTx/>
                <a:uFillTx/>
                <a:latin typeface="nyt-imperial"/>
                <a:ea typeface="+mn-ea"/>
                <a:cs typeface="+mn-cs"/>
              </a:rPr>
              <a:t>one percentage point higher </a:t>
            </a:r>
            <a:r>
              <a:rPr kumimoji="0" lang="en-US" sz="2800" b="0" i="0" u="none" strike="noStrike" kern="1200" cap="none" spc="0" normalizeH="0" baseline="0" noProof="0" dirty="0">
                <a:ln>
                  <a:noFill/>
                </a:ln>
                <a:solidFill>
                  <a:srgbClr val="333333"/>
                </a:solidFill>
                <a:effectLst/>
                <a:uLnTx/>
                <a:uFillTx/>
                <a:latin typeface="nyt-imperial"/>
                <a:ea typeface="+mn-ea"/>
                <a:cs typeface="+mn-cs"/>
              </a:rPr>
              <a:t>than his previous career-high mark (40.6 percent in 2012-13 with the </a:t>
            </a:r>
            <a:r>
              <a:rPr kumimoji="0" lang="en-US" sz="2800" b="0" i="0" u="none" strike="noStrike" kern="1200" cap="none" spc="0" normalizeH="0" baseline="0" noProof="0" dirty="0">
                <a:ln>
                  <a:noFill/>
                </a:ln>
                <a:solidFill>
                  <a:srgbClr val="386C92"/>
                </a:solidFill>
                <a:effectLst/>
                <a:uLnTx/>
                <a:uFillTx/>
                <a:latin typeface="nyt-imperial"/>
                <a:ea typeface="+mn-ea"/>
                <a:cs typeface="+mn-cs"/>
                <a:hlinkClick r:id="rId3"/>
              </a:rPr>
              <a:t>Miami Heat</a:t>
            </a:r>
            <a:r>
              <a:rPr kumimoji="0" lang="en-US" sz="2800" b="0" i="0" u="none" strike="noStrike" kern="1200" cap="none" spc="0" normalizeH="0" baseline="0" noProof="0" dirty="0">
                <a:ln>
                  <a:noFill/>
                </a:ln>
                <a:solidFill>
                  <a:srgbClr val="333333"/>
                </a:solidFill>
                <a:effectLst/>
                <a:uLnTx/>
                <a:uFillTx/>
                <a:latin typeface="nyt-imperial"/>
                <a:ea typeface="+mn-ea"/>
                <a:cs typeface="+mn-cs"/>
              </a:rPr>
              <a:t>). </a:t>
            </a:r>
            <a:endParaRPr kumimoji="0" lang="es-ES" sz="28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2" name="TextBox 1">
            <a:extLst>
              <a:ext uri="{FF2B5EF4-FFF2-40B4-BE49-F238E27FC236}">
                <a16:creationId xmlns:a16="http://schemas.microsoft.com/office/drawing/2014/main" id="{3D3732B7-A9BF-4CC9-940F-80D45F762259}"/>
              </a:ext>
            </a:extLst>
          </p:cNvPr>
          <p:cNvSpPr txBox="1"/>
          <p:nvPr/>
        </p:nvSpPr>
        <p:spPr>
          <a:xfrm>
            <a:off x="2819400" y="772634"/>
            <a:ext cx="594355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What’s wrong with this sentence?</a:t>
            </a:r>
            <a:endParaRPr kumimoji="0" lang="es-ES"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0866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a:extLst>
              <a:ext uri="{FF2B5EF4-FFF2-40B4-BE49-F238E27FC236}">
                <a16:creationId xmlns:a16="http://schemas.microsoft.com/office/drawing/2014/main" id="{9FA17BF0-02C7-CB15-182D-DA9B9ED36860}"/>
              </a:ext>
            </a:extLst>
          </p:cNvPr>
          <p:cNvGraphicFramePr>
            <a:graphicFrameLocks/>
          </p:cNvGraphicFramePr>
          <p:nvPr/>
        </p:nvGraphicFramePr>
        <p:xfrm>
          <a:off x="2438401" y="1371601"/>
          <a:ext cx="7238999" cy="5190553"/>
        </p:xfrm>
        <a:graphic>
          <a:graphicData uri="http://schemas.openxmlformats.org/drawingml/2006/table">
            <a:tbl>
              <a:tblPr firstRow="1" bandRow="1"/>
              <a:tblGrid>
                <a:gridCol w="1905000">
                  <a:extLst>
                    <a:ext uri="{9D8B030D-6E8A-4147-A177-3AD203B41FA5}">
                      <a16:colId xmlns:a16="http://schemas.microsoft.com/office/drawing/2014/main" val="20000"/>
                    </a:ext>
                  </a:extLst>
                </a:gridCol>
                <a:gridCol w="2078327">
                  <a:extLst>
                    <a:ext uri="{9D8B030D-6E8A-4147-A177-3AD203B41FA5}">
                      <a16:colId xmlns:a16="http://schemas.microsoft.com/office/drawing/2014/main" val="20001"/>
                    </a:ext>
                  </a:extLst>
                </a:gridCol>
                <a:gridCol w="1588133">
                  <a:extLst>
                    <a:ext uri="{9D8B030D-6E8A-4147-A177-3AD203B41FA5}">
                      <a16:colId xmlns:a16="http://schemas.microsoft.com/office/drawing/2014/main" val="20002"/>
                    </a:ext>
                  </a:extLst>
                </a:gridCol>
                <a:gridCol w="1667539">
                  <a:extLst>
                    <a:ext uri="{9D8B030D-6E8A-4147-A177-3AD203B41FA5}">
                      <a16:colId xmlns:a16="http://schemas.microsoft.com/office/drawing/2014/main" val="20003"/>
                    </a:ext>
                  </a:extLst>
                </a:gridCol>
              </a:tblGrid>
              <a:tr h="761999">
                <a:tc gridSpan="4">
                  <a:txBody>
                    <a:bodyPr/>
                    <a:lstStyle>
                      <a:lvl1pPr marL="0" algn="l" defTabSz="685800" rtl="0" eaLnBrk="1" latinLnBrk="0" hangingPunct="1">
                        <a:defRPr sz="1350" b="1" kern="1200">
                          <a:solidFill>
                            <a:schemeClr val="lt1"/>
                          </a:solidFill>
                          <a:latin typeface="Arial"/>
                          <a:ea typeface="Geneva"/>
                          <a:cs typeface="Geneva"/>
                        </a:defRPr>
                      </a:lvl1pPr>
                      <a:lvl2pPr marL="342900" algn="l" defTabSz="685800" rtl="0" eaLnBrk="1" latinLnBrk="0" hangingPunct="1">
                        <a:defRPr sz="1350" b="1" kern="1200">
                          <a:solidFill>
                            <a:schemeClr val="lt1"/>
                          </a:solidFill>
                          <a:latin typeface="Arial"/>
                          <a:ea typeface="Geneva"/>
                          <a:cs typeface="Geneva"/>
                        </a:defRPr>
                      </a:lvl2pPr>
                      <a:lvl3pPr marL="685800" algn="l" defTabSz="685800" rtl="0" eaLnBrk="1" latinLnBrk="0" hangingPunct="1">
                        <a:defRPr sz="1350" b="1" kern="1200">
                          <a:solidFill>
                            <a:schemeClr val="lt1"/>
                          </a:solidFill>
                          <a:latin typeface="Arial"/>
                          <a:ea typeface="Geneva"/>
                          <a:cs typeface="Geneva"/>
                        </a:defRPr>
                      </a:lvl3pPr>
                      <a:lvl4pPr marL="1028700" algn="l" defTabSz="685800" rtl="0" eaLnBrk="1" latinLnBrk="0" hangingPunct="1">
                        <a:defRPr sz="1350" b="1" kern="1200">
                          <a:solidFill>
                            <a:schemeClr val="lt1"/>
                          </a:solidFill>
                          <a:latin typeface="Arial"/>
                          <a:ea typeface="Geneva"/>
                          <a:cs typeface="Geneva"/>
                        </a:defRPr>
                      </a:lvl4pPr>
                      <a:lvl5pPr marL="1371600" algn="l" defTabSz="685800" rtl="0" eaLnBrk="1" latinLnBrk="0" hangingPunct="1">
                        <a:defRPr sz="1350" b="1" kern="1200">
                          <a:solidFill>
                            <a:schemeClr val="lt1"/>
                          </a:solidFill>
                          <a:latin typeface="Arial"/>
                          <a:ea typeface="Geneva"/>
                          <a:cs typeface="Geneva"/>
                        </a:defRPr>
                      </a:lvl5pPr>
                      <a:lvl6pPr marL="1714500" algn="l" defTabSz="685800" rtl="0" eaLnBrk="1" latinLnBrk="0" hangingPunct="1">
                        <a:defRPr sz="1350" b="1" kern="1200">
                          <a:solidFill>
                            <a:schemeClr val="lt1"/>
                          </a:solidFill>
                          <a:latin typeface="Arial"/>
                          <a:ea typeface="Geneva"/>
                          <a:cs typeface="Geneva"/>
                        </a:defRPr>
                      </a:lvl6pPr>
                      <a:lvl7pPr marL="2057400" algn="l" defTabSz="685800" rtl="0" eaLnBrk="1" latinLnBrk="0" hangingPunct="1">
                        <a:defRPr sz="1350" b="1" kern="1200">
                          <a:solidFill>
                            <a:schemeClr val="lt1"/>
                          </a:solidFill>
                          <a:latin typeface="Arial"/>
                          <a:ea typeface="Geneva"/>
                          <a:cs typeface="Geneva"/>
                        </a:defRPr>
                      </a:lvl7pPr>
                      <a:lvl8pPr marL="2400300" algn="l" defTabSz="685800" rtl="0" eaLnBrk="1" latinLnBrk="0" hangingPunct="1">
                        <a:defRPr sz="1350" b="1" kern="1200">
                          <a:solidFill>
                            <a:schemeClr val="lt1"/>
                          </a:solidFill>
                          <a:latin typeface="Arial"/>
                          <a:ea typeface="Geneva"/>
                          <a:cs typeface="Geneva"/>
                        </a:defRPr>
                      </a:lvl8pPr>
                      <a:lvl9pPr marL="2743200" algn="l" defTabSz="685800" rtl="0" eaLnBrk="1" latinLnBrk="0" hangingPunct="1">
                        <a:defRPr sz="1350" b="1" kern="1200">
                          <a:solidFill>
                            <a:schemeClr val="lt1"/>
                          </a:solidFill>
                          <a:latin typeface="Arial"/>
                          <a:ea typeface="Geneva"/>
                          <a:cs typeface="Geneva"/>
                        </a:defRPr>
                      </a:lvl9pPr>
                    </a:lstStyle>
                    <a:p>
                      <a:pPr algn="ctr"/>
                      <a:r>
                        <a:rPr lang="en-US" sz="2000" baseline="0" dirty="0">
                          <a:solidFill>
                            <a:srgbClr val="000000"/>
                          </a:solidFill>
                          <a:latin typeface="Times New Roman"/>
                          <a:cs typeface="Times New Roman"/>
                        </a:rPr>
                        <a:t>Estimates of the relationship between years of schooling and hourly wages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29456">
                <a:tc>
                  <a:txBody>
                    <a:bodyPr/>
                    <a:lstStyle>
                      <a:lvl1pPr marL="0" algn="l" defTabSz="685800" rtl="0" eaLnBrk="1" latinLnBrk="0" hangingPunct="1">
                        <a:defRPr sz="1350" kern="1200">
                          <a:solidFill>
                            <a:schemeClr val="dk1"/>
                          </a:solidFill>
                          <a:latin typeface="Arial"/>
                          <a:ea typeface="Geneva"/>
                          <a:cs typeface="Geneva"/>
                        </a:defRPr>
                      </a:lvl1pPr>
                      <a:lvl2pPr marL="342900" algn="l" defTabSz="685800" rtl="0" eaLnBrk="1" latinLnBrk="0" hangingPunct="1">
                        <a:defRPr sz="1350" kern="1200">
                          <a:solidFill>
                            <a:schemeClr val="dk1"/>
                          </a:solidFill>
                          <a:latin typeface="Arial"/>
                          <a:ea typeface="Geneva"/>
                          <a:cs typeface="Geneva"/>
                        </a:defRPr>
                      </a:lvl2pPr>
                      <a:lvl3pPr marL="685800" algn="l" defTabSz="685800" rtl="0" eaLnBrk="1" latinLnBrk="0" hangingPunct="1">
                        <a:defRPr sz="1350" kern="1200">
                          <a:solidFill>
                            <a:schemeClr val="dk1"/>
                          </a:solidFill>
                          <a:latin typeface="Arial"/>
                          <a:ea typeface="Geneva"/>
                          <a:cs typeface="Geneva"/>
                        </a:defRPr>
                      </a:lvl3pPr>
                      <a:lvl4pPr marL="1028700" algn="l" defTabSz="685800" rtl="0" eaLnBrk="1" latinLnBrk="0" hangingPunct="1">
                        <a:defRPr sz="1350" kern="1200">
                          <a:solidFill>
                            <a:schemeClr val="dk1"/>
                          </a:solidFill>
                          <a:latin typeface="Arial"/>
                          <a:ea typeface="Geneva"/>
                          <a:cs typeface="Geneva"/>
                        </a:defRPr>
                      </a:lvl4pPr>
                      <a:lvl5pPr marL="1371600" algn="l" defTabSz="685800" rtl="0" eaLnBrk="1" latinLnBrk="0" hangingPunct="1">
                        <a:defRPr sz="1350" kern="1200">
                          <a:solidFill>
                            <a:schemeClr val="dk1"/>
                          </a:solidFill>
                          <a:latin typeface="Arial"/>
                          <a:ea typeface="Geneva"/>
                          <a:cs typeface="Geneva"/>
                        </a:defRPr>
                      </a:lvl5pPr>
                      <a:lvl6pPr marL="1714500" algn="l" defTabSz="685800" rtl="0" eaLnBrk="1" latinLnBrk="0" hangingPunct="1">
                        <a:defRPr sz="1350" kern="1200">
                          <a:solidFill>
                            <a:schemeClr val="dk1"/>
                          </a:solidFill>
                          <a:latin typeface="Arial"/>
                          <a:ea typeface="Geneva"/>
                          <a:cs typeface="Geneva"/>
                        </a:defRPr>
                      </a:lvl6pPr>
                      <a:lvl7pPr marL="2057400" algn="l" defTabSz="685800" rtl="0" eaLnBrk="1" latinLnBrk="0" hangingPunct="1">
                        <a:defRPr sz="1350" kern="1200">
                          <a:solidFill>
                            <a:schemeClr val="dk1"/>
                          </a:solidFill>
                          <a:latin typeface="Arial"/>
                          <a:ea typeface="Geneva"/>
                          <a:cs typeface="Geneva"/>
                        </a:defRPr>
                      </a:lvl7pPr>
                      <a:lvl8pPr marL="2400300" algn="l" defTabSz="685800" rtl="0" eaLnBrk="1" latinLnBrk="0" hangingPunct="1">
                        <a:defRPr sz="1350" kern="1200">
                          <a:solidFill>
                            <a:schemeClr val="dk1"/>
                          </a:solidFill>
                          <a:latin typeface="Arial"/>
                          <a:ea typeface="Geneva"/>
                          <a:cs typeface="Geneva"/>
                        </a:defRPr>
                      </a:lvl8pPr>
                      <a:lvl9pPr marL="2743200" algn="l" defTabSz="685800" rtl="0" eaLnBrk="1" latinLnBrk="0" hangingPunct="1">
                        <a:defRPr sz="1350" kern="1200">
                          <a:solidFill>
                            <a:schemeClr val="dk1"/>
                          </a:solidFill>
                          <a:latin typeface="Arial"/>
                          <a:ea typeface="Geneva"/>
                          <a:cs typeface="Geneva"/>
                        </a:defRPr>
                      </a:lvl9pPr>
                    </a:lstStyle>
                    <a:p>
                      <a:endParaRPr lang="en-US" sz="17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gridSpan="3">
                  <a:txBody>
                    <a:bodyPr/>
                    <a:lstStyle>
                      <a:lvl1pPr marL="0" algn="l" defTabSz="685800" rtl="0" eaLnBrk="1" latinLnBrk="0" hangingPunct="1">
                        <a:defRPr sz="1350" kern="1200">
                          <a:solidFill>
                            <a:schemeClr val="dk1"/>
                          </a:solidFill>
                          <a:latin typeface="Arial"/>
                          <a:ea typeface="Geneva"/>
                          <a:cs typeface="Geneva"/>
                        </a:defRPr>
                      </a:lvl1pPr>
                      <a:lvl2pPr marL="342900" algn="l" defTabSz="685800" rtl="0" eaLnBrk="1" latinLnBrk="0" hangingPunct="1">
                        <a:defRPr sz="1350" kern="1200">
                          <a:solidFill>
                            <a:schemeClr val="dk1"/>
                          </a:solidFill>
                          <a:latin typeface="Arial"/>
                          <a:ea typeface="Geneva"/>
                          <a:cs typeface="Geneva"/>
                        </a:defRPr>
                      </a:lvl2pPr>
                      <a:lvl3pPr marL="685800" algn="l" defTabSz="685800" rtl="0" eaLnBrk="1" latinLnBrk="0" hangingPunct="1">
                        <a:defRPr sz="1350" kern="1200">
                          <a:solidFill>
                            <a:schemeClr val="dk1"/>
                          </a:solidFill>
                          <a:latin typeface="Arial"/>
                          <a:ea typeface="Geneva"/>
                          <a:cs typeface="Geneva"/>
                        </a:defRPr>
                      </a:lvl3pPr>
                      <a:lvl4pPr marL="1028700" algn="l" defTabSz="685800" rtl="0" eaLnBrk="1" latinLnBrk="0" hangingPunct="1">
                        <a:defRPr sz="1350" kern="1200">
                          <a:solidFill>
                            <a:schemeClr val="dk1"/>
                          </a:solidFill>
                          <a:latin typeface="Arial"/>
                          <a:ea typeface="Geneva"/>
                          <a:cs typeface="Geneva"/>
                        </a:defRPr>
                      </a:lvl4pPr>
                      <a:lvl5pPr marL="1371600" algn="l" defTabSz="685800" rtl="0" eaLnBrk="1" latinLnBrk="0" hangingPunct="1">
                        <a:defRPr sz="1350" kern="1200">
                          <a:solidFill>
                            <a:schemeClr val="dk1"/>
                          </a:solidFill>
                          <a:latin typeface="Arial"/>
                          <a:ea typeface="Geneva"/>
                          <a:cs typeface="Geneva"/>
                        </a:defRPr>
                      </a:lvl5pPr>
                      <a:lvl6pPr marL="1714500" algn="l" defTabSz="685800" rtl="0" eaLnBrk="1" latinLnBrk="0" hangingPunct="1">
                        <a:defRPr sz="1350" kern="1200">
                          <a:solidFill>
                            <a:schemeClr val="dk1"/>
                          </a:solidFill>
                          <a:latin typeface="Arial"/>
                          <a:ea typeface="Geneva"/>
                          <a:cs typeface="Geneva"/>
                        </a:defRPr>
                      </a:lvl6pPr>
                      <a:lvl7pPr marL="2057400" algn="l" defTabSz="685800" rtl="0" eaLnBrk="1" latinLnBrk="0" hangingPunct="1">
                        <a:defRPr sz="1350" kern="1200">
                          <a:solidFill>
                            <a:schemeClr val="dk1"/>
                          </a:solidFill>
                          <a:latin typeface="Arial"/>
                          <a:ea typeface="Geneva"/>
                          <a:cs typeface="Geneva"/>
                        </a:defRPr>
                      </a:lvl7pPr>
                      <a:lvl8pPr marL="2400300" algn="l" defTabSz="685800" rtl="0" eaLnBrk="1" latinLnBrk="0" hangingPunct="1">
                        <a:defRPr sz="1350" kern="1200">
                          <a:solidFill>
                            <a:schemeClr val="dk1"/>
                          </a:solidFill>
                          <a:latin typeface="Arial"/>
                          <a:ea typeface="Geneva"/>
                          <a:cs typeface="Geneva"/>
                        </a:defRPr>
                      </a:lvl8pPr>
                      <a:lvl9pPr marL="2743200" algn="l" defTabSz="685800" rtl="0" eaLnBrk="1" latinLnBrk="0" hangingPunct="1">
                        <a:defRPr sz="1350" kern="1200">
                          <a:solidFill>
                            <a:schemeClr val="dk1"/>
                          </a:solidFill>
                          <a:latin typeface="Arial"/>
                          <a:ea typeface="Geneva"/>
                          <a:cs typeface="Geneva"/>
                        </a:defRPr>
                      </a:lvl9pPr>
                    </a:lstStyle>
                    <a:p>
                      <a:pPr algn="l"/>
                      <a:r>
                        <a:rPr lang="en-US" sz="1700" i="0" baseline="0" dirty="0">
                          <a:solidFill>
                            <a:schemeClr val="tx1"/>
                          </a:solidFill>
                          <a:latin typeface="Times New Roman"/>
                          <a:cs typeface="Times New Roman"/>
                        </a:rPr>
                        <a:t>              Males</a:t>
                      </a:r>
                      <a:r>
                        <a:rPr lang="en-US" sz="1700" i="0" dirty="0">
                          <a:solidFill>
                            <a:schemeClr val="tx1"/>
                          </a:solidFill>
                          <a:latin typeface="Times New Roman"/>
                          <a:cs typeface="Times New Roman"/>
                        </a:rPr>
                        <a:t>                                      Females </a:t>
                      </a:r>
                    </a:p>
                    <a:p>
                      <a:pPr algn="l"/>
                      <a:r>
                        <a:rPr lang="en-US" sz="1700" i="1" baseline="0" dirty="0">
                          <a:solidFill>
                            <a:schemeClr val="tx1"/>
                          </a:solidFill>
                          <a:latin typeface="Times New Roman"/>
                          <a:cs typeface="Times New Roman"/>
                        </a:rPr>
                        <a:t>   wages        ln(wages)                wages           ln(wages)</a:t>
                      </a:r>
                      <a:endParaRPr lang="en-US" sz="1700" i="1" dirty="0">
                        <a:solidFill>
                          <a:schemeClr val="tx1"/>
                        </a:solidFill>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srgbClr val="000000"/>
                        </a:solidFill>
                        <a:effectLst/>
                        <a:uLnTx/>
                        <a:uFillTx/>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00" b="0" i="0" u="none" strike="noStrike" kern="1200" cap="none" spc="0" normalizeH="0" baseline="0" noProof="0" dirty="0">
                        <a:ln>
                          <a:noFill/>
                        </a:ln>
                        <a:solidFill>
                          <a:srgbClr val="000000"/>
                        </a:solidFill>
                        <a:effectLst/>
                        <a:uLnTx/>
                        <a:uFillTx/>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93021">
                <a:tc>
                  <a:txBody>
                    <a:bodyPr/>
                    <a:lstStyle>
                      <a:lvl1pPr marL="0" algn="l" defTabSz="685800" rtl="0" eaLnBrk="1" latinLnBrk="0" hangingPunct="1">
                        <a:defRPr sz="1350" kern="1200">
                          <a:solidFill>
                            <a:schemeClr val="dk1"/>
                          </a:solidFill>
                          <a:latin typeface="Arial"/>
                          <a:ea typeface="Geneva"/>
                          <a:cs typeface="Geneva"/>
                        </a:defRPr>
                      </a:lvl1pPr>
                      <a:lvl2pPr marL="342900" algn="l" defTabSz="685800" rtl="0" eaLnBrk="1" latinLnBrk="0" hangingPunct="1">
                        <a:defRPr sz="1350" kern="1200">
                          <a:solidFill>
                            <a:schemeClr val="dk1"/>
                          </a:solidFill>
                          <a:latin typeface="Arial"/>
                          <a:ea typeface="Geneva"/>
                          <a:cs typeface="Geneva"/>
                        </a:defRPr>
                      </a:lvl2pPr>
                      <a:lvl3pPr marL="685800" algn="l" defTabSz="685800" rtl="0" eaLnBrk="1" latinLnBrk="0" hangingPunct="1">
                        <a:defRPr sz="1350" kern="1200">
                          <a:solidFill>
                            <a:schemeClr val="dk1"/>
                          </a:solidFill>
                          <a:latin typeface="Arial"/>
                          <a:ea typeface="Geneva"/>
                          <a:cs typeface="Geneva"/>
                        </a:defRPr>
                      </a:lvl3pPr>
                      <a:lvl4pPr marL="1028700" algn="l" defTabSz="685800" rtl="0" eaLnBrk="1" latinLnBrk="0" hangingPunct="1">
                        <a:defRPr sz="1350" kern="1200">
                          <a:solidFill>
                            <a:schemeClr val="dk1"/>
                          </a:solidFill>
                          <a:latin typeface="Arial"/>
                          <a:ea typeface="Geneva"/>
                          <a:cs typeface="Geneva"/>
                        </a:defRPr>
                      </a:lvl4pPr>
                      <a:lvl5pPr marL="1371600" algn="l" defTabSz="685800" rtl="0" eaLnBrk="1" latinLnBrk="0" hangingPunct="1">
                        <a:defRPr sz="1350" kern="1200">
                          <a:solidFill>
                            <a:schemeClr val="dk1"/>
                          </a:solidFill>
                          <a:latin typeface="Arial"/>
                          <a:ea typeface="Geneva"/>
                          <a:cs typeface="Geneva"/>
                        </a:defRPr>
                      </a:lvl5pPr>
                      <a:lvl6pPr marL="1714500" algn="l" defTabSz="685800" rtl="0" eaLnBrk="1" latinLnBrk="0" hangingPunct="1">
                        <a:defRPr sz="1350" kern="1200">
                          <a:solidFill>
                            <a:schemeClr val="dk1"/>
                          </a:solidFill>
                          <a:latin typeface="Arial"/>
                          <a:ea typeface="Geneva"/>
                          <a:cs typeface="Geneva"/>
                        </a:defRPr>
                      </a:lvl6pPr>
                      <a:lvl7pPr marL="2057400" algn="l" defTabSz="685800" rtl="0" eaLnBrk="1" latinLnBrk="0" hangingPunct="1">
                        <a:defRPr sz="1350" kern="1200">
                          <a:solidFill>
                            <a:schemeClr val="dk1"/>
                          </a:solidFill>
                          <a:latin typeface="Arial"/>
                          <a:ea typeface="Geneva"/>
                          <a:cs typeface="Geneva"/>
                        </a:defRPr>
                      </a:lvl7pPr>
                      <a:lvl8pPr marL="2400300" algn="l" defTabSz="685800" rtl="0" eaLnBrk="1" latinLnBrk="0" hangingPunct="1">
                        <a:defRPr sz="1350" kern="1200">
                          <a:solidFill>
                            <a:schemeClr val="dk1"/>
                          </a:solidFill>
                          <a:latin typeface="Arial"/>
                          <a:ea typeface="Geneva"/>
                          <a:cs typeface="Geneva"/>
                        </a:defRPr>
                      </a:lvl8pPr>
                      <a:lvl9pPr marL="2743200" algn="l" defTabSz="685800" rtl="0" eaLnBrk="1" latinLnBrk="0" hangingPunct="1">
                        <a:defRPr sz="1350" kern="1200">
                          <a:solidFill>
                            <a:schemeClr val="dk1"/>
                          </a:solidFill>
                          <a:latin typeface="Arial"/>
                          <a:ea typeface="Geneva"/>
                          <a:cs typeface="Geneva"/>
                        </a:defRPr>
                      </a:lvl9pPr>
                    </a:lstStyle>
                    <a:p>
                      <a:r>
                        <a:rPr lang="en-US" sz="1700" i="1" baseline="0" dirty="0">
                          <a:solidFill>
                            <a:schemeClr val="tx1"/>
                          </a:solidFill>
                          <a:latin typeface="Times New Roman"/>
                          <a:cs typeface="Times New Roman"/>
                        </a:rPr>
                        <a:t>Schooling</a:t>
                      </a:r>
                      <a:endParaRPr lang="en-US" sz="1700" i="1" dirty="0">
                        <a:solidFill>
                          <a:schemeClr val="tx1"/>
                        </a:solidFill>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dk1"/>
                          </a:solidFill>
                          <a:latin typeface="Arial"/>
                          <a:ea typeface="Geneva"/>
                          <a:cs typeface="Geneva"/>
                        </a:defRPr>
                      </a:lvl1pPr>
                      <a:lvl2pPr marL="342900" algn="l" defTabSz="685800" rtl="0" eaLnBrk="1" latinLnBrk="0" hangingPunct="1">
                        <a:defRPr sz="1350" kern="1200">
                          <a:solidFill>
                            <a:schemeClr val="dk1"/>
                          </a:solidFill>
                          <a:latin typeface="Arial"/>
                          <a:ea typeface="Geneva"/>
                          <a:cs typeface="Geneva"/>
                        </a:defRPr>
                      </a:lvl2pPr>
                      <a:lvl3pPr marL="685800" algn="l" defTabSz="685800" rtl="0" eaLnBrk="1" latinLnBrk="0" hangingPunct="1">
                        <a:defRPr sz="1350" kern="1200">
                          <a:solidFill>
                            <a:schemeClr val="dk1"/>
                          </a:solidFill>
                          <a:latin typeface="Arial"/>
                          <a:ea typeface="Geneva"/>
                          <a:cs typeface="Geneva"/>
                        </a:defRPr>
                      </a:lvl3pPr>
                      <a:lvl4pPr marL="1028700" algn="l" defTabSz="685800" rtl="0" eaLnBrk="1" latinLnBrk="0" hangingPunct="1">
                        <a:defRPr sz="1350" kern="1200">
                          <a:solidFill>
                            <a:schemeClr val="dk1"/>
                          </a:solidFill>
                          <a:latin typeface="Arial"/>
                          <a:ea typeface="Geneva"/>
                          <a:cs typeface="Geneva"/>
                        </a:defRPr>
                      </a:lvl4pPr>
                      <a:lvl5pPr marL="1371600" algn="l" defTabSz="685800" rtl="0" eaLnBrk="1" latinLnBrk="0" hangingPunct="1">
                        <a:defRPr sz="1350" kern="1200">
                          <a:solidFill>
                            <a:schemeClr val="dk1"/>
                          </a:solidFill>
                          <a:latin typeface="Arial"/>
                          <a:ea typeface="Geneva"/>
                          <a:cs typeface="Geneva"/>
                        </a:defRPr>
                      </a:lvl5pPr>
                      <a:lvl6pPr marL="1714500" algn="l" defTabSz="685800" rtl="0" eaLnBrk="1" latinLnBrk="0" hangingPunct="1">
                        <a:defRPr sz="1350" kern="1200">
                          <a:solidFill>
                            <a:schemeClr val="dk1"/>
                          </a:solidFill>
                          <a:latin typeface="Arial"/>
                          <a:ea typeface="Geneva"/>
                          <a:cs typeface="Geneva"/>
                        </a:defRPr>
                      </a:lvl6pPr>
                      <a:lvl7pPr marL="2057400" algn="l" defTabSz="685800" rtl="0" eaLnBrk="1" latinLnBrk="0" hangingPunct="1">
                        <a:defRPr sz="1350" kern="1200">
                          <a:solidFill>
                            <a:schemeClr val="dk1"/>
                          </a:solidFill>
                          <a:latin typeface="Arial"/>
                          <a:ea typeface="Geneva"/>
                          <a:cs typeface="Geneva"/>
                        </a:defRPr>
                      </a:lvl7pPr>
                      <a:lvl8pPr marL="2400300" algn="l" defTabSz="685800" rtl="0" eaLnBrk="1" latinLnBrk="0" hangingPunct="1">
                        <a:defRPr sz="1350" kern="1200">
                          <a:solidFill>
                            <a:schemeClr val="dk1"/>
                          </a:solidFill>
                          <a:latin typeface="Arial"/>
                          <a:ea typeface="Geneva"/>
                          <a:cs typeface="Geneva"/>
                        </a:defRPr>
                      </a:lvl8pPr>
                      <a:lvl9pPr marL="2743200" algn="l" defTabSz="685800" rtl="0" eaLnBrk="1" latinLnBrk="0" hangingPunct="1">
                        <a:defRPr sz="1350" kern="1200">
                          <a:solidFill>
                            <a:schemeClr val="dk1"/>
                          </a:solidFill>
                          <a:latin typeface="Arial"/>
                          <a:ea typeface="Geneva"/>
                          <a:cs typeface="Geneva"/>
                        </a:defRPr>
                      </a:lvl9pPr>
                    </a:lstStyle>
                    <a:p>
                      <a:pPr marL="0" marR="0" algn="ctr">
                        <a:lnSpc>
                          <a:spcPct val="115000"/>
                        </a:lnSpc>
                        <a:spcBef>
                          <a:spcPts val="0"/>
                        </a:spcBef>
                        <a:spcAft>
                          <a:spcPts val="0"/>
                        </a:spcAf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5.64           </a:t>
                      </a:r>
                      <a:r>
                        <a:rPr lang="en-US" sz="1800" baseline="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.054</a:t>
                      </a:r>
                      <a:r>
                        <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gn="ctr">
                        <a:lnSpc>
                          <a:spcPct val="115000"/>
                        </a:lnSpc>
                        <a:spcBef>
                          <a:spcPts val="0"/>
                        </a:spcBef>
                        <a:spcAft>
                          <a:spcPts val="0"/>
                        </a:spcAft>
                      </a:pPr>
                      <a:r>
                        <a:rPr lang="en-US" sz="1800"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(5.11)           (.030)</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685800" rtl="0" eaLnBrk="1" latinLnBrk="0" hangingPunct="1">
                        <a:defRPr sz="1350" kern="1200">
                          <a:solidFill>
                            <a:schemeClr val="dk1"/>
                          </a:solidFill>
                          <a:latin typeface="Arial"/>
                          <a:ea typeface="Geneva"/>
                          <a:cs typeface="Geneva"/>
                        </a:defRPr>
                      </a:lvl1pPr>
                      <a:lvl2pPr marL="342900" algn="l" defTabSz="685800" rtl="0" eaLnBrk="1" latinLnBrk="0" hangingPunct="1">
                        <a:defRPr sz="1350" kern="1200">
                          <a:solidFill>
                            <a:schemeClr val="dk1"/>
                          </a:solidFill>
                          <a:latin typeface="Arial"/>
                          <a:ea typeface="Geneva"/>
                          <a:cs typeface="Geneva"/>
                        </a:defRPr>
                      </a:lvl2pPr>
                      <a:lvl3pPr marL="685800" algn="l" defTabSz="685800" rtl="0" eaLnBrk="1" latinLnBrk="0" hangingPunct="1">
                        <a:defRPr sz="1350" kern="1200">
                          <a:solidFill>
                            <a:schemeClr val="dk1"/>
                          </a:solidFill>
                          <a:latin typeface="Arial"/>
                          <a:ea typeface="Geneva"/>
                          <a:cs typeface="Geneva"/>
                        </a:defRPr>
                      </a:lvl3pPr>
                      <a:lvl4pPr marL="1028700" algn="l" defTabSz="685800" rtl="0" eaLnBrk="1" latinLnBrk="0" hangingPunct="1">
                        <a:defRPr sz="1350" kern="1200">
                          <a:solidFill>
                            <a:schemeClr val="dk1"/>
                          </a:solidFill>
                          <a:latin typeface="Arial"/>
                          <a:ea typeface="Geneva"/>
                          <a:cs typeface="Geneva"/>
                        </a:defRPr>
                      </a:lvl4pPr>
                      <a:lvl5pPr marL="1371600" algn="l" defTabSz="685800" rtl="0" eaLnBrk="1" latinLnBrk="0" hangingPunct="1">
                        <a:defRPr sz="1350" kern="1200">
                          <a:solidFill>
                            <a:schemeClr val="dk1"/>
                          </a:solidFill>
                          <a:latin typeface="Arial"/>
                          <a:ea typeface="Geneva"/>
                          <a:cs typeface="Geneva"/>
                        </a:defRPr>
                      </a:lvl5pPr>
                      <a:lvl6pPr marL="1714500" algn="l" defTabSz="685800" rtl="0" eaLnBrk="1" latinLnBrk="0" hangingPunct="1">
                        <a:defRPr sz="1350" kern="1200">
                          <a:solidFill>
                            <a:schemeClr val="dk1"/>
                          </a:solidFill>
                          <a:latin typeface="Arial"/>
                          <a:ea typeface="Geneva"/>
                          <a:cs typeface="Geneva"/>
                        </a:defRPr>
                      </a:lvl6pPr>
                      <a:lvl7pPr marL="2057400" algn="l" defTabSz="685800" rtl="0" eaLnBrk="1" latinLnBrk="0" hangingPunct="1">
                        <a:defRPr sz="1350" kern="1200">
                          <a:solidFill>
                            <a:schemeClr val="dk1"/>
                          </a:solidFill>
                          <a:latin typeface="Arial"/>
                          <a:ea typeface="Geneva"/>
                          <a:cs typeface="Geneva"/>
                        </a:defRPr>
                      </a:lvl7pPr>
                      <a:lvl8pPr marL="2400300" algn="l" defTabSz="685800" rtl="0" eaLnBrk="1" latinLnBrk="0" hangingPunct="1">
                        <a:defRPr sz="1350" kern="1200">
                          <a:solidFill>
                            <a:schemeClr val="dk1"/>
                          </a:solidFill>
                          <a:latin typeface="Arial"/>
                          <a:ea typeface="Geneva"/>
                          <a:cs typeface="Geneva"/>
                        </a:defRPr>
                      </a:lvl8pPr>
                      <a:lvl9pPr marL="2743200" algn="l" defTabSz="685800" rtl="0" eaLnBrk="1" latinLnBrk="0" hangingPunct="1">
                        <a:defRPr sz="1350" kern="1200">
                          <a:solidFill>
                            <a:schemeClr val="dk1"/>
                          </a:solidFill>
                          <a:latin typeface="Arial"/>
                          <a:ea typeface="Geneva"/>
                          <a:cs typeface="Geneva"/>
                        </a:defRPr>
                      </a:lvl9pPr>
                    </a:lstStyle>
                    <a:p>
                      <a:pPr marL="0" marR="0" algn="ctr">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7.83</a:t>
                      </a:r>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.094</a:t>
                      </a:r>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(3.55)               (.007)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ctr">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72967">
                <a:tc>
                  <a:txBody>
                    <a:bodyPr/>
                    <a:lstStyle>
                      <a:lvl1pPr marL="0" algn="l" defTabSz="685800" rtl="0" eaLnBrk="1" latinLnBrk="0" hangingPunct="1">
                        <a:defRPr sz="1350" kern="1200">
                          <a:solidFill>
                            <a:schemeClr val="dk1"/>
                          </a:solidFill>
                          <a:latin typeface="Arial"/>
                          <a:ea typeface="Geneva"/>
                          <a:cs typeface="Geneva"/>
                        </a:defRPr>
                      </a:lvl1pPr>
                      <a:lvl2pPr marL="342900" algn="l" defTabSz="685800" rtl="0" eaLnBrk="1" latinLnBrk="0" hangingPunct="1">
                        <a:defRPr sz="1350" kern="1200">
                          <a:solidFill>
                            <a:schemeClr val="dk1"/>
                          </a:solidFill>
                          <a:latin typeface="Arial"/>
                          <a:ea typeface="Geneva"/>
                          <a:cs typeface="Geneva"/>
                        </a:defRPr>
                      </a:lvl2pPr>
                      <a:lvl3pPr marL="685800" algn="l" defTabSz="685800" rtl="0" eaLnBrk="1" latinLnBrk="0" hangingPunct="1">
                        <a:defRPr sz="1350" kern="1200">
                          <a:solidFill>
                            <a:schemeClr val="dk1"/>
                          </a:solidFill>
                          <a:latin typeface="Arial"/>
                          <a:ea typeface="Geneva"/>
                          <a:cs typeface="Geneva"/>
                        </a:defRPr>
                      </a:lvl3pPr>
                      <a:lvl4pPr marL="1028700" algn="l" defTabSz="685800" rtl="0" eaLnBrk="1" latinLnBrk="0" hangingPunct="1">
                        <a:defRPr sz="1350" kern="1200">
                          <a:solidFill>
                            <a:schemeClr val="dk1"/>
                          </a:solidFill>
                          <a:latin typeface="Arial"/>
                          <a:ea typeface="Geneva"/>
                          <a:cs typeface="Geneva"/>
                        </a:defRPr>
                      </a:lvl4pPr>
                      <a:lvl5pPr marL="1371600" algn="l" defTabSz="685800" rtl="0" eaLnBrk="1" latinLnBrk="0" hangingPunct="1">
                        <a:defRPr sz="1350" kern="1200">
                          <a:solidFill>
                            <a:schemeClr val="dk1"/>
                          </a:solidFill>
                          <a:latin typeface="Arial"/>
                          <a:ea typeface="Geneva"/>
                          <a:cs typeface="Geneva"/>
                        </a:defRPr>
                      </a:lvl5pPr>
                      <a:lvl6pPr marL="1714500" algn="l" defTabSz="685800" rtl="0" eaLnBrk="1" latinLnBrk="0" hangingPunct="1">
                        <a:defRPr sz="1350" kern="1200">
                          <a:solidFill>
                            <a:schemeClr val="dk1"/>
                          </a:solidFill>
                          <a:latin typeface="Arial"/>
                          <a:ea typeface="Geneva"/>
                          <a:cs typeface="Geneva"/>
                        </a:defRPr>
                      </a:lvl6pPr>
                      <a:lvl7pPr marL="2057400" algn="l" defTabSz="685800" rtl="0" eaLnBrk="1" latinLnBrk="0" hangingPunct="1">
                        <a:defRPr sz="1350" kern="1200">
                          <a:solidFill>
                            <a:schemeClr val="dk1"/>
                          </a:solidFill>
                          <a:latin typeface="Arial"/>
                          <a:ea typeface="Geneva"/>
                          <a:cs typeface="Geneva"/>
                        </a:defRPr>
                      </a:lvl7pPr>
                      <a:lvl8pPr marL="2400300" algn="l" defTabSz="685800" rtl="0" eaLnBrk="1" latinLnBrk="0" hangingPunct="1">
                        <a:defRPr sz="1350" kern="1200">
                          <a:solidFill>
                            <a:schemeClr val="dk1"/>
                          </a:solidFill>
                          <a:latin typeface="Arial"/>
                          <a:ea typeface="Geneva"/>
                          <a:cs typeface="Geneva"/>
                        </a:defRPr>
                      </a:lvl8pPr>
                      <a:lvl9pPr marL="2743200" algn="l" defTabSz="685800" rtl="0" eaLnBrk="1" latinLnBrk="0" hangingPunct="1">
                        <a:defRPr sz="1350" kern="1200">
                          <a:solidFill>
                            <a:schemeClr val="dk1"/>
                          </a:solidFill>
                          <a:latin typeface="Arial"/>
                          <a:ea typeface="Geneva"/>
                          <a:cs typeface="Geneva"/>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700" i="0" dirty="0">
                        <a:solidFill>
                          <a:schemeClr val="tx1"/>
                        </a:solidFill>
                        <a:latin typeface="Times New Roman"/>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700" i="0" dirty="0">
                          <a:solidFill>
                            <a:schemeClr val="tx1"/>
                          </a:solidFill>
                          <a:latin typeface="Times New Roman"/>
                          <a:cs typeface="Times New Roman"/>
                        </a:rPr>
                        <a:t>Observations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dk1"/>
                          </a:solidFill>
                          <a:latin typeface="Arial"/>
                          <a:ea typeface="Geneva"/>
                          <a:cs typeface="Geneva"/>
                        </a:defRPr>
                      </a:lvl1pPr>
                      <a:lvl2pPr marL="342900" algn="l" defTabSz="685800" rtl="0" eaLnBrk="1" latinLnBrk="0" hangingPunct="1">
                        <a:defRPr sz="1350" kern="1200">
                          <a:solidFill>
                            <a:schemeClr val="dk1"/>
                          </a:solidFill>
                          <a:latin typeface="Arial"/>
                          <a:ea typeface="Geneva"/>
                          <a:cs typeface="Geneva"/>
                        </a:defRPr>
                      </a:lvl2pPr>
                      <a:lvl3pPr marL="685800" algn="l" defTabSz="685800" rtl="0" eaLnBrk="1" latinLnBrk="0" hangingPunct="1">
                        <a:defRPr sz="1350" kern="1200">
                          <a:solidFill>
                            <a:schemeClr val="dk1"/>
                          </a:solidFill>
                          <a:latin typeface="Arial"/>
                          <a:ea typeface="Geneva"/>
                          <a:cs typeface="Geneva"/>
                        </a:defRPr>
                      </a:lvl3pPr>
                      <a:lvl4pPr marL="1028700" algn="l" defTabSz="685800" rtl="0" eaLnBrk="1" latinLnBrk="0" hangingPunct="1">
                        <a:defRPr sz="1350" kern="1200">
                          <a:solidFill>
                            <a:schemeClr val="dk1"/>
                          </a:solidFill>
                          <a:latin typeface="Arial"/>
                          <a:ea typeface="Geneva"/>
                          <a:cs typeface="Geneva"/>
                        </a:defRPr>
                      </a:lvl4pPr>
                      <a:lvl5pPr marL="1371600" algn="l" defTabSz="685800" rtl="0" eaLnBrk="1" latinLnBrk="0" hangingPunct="1">
                        <a:defRPr sz="1350" kern="1200">
                          <a:solidFill>
                            <a:schemeClr val="dk1"/>
                          </a:solidFill>
                          <a:latin typeface="Arial"/>
                          <a:ea typeface="Geneva"/>
                          <a:cs typeface="Geneva"/>
                        </a:defRPr>
                      </a:lvl5pPr>
                      <a:lvl6pPr marL="1714500" algn="l" defTabSz="685800" rtl="0" eaLnBrk="1" latinLnBrk="0" hangingPunct="1">
                        <a:defRPr sz="1350" kern="1200">
                          <a:solidFill>
                            <a:schemeClr val="dk1"/>
                          </a:solidFill>
                          <a:latin typeface="Arial"/>
                          <a:ea typeface="Geneva"/>
                          <a:cs typeface="Geneva"/>
                        </a:defRPr>
                      </a:lvl6pPr>
                      <a:lvl7pPr marL="2057400" algn="l" defTabSz="685800" rtl="0" eaLnBrk="1" latinLnBrk="0" hangingPunct="1">
                        <a:defRPr sz="1350" kern="1200">
                          <a:solidFill>
                            <a:schemeClr val="dk1"/>
                          </a:solidFill>
                          <a:latin typeface="Arial"/>
                          <a:ea typeface="Geneva"/>
                          <a:cs typeface="Geneva"/>
                        </a:defRPr>
                      </a:lvl7pPr>
                      <a:lvl8pPr marL="2400300" algn="l" defTabSz="685800" rtl="0" eaLnBrk="1" latinLnBrk="0" hangingPunct="1">
                        <a:defRPr sz="1350" kern="1200">
                          <a:solidFill>
                            <a:schemeClr val="dk1"/>
                          </a:solidFill>
                          <a:latin typeface="Arial"/>
                          <a:ea typeface="Geneva"/>
                          <a:cs typeface="Geneva"/>
                        </a:defRPr>
                      </a:lvl8pPr>
                      <a:lvl9pPr marL="2743200" algn="l" defTabSz="685800" rtl="0" eaLnBrk="1" latinLnBrk="0" hangingPunct="1">
                        <a:defRPr sz="1350" kern="1200">
                          <a:solidFill>
                            <a:schemeClr val="dk1"/>
                          </a:solidFill>
                          <a:latin typeface="Arial"/>
                          <a:ea typeface="Geneva"/>
                          <a:cs typeface="Geneva"/>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a:solidFill>
                          <a:schemeClr val="tx1"/>
                        </a:solidFill>
                        <a:latin typeface="Times New Roman"/>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a:solidFill>
                            <a:schemeClr val="tx1"/>
                          </a:solidFill>
                          <a:latin typeface="Times New Roman"/>
                          <a:cs typeface="Times New Roman"/>
                        </a:rPr>
                        <a:t>   12,385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685800" rtl="0" eaLnBrk="1" latinLnBrk="0" hangingPunct="1">
                        <a:defRPr sz="1350" kern="1200">
                          <a:solidFill>
                            <a:schemeClr val="dk1"/>
                          </a:solidFill>
                          <a:latin typeface="Arial"/>
                          <a:ea typeface="Geneva"/>
                          <a:cs typeface="Geneva"/>
                        </a:defRPr>
                      </a:lvl1pPr>
                      <a:lvl2pPr marL="342900" algn="l" defTabSz="685800" rtl="0" eaLnBrk="1" latinLnBrk="0" hangingPunct="1">
                        <a:defRPr sz="1350" kern="1200">
                          <a:solidFill>
                            <a:schemeClr val="dk1"/>
                          </a:solidFill>
                          <a:latin typeface="Arial"/>
                          <a:ea typeface="Geneva"/>
                          <a:cs typeface="Geneva"/>
                        </a:defRPr>
                      </a:lvl2pPr>
                      <a:lvl3pPr marL="685800" algn="l" defTabSz="685800" rtl="0" eaLnBrk="1" latinLnBrk="0" hangingPunct="1">
                        <a:defRPr sz="1350" kern="1200">
                          <a:solidFill>
                            <a:schemeClr val="dk1"/>
                          </a:solidFill>
                          <a:latin typeface="Arial"/>
                          <a:ea typeface="Geneva"/>
                          <a:cs typeface="Geneva"/>
                        </a:defRPr>
                      </a:lvl3pPr>
                      <a:lvl4pPr marL="1028700" algn="l" defTabSz="685800" rtl="0" eaLnBrk="1" latinLnBrk="0" hangingPunct="1">
                        <a:defRPr sz="1350" kern="1200">
                          <a:solidFill>
                            <a:schemeClr val="dk1"/>
                          </a:solidFill>
                          <a:latin typeface="Arial"/>
                          <a:ea typeface="Geneva"/>
                          <a:cs typeface="Geneva"/>
                        </a:defRPr>
                      </a:lvl4pPr>
                      <a:lvl5pPr marL="1371600" algn="l" defTabSz="685800" rtl="0" eaLnBrk="1" latinLnBrk="0" hangingPunct="1">
                        <a:defRPr sz="1350" kern="1200">
                          <a:solidFill>
                            <a:schemeClr val="dk1"/>
                          </a:solidFill>
                          <a:latin typeface="Arial"/>
                          <a:ea typeface="Geneva"/>
                          <a:cs typeface="Geneva"/>
                        </a:defRPr>
                      </a:lvl5pPr>
                      <a:lvl6pPr marL="1714500" algn="l" defTabSz="685800" rtl="0" eaLnBrk="1" latinLnBrk="0" hangingPunct="1">
                        <a:defRPr sz="1350" kern="1200">
                          <a:solidFill>
                            <a:schemeClr val="dk1"/>
                          </a:solidFill>
                          <a:latin typeface="Arial"/>
                          <a:ea typeface="Geneva"/>
                          <a:cs typeface="Geneva"/>
                        </a:defRPr>
                      </a:lvl6pPr>
                      <a:lvl7pPr marL="2057400" algn="l" defTabSz="685800" rtl="0" eaLnBrk="1" latinLnBrk="0" hangingPunct="1">
                        <a:defRPr sz="1350" kern="1200">
                          <a:solidFill>
                            <a:schemeClr val="dk1"/>
                          </a:solidFill>
                          <a:latin typeface="Arial"/>
                          <a:ea typeface="Geneva"/>
                          <a:cs typeface="Geneva"/>
                        </a:defRPr>
                      </a:lvl7pPr>
                      <a:lvl8pPr marL="2400300" algn="l" defTabSz="685800" rtl="0" eaLnBrk="1" latinLnBrk="0" hangingPunct="1">
                        <a:defRPr sz="1350" kern="1200">
                          <a:solidFill>
                            <a:schemeClr val="dk1"/>
                          </a:solidFill>
                          <a:latin typeface="Arial"/>
                          <a:ea typeface="Geneva"/>
                          <a:cs typeface="Geneva"/>
                        </a:defRPr>
                      </a:lvl8pPr>
                      <a:lvl9pPr marL="2743200" algn="l" defTabSz="685800" rtl="0" eaLnBrk="1" latinLnBrk="0" hangingPunct="1">
                        <a:defRPr sz="1350" kern="1200">
                          <a:solidFill>
                            <a:schemeClr val="dk1"/>
                          </a:solidFill>
                          <a:latin typeface="Arial"/>
                          <a:ea typeface="Geneva"/>
                          <a:cs typeface="Geneva"/>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700" dirty="0">
                        <a:latin typeface="Times New Roman"/>
                        <a:cs typeface="Times New Roman"/>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a:latin typeface="Times New Roman"/>
                          <a:cs typeface="Times New Roman"/>
                        </a:rPr>
                        <a:t>      12,012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29456">
                <a:tc>
                  <a:txBody>
                    <a:bodyPr/>
                    <a:lstStyle>
                      <a:lvl1pPr marL="0" algn="l" defTabSz="685800" rtl="0" eaLnBrk="1" latinLnBrk="0" hangingPunct="1">
                        <a:defRPr sz="1350" kern="1200">
                          <a:solidFill>
                            <a:schemeClr val="dk1"/>
                          </a:solidFill>
                          <a:latin typeface="Arial"/>
                          <a:ea typeface="Geneva"/>
                          <a:cs typeface="Geneva"/>
                        </a:defRPr>
                      </a:lvl1pPr>
                      <a:lvl2pPr marL="342900" algn="l" defTabSz="685800" rtl="0" eaLnBrk="1" latinLnBrk="0" hangingPunct="1">
                        <a:defRPr sz="1350" kern="1200">
                          <a:solidFill>
                            <a:schemeClr val="dk1"/>
                          </a:solidFill>
                          <a:latin typeface="Arial"/>
                          <a:ea typeface="Geneva"/>
                          <a:cs typeface="Geneva"/>
                        </a:defRPr>
                      </a:lvl2pPr>
                      <a:lvl3pPr marL="685800" algn="l" defTabSz="685800" rtl="0" eaLnBrk="1" latinLnBrk="0" hangingPunct="1">
                        <a:defRPr sz="1350" kern="1200">
                          <a:solidFill>
                            <a:schemeClr val="dk1"/>
                          </a:solidFill>
                          <a:latin typeface="Arial"/>
                          <a:ea typeface="Geneva"/>
                          <a:cs typeface="Geneva"/>
                        </a:defRPr>
                      </a:lvl3pPr>
                      <a:lvl4pPr marL="1028700" algn="l" defTabSz="685800" rtl="0" eaLnBrk="1" latinLnBrk="0" hangingPunct="1">
                        <a:defRPr sz="1350" kern="1200">
                          <a:solidFill>
                            <a:schemeClr val="dk1"/>
                          </a:solidFill>
                          <a:latin typeface="Arial"/>
                          <a:ea typeface="Geneva"/>
                          <a:cs typeface="Geneva"/>
                        </a:defRPr>
                      </a:lvl4pPr>
                      <a:lvl5pPr marL="1371600" algn="l" defTabSz="685800" rtl="0" eaLnBrk="1" latinLnBrk="0" hangingPunct="1">
                        <a:defRPr sz="1350" kern="1200">
                          <a:solidFill>
                            <a:schemeClr val="dk1"/>
                          </a:solidFill>
                          <a:latin typeface="Arial"/>
                          <a:ea typeface="Geneva"/>
                          <a:cs typeface="Geneva"/>
                        </a:defRPr>
                      </a:lvl5pPr>
                      <a:lvl6pPr marL="1714500" algn="l" defTabSz="685800" rtl="0" eaLnBrk="1" latinLnBrk="0" hangingPunct="1">
                        <a:defRPr sz="1350" kern="1200">
                          <a:solidFill>
                            <a:schemeClr val="dk1"/>
                          </a:solidFill>
                          <a:latin typeface="Arial"/>
                          <a:ea typeface="Geneva"/>
                          <a:cs typeface="Geneva"/>
                        </a:defRPr>
                      </a:lvl6pPr>
                      <a:lvl7pPr marL="2057400" algn="l" defTabSz="685800" rtl="0" eaLnBrk="1" latinLnBrk="0" hangingPunct="1">
                        <a:defRPr sz="1350" kern="1200">
                          <a:solidFill>
                            <a:schemeClr val="dk1"/>
                          </a:solidFill>
                          <a:latin typeface="Arial"/>
                          <a:ea typeface="Geneva"/>
                          <a:cs typeface="Geneva"/>
                        </a:defRPr>
                      </a:lvl7pPr>
                      <a:lvl8pPr marL="2400300" algn="l" defTabSz="685800" rtl="0" eaLnBrk="1" latinLnBrk="0" hangingPunct="1">
                        <a:defRPr sz="1350" kern="1200">
                          <a:solidFill>
                            <a:schemeClr val="dk1"/>
                          </a:solidFill>
                          <a:latin typeface="Arial"/>
                          <a:ea typeface="Geneva"/>
                          <a:cs typeface="Geneva"/>
                        </a:defRPr>
                      </a:lvl8pPr>
                      <a:lvl9pPr marL="2743200" algn="l" defTabSz="685800" rtl="0" eaLnBrk="1" latinLnBrk="0" hangingPunct="1">
                        <a:defRPr sz="1350" kern="1200">
                          <a:solidFill>
                            <a:schemeClr val="dk1"/>
                          </a:solidFill>
                          <a:latin typeface="Arial"/>
                          <a:ea typeface="Geneva"/>
                          <a:cs typeface="Geneva"/>
                        </a:defRPr>
                      </a:lvl9pPr>
                    </a:lstStyle>
                    <a:p>
                      <a:endParaRPr lang="en-US" sz="1700" i="0" dirty="0">
                        <a:solidFill>
                          <a:schemeClr val="tx1"/>
                        </a:solidFill>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685800" rtl="0" eaLnBrk="1" latinLnBrk="0" hangingPunct="1">
                        <a:defRPr sz="1350" kern="1200">
                          <a:solidFill>
                            <a:schemeClr val="dk1"/>
                          </a:solidFill>
                          <a:latin typeface="Arial"/>
                          <a:ea typeface="Geneva"/>
                          <a:cs typeface="Geneva"/>
                        </a:defRPr>
                      </a:lvl1pPr>
                      <a:lvl2pPr marL="342900" algn="l" defTabSz="685800" rtl="0" eaLnBrk="1" latinLnBrk="0" hangingPunct="1">
                        <a:defRPr sz="1350" kern="1200">
                          <a:solidFill>
                            <a:schemeClr val="dk1"/>
                          </a:solidFill>
                          <a:latin typeface="Arial"/>
                          <a:ea typeface="Geneva"/>
                          <a:cs typeface="Geneva"/>
                        </a:defRPr>
                      </a:lvl2pPr>
                      <a:lvl3pPr marL="685800" algn="l" defTabSz="685800" rtl="0" eaLnBrk="1" latinLnBrk="0" hangingPunct="1">
                        <a:defRPr sz="1350" kern="1200">
                          <a:solidFill>
                            <a:schemeClr val="dk1"/>
                          </a:solidFill>
                          <a:latin typeface="Arial"/>
                          <a:ea typeface="Geneva"/>
                          <a:cs typeface="Geneva"/>
                        </a:defRPr>
                      </a:lvl3pPr>
                      <a:lvl4pPr marL="1028700" algn="l" defTabSz="685800" rtl="0" eaLnBrk="1" latinLnBrk="0" hangingPunct="1">
                        <a:defRPr sz="1350" kern="1200">
                          <a:solidFill>
                            <a:schemeClr val="dk1"/>
                          </a:solidFill>
                          <a:latin typeface="Arial"/>
                          <a:ea typeface="Geneva"/>
                          <a:cs typeface="Geneva"/>
                        </a:defRPr>
                      </a:lvl4pPr>
                      <a:lvl5pPr marL="1371600" algn="l" defTabSz="685800" rtl="0" eaLnBrk="1" latinLnBrk="0" hangingPunct="1">
                        <a:defRPr sz="1350" kern="1200">
                          <a:solidFill>
                            <a:schemeClr val="dk1"/>
                          </a:solidFill>
                          <a:latin typeface="Arial"/>
                          <a:ea typeface="Geneva"/>
                          <a:cs typeface="Geneva"/>
                        </a:defRPr>
                      </a:lvl5pPr>
                      <a:lvl6pPr marL="1714500" algn="l" defTabSz="685800" rtl="0" eaLnBrk="1" latinLnBrk="0" hangingPunct="1">
                        <a:defRPr sz="1350" kern="1200">
                          <a:solidFill>
                            <a:schemeClr val="dk1"/>
                          </a:solidFill>
                          <a:latin typeface="Arial"/>
                          <a:ea typeface="Geneva"/>
                          <a:cs typeface="Geneva"/>
                        </a:defRPr>
                      </a:lvl6pPr>
                      <a:lvl7pPr marL="2057400" algn="l" defTabSz="685800" rtl="0" eaLnBrk="1" latinLnBrk="0" hangingPunct="1">
                        <a:defRPr sz="1350" kern="1200">
                          <a:solidFill>
                            <a:schemeClr val="dk1"/>
                          </a:solidFill>
                          <a:latin typeface="Arial"/>
                          <a:ea typeface="Geneva"/>
                          <a:cs typeface="Geneva"/>
                        </a:defRPr>
                      </a:lvl7pPr>
                      <a:lvl8pPr marL="2400300" algn="l" defTabSz="685800" rtl="0" eaLnBrk="1" latinLnBrk="0" hangingPunct="1">
                        <a:defRPr sz="1350" kern="1200">
                          <a:solidFill>
                            <a:schemeClr val="dk1"/>
                          </a:solidFill>
                          <a:latin typeface="Arial"/>
                          <a:ea typeface="Geneva"/>
                          <a:cs typeface="Geneva"/>
                        </a:defRPr>
                      </a:lvl8pPr>
                      <a:lvl9pPr marL="2743200" algn="l" defTabSz="685800" rtl="0" eaLnBrk="1" latinLnBrk="0" hangingPunct="1">
                        <a:defRPr sz="1350" kern="1200">
                          <a:solidFill>
                            <a:schemeClr val="dk1"/>
                          </a:solidFill>
                          <a:latin typeface="Arial"/>
                          <a:ea typeface="Geneva"/>
                          <a:cs typeface="Geneva"/>
                        </a:defRPr>
                      </a:lvl9pPr>
                    </a:lstStyle>
                    <a:p>
                      <a:pPr algn="ctr"/>
                      <a:endParaRPr lang="en-US" sz="1700" dirty="0">
                        <a:solidFill>
                          <a:schemeClr val="tx1"/>
                        </a:solidFill>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685800" rtl="0" eaLnBrk="1" latinLnBrk="0" hangingPunct="1">
                        <a:defRPr sz="1350" kern="1200">
                          <a:solidFill>
                            <a:schemeClr val="dk1"/>
                          </a:solidFill>
                          <a:latin typeface="Arial"/>
                          <a:ea typeface="Geneva"/>
                          <a:cs typeface="Geneva"/>
                        </a:defRPr>
                      </a:lvl1pPr>
                      <a:lvl2pPr marL="342900" algn="l" defTabSz="685800" rtl="0" eaLnBrk="1" latinLnBrk="0" hangingPunct="1">
                        <a:defRPr sz="1350" kern="1200">
                          <a:solidFill>
                            <a:schemeClr val="dk1"/>
                          </a:solidFill>
                          <a:latin typeface="Arial"/>
                          <a:ea typeface="Geneva"/>
                          <a:cs typeface="Geneva"/>
                        </a:defRPr>
                      </a:lvl2pPr>
                      <a:lvl3pPr marL="685800" algn="l" defTabSz="685800" rtl="0" eaLnBrk="1" latinLnBrk="0" hangingPunct="1">
                        <a:defRPr sz="1350" kern="1200">
                          <a:solidFill>
                            <a:schemeClr val="dk1"/>
                          </a:solidFill>
                          <a:latin typeface="Arial"/>
                          <a:ea typeface="Geneva"/>
                          <a:cs typeface="Geneva"/>
                        </a:defRPr>
                      </a:lvl3pPr>
                      <a:lvl4pPr marL="1028700" algn="l" defTabSz="685800" rtl="0" eaLnBrk="1" latinLnBrk="0" hangingPunct="1">
                        <a:defRPr sz="1350" kern="1200">
                          <a:solidFill>
                            <a:schemeClr val="dk1"/>
                          </a:solidFill>
                          <a:latin typeface="Arial"/>
                          <a:ea typeface="Geneva"/>
                          <a:cs typeface="Geneva"/>
                        </a:defRPr>
                      </a:lvl4pPr>
                      <a:lvl5pPr marL="1371600" algn="l" defTabSz="685800" rtl="0" eaLnBrk="1" latinLnBrk="0" hangingPunct="1">
                        <a:defRPr sz="1350" kern="1200">
                          <a:solidFill>
                            <a:schemeClr val="dk1"/>
                          </a:solidFill>
                          <a:latin typeface="Arial"/>
                          <a:ea typeface="Geneva"/>
                          <a:cs typeface="Geneva"/>
                        </a:defRPr>
                      </a:lvl5pPr>
                      <a:lvl6pPr marL="1714500" algn="l" defTabSz="685800" rtl="0" eaLnBrk="1" latinLnBrk="0" hangingPunct="1">
                        <a:defRPr sz="1350" kern="1200">
                          <a:solidFill>
                            <a:schemeClr val="dk1"/>
                          </a:solidFill>
                          <a:latin typeface="Arial"/>
                          <a:ea typeface="Geneva"/>
                          <a:cs typeface="Geneva"/>
                        </a:defRPr>
                      </a:lvl6pPr>
                      <a:lvl7pPr marL="2057400" algn="l" defTabSz="685800" rtl="0" eaLnBrk="1" latinLnBrk="0" hangingPunct="1">
                        <a:defRPr sz="1350" kern="1200">
                          <a:solidFill>
                            <a:schemeClr val="dk1"/>
                          </a:solidFill>
                          <a:latin typeface="Arial"/>
                          <a:ea typeface="Geneva"/>
                          <a:cs typeface="Geneva"/>
                        </a:defRPr>
                      </a:lvl7pPr>
                      <a:lvl8pPr marL="2400300" algn="l" defTabSz="685800" rtl="0" eaLnBrk="1" latinLnBrk="0" hangingPunct="1">
                        <a:defRPr sz="1350" kern="1200">
                          <a:solidFill>
                            <a:schemeClr val="dk1"/>
                          </a:solidFill>
                          <a:latin typeface="Arial"/>
                          <a:ea typeface="Geneva"/>
                          <a:cs typeface="Geneva"/>
                        </a:defRPr>
                      </a:lvl8pPr>
                      <a:lvl9pPr marL="2743200" algn="l" defTabSz="685800" rtl="0" eaLnBrk="1" latinLnBrk="0" hangingPunct="1">
                        <a:defRPr sz="1350" kern="1200">
                          <a:solidFill>
                            <a:schemeClr val="dk1"/>
                          </a:solidFill>
                          <a:latin typeface="Arial"/>
                          <a:ea typeface="Geneva"/>
                          <a:cs typeface="Geneva"/>
                        </a:defRPr>
                      </a:lvl9pPr>
                    </a:lstStyle>
                    <a:p>
                      <a:pPr algn="ctr"/>
                      <a:endParaRPr lang="en-US" sz="1700" dirty="0">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685800" rtl="0" eaLnBrk="1" latinLnBrk="0" hangingPunct="1">
                        <a:defRPr sz="1350" kern="1200">
                          <a:solidFill>
                            <a:schemeClr val="dk1"/>
                          </a:solidFill>
                          <a:latin typeface="Arial"/>
                          <a:ea typeface="Geneva"/>
                          <a:cs typeface="Geneva"/>
                        </a:defRPr>
                      </a:lvl1pPr>
                      <a:lvl2pPr marL="342900" algn="l" defTabSz="685800" rtl="0" eaLnBrk="1" latinLnBrk="0" hangingPunct="1">
                        <a:defRPr sz="1350" kern="1200">
                          <a:solidFill>
                            <a:schemeClr val="dk1"/>
                          </a:solidFill>
                          <a:latin typeface="Arial"/>
                          <a:ea typeface="Geneva"/>
                          <a:cs typeface="Geneva"/>
                        </a:defRPr>
                      </a:lvl2pPr>
                      <a:lvl3pPr marL="685800" algn="l" defTabSz="685800" rtl="0" eaLnBrk="1" latinLnBrk="0" hangingPunct="1">
                        <a:defRPr sz="1350" kern="1200">
                          <a:solidFill>
                            <a:schemeClr val="dk1"/>
                          </a:solidFill>
                          <a:latin typeface="Arial"/>
                          <a:ea typeface="Geneva"/>
                          <a:cs typeface="Geneva"/>
                        </a:defRPr>
                      </a:lvl3pPr>
                      <a:lvl4pPr marL="1028700" algn="l" defTabSz="685800" rtl="0" eaLnBrk="1" latinLnBrk="0" hangingPunct="1">
                        <a:defRPr sz="1350" kern="1200">
                          <a:solidFill>
                            <a:schemeClr val="dk1"/>
                          </a:solidFill>
                          <a:latin typeface="Arial"/>
                          <a:ea typeface="Geneva"/>
                          <a:cs typeface="Geneva"/>
                        </a:defRPr>
                      </a:lvl4pPr>
                      <a:lvl5pPr marL="1371600" algn="l" defTabSz="685800" rtl="0" eaLnBrk="1" latinLnBrk="0" hangingPunct="1">
                        <a:defRPr sz="1350" kern="1200">
                          <a:solidFill>
                            <a:schemeClr val="dk1"/>
                          </a:solidFill>
                          <a:latin typeface="Arial"/>
                          <a:ea typeface="Geneva"/>
                          <a:cs typeface="Geneva"/>
                        </a:defRPr>
                      </a:lvl5pPr>
                      <a:lvl6pPr marL="1714500" algn="l" defTabSz="685800" rtl="0" eaLnBrk="1" latinLnBrk="0" hangingPunct="1">
                        <a:defRPr sz="1350" kern="1200">
                          <a:solidFill>
                            <a:schemeClr val="dk1"/>
                          </a:solidFill>
                          <a:latin typeface="Arial"/>
                          <a:ea typeface="Geneva"/>
                          <a:cs typeface="Geneva"/>
                        </a:defRPr>
                      </a:lvl6pPr>
                      <a:lvl7pPr marL="2057400" algn="l" defTabSz="685800" rtl="0" eaLnBrk="1" latinLnBrk="0" hangingPunct="1">
                        <a:defRPr sz="1350" kern="1200">
                          <a:solidFill>
                            <a:schemeClr val="dk1"/>
                          </a:solidFill>
                          <a:latin typeface="Arial"/>
                          <a:ea typeface="Geneva"/>
                          <a:cs typeface="Geneva"/>
                        </a:defRPr>
                      </a:lvl7pPr>
                      <a:lvl8pPr marL="2400300" algn="l" defTabSz="685800" rtl="0" eaLnBrk="1" latinLnBrk="0" hangingPunct="1">
                        <a:defRPr sz="1350" kern="1200">
                          <a:solidFill>
                            <a:schemeClr val="dk1"/>
                          </a:solidFill>
                          <a:latin typeface="Arial"/>
                          <a:ea typeface="Geneva"/>
                          <a:cs typeface="Geneva"/>
                        </a:defRPr>
                      </a:lvl8pPr>
                      <a:lvl9pPr marL="2743200" algn="l" defTabSz="685800" rtl="0" eaLnBrk="1" latinLnBrk="0" hangingPunct="1">
                        <a:defRPr sz="1350" kern="1200">
                          <a:solidFill>
                            <a:schemeClr val="dk1"/>
                          </a:solidFill>
                          <a:latin typeface="Arial"/>
                          <a:ea typeface="Geneva"/>
                          <a:cs typeface="Geneva"/>
                        </a:defRPr>
                      </a:lvl9pPr>
                    </a:lstStyle>
                    <a:p>
                      <a:pPr algn="ctr"/>
                      <a:endParaRPr lang="en-US" sz="1700" dirty="0">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4"/>
                  </a:ext>
                </a:extLst>
              </a:tr>
              <a:tr h="811103">
                <a:tc gridSpan="4">
                  <a:txBody>
                    <a:bodyPr/>
                    <a:lstStyle>
                      <a:lvl1pPr marL="0" algn="l" defTabSz="685800" rtl="0" eaLnBrk="1" latinLnBrk="0" hangingPunct="1">
                        <a:defRPr sz="1350" kern="1200">
                          <a:solidFill>
                            <a:schemeClr val="dk1"/>
                          </a:solidFill>
                          <a:latin typeface="Arial"/>
                          <a:ea typeface="Geneva"/>
                          <a:cs typeface="Geneva"/>
                        </a:defRPr>
                      </a:lvl1pPr>
                      <a:lvl2pPr marL="342900" algn="l" defTabSz="685800" rtl="0" eaLnBrk="1" latinLnBrk="0" hangingPunct="1">
                        <a:defRPr sz="1350" kern="1200">
                          <a:solidFill>
                            <a:schemeClr val="dk1"/>
                          </a:solidFill>
                          <a:latin typeface="Arial"/>
                          <a:ea typeface="Geneva"/>
                          <a:cs typeface="Geneva"/>
                        </a:defRPr>
                      </a:lvl2pPr>
                      <a:lvl3pPr marL="685800" algn="l" defTabSz="685800" rtl="0" eaLnBrk="1" latinLnBrk="0" hangingPunct="1">
                        <a:defRPr sz="1350" kern="1200">
                          <a:solidFill>
                            <a:schemeClr val="dk1"/>
                          </a:solidFill>
                          <a:latin typeface="Arial"/>
                          <a:ea typeface="Geneva"/>
                          <a:cs typeface="Geneva"/>
                        </a:defRPr>
                      </a:lvl3pPr>
                      <a:lvl4pPr marL="1028700" algn="l" defTabSz="685800" rtl="0" eaLnBrk="1" latinLnBrk="0" hangingPunct="1">
                        <a:defRPr sz="1350" kern="1200">
                          <a:solidFill>
                            <a:schemeClr val="dk1"/>
                          </a:solidFill>
                          <a:latin typeface="Arial"/>
                          <a:ea typeface="Geneva"/>
                          <a:cs typeface="Geneva"/>
                        </a:defRPr>
                      </a:lvl4pPr>
                      <a:lvl5pPr marL="1371600" algn="l" defTabSz="685800" rtl="0" eaLnBrk="1" latinLnBrk="0" hangingPunct="1">
                        <a:defRPr sz="1350" kern="1200">
                          <a:solidFill>
                            <a:schemeClr val="dk1"/>
                          </a:solidFill>
                          <a:latin typeface="Arial"/>
                          <a:ea typeface="Geneva"/>
                          <a:cs typeface="Geneva"/>
                        </a:defRPr>
                      </a:lvl5pPr>
                      <a:lvl6pPr marL="1714500" algn="l" defTabSz="685800" rtl="0" eaLnBrk="1" latinLnBrk="0" hangingPunct="1">
                        <a:defRPr sz="1350" kern="1200">
                          <a:solidFill>
                            <a:schemeClr val="dk1"/>
                          </a:solidFill>
                          <a:latin typeface="Arial"/>
                          <a:ea typeface="Geneva"/>
                          <a:cs typeface="Geneva"/>
                        </a:defRPr>
                      </a:lvl6pPr>
                      <a:lvl7pPr marL="2057400" algn="l" defTabSz="685800" rtl="0" eaLnBrk="1" latinLnBrk="0" hangingPunct="1">
                        <a:defRPr sz="1350" kern="1200">
                          <a:solidFill>
                            <a:schemeClr val="dk1"/>
                          </a:solidFill>
                          <a:latin typeface="Arial"/>
                          <a:ea typeface="Geneva"/>
                          <a:cs typeface="Geneva"/>
                        </a:defRPr>
                      </a:lvl7pPr>
                      <a:lvl8pPr marL="2400300" algn="l" defTabSz="685800" rtl="0" eaLnBrk="1" latinLnBrk="0" hangingPunct="1">
                        <a:defRPr sz="1350" kern="1200">
                          <a:solidFill>
                            <a:schemeClr val="dk1"/>
                          </a:solidFill>
                          <a:latin typeface="Arial"/>
                          <a:ea typeface="Geneva"/>
                          <a:cs typeface="Geneva"/>
                        </a:defRPr>
                      </a:lvl8pPr>
                      <a:lvl9pPr marL="2743200" algn="l" defTabSz="685800" rtl="0" eaLnBrk="1" latinLnBrk="0" hangingPunct="1">
                        <a:defRPr sz="1350" kern="1200">
                          <a:solidFill>
                            <a:schemeClr val="dk1"/>
                          </a:solidFill>
                          <a:latin typeface="Arial"/>
                          <a:ea typeface="Geneva"/>
                          <a:cs typeface="Geneva"/>
                        </a:defRPr>
                      </a:lvl9pPr>
                    </a:lstStyle>
                    <a:p>
                      <a:r>
                        <a:rPr lang="en-US" sz="1400" i="0" baseline="0" dirty="0">
                          <a:solidFill>
                            <a:schemeClr val="tx1"/>
                          </a:solidFill>
                          <a:latin typeface="Times New Roman"/>
                          <a:cs typeface="Times New Roman"/>
                        </a:rPr>
                        <a:t>Notes: The sample is restricted to CHAT respondents ages 25-45 from Colorado, Nebraska, and Iowa whose wage was greater than or equal to $3.25 per hour.  Each column reports an estimate from a separate OLS regression of wages on years of schooling.  Controls include race, ethnicity, marital status, union status, years of experience, tenure at current job, and firm size.  Standard errors clustered at the state level are reported in parentheses.  </a:t>
                      </a:r>
                    </a:p>
                    <a:p>
                      <a:endParaRPr lang="en-US" sz="1400" i="0" baseline="0" dirty="0">
                        <a:solidFill>
                          <a:schemeClr val="tx1"/>
                        </a:solidFill>
                        <a:latin typeface="Times New Roman"/>
                        <a:cs typeface="Times New Roman"/>
                      </a:endParaRPr>
                    </a:p>
                    <a:p>
                      <a:r>
                        <a:rPr lang="en-US" sz="1400" i="0" baseline="0" dirty="0">
                          <a:solidFill>
                            <a:schemeClr val="tx1"/>
                          </a:solidFill>
                          <a:latin typeface="Times New Roman"/>
                          <a:cs typeface="Times New Roman"/>
                        </a:rPr>
                        <a:t>* Statistically significant at the 10% level; ** at the 5% level; *** at the 1% level.</a:t>
                      </a:r>
                    </a:p>
                    <a:p>
                      <a:endParaRPr lang="en-US" sz="1600" i="0" baseline="0" dirty="0">
                        <a:solidFill>
                          <a:schemeClr val="tx1"/>
                        </a:solidFill>
                        <a:latin typeface="Times New Roman"/>
                        <a:cs typeface="Times New Roman"/>
                      </a:endParaRPr>
                    </a:p>
                    <a:p>
                      <a:endParaRPr lang="en-US" sz="1600" i="0" dirty="0">
                        <a:solidFill>
                          <a:schemeClr val="tx1"/>
                        </a:solidFill>
                        <a:latin typeface="Times New Roman"/>
                        <a:cs typeface="Times New Roman"/>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tint val="40000"/>
                      </a:srgbClr>
                    </a:solidFill>
                  </a:tcPr>
                </a:tc>
                <a:tc hMerge="1">
                  <a:txBody>
                    <a:bodyPr/>
                    <a:lstStyle/>
                    <a:p>
                      <a:pPr algn="ctr"/>
                      <a:endParaRPr lang="en-US" dirty="0">
                        <a:latin typeface="Times New Roman"/>
                        <a:cs typeface="Times New Roman"/>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US" dirty="0">
                        <a:latin typeface="Times New Roman"/>
                        <a:cs typeface="Times New Roman"/>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659CF32D-267C-88F4-1705-79CD25558806}"/>
              </a:ext>
            </a:extLst>
          </p:cNvPr>
          <p:cNvSpPr/>
          <p:nvPr/>
        </p:nvSpPr>
        <p:spPr>
          <a:xfrm>
            <a:off x="5264842" y="457201"/>
            <a:ext cx="1808507" cy="445635"/>
          </a:xfrm>
          <a:prstGeom prst="rect">
            <a:avLst/>
          </a:prstGeom>
        </p:spPr>
        <p:txBody>
          <a:bodyPr wrap="none">
            <a:spAutoFit/>
          </a:bodyPr>
          <a:lstStyle/>
          <a:p>
            <a:pPr algn="ctr" eaLnBrk="0" hangingPunct="0">
              <a:lnSpc>
                <a:spcPct val="80000"/>
              </a:lnSpc>
              <a:spcBef>
                <a:spcPct val="20000"/>
              </a:spcBef>
              <a:defRPr/>
            </a:pPr>
            <a:r>
              <a:rPr lang="en-US" altLang="en-US" sz="2800" b="1" kern="0" dirty="0">
                <a:solidFill>
                  <a:prstClr val="black"/>
                </a:solidFill>
                <a:sym typeface="Symbol" panose="05050102010706020507" pitchFamily="18" charset="2"/>
              </a:rPr>
              <a:t>Starg</a:t>
            </a:r>
            <a:r>
              <a:rPr lang="en-US" altLang="en-US" sz="2800" b="1" kern="0" dirty="0" err="1">
                <a:solidFill>
                  <a:prstClr val="black"/>
                </a:solidFill>
                <a:sym typeface="Symbol" panose="05050102010706020507" pitchFamily="18" charset="2"/>
              </a:rPr>
              <a:t>azing</a:t>
            </a:r>
            <a:r>
              <a:rPr lang="en-US" altLang="en-US" sz="2800" b="1" kern="0" dirty="0">
                <a:solidFill>
                  <a:prstClr val="black"/>
                </a:solidFill>
                <a:sym typeface="Symbol" panose="05050102010706020507" pitchFamily="18" charset="2"/>
              </a:rPr>
              <a:t> </a:t>
            </a:r>
          </a:p>
        </p:txBody>
      </p:sp>
      <p:sp>
        <p:nvSpPr>
          <p:cNvPr id="8" name="Oval 7">
            <a:extLst>
              <a:ext uri="{FF2B5EF4-FFF2-40B4-BE49-F238E27FC236}">
                <a16:creationId xmlns:a16="http://schemas.microsoft.com/office/drawing/2014/main" id="{A198FB79-3596-2B89-53B9-ADEFC38A9784}"/>
              </a:ext>
            </a:extLst>
          </p:cNvPr>
          <p:cNvSpPr/>
          <p:nvPr/>
        </p:nvSpPr>
        <p:spPr bwMode="auto">
          <a:xfrm>
            <a:off x="1752600" y="5715000"/>
            <a:ext cx="8382000" cy="384243"/>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defRPr/>
            </a:pPr>
            <a:endParaRPr lang="en-US" sz="2400" kern="0">
              <a:solidFill>
                <a:srgbClr val="000000"/>
              </a:solidFill>
              <a:ea typeface="Geneva" pitchFamily="34"/>
              <a:cs typeface="Geneva" pitchFamily="34"/>
            </a:endParaRPr>
          </a:p>
        </p:txBody>
      </p:sp>
    </p:spTree>
    <p:extLst>
      <p:ext uri="{BB962C8B-B14F-4D97-AF65-F5344CB8AC3E}">
        <p14:creationId xmlns:p14="http://schemas.microsoft.com/office/powerpoint/2010/main" val="70575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OS">
            <a:extLst>
              <a:ext uri="{FF2B5EF4-FFF2-40B4-BE49-F238E27FC236}">
                <a16:creationId xmlns:a16="http://schemas.microsoft.com/office/drawing/2014/main" id="{03892AA1-18B7-DA62-E70F-56C4ECA00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1492" y="2650"/>
            <a:ext cx="1790476" cy="14085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ECD876E-D02A-86CC-F174-62D83A75B96C}"/>
              </a:ext>
            </a:extLst>
          </p:cNvPr>
          <p:cNvSpPr txBox="1"/>
          <p:nvPr/>
        </p:nvSpPr>
        <p:spPr>
          <a:xfrm>
            <a:off x="489527" y="2184387"/>
            <a:ext cx="6892853" cy="584775"/>
          </a:xfrm>
          <a:prstGeom prst="rect">
            <a:avLst/>
          </a:prstGeom>
          <a:noFill/>
        </p:spPr>
        <p:txBody>
          <a:bodyPr wrap="square">
            <a:spAutoFit/>
          </a:bodyPr>
          <a:lstStyle/>
          <a:p>
            <a:pPr fontAlgn="base">
              <a:spcBef>
                <a:spcPct val="0"/>
              </a:spcBef>
              <a:spcAft>
                <a:spcPct val="0"/>
              </a:spcAft>
              <a:defRPr/>
            </a:pPr>
            <a:r>
              <a:rPr lang="en-US" sz="1600" dirty="0" err="1">
                <a:solidFill>
                  <a:srgbClr val="4F81BD"/>
                </a:solidFill>
                <a:latin typeface="Helvetica" panose="020B0604020202020204" pitchFamily="34" charset="0"/>
                <a:cs typeface="Arial" pitchFamily="34" charset="0"/>
              </a:rPr>
              <a:t>Lulin</a:t>
            </a:r>
            <a:r>
              <a:rPr lang="en-US" sz="1600" dirty="0">
                <a:solidFill>
                  <a:srgbClr val="4F81BD"/>
                </a:solidFill>
                <a:latin typeface="Helvetica" panose="020B0604020202020204" pitchFamily="34" charset="0"/>
                <a:cs typeface="Arial" pitchFamily="34" charset="0"/>
              </a:rPr>
              <a:t> </a:t>
            </a:r>
            <a:r>
              <a:rPr lang="en-US" sz="1600" dirty="0" err="1">
                <a:solidFill>
                  <a:srgbClr val="4F81BD"/>
                </a:solidFill>
                <a:latin typeface="Helvetica" panose="020B0604020202020204" pitchFamily="34" charset="0"/>
                <a:cs typeface="Arial" pitchFamily="34" charset="0"/>
              </a:rPr>
              <a:t>Zhou,Sabina</a:t>
            </a:r>
            <a:r>
              <a:rPr lang="en-US" sz="1600" dirty="0">
                <a:solidFill>
                  <a:srgbClr val="4F81BD"/>
                </a:solidFill>
                <a:latin typeface="Helvetica" panose="020B0604020202020204" pitchFamily="34" charset="0"/>
                <a:cs typeface="Arial" pitchFamily="34" charset="0"/>
              </a:rPr>
              <a:t> </a:t>
            </a:r>
            <a:r>
              <a:rPr lang="en-US" sz="1600" dirty="0" err="1">
                <a:solidFill>
                  <a:srgbClr val="4F81BD"/>
                </a:solidFill>
                <a:latin typeface="Helvetica" panose="020B0604020202020204" pitchFamily="34" charset="0"/>
                <a:cs typeface="Arial" pitchFamily="34" charset="0"/>
              </a:rPr>
              <a:t>Ampon-Wireko</a:t>
            </a:r>
            <a:r>
              <a:rPr lang="en-US" sz="1600" dirty="0">
                <a:solidFill>
                  <a:srgbClr val="4F81BD"/>
                </a:solidFill>
                <a:latin typeface="Helvetica" panose="020B0604020202020204" pitchFamily="34" charset="0"/>
                <a:cs typeface="Arial" pitchFamily="34" charset="0"/>
              </a:rPr>
              <a:t>, Xinglong Xu, Prince </a:t>
            </a:r>
            <a:r>
              <a:rPr lang="en-US" sz="1600" dirty="0" err="1">
                <a:solidFill>
                  <a:srgbClr val="4F81BD"/>
                </a:solidFill>
                <a:latin typeface="Helvetica" panose="020B0604020202020204" pitchFamily="34" charset="0"/>
                <a:cs typeface="Arial" pitchFamily="34" charset="0"/>
              </a:rPr>
              <a:t>Edwudzie</a:t>
            </a:r>
            <a:r>
              <a:rPr lang="en-US" sz="1600" dirty="0">
                <a:solidFill>
                  <a:srgbClr val="4F81BD"/>
                </a:solidFill>
                <a:latin typeface="Helvetica" panose="020B0604020202020204" pitchFamily="34" charset="0"/>
                <a:cs typeface="Arial" pitchFamily="34" charset="0"/>
              </a:rPr>
              <a:t> Quansah, and Ebenezer </a:t>
            </a:r>
            <a:r>
              <a:rPr lang="en-US" sz="1600" dirty="0" err="1">
                <a:solidFill>
                  <a:srgbClr val="4F81BD"/>
                </a:solidFill>
                <a:latin typeface="Helvetica" panose="020B0604020202020204" pitchFamily="34" charset="0"/>
                <a:cs typeface="Arial" pitchFamily="34" charset="0"/>
              </a:rPr>
              <a:t>Larnyo</a:t>
            </a:r>
            <a:endParaRPr lang="en-US" sz="1600" dirty="0">
              <a:solidFill>
                <a:srgbClr val="4F81BD"/>
              </a:solidFill>
              <a:latin typeface="Helvetica" panose="020B0604020202020204" pitchFamily="34" charset="0"/>
              <a:cs typeface="Arial" pitchFamily="34" charset="0"/>
            </a:endParaRPr>
          </a:p>
        </p:txBody>
      </p:sp>
      <p:sp>
        <p:nvSpPr>
          <p:cNvPr id="11" name="TextBox 10">
            <a:extLst>
              <a:ext uri="{FF2B5EF4-FFF2-40B4-BE49-F238E27FC236}">
                <a16:creationId xmlns:a16="http://schemas.microsoft.com/office/drawing/2014/main" id="{DC63A450-5763-DCDB-6E20-D58DA4A5B692}"/>
              </a:ext>
            </a:extLst>
          </p:cNvPr>
          <p:cNvSpPr txBox="1"/>
          <p:nvPr/>
        </p:nvSpPr>
        <p:spPr>
          <a:xfrm>
            <a:off x="489527" y="914400"/>
            <a:ext cx="8076017" cy="1200329"/>
          </a:xfrm>
          <a:prstGeom prst="rect">
            <a:avLst/>
          </a:prstGeom>
          <a:noFill/>
        </p:spPr>
        <p:txBody>
          <a:bodyPr wrap="square">
            <a:spAutoFit/>
          </a:bodyPr>
          <a:lstStyle/>
          <a:p>
            <a:pPr fontAlgn="base">
              <a:spcBef>
                <a:spcPct val="0"/>
              </a:spcBef>
              <a:spcAft>
                <a:spcPct val="0"/>
              </a:spcAft>
              <a:defRPr/>
            </a:pPr>
            <a:r>
              <a:rPr lang="en-US" sz="2400" b="1" dirty="0">
                <a:solidFill>
                  <a:srgbClr val="202020"/>
                </a:solidFill>
                <a:latin typeface="Open Sans" panose="020B0606030504020204" pitchFamily="34" charset="0"/>
                <a:cs typeface="Arial" pitchFamily="34" charset="0"/>
              </a:rPr>
              <a:t>Media attention and Vaccine Hesitancy: Examining the mediating effects of Fear of COVID-19 and the moderating role of Trust in leadership</a:t>
            </a:r>
          </a:p>
        </p:txBody>
      </p:sp>
      <p:sp>
        <p:nvSpPr>
          <p:cNvPr id="13" name="TextBox 12">
            <a:extLst>
              <a:ext uri="{FF2B5EF4-FFF2-40B4-BE49-F238E27FC236}">
                <a16:creationId xmlns:a16="http://schemas.microsoft.com/office/drawing/2014/main" id="{173EDA90-33D0-1C88-F3F0-2F3E16C4F95D}"/>
              </a:ext>
            </a:extLst>
          </p:cNvPr>
          <p:cNvSpPr txBox="1"/>
          <p:nvPr/>
        </p:nvSpPr>
        <p:spPr>
          <a:xfrm>
            <a:off x="489527" y="3038796"/>
            <a:ext cx="6371071" cy="261610"/>
          </a:xfrm>
          <a:prstGeom prst="rect">
            <a:avLst/>
          </a:prstGeom>
          <a:noFill/>
        </p:spPr>
        <p:txBody>
          <a:bodyPr wrap="square">
            <a:spAutoFit/>
          </a:bodyPr>
          <a:lstStyle/>
          <a:p>
            <a:pPr fontAlgn="base">
              <a:spcBef>
                <a:spcPct val="0"/>
              </a:spcBef>
              <a:spcAft>
                <a:spcPct val="0"/>
              </a:spcAft>
              <a:defRPr/>
            </a:pPr>
            <a:r>
              <a:rPr lang="en-US" sz="1100" dirty="0">
                <a:solidFill>
                  <a:srgbClr val="606060"/>
                </a:solidFill>
                <a:latin typeface="Helvetica" panose="020B0604020202020204" pitchFamily="34" charset="0"/>
                <a:cs typeface="Arial" pitchFamily="34" charset="0"/>
              </a:rPr>
              <a:t>Published: February 18, 2022 </a:t>
            </a:r>
            <a:r>
              <a:rPr lang="en-US" sz="1100" dirty="0">
                <a:solidFill>
                  <a:srgbClr val="202020"/>
                </a:solidFill>
                <a:latin typeface="Helvetica" panose="020B0604020202020204" pitchFamily="34" charset="0"/>
                <a:cs typeface="Arial" pitchFamily="34" charset="0"/>
                <a:hlinkClick r:id="rId3"/>
              </a:rPr>
              <a:t>https://doi.org/10.1371/journal.pone.0263610</a:t>
            </a:r>
            <a:endParaRPr lang="en-US" sz="1100" dirty="0">
              <a:solidFill>
                <a:srgbClr val="606060"/>
              </a:solidFill>
              <a:latin typeface="Helvetica" panose="020B0604020202020204" pitchFamily="34" charset="0"/>
              <a:cs typeface="Arial" pitchFamily="34" charset="0"/>
            </a:endParaRPr>
          </a:p>
        </p:txBody>
      </p:sp>
      <p:pic>
        <p:nvPicPr>
          <p:cNvPr id="4" name="Picture 3">
            <a:extLst>
              <a:ext uri="{FF2B5EF4-FFF2-40B4-BE49-F238E27FC236}">
                <a16:creationId xmlns:a16="http://schemas.microsoft.com/office/drawing/2014/main" id="{067E9D95-A4D4-E523-0252-AFDCDC5E4F1D}"/>
              </a:ext>
            </a:extLst>
          </p:cNvPr>
          <p:cNvPicPr>
            <a:picLocks noChangeAspect="1"/>
          </p:cNvPicPr>
          <p:nvPr/>
        </p:nvPicPr>
        <p:blipFill>
          <a:blip r:embed="rId4"/>
          <a:stretch>
            <a:fillRect/>
          </a:stretch>
        </p:blipFill>
        <p:spPr>
          <a:xfrm>
            <a:off x="489527" y="146719"/>
            <a:ext cx="2803793" cy="534318"/>
          </a:xfrm>
          <a:prstGeom prst="rect">
            <a:avLst/>
          </a:prstGeom>
        </p:spPr>
      </p:pic>
      <p:pic>
        <p:nvPicPr>
          <p:cNvPr id="6" name="Picture 5">
            <a:extLst>
              <a:ext uri="{FF2B5EF4-FFF2-40B4-BE49-F238E27FC236}">
                <a16:creationId xmlns:a16="http://schemas.microsoft.com/office/drawing/2014/main" id="{D14CD3F4-E436-C970-4269-A27B88D2C59F}"/>
              </a:ext>
            </a:extLst>
          </p:cNvPr>
          <p:cNvPicPr>
            <a:picLocks noChangeAspect="1"/>
          </p:cNvPicPr>
          <p:nvPr/>
        </p:nvPicPr>
        <p:blipFill>
          <a:blip r:embed="rId5"/>
          <a:stretch>
            <a:fillRect/>
          </a:stretch>
        </p:blipFill>
        <p:spPr>
          <a:xfrm>
            <a:off x="8791493" y="1411159"/>
            <a:ext cx="1691089" cy="1613971"/>
          </a:xfrm>
          <a:prstGeom prst="rect">
            <a:avLst/>
          </a:prstGeom>
        </p:spPr>
      </p:pic>
      <p:sp>
        <p:nvSpPr>
          <p:cNvPr id="5" name="TextBox 4">
            <a:extLst>
              <a:ext uri="{FF2B5EF4-FFF2-40B4-BE49-F238E27FC236}">
                <a16:creationId xmlns:a16="http://schemas.microsoft.com/office/drawing/2014/main" id="{C2B0646E-C7BA-2BB3-7DF5-492D3106CE81}"/>
              </a:ext>
            </a:extLst>
          </p:cNvPr>
          <p:cNvSpPr txBox="1"/>
          <p:nvPr/>
        </p:nvSpPr>
        <p:spPr>
          <a:xfrm>
            <a:off x="408377" y="4143107"/>
            <a:ext cx="11183259" cy="1384995"/>
          </a:xfrm>
          <a:prstGeom prst="rect">
            <a:avLst/>
          </a:prstGeom>
          <a:noFill/>
        </p:spPr>
        <p:txBody>
          <a:bodyPr wrap="square">
            <a:spAutoFit/>
          </a:bodyPr>
          <a:lstStyle/>
          <a:p>
            <a:r>
              <a:rPr lang="en-US" sz="2800" dirty="0"/>
              <a:t>The current study, therefore, hypothesized that; H1: Media attention has a significant influence on COVID-19 vaccine hesitancy. H2: Media attention significantly influences fear of COVID-19 positively.</a:t>
            </a:r>
          </a:p>
        </p:txBody>
      </p:sp>
    </p:spTree>
    <p:extLst>
      <p:ext uri="{BB962C8B-B14F-4D97-AF65-F5344CB8AC3E}">
        <p14:creationId xmlns:p14="http://schemas.microsoft.com/office/powerpoint/2010/main" val="3758140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C444A4-8B1A-66B9-89C6-7503C639F41F}"/>
              </a:ext>
            </a:extLst>
          </p:cNvPr>
          <p:cNvPicPr>
            <a:picLocks noChangeAspect="1"/>
          </p:cNvPicPr>
          <p:nvPr/>
        </p:nvPicPr>
        <p:blipFill>
          <a:blip r:embed="rId2"/>
          <a:stretch>
            <a:fillRect/>
          </a:stretch>
        </p:blipFill>
        <p:spPr>
          <a:xfrm>
            <a:off x="1644872" y="764580"/>
            <a:ext cx="9093642" cy="5179020"/>
          </a:xfrm>
          <a:prstGeom prst="rect">
            <a:avLst/>
          </a:prstGeom>
        </p:spPr>
      </p:pic>
      <p:sp>
        <p:nvSpPr>
          <p:cNvPr id="2" name="Rectangle: Rounded Corners 1">
            <a:extLst>
              <a:ext uri="{FF2B5EF4-FFF2-40B4-BE49-F238E27FC236}">
                <a16:creationId xmlns:a16="http://schemas.microsoft.com/office/drawing/2014/main" id="{A3891038-5332-5695-2F51-834EACB1D3AA}"/>
              </a:ext>
            </a:extLst>
          </p:cNvPr>
          <p:cNvSpPr/>
          <p:nvPr/>
        </p:nvSpPr>
        <p:spPr>
          <a:xfrm>
            <a:off x="8686800" y="914400"/>
            <a:ext cx="21336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081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6256" y="1246762"/>
            <a:ext cx="10019488" cy="2739211"/>
          </a:xfrm>
          <a:prstGeom prst="rect">
            <a:avLst/>
          </a:prstGeom>
        </p:spPr>
        <p:txBody>
          <a:bodyPr wrap="square">
            <a:spAutoFit/>
          </a:bodyPr>
          <a:lstStyle/>
          <a:p>
            <a:pPr marL="457200" indent="-457200">
              <a:buFont typeface="Arial" panose="020B0604020202020204" pitchFamily="34" charset="0"/>
              <a:buChar char="•"/>
              <a:defRPr/>
            </a:pPr>
            <a:r>
              <a:rPr lang="en-US" sz="2800" kern="0" dirty="0">
                <a:solidFill>
                  <a:sysClr val="windowText" lastClr="000000"/>
                </a:solidFill>
                <a:latin typeface="Arial" panose="020B0604020202020204" pitchFamily="34" charset="0"/>
                <a:cs typeface="Arial" panose="020B0604020202020204" pitchFamily="34" charset="0"/>
              </a:rPr>
              <a:t>McCloskey and </a:t>
            </a:r>
            <a:r>
              <a:rPr lang="en-US" sz="2800" kern="0" dirty="0" err="1">
                <a:solidFill>
                  <a:sysClr val="windowText" lastClr="000000"/>
                </a:solidFill>
                <a:latin typeface="Arial" panose="020B0604020202020204" pitchFamily="34" charset="0"/>
                <a:cs typeface="Arial" panose="020B0604020202020204" pitchFamily="34" charset="0"/>
              </a:rPr>
              <a:t>Ziliak</a:t>
            </a:r>
            <a:r>
              <a:rPr lang="en-US" sz="2800" kern="0" dirty="0">
                <a:solidFill>
                  <a:sysClr val="windowText" lastClr="000000"/>
                </a:solidFill>
                <a:latin typeface="Arial" panose="020B0604020202020204" pitchFamily="34" charset="0"/>
                <a:cs typeface="Arial" panose="020B0604020202020204" pitchFamily="34" charset="0"/>
              </a:rPr>
              <a:t> (1995) observe that there is no sharp border between statistically “significant” and “insignificant”</a:t>
            </a:r>
          </a:p>
          <a:p>
            <a:pPr marL="457200" indent="-457200">
              <a:buFont typeface="Arial" panose="020B0604020202020204" pitchFamily="34" charset="0"/>
              <a:buChar char="•"/>
              <a:defRPr/>
            </a:pPr>
            <a:endParaRPr lang="en-US" sz="2800" kern="0" dirty="0">
              <a:solidFill>
                <a:sysClr val="windowText" lastClr="00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defRPr/>
            </a:pPr>
            <a:r>
              <a:rPr lang="en-US" sz="2800" kern="0" dirty="0">
                <a:solidFill>
                  <a:sysClr val="windowText" lastClr="000000"/>
                </a:solidFill>
                <a:latin typeface="Arial" panose="020B0604020202020204" pitchFamily="34" charset="0"/>
                <a:cs typeface="Arial" panose="020B0604020202020204" pitchFamily="34" charset="0"/>
              </a:rPr>
              <a:t>According to Wallis and Roberts (1965):</a:t>
            </a:r>
          </a:p>
          <a:p>
            <a:pPr>
              <a:defRPr/>
            </a:pPr>
            <a:endParaRPr lang="en-US" sz="2400" kern="0" dirty="0">
              <a:solidFill>
                <a:sysClr val="windowText" lastClr="000000"/>
              </a:solidFill>
              <a:latin typeface="Palatino Linotype" panose="02040502050505030304" pitchFamily="18" charset="0"/>
            </a:endParaRPr>
          </a:p>
          <a:p>
            <a:pPr>
              <a:defRPr/>
            </a:pPr>
            <a:endParaRPr lang="en-US" kern="0" dirty="0">
              <a:solidFill>
                <a:sysClr val="windowText" lastClr="000000"/>
              </a:solidFill>
              <a:latin typeface="Palatino Linotype" panose="02040502050505030304" pitchFamily="18" charset="0"/>
            </a:endParaRPr>
          </a:p>
          <a:p>
            <a:pPr>
              <a:defRPr/>
            </a:pPr>
            <a:endParaRPr lang="en-US" kern="0" dirty="0">
              <a:solidFill>
                <a:sysClr val="windowText" lastClr="000000"/>
              </a:solidFill>
            </a:endParaRPr>
          </a:p>
        </p:txBody>
      </p:sp>
      <p:sp>
        <p:nvSpPr>
          <p:cNvPr id="5" name="Rectangle 4"/>
          <p:cNvSpPr/>
          <p:nvPr/>
        </p:nvSpPr>
        <p:spPr>
          <a:xfrm>
            <a:off x="2796362" y="2871356"/>
            <a:ext cx="7271766" cy="2492990"/>
          </a:xfrm>
          <a:prstGeom prst="rect">
            <a:avLst/>
          </a:prstGeom>
        </p:spPr>
        <p:txBody>
          <a:bodyPr wrap="square">
            <a:spAutoFit/>
          </a:bodyPr>
          <a:lstStyle/>
          <a:p>
            <a:pPr>
              <a:defRPr/>
            </a:pPr>
            <a:endParaRPr lang="en-US" kern="0" dirty="0">
              <a:solidFill>
                <a:sysClr val="windowText" lastClr="000000"/>
              </a:solidFill>
            </a:endParaRPr>
          </a:p>
          <a:p>
            <a:pPr>
              <a:defRPr/>
            </a:pPr>
            <a:endParaRPr lang="en-US" kern="0" dirty="0">
              <a:solidFill>
                <a:sysClr val="windowText" lastClr="000000"/>
              </a:solidFill>
            </a:endParaRPr>
          </a:p>
          <a:p>
            <a:pPr>
              <a:defRPr/>
            </a:pPr>
            <a:r>
              <a:rPr lang="en-US" kern="0" dirty="0">
                <a:solidFill>
                  <a:sysClr val="windowText" lastClr="000000"/>
                </a:solidFill>
                <a:latin typeface="Palatino Linotype" panose="02040502050505030304" pitchFamily="18" charset="0"/>
              </a:rPr>
              <a:t> </a:t>
            </a:r>
            <a:r>
              <a:rPr lang="en-US" sz="2400" kern="0" dirty="0">
                <a:solidFill>
                  <a:sysClr val="windowText" lastClr="000000"/>
                </a:solidFill>
                <a:latin typeface="Palatino Linotype" panose="02040502050505030304" pitchFamily="18" charset="0"/>
              </a:rPr>
              <a:t>It is essential not to confuse the statistical usage of “significant” with the everyday usage.  In everyday usage, “significant” means “of practical importance,” or simply “important” (Wallis and Roberts 1965, p. 385).</a:t>
            </a:r>
          </a:p>
        </p:txBody>
      </p:sp>
    </p:spTree>
    <p:extLst>
      <p:ext uri="{BB962C8B-B14F-4D97-AF65-F5344CB8AC3E}">
        <p14:creationId xmlns:p14="http://schemas.microsoft.com/office/powerpoint/2010/main" val="2480972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361B108-9D22-E6A5-0DBF-66CA52926E31}"/>
              </a:ext>
            </a:extLst>
          </p:cNvPr>
          <p:cNvGraphicFramePr>
            <a:graphicFrameLocks noGrp="1"/>
          </p:cNvGraphicFramePr>
          <p:nvPr/>
        </p:nvGraphicFramePr>
        <p:xfrm>
          <a:off x="3048000" y="1744758"/>
          <a:ext cx="6229350" cy="3170619"/>
        </p:xfrm>
        <a:graphic>
          <a:graphicData uri="http://schemas.openxmlformats.org/drawingml/2006/table">
            <a:tbl>
              <a:tblPr firstRow="1" firstCol="1" bandRow="1"/>
              <a:tblGrid>
                <a:gridCol w="3114675">
                  <a:extLst>
                    <a:ext uri="{9D8B030D-6E8A-4147-A177-3AD203B41FA5}">
                      <a16:colId xmlns:a16="http://schemas.microsoft.com/office/drawing/2014/main" val="20000"/>
                    </a:ext>
                  </a:extLst>
                </a:gridCol>
                <a:gridCol w="3114675">
                  <a:extLst>
                    <a:ext uri="{9D8B030D-6E8A-4147-A177-3AD203B41FA5}">
                      <a16:colId xmlns:a16="http://schemas.microsoft.com/office/drawing/2014/main" val="20001"/>
                    </a:ext>
                  </a:extLst>
                </a:gridCol>
              </a:tblGrid>
              <a:tr h="746919">
                <a:tc gridSpan="2">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algn="ctr">
                        <a:lnSpc>
                          <a:spcPct val="107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OLS estimates of the relationship between years of schooling and ln(wages)</a:t>
                      </a:r>
                    </a:p>
                    <a:p>
                      <a:pPr marL="0" marR="0" algn="ctr">
                        <a:lnSpc>
                          <a:spcPct val="107000"/>
                        </a:lnSpc>
                        <a:spcBef>
                          <a:spcPts val="0"/>
                        </a:spcBef>
                        <a:spcAft>
                          <a:spcPts val="0"/>
                        </a:spcAft>
                      </a:pP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100" b="0" baseline="0" dirty="0">
                          <a:effectLst/>
                          <a:latin typeface="Calibri" panose="020F0502020204030204" pitchFamily="34" charset="0"/>
                          <a:ea typeface="Calibri" panose="020F0502020204030204" pitchFamily="34" charset="0"/>
                          <a:cs typeface="Times New Roman" panose="02020603050405020304" pitchFamily="18" charset="0"/>
                        </a:rPr>
                        <a:t>                                       </a:t>
                      </a:r>
                      <a:r>
                        <a:rPr lang="en-US" sz="1200" b="0" baseline="0" dirty="0">
                          <a:effectLst/>
                          <a:latin typeface="Calibri" panose="020F0502020204030204" pitchFamily="34" charset="0"/>
                          <a:ea typeface="Calibri" panose="020F0502020204030204" pitchFamily="34" charset="0"/>
                          <a:cs typeface="Times New Roman" panose="02020603050405020304" pitchFamily="18" charset="0"/>
                        </a:rPr>
                        <a:t>Insignificant </a:t>
                      </a:r>
                      <a:r>
                        <a:rPr lang="en-US" sz="1100" b="0" baseline="0" dirty="0">
                          <a:effectLst/>
                          <a:latin typeface="Calibri" panose="020F0502020204030204" pitchFamily="34" charset="0"/>
                          <a:ea typeface="Calibri" panose="020F0502020204030204" pitchFamily="34" charset="0"/>
                          <a:cs typeface="Times New Roman" panose="02020603050405020304" pitchFamily="18" charset="0"/>
                        </a:rPr>
                        <a:t>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Significant              </a:t>
                      </a:r>
                      <a:endParaRPr lang="en-US" sz="12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0"/>
                  </a:ext>
                </a:extLst>
              </a:tr>
              <a:tr h="822325">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10920">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.0012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.0012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53695">
                <a:tc gridSpan="2">
                  <a:txBody>
                    <a:bodyPr/>
                    <a:lstStyle>
                      <a:lvl1pPr marL="0" algn="l" defTabSz="685800" rtl="0" eaLnBrk="1" latinLnBrk="0" hangingPunct="1">
                        <a:defRPr sz="1350" kern="1200">
                          <a:solidFill>
                            <a:schemeClr val="tx1"/>
                          </a:solidFill>
                          <a:latin typeface="Arial"/>
                        </a:defRPr>
                      </a:lvl1pPr>
                      <a:lvl2pPr marL="342900" algn="l" defTabSz="685800" rtl="0" eaLnBrk="1" latinLnBrk="0" hangingPunct="1">
                        <a:defRPr sz="1350" kern="1200">
                          <a:solidFill>
                            <a:schemeClr val="tx1"/>
                          </a:solidFill>
                          <a:latin typeface="Arial"/>
                        </a:defRPr>
                      </a:lvl2pPr>
                      <a:lvl3pPr marL="685800" algn="l" defTabSz="685800" rtl="0" eaLnBrk="1" latinLnBrk="0" hangingPunct="1">
                        <a:defRPr sz="1350" kern="1200">
                          <a:solidFill>
                            <a:schemeClr val="tx1"/>
                          </a:solidFill>
                          <a:latin typeface="Arial"/>
                        </a:defRPr>
                      </a:lvl3pPr>
                      <a:lvl4pPr marL="1028700" algn="l" defTabSz="685800" rtl="0" eaLnBrk="1" latinLnBrk="0" hangingPunct="1">
                        <a:defRPr sz="1350" kern="1200">
                          <a:solidFill>
                            <a:schemeClr val="tx1"/>
                          </a:solidFill>
                          <a:latin typeface="Arial"/>
                        </a:defRPr>
                      </a:lvl4pPr>
                      <a:lvl5pPr marL="1371600" algn="l" defTabSz="685800" rtl="0" eaLnBrk="1" latinLnBrk="0" hangingPunct="1">
                        <a:defRPr sz="1350" kern="1200">
                          <a:solidFill>
                            <a:schemeClr val="tx1"/>
                          </a:solidFill>
                          <a:latin typeface="Arial"/>
                        </a:defRPr>
                      </a:lvl5pPr>
                      <a:lvl6pPr marL="1714500" algn="l" defTabSz="685800" rtl="0" eaLnBrk="1" latinLnBrk="0" hangingPunct="1">
                        <a:defRPr sz="1350" kern="1200">
                          <a:solidFill>
                            <a:schemeClr val="tx1"/>
                          </a:solidFill>
                          <a:latin typeface="Arial"/>
                        </a:defRPr>
                      </a:lvl6pPr>
                      <a:lvl7pPr marL="2057400" algn="l" defTabSz="685800" rtl="0" eaLnBrk="1" latinLnBrk="0" hangingPunct="1">
                        <a:defRPr sz="1350" kern="1200">
                          <a:solidFill>
                            <a:schemeClr val="tx1"/>
                          </a:solidFill>
                          <a:latin typeface="Arial"/>
                        </a:defRPr>
                      </a:lvl7pPr>
                      <a:lvl8pPr marL="2400300" algn="l" defTabSz="685800" rtl="0" eaLnBrk="1" latinLnBrk="0" hangingPunct="1">
                        <a:defRPr sz="1350" kern="1200">
                          <a:solidFill>
                            <a:schemeClr val="tx1"/>
                          </a:solidFill>
                          <a:latin typeface="Arial"/>
                        </a:defRPr>
                      </a:lvl8pPr>
                      <a:lvl9pPr marL="2743200" algn="l" defTabSz="685800" rtl="0" eaLnBrk="1" latinLnBrk="0" hangingPunct="1">
                        <a:defRPr sz="1350" kern="1200">
                          <a:solidFill>
                            <a:schemeClr val="tx1"/>
                          </a:solidFill>
                          <a:latin typeface="Arial"/>
                        </a:defRPr>
                      </a:lvl9pPr>
                    </a:lstStyle>
                    <a:p>
                      <a:pPr marL="0" marR="0" algn="just">
                        <a:spcBef>
                          <a:spcPts val="0"/>
                        </a:spcBef>
                        <a:spcAft>
                          <a:spcPts val="0"/>
                        </a:spcAft>
                      </a:pPr>
                      <a:r>
                        <a:rPr lang="en-US" sz="1200" kern="1200" dirty="0">
                          <a:solidFill>
                            <a:srgbClr val="000000"/>
                          </a:solidFill>
                          <a:effectLst/>
                          <a:latin typeface="Arial" panose="020B0604020202020204" pitchFamily="34" charset="0"/>
                          <a:ea typeface="Times New Roman" panose="02020603050405020304" pitchFamily="18" charset="0"/>
                        </a:rPr>
                        <a:t>Note: Standard</a:t>
                      </a:r>
                      <a:r>
                        <a:rPr lang="en-US" sz="1200" kern="1200" baseline="0" dirty="0">
                          <a:solidFill>
                            <a:srgbClr val="000000"/>
                          </a:solidFill>
                          <a:effectLst/>
                          <a:latin typeface="Arial" panose="020B0604020202020204" pitchFamily="34" charset="0"/>
                          <a:ea typeface="Times New Roman" panose="02020603050405020304" pitchFamily="18" charset="0"/>
                        </a:rPr>
                        <a:t> errors are reported in parentheses. </a:t>
                      </a:r>
                      <a:endParaRPr lang="en-US" sz="1200" dirty="0">
                        <a:effectLst/>
                        <a:latin typeface="Calibri" panose="020F0502020204030204" pitchFamily="34" charset="0"/>
                        <a:ea typeface="Times New Roman" panose="02020603050405020304" pitchFamily="18" charset="0"/>
                      </a:endParaRPr>
                    </a:p>
                    <a:p>
                      <a:pPr marL="0" marR="0">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6" name="Rectangle 5">
            <a:extLst>
              <a:ext uri="{FF2B5EF4-FFF2-40B4-BE49-F238E27FC236}">
                <a16:creationId xmlns:a16="http://schemas.microsoft.com/office/drawing/2014/main" id="{6ABCA02D-7A70-A140-7045-97B3D3D5D6A2}"/>
              </a:ext>
            </a:extLst>
          </p:cNvPr>
          <p:cNvSpPr/>
          <p:nvPr/>
        </p:nvSpPr>
        <p:spPr>
          <a:xfrm>
            <a:off x="2161857" y="2971800"/>
            <a:ext cx="513282" cy="369332"/>
          </a:xfrm>
          <a:prstGeom prst="rect">
            <a:avLst/>
          </a:prstGeom>
        </p:spPr>
        <p:txBody>
          <a:bodyPr wrap="none">
            <a:spAutoFit/>
          </a:bodyPr>
          <a:lstStyle/>
          <a:p>
            <a:pPr>
              <a:defRPr/>
            </a:pPr>
            <a:r>
              <a:rPr lang="en-US" kern="0" dirty="0">
                <a:solidFill>
                  <a:prstClr val="black"/>
                </a:solidFill>
              </a:rPr>
              <a:t>BIG</a:t>
            </a:r>
          </a:p>
        </p:txBody>
      </p:sp>
      <p:sp>
        <p:nvSpPr>
          <p:cNvPr id="7" name="Rectangle 6">
            <a:extLst>
              <a:ext uri="{FF2B5EF4-FFF2-40B4-BE49-F238E27FC236}">
                <a16:creationId xmlns:a16="http://schemas.microsoft.com/office/drawing/2014/main" id="{F548E7D5-94DB-BF8A-880D-5F7AA91A3FC9}"/>
              </a:ext>
            </a:extLst>
          </p:cNvPr>
          <p:cNvSpPr/>
          <p:nvPr/>
        </p:nvSpPr>
        <p:spPr>
          <a:xfrm>
            <a:off x="1919803" y="3810000"/>
            <a:ext cx="734496" cy="369332"/>
          </a:xfrm>
          <a:prstGeom prst="rect">
            <a:avLst/>
          </a:prstGeom>
        </p:spPr>
        <p:txBody>
          <a:bodyPr wrap="none">
            <a:spAutoFit/>
          </a:bodyPr>
          <a:lstStyle/>
          <a:p>
            <a:pPr>
              <a:defRPr/>
            </a:pPr>
            <a:r>
              <a:rPr lang="en-US" kern="0" dirty="0">
                <a:solidFill>
                  <a:prstClr val="black"/>
                </a:solidFill>
              </a:rPr>
              <a:t>    </a:t>
            </a:r>
            <a:r>
              <a:rPr lang="en-US" sz="1200" kern="0" dirty="0">
                <a:solidFill>
                  <a:prstClr val="black"/>
                </a:solidFill>
              </a:rPr>
              <a:t>Small</a:t>
            </a:r>
          </a:p>
        </p:txBody>
      </p:sp>
      <p:sp>
        <p:nvSpPr>
          <p:cNvPr id="8" name="Rectangle 7">
            <a:extLst>
              <a:ext uri="{FF2B5EF4-FFF2-40B4-BE49-F238E27FC236}">
                <a16:creationId xmlns:a16="http://schemas.microsoft.com/office/drawing/2014/main" id="{5F1BCC78-E69C-A059-9BE0-48D75EAE35BF}"/>
              </a:ext>
            </a:extLst>
          </p:cNvPr>
          <p:cNvSpPr/>
          <p:nvPr/>
        </p:nvSpPr>
        <p:spPr>
          <a:xfrm>
            <a:off x="3351499" y="304801"/>
            <a:ext cx="5489003" cy="497059"/>
          </a:xfrm>
          <a:prstGeom prst="rect">
            <a:avLst/>
          </a:prstGeom>
        </p:spPr>
        <p:txBody>
          <a:bodyPr wrap="non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sym typeface="Symbol" panose="05050102010706020507" pitchFamily="18" charset="2"/>
              </a:rPr>
              <a:t>Magnitude and Significance</a:t>
            </a:r>
          </a:p>
        </p:txBody>
      </p:sp>
    </p:spTree>
    <p:extLst>
      <p:ext uri="{BB962C8B-B14F-4D97-AF65-F5344CB8AC3E}">
        <p14:creationId xmlns:p14="http://schemas.microsoft.com/office/powerpoint/2010/main" val="2079246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3048000" y="381001"/>
          <a:ext cx="6229350" cy="3170619"/>
        </p:xfrm>
        <a:graphic>
          <a:graphicData uri="http://schemas.openxmlformats.org/drawingml/2006/table">
            <a:tbl>
              <a:tblPr firstRow="1" firstCol="1" bandRow="1"/>
              <a:tblGrid>
                <a:gridCol w="3114675">
                  <a:extLst>
                    <a:ext uri="{9D8B030D-6E8A-4147-A177-3AD203B41FA5}">
                      <a16:colId xmlns:a16="http://schemas.microsoft.com/office/drawing/2014/main" val="20000"/>
                    </a:ext>
                  </a:extLst>
                </a:gridCol>
                <a:gridCol w="3114675">
                  <a:extLst>
                    <a:ext uri="{9D8B030D-6E8A-4147-A177-3AD203B41FA5}">
                      <a16:colId xmlns:a16="http://schemas.microsoft.com/office/drawing/2014/main" val="20001"/>
                    </a:ext>
                  </a:extLst>
                </a:gridCol>
              </a:tblGrid>
              <a:tr h="746919">
                <a:tc gridSpan="2">
                  <a:txBody>
                    <a:bodyPr/>
                    <a:lstStyle/>
                    <a:p>
                      <a:pPr marL="0" marR="0" algn="ctr">
                        <a:lnSpc>
                          <a:spcPct val="107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OLS estimates of the relationship between years of schooling and ln(wages)</a:t>
                      </a:r>
                    </a:p>
                    <a:p>
                      <a:pPr marL="0" marR="0" algn="ctr">
                        <a:lnSpc>
                          <a:spcPct val="107000"/>
                        </a:lnSpc>
                        <a:spcBef>
                          <a:spcPts val="0"/>
                        </a:spcBef>
                        <a:spcAft>
                          <a:spcPts val="0"/>
                        </a:spcAft>
                      </a:pP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100" b="0" baseline="0" dirty="0">
                          <a:effectLst/>
                          <a:latin typeface="Calibri" panose="020F0502020204030204" pitchFamily="34" charset="0"/>
                          <a:ea typeface="Calibri" panose="020F0502020204030204" pitchFamily="34" charset="0"/>
                          <a:cs typeface="Times New Roman" panose="02020603050405020304" pitchFamily="18" charset="0"/>
                        </a:rPr>
                        <a:t>                                       </a:t>
                      </a:r>
                      <a:r>
                        <a:rPr lang="en-US" sz="1200" b="0" baseline="0" dirty="0">
                          <a:effectLst/>
                          <a:latin typeface="Calibri" panose="020F0502020204030204" pitchFamily="34" charset="0"/>
                          <a:ea typeface="Calibri" panose="020F0502020204030204" pitchFamily="34" charset="0"/>
                          <a:cs typeface="Times New Roman" panose="02020603050405020304" pitchFamily="18" charset="0"/>
                        </a:rPr>
                        <a:t>Insignificant </a:t>
                      </a:r>
                      <a:r>
                        <a:rPr lang="en-US" sz="1100" b="0" baseline="0" dirty="0">
                          <a:effectLst/>
                          <a:latin typeface="Calibri" panose="020F0502020204030204" pitchFamily="34" charset="0"/>
                          <a:ea typeface="Calibri" panose="020F0502020204030204" pitchFamily="34" charset="0"/>
                          <a:cs typeface="Times New Roman" panose="02020603050405020304" pitchFamily="18" charset="0"/>
                        </a:rPr>
                        <a:t>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Significant              </a:t>
                      </a:r>
                      <a:endParaRPr lang="en-US" sz="12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822325">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10920">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.0012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.0012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3695">
                <a:tc gridSpan="2">
                  <a:txBody>
                    <a:bodyPr/>
                    <a:lstStyle/>
                    <a:p>
                      <a:pPr marL="0" marR="0" algn="just">
                        <a:spcBef>
                          <a:spcPts val="0"/>
                        </a:spcBef>
                        <a:spcAft>
                          <a:spcPts val="0"/>
                        </a:spcAft>
                      </a:pPr>
                      <a:r>
                        <a:rPr lang="en-US" sz="1200" kern="1200" dirty="0">
                          <a:solidFill>
                            <a:srgbClr val="000000"/>
                          </a:solidFill>
                          <a:effectLst/>
                          <a:latin typeface="Arial" panose="020B0604020202020204" pitchFamily="34" charset="0"/>
                          <a:ea typeface="Times New Roman" panose="02020603050405020304" pitchFamily="18" charset="0"/>
                        </a:rPr>
                        <a:t>Note: Standard</a:t>
                      </a:r>
                      <a:r>
                        <a:rPr lang="en-US" sz="1200" kern="1200" baseline="0" dirty="0">
                          <a:solidFill>
                            <a:srgbClr val="000000"/>
                          </a:solidFill>
                          <a:effectLst/>
                          <a:latin typeface="Arial" panose="020B0604020202020204" pitchFamily="34" charset="0"/>
                          <a:ea typeface="Times New Roman" panose="02020603050405020304" pitchFamily="18" charset="0"/>
                        </a:rPr>
                        <a:t> errors are reported in parentheses. </a:t>
                      </a:r>
                      <a:endParaRPr lang="en-US" sz="1200" dirty="0">
                        <a:effectLst/>
                        <a:latin typeface="Calibri" panose="020F0502020204030204" pitchFamily="34" charset="0"/>
                        <a:ea typeface="Times New Roman" panose="02020603050405020304" pitchFamily="18" charset="0"/>
                      </a:endParaRPr>
                    </a:p>
                    <a:p>
                      <a:pPr marL="0" marR="0">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3" name="Rectangle 12"/>
          <p:cNvSpPr/>
          <p:nvPr/>
        </p:nvSpPr>
        <p:spPr>
          <a:xfrm>
            <a:off x="2134483" y="1606820"/>
            <a:ext cx="513282" cy="369332"/>
          </a:xfrm>
          <a:prstGeom prst="rect">
            <a:avLst/>
          </a:prstGeom>
        </p:spPr>
        <p:txBody>
          <a:bodyPr wrap="none">
            <a:spAutoFit/>
          </a:bodyPr>
          <a:lstStyle/>
          <a:p>
            <a:pPr>
              <a:defRPr/>
            </a:pPr>
            <a:r>
              <a:rPr lang="en-US" kern="0" dirty="0">
                <a:solidFill>
                  <a:prstClr val="black"/>
                </a:solidFill>
              </a:rPr>
              <a:t>BIG</a:t>
            </a:r>
          </a:p>
        </p:txBody>
      </p:sp>
      <p:sp>
        <p:nvSpPr>
          <p:cNvPr id="15" name="Rectangle 14"/>
          <p:cNvSpPr/>
          <p:nvPr/>
        </p:nvSpPr>
        <p:spPr>
          <a:xfrm>
            <a:off x="2013455" y="2514600"/>
            <a:ext cx="734496" cy="369332"/>
          </a:xfrm>
          <a:prstGeom prst="rect">
            <a:avLst/>
          </a:prstGeom>
        </p:spPr>
        <p:txBody>
          <a:bodyPr wrap="none">
            <a:spAutoFit/>
          </a:bodyPr>
          <a:lstStyle/>
          <a:p>
            <a:pPr>
              <a:defRPr/>
            </a:pPr>
            <a:r>
              <a:rPr lang="en-US" kern="0" dirty="0">
                <a:solidFill>
                  <a:prstClr val="black"/>
                </a:solidFill>
              </a:rPr>
              <a:t>    </a:t>
            </a:r>
            <a:r>
              <a:rPr lang="en-US" sz="1200" kern="0" dirty="0">
                <a:solidFill>
                  <a:prstClr val="black"/>
                </a:solidFill>
              </a:rPr>
              <a:t>Small</a:t>
            </a:r>
          </a:p>
        </p:txBody>
      </p:sp>
      <p:sp>
        <p:nvSpPr>
          <p:cNvPr id="5" name="Oval 4"/>
          <p:cNvSpPr/>
          <p:nvPr/>
        </p:nvSpPr>
        <p:spPr bwMode="auto">
          <a:xfrm>
            <a:off x="1495004" y="1447800"/>
            <a:ext cx="1905000" cy="609600"/>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defRPr/>
            </a:pPr>
            <a:endParaRPr lang="en-US" sz="2400" kern="0">
              <a:solidFill>
                <a:srgbClr val="000000"/>
              </a:solidFill>
              <a:ea typeface="Geneva" pitchFamily="34"/>
              <a:cs typeface="Geneva" pitchFamily="34"/>
            </a:endParaRPr>
          </a:p>
        </p:txBody>
      </p:sp>
      <p:sp>
        <p:nvSpPr>
          <p:cNvPr id="6" name="TextBox 5"/>
          <p:cNvSpPr txBox="1"/>
          <p:nvPr/>
        </p:nvSpPr>
        <p:spPr>
          <a:xfrm flipH="1">
            <a:off x="2111557" y="3728091"/>
            <a:ext cx="7421881" cy="1477328"/>
          </a:xfrm>
          <a:prstGeom prst="rect">
            <a:avLst/>
          </a:prstGeom>
          <a:noFill/>
        </p:spPr>
        <p:txBody>
          <a:bodyPr wrap="square" rtlCol="0">
            <a:spAutoFit/>
          </a:bodyPr>
          <a:lstStyle/>
          <a:p>
            <a:pPr>
              <a:defRPr/>
            </a:pPr>
            <a:r>
              <a:rPr lang="en-US" sz="2400" kern="0" dirty="0">
                <a:solidFill>
                  <a:srgbClr val="FF0000"/>
                </a:solidFill>
                <a:latin typeface="Arial" panose="020B0604020202020204" pitchFamily="34" charset="0"/>
                <a:cs typeface="Arial" panose="020B0604020202020204" pitchFamily="34" charset="0"/>
              </a:rPr>
              <a:t>Why would we characterize these estimates as “BIG”?  Big relative to what? </a:t>
            </a:r>
          </a:p>
          <a:p>
            <a:pPr>
              <a:defRPr/>
            </a:pPr>
            <a:endParaRPr lang="en-US" sz="2400" kern="0" dirty="0">
              <a:solidFill>
                <a:srgbClr val="FF0000"/>
              </a:solidFill>
              <a:latin typeface="Arial" panose="020B0604020202020204" pitchFamily="34" charset="0"/>
              <a:cs typeface="Arial" panose="020B0604020202020204" pitchFamily="34" charset="0"/>
            </a:endParaRPr>
          </a:p>
          <a:p>
            <a:pPr>
              <a:defRPr/>
            </a:pPr>
            <a:endParaRPr lang="en-US" kern="0" dirty="0">
              <a:solidFill>
                <a:srgbClr val="FF0000"/>
              </a:solidFill>
            </a:endParaRPr>
          </a:p>
        </p:txBody>
      </p:sp>
    </p:spTree>
    <p:extLst>
      <p:ext uri="{BB962C8B-B14F-4D97-AF65-F5344CB8AC3E}">
        <p14:creationId xmlns:p14="http://schemas.microsoft.com/office/powerpoint/2010/main" val="1137442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3048000" y="381001"/>
          <a:ext cx="6229350" cy="3170619"/>
        </p:xfrm>
        <a:graphic>
          <a:graphicData uri="http://schemas.openxmlformats.org/drawingml/2006/table">
            <a:tbl>
              <a:tblPr firstRow="1" firstCol="1" bandRow="1"/>
              <a:tblGrid>
                <a:gridCol w="3114675">
                  <a:extLst>
                    <a:ext uri="{9D8B030D-6E8A-4147-A177-3AD203B41FA5}">
                      <a16:colId xmlns:a16="http://schemas.microsoft.com/office/drawing/2014/main" val="20000"/>
                    </a:ext>
                  </a:extLst>
                </a:gridCol>
                <a:gridCol w="3114675">
                  <a:extLst>
                    <a:ext uri="{9D8B030D-6E8A-4147-A177-3AD203B41FA5}">
                      <a16:colId xmlns:a16="http://schemas.microsoft.com/office/drawing/2014/main" val="20001"/>
                    </a:ext>
                  </a:extLst>
                </a:gridCol>
              </a:tblGrid>
              <a:tr h="746919">
                <a:tc gridSpan="2">
                  <a:txBody>
                    <a:bodyPr/>
                    <a:lstStyle/>
                    <a:p>
                      <a:pPr marL="0" marR="0" algn="ctr">
                        <a:lnSpc>
                          <a:spcPct val="107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OLS estimates of the relationship between years of schooling and ln(wages)</a:t>
                      </a:r>
                    </a:p>
                    <a:p>
                      <a:pPr marL="0" marR="0" algn="ctr">
                        <a:lnSpc>
                          <a:spcPct val="107000"/>
                        </a:lnSpc>
                        <a:spcBef>
                          <a:spcPts val="0"/>
                        </a:spcBef>
                        <a:spcAft>
                          <a:spcPts val="0"/>
                        </a:spcAft>
                      </a:pP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100" b="0" baseline="0" dirty="0">
                          <a:effectLst/>
                          <a:latin typeface="Calibri" panose="020F0502020204030204" pitchFamily="34" charset="0"/>
                          <a:ea typeface="Calibri" panose="020F0502020204030204" pitchFamily="34" charset="0"/>
                          <a:cs typeface="Times New Roman" panose="02020603050405020304" pitchFamily="18" charset="0"/>
                        </a:rPr>
                        <a:t>                                       </a:t>
                      </a:r>
                      <a:r>
                        <a:rPr lang="en-US" sz="1200" b="0" baseline="0" dirty="0">
                          <a:effectLst/>
                          <a:latin typeface="Calibri" panose="020F0502020204030204" pitchFamily="34" charset="0"/>
                          <a:ea typeface="Calibri" panose="020F0502020204030204" pitchFamily="34" charset="0"/>
                          <a:cs typeface="Times New Roman" panose="02020603050405020304" pitchFamily="18" charset="0"/>
                        </a:rPr>
                        <a:t>Insignificant </a:t>
                      </a:r>
                      <a:r>
                        <a:rPr lang="en-US" sz="1100" b="0" baseline="0" dirty="0">
                          <a:effectLst/>
                          <a:latin typeface="Calibri" panose="020F0502020204030204" pitchFamily="34" charset="0"/>
                          <a:ea typeface="Calibri" panose="020F0502020204030204" pitchFamily="34" charset="0"/>
                          <a:cs typeface="Times New Roman" panose="02020603050405020304" pitchFamily="18" charset="0"/>
                        </a:rPr>
                        <a:t>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Significant              </a:t>
                      </a:r>
                      <a:endParaRPr lang="en-US" sz="12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822325">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10920">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.0012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.0012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3695">
                <a:tc gridSpan="2">
                  <a:txBody>
                    <a:bodyPr/>
                    <a:lstStyle/>
                    <a:p>
                      <a:pPr marL="0" marR="0" algn="just">
                        <a:spcBef>
                          <a:spcPts val="0"/>
                        </a:spcBef>
                        <a:spcAft>
                          <a:spcPts val="0"/>
                        </a:spcAft>
                      </a:pPr>
                      <a:r>
                        <a:rPr lang="en-US" sz="1200" kern="1200" dirty="0">
                          <a:solidFill>
                            <a:srgbClr val="000000"/>
                          </a:solidFill>
                          <a:effectLst/>
                          <a:latin typeface="Arial" panose="020B0604020202020204" pitchFamily="34" charset="0"/>
                          <a:ea typeface="Times New Roman" panose="02020603050405020304" pitchFamily="18" charset="0"/>
                        </a:rPr>
                        <a:t>Note: Standard</a:t>
                      </a:r>
                      <a:r>
                        <a:rPr lang="en-US" sz="1200" kern="1200" baseline="0" dirty="0">
                          <a:solidFill>
                            <a:srgbClr val="000000"/>
                          </a:solidFill>
                          <a:effectLst/>
                          <a:latin typeface="Arial" panose="020B0604020202020204" pitchFamily="34" charset="0"/>
                          <a:ea typeface="Times New Roman" panose="02020603050405020304" pitchFamily="18" charset="0"/>
                        </a:rPr>
                        <a:t> errors are reported in parentheses. </a:t>
                      </a:r>
                      <a:endParaRPr lang="en-US" sz="1200" dirty="0">
                        <a:effectLst/>
                        <a:latin typeface="Calibri" panose="020F0502020204030204" pitchFamily="34" charset="0"/>
                        <a:ea typeface="Times New Roman" panose="02020603050405020304" pitchFamily="18" charset="0"/>
                      </a:endParaRPr>
                    </a:p>
                    <a:p>
                      <a:pPr marL="0" marR="0">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3" name="Rectangle 12"/>
          <p:cNvSpPr/>
          <p:nvPr/>
        </p:nvSpPr>
        <p:spPr>
          <a:xfrm>
            <a:off x="2134483" y="1606820"/>
            <a:ext cx="513282" cy="369332"/>
          </a:xfrm>
          <a:prstGeom prst="rect">
            <a:avLst/>
          </a:prstGeom>
        </p:spPr>
        <p:txBody>
          <a:bodyPr wrap="none">
            <a:spAutoFit/>
          </a:bodyPr>
          <a:lstStyle/>
          <a:p>
            <a:pPr>
              <a:defRPr/>
            </a:pPr>
            <a:r>
              <a:rPr lang="en-US" kern="0" dirty="0">
                <a:solidFill>
                  <a:prstClr val="black"/>
                </a:solidFill>
              </a:rPr>
              <a:t>BIG</a:t>
            </a:r>
          </a:p>
        </p:txBody>
      </p:sp>
      <p:sp>
        <p:nvSpPr>
          <p:cNvPr id="15" name="Rectangle 14"/>
          <p:cNvSpPr/>
          <p:nvPr/>
        </p:nvSpPr>
        <p:spPr>
          <a:xfrm>
            <a:off x="2013455" y="2514600"/>
            <a:ext cx="734496" cy="369332"/>
          </a:xfrm>
          <a:prstGeom prst="rect">
            <a:avLst/>
          </a:prstGeom>
        </p:spPr>
        <p:txBody>
          <a:bodyPr wrap="none">
            <a:spAutoFit/>
          </a:bodyPr>
          <a:lstStyle/>
          <a:p>
            <a:pPr>
              <a:defRPr/>
            </a:pPr>
            <a:r>
              <a:rPr lang="en-US" kern="0" dirty="0">
                <a:solidFill>
                  <a:prstClr val="black"/>
                </a:solidFill>
              </a:rPr>
              <a:t>    </a:t>
            </a:r>
            <a:r>
              <a:rPr lang="en-US" sz="1200" kern="0" dirty="0">
                <a:solidFill>
                  <a:prstClr val="black"/>
                </a:solidFill>
              </a:rPr>
              <a:t>Small</a:t>
            </a:r>
          </a:p>
        </p:txBody>
      </p:sp>
      <p:sp>
        <p:nvSpPr>
          <p:cNvPr id="5" name="Oval 4"/>
          <p:cNvSpPr/>
          <p:nvPr/>
        </p:nvSpPr>
        <p:spPr bwMode="auto">
          <a:xfrm>
            <a:off x="1495004" y="1447800"/>
            <a:ext cx="1905000" cy="609600"/>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defRPr/>
            </a:pPr>
            <a:endParaRPr lang="en-US" sz="2400" kern="0">
              <a:solidFill>
                <a:srgbClr val="000000"/>
              </a:solidFill>
              <a:ea typeface="Geneva" pitchFamily="34"/>
              <a:cs typeface="Geneva" pitchFamily="34"/>
            </a:endParaRPr>
          </a:p>
        </p:txBody>
      </p:sp>
      <p:sp>
        <p:nvSpPr>
          <p:cNvPr id="6" name="TextBox 5"/>
          <p:cNvSpPr txBox="1"/>
          <p:nvPr/>
        </p:nvSpPr>
        <p:spPr>
          <a:xfrm flipH="1">
            <a:off x="1711842" y="3728092"/>
            <a:ext cx="8452884" cy="3416320"/>
          </a:xfrm>
          <a:prstGeom prst="rect">
            <a:avLst/>
          </a:prstGeom>
          <a:noFill/>
        </p:spPr>
        <p:txBody>
          <a:bodyPr wrap="square" rtlCol="0">
            <a:spAutoFit/>
          </a:bodyPr>
          <a:lstStyle/>
          <a:p>
            <a:pPr>
              <a:defRPr/>
            </a:pPr>
            <a:r>
              <a:rPr lang="en-US" sz="2400" kern="0" dirty="0">
                <a:solidFill>
                  <a:srgbClr val="FF0000"/>
                </a:solidFill>
                <a:latin typeface="Arial" panose="020B0604020202020204" pitchFamily="34" charset="0"/>
                <a:cs typeface="Arial" panose="020B0604020202020204" pitchFamily="34" charset="0"/>
              </a:rPr>
              <a:t>Why would we characterize these estimates as “BIG”?  Big relative to what? </a:t>
            </a:r>
          </a:p>
          <a:p>
            <a:pPr>
              <a:defRPr/>
            </a:pPr>
            <a:endParaRPr lang="en-US" sz="2400" kern="0" dirty="0">
              <a:solidFill>
                <a:srgbClr val="FF0000"/>
              </a:solidFill>
              <a:latin typeface="Arial" panose="020B0604020202020204" pitchFamily="34" charset="0"/>
              <a:cs typeface="Arial" panose="020B0604020202020204" pitchFamily="34" charset="0"/>
            </a:endParaRPr>
          </a:p>
          <a:p>
            <a:pPr>
              <a:defRPr/>
            </a:pPr>
            <a:r>
              <a:rPr lang="en-US" sz="2400" kern="0" dirty="0">
                <a:solidFill>
                  <a:srgbClr val="FF0000"/>
                </a:solidFill>
                <a:latin typeface="Arial" panose="020B0604020202020204" pitchFamily="34" charset="0"/>
                <a:cs typeface="Arial" panose="020B0604020202020204" pitchFamily="34" charset="0"/>
              </a:rPr>
              <a:t>1. Relative to p</a:t>
            </a:r>
            <a:r>
              <a:rPr lang="en-US" sz="2400" kern="0" dirty="0" err="1">
                <a:solidFill>
                  <a:srgbClr val="FF0000"/>
                </a:solidFill>
                <a:latin typeface="Arial" panose="020B0604020202020204" pitchFamily="34" charset="0"/>
                <a:cs typeface="Arial" panose="020B0604020202020204" pitchFamily="34" charset="0"/>
              </a:rPr>
              <a:t>revious</a:t>
            </a:r>
            <a:r>
              <a:rPr lang="en-US" sz="2400" kern="0" dirty="0">
                <a:solidFill>
                  <a:srgbClr val="FF0000"/>
                </a:solidFill>
                <a:latin typeface="Arial" panose="020B0604020202020204" pitchFamily="34" charset="0"/>
                <a:cs typeface="Arial" panose="020B0604020202020204" pitchFamily="34" charset="0"/>
              </a:rPr>
              <a:t> estimates of the effect of schooling on wages…Cite the most important studies in this area (e.g., Angrist and Krueger 1991) or refer to a “stylized fact”.</a:t>
            </a:r>
          </a:p>
          <a:p>
            <a:pPr>
              <a:defRPr/>
            </a:pPr>
            <a:endParaRPr lang="en-US" kern="0" dirty="0">
              <a:solidFill>
                <a:srgbClr val="FF0000"/>
              </a:solidFill>
            </a:endParaRPr>
          </a:p>
          <a:p>
            <a:pPr>
              <a:defRPr/>
            </a:pPr>
            <a:endParaRPr lang="en-US" kern="0" dirty="0">
              <a:solidFill>
                <a:srgbClr val="FF0000"/>
              </a:solidFill>
            </a:endParaRPr>
          </a:p>
          <a:p>
            <a:pPr>
              <a:defRPr/>
            </a:pPr>
            <a:endParaRPr lang="en-US" kern="0" dirty="0">
              <a:solidFill>
                <a:srgbClr val="FF0000"/>
              </a:solidFill>
            </a:endParaRPr>
          </a:p>
          <a:p>
            <a:pPr>
              <a:defRPr/>
            </a:pPr>
            <a:endParaRPr lang="en-US" kern="0" dirty="0">
              <a:solidFill>
                <a:srgbClr val="FF0000"/>
              </a:solidFill>
            </a:endParaRPr>
          </a:p>
        </p:txBody>
      </p:sp>
    </p:spTree>
    <p:extLst>
      <p:ext uri="{BB962C8B-B14F-4D97-AF65-F5344CB8AC3E}">
        <p14:creationId xmlns:p14="http://schemas.microsoft.com/office/powerpoint/2010/main" val="1878332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3048000" y="381001"/>
          <a:ext cx="6229350" cy="3170619"/>
        </p:xfrm>
        <a:graphic>
          <a:graphicData uri="http://schemas.openxmlformats.org/drawingml/2006/table">
            <a:tbl>
              <a:tblPr firstRow="1" firstCol="1" bandRow="1"/>
              <a:tblGrid>
                <a:gridCol w="3114675">
                  <a:extLst>
                    <a:ext uri="{9D8B030D-6E8A-4147-A177-3AD203B41FA5}">
                      <a16:colId xmlns:a16="http://schemas.microsoft.com/office/drawing/2014/main" val="20000"/>
                    </a:ext>
                  </a:extLst>
                </a:gridCol>
                <a:gridCol w="3114675">
                  <a:extLst>
                    <a:ext uri="{9D8B030D-6E8A-4147-A177-3AD203B41FA5}">
                      <a16:colId xmlns:a16="http://schemas.microsoft.com/office/drawing/2014/main" val="20001"/>
                    </a:ext>
                  </a:extLst>
                </a:gridCol>
              </a:tblGrid>
              <a:tr h="746919">
                <a:tc gridSpan="2">
                  <a:txBody>
                    <a:bodyPr/>
                    <a:lstStyle/>
                    <a:p>
                      <a:pPr marL="0" marR="0" algn="ctr">
                        <a:lnSpc>
                          <a:spcPct val="107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OLS estimates of the relationship between years of schooling and ln(wages)</a:t>
                      </a:r>
                    </a:p>
                    <a:p>
                      <a:pPr marL="0" marR="0" algn="ctr">
                        <a:lnSpc>
                          <a:spcPct val="107000"/>
                        </a:lnSpc>
                        <a:spcBef>
                          <a:spcPts val="0"/>
                        </a:spcBef>
                        <a:spcAft>
                          <a:spcPts val="0"/>
                        </a:spcAft>
                      </a:pP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100" b="0" baseline="0" dirty="0">
                          <a:effectLst/>
                          <a:latin typeface="Calibri" panose="020F0502020204030204" pitchFamily="34" charset="0"/>
                          <a:ea typeface="Calibri" panose="020F0502020204030204" pitchFamily="34" charset="0"/>
                          <a:cs typeface="Times New Roman" panose="02020603050405020304" pitchFamily="18" charset="0"/>
                        </a:rPr>
                        <a:t>                                       </a:t>
                      </a:r>
                      <a:r>
                        <a:rPr lang="en-US" sz="1200" b="0" baseline="0" dirty="0">
                          <a:effectLst/>
                          <a:latin typeface="Calibri" panose="020F0502020204030204" pitchFamily="34" charset="0"/>
                          <a:ea typeface="Calibri" panose="020F0502020204030204" pitchFamily="34" charset="0"/>
                          <a:cs typeface="Times New Roman" panose="02020603050405020304" pitchFamily="18" charset="0"/>
                        </a:rPr>
                        <a:t>Insignificant </a:t>
                      </a:r>
                      <a:r>
                        <a:rPr lang="en-US" sz="1100" b="0" baseline="0" dirty="0">
                          <a:effectLst/>
                          <a:latin typeface="Calibri" panose="020F0502020204030204" pitchFamily="34" charset="0"/>
                          <a:ea typeface="Calibri" panose="020F0502020204030204" pitchFamily="34" charset="0"/>
                          <a:cs typeface="Times New Roman" panose="02020603050405020304" pitchFamily="18" charset="0"/>
                        </a:rPr>
                        <a:t>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Significant              </a:t>
                      </a:r>
                      <a:endParaRPr lang="en-US" sz="12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822325">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10920">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.0012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.0012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3695">
                <a:tc gridSpan="2">
                  <a:txBody>
                    <a:bodyPr/>
                    <a:lstStyle/>
                    <a:p>
                      <a:pPr marL="0" marR="0" algn="just">
                        <a:spcBef>
                          <a:spcPts val="0"/>
                        </a:spcBef>
                        <a:spcAft>
                          <a:spcPts val="0"/>
                        </a:spcAft>
                      </a:pPr>
                      <a:r>
                        <a:rPr lang="en-US" sz="1200" kern="1200" dirty="0">
                          <a:solidFill>
                            <a:srgbClr val="000000"/>
                          </a:solidFill>
                          <a:effectLst/>
                          <a:latin typeface="Arial" panose="020B0604020202020204" pitchFamily="34" charset="0"/>
                          <a:ea typeface="Times New Roman" panose="02020603050405020304" pitchFamily="18" charset="0"/>
                        </a:rPr>
                        <a:t>Note: Standard</a:t>
                      </a:r>
                      <a:r>
                        <a:rPr lang="en-US" sz="1200" kern="1200" baseline="0" dirty="0">
                          <a:solidFill>
                            <a:srgbClr val="000000"/>
                          </a:solidFill>
                          <a:effectLst/>
                          <a:latin typeface="Arial" panose="020B0604020202020204" pitchFamily="34" charset="0"/>
                          <a:ea typeface="Times New Roman" panose="02020603050405020304" pitchFamily="18" charset="0"/>
                        </a:rPr>
                        <a:t> errors are reported in parentheses. </a:t>
                      </a:r>
                      <a:endParaRPr lang="en-US" sz="1200" dirty="0">
                        <a:effectLst/>
                        <a:latin typeface="Calibri" panose="020F0502020204030204" pitchFamily="34" charset="0"/>
                        <a:ea typeface="Times New Roman" panose="02020603050405020304" pitchFamily="18" charset="0"/>
                      </a:endParaRPr>
                    </a:p>
                    <a:p>
                      <a:pPr marL="0" marR="0">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3" name="Rectangle 12"/>
          <p:cNvSpPr/>
          <p:nvPr/>
        </p:nvSpPr>
        <p:spPr>
          <a:xfrm>
            <a:off x="2134483" y="1606820"/>
            <a:ext cx="513282" cy="369332"/>
          </a:xfrm>
          <a:prstGeom prst="rect">
            <a:avLst/>
          </a:prstGeom>
        </p:spPr>
        <p:txBody>
          <a:bodyPr wrap="none">
            <a:spAutoFit/>
          </a:bodyPr>
          <a:lstStyle/>
          <a:p>
            <a:pPr>
              <a:defRPr/>
            </a:pPr>
            <a:r>
              <a:rPr lang="en-US" kern="0" dirty="0">
                <a:solidFill>
                  <a:prstClr val="black"/>
                </a:solidFill>
              </a:rPr>
              <a:t>BIG</a:t>
            </a:r>
          </a:p>
        </p:txBody>
      </p:sp>
      <p:sp>
        <p:nvSpPr>
          <p:cNvPr id="15" name="Rectangle 14"/>
          <p:cNvSpPr/>
          <p:nvPr/>
        </p:nvSpPr>
        <p:spPr>
          <a:xfrm>
            <a:off x="2013455" y="2514600"/>
            <a:ext cx="734496" cy="369332"/>
          </a:xfrm>
          <a:prstGeom prst="rect">
            <a:avLst/>
          </a:prstGeom>
        </p:spPr>
        <p:txBody>
          <a:bodyPr wrap="none">
            <a:spAutoFit/>
          </a:bodyPr>
          <a:lstStyle/>
          <a:p>
            <a:pPr>
              <a:defRPr/>
            </a:pPr>
            <a:r>
              <a:rPr lang="en-US" kern="0" dirty="0">
                <a:solidFill>
                  <a:prstClr val="black"/>
                </a:solidFill>
              </a:rPr>
              <a:t>    </a:t>
            </a:r>
            <a:r>
              <a:rPr lang="en-US" sz="1200" kern="0" dirty="0">
                <a:solidFill>
                  <a:prstClr val="black"/>
                </a:solidFill>
              </a:rPr>
              <a:t>Small</a:t>
            </a:r>
          </a:p>
        </p:txBody>
      </p:sp>
      <p:sp>
        <p:nvSpPr>
          <p:cNvPr id="5" name="Oval 4"/>
          <p:cNvSpPr/>
          <p:nvPr/>
        </p:nvSpPr>
        <p:spPr bwMode="auto">
          <a:xfrm>
            <a:off x="1495004" y="1447800"/>
            <a:ext cx="1905000" cy="609600"/>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defRPr/>
            </a:pPr>
            <a:endParaRPr lang="en-US" sz="2400" kern="0">
              <a:solidFill>
                <a:srgbClr val="000000"/>
              </a:solidFill>
              <a:ea typeface="Geneva" pitchFamily="34"/>
              <a:cs typeface="Geneva" pitchFamily="34"/>
            </a:endParaRPr>
          </a:p>
        </p:txBody>
      </p:sp>
      <p:sp>
        <p:nvSpPr>
          <p:cNvPr id="6" name="TextBox 5"/>
          <p:cNvSpPr txBox="1"/>
          <p:nvPr/>
        </p:nvSpPr>
        <p:spPr>
          <a:xfrm flipH="1">
            <a:off x="1678890" y="3710640"/>
            <a:ext cx="8967569" cy="3785652"/>
          </a:xfrm>
          <a:prstGeom prst="rect">
            <a:avLst/>
          </a:prstGeom>
          <a:noFill/>
        </p:spPr>
        <p:txBody>
          <a:bodyPr wrap="square" rtlCol="0">
            <a:spAutoFit/>
          </a:bodyPr>
          <a:lstStyle/>
          <a:p>
            <a:pPr>
              <a:defRPr/>
            </a:pPr>
            <a:r>
              <a:rPr lang="en-US" sz="2400" kern="0" dirty="0">
                <a:solidFill>
                  <a:srgbClr val="FF0000"/>
                </a:solidFill>
                <a:latin typeface="Arial" panose="020B0604020202020204" pitchFamily="34" charset="0"/>
                <a:cs typeface="Arial" panose="020B0604020202020204" pitchFamily="34" charset="0"/>
              </a:rPr>
              <a:t>Why would we characterize these estimates as “BIG”?  Big relative to what? </a:t>
            </a:r>
          </a:p>
          <a:p>
            <a:pPr>
              <a:defRPr/>
            </a:pPr>
            <a:endParaRPr lang="en-US" sz="2400" kern="0" dirty="0">
              <a:solidFill>
                <a:srgbClr val="FF0000"/>
              </a:solidFill>
              <a:latin typeface="Arial" panose="020B0604020202020204" pitchFamily="34" charset="0"/>
              <a:cs typeface="Arial" panose="020B0604020202020204" pitchFamily="34" charset="0"/>
            </a:endParaRPr>
          </a:p>
          <a:p>
            <a:pPr>
              <a:defRPr/>
            </a:pPr>
            <a:r>
              <a:rPr lang="en-US" sz="2400" kern="0" dirty="0">
                <a:solidFill>
                  <a:srgbClr val="FF0000"/>
                </a:solidFill>
                <a:latin typeface="Arial" panose="020B0604020202020204" pitchFamily="34" charset="0"/>
                <a:cs typeface="Arial" panose="020B0604020202020204" pitchFamily="34" charset="0"/>
              </a:rPr>
              <a:t>2. Relative to the effect of other policies or to an established benchmark/goal.  For instance, you could note that, according to your estimate, an additional year of schooling for Blacks would reduce the Black-White wage gap by 4 percentage points. </a:t>
            </a:r>
          </a:p>
          <a:p>
            <a:pPr>
              <a:defRPr/>
            </a:pPr>
            <a:endParaRPr lang="en-US" kern="0" dirty="0">
              <a:solidFill>
                <a:srgbClr val="FF0000"/>
              </a:solidFill>
            </a:endParaRPr>
          </a:p>
          <a:p>
            <a:pPr>
              <a:defRPr/>
            </a:pPr>
            <a:endParaRPr lang="en-US" kern="0" dirty="0">
              <a:solidFill>
                <a:srgbClr val="FF0000"/>
              </a:solidFill>
            </a:endParaRPr>
          </a:p>
          <a:p>
            <a:pPr>
              <a:defRPr/>
            </a:pPr>
            <a:endParaRPr lang="en-US" kern="0" dirty="0">
              <a:solidFill>
                <a:srgbClr val="FF0000"/>
              </a:solidFill>
            </a:endParaRPr>
          </a:p>
          <a:p>
            <a:pPr>
              <a:defRPr/>
            </a:pPr>
            <a:endParaRPr lang="en-US" kern="0" dirty="0">
              <a:solidFill>
                <a:srgbClr val="FF0000"/>
              </a:solidFill>
            </a:endParaRPr>
          </a:p>
        </p:txBody>
      </p:sp>
    </p:spTree>
    <p:extLst>
      <p:ext uri="{BB962C8B-B14F-4D97-AF65-F5344CB8AC3E}">
        <p14:creationId xmlns:p14="http://schemas.microsoft.com/office/powerpoint/2010/main" val="1486616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3048000" y="381001"/>
          <a:ext cx="6229350" cy="3170619"/>
        </p:xfrm>
        <a:graphic>
          <a:graphicData uri="http://schemas.openxmlformats.org/drawingml/2006/table">
            <a:tbl>
              <a:tblPr firstRow="1" firstCol="1" bandRow="1"/>
              <a:tblGrid>
                <a:gridCol w="3114675">
                  <a:extLst>
                    <a:ext uri="{9D8B030D-6E8A-4147-A177-3AD203B41FA5}">
                      <a16:colId xmlns:a16="http://schemas.microsoft.com/office/drawing/2014/main" val="20000"/>
                    </a:ext>
                  </a:extLst>
                </a:gridCol>
                <a:gridCol w="3114675">
                  <a:extLst>
                    <a:ext uri="{9D8B030D-6E8A-4147-A177-3AD203B41FA5}">
                      <a16:colId xmlns:a16="http://schemas.microsoft.com/office/drawing/2014/main" val="20001"/>
                    </a:ext>
                  </a:extLst>
                </a:gridCol>
              </a:tblGrid>
              <a:tr h="746919">
                <a:tc gridSpan="2">
                  <a:txBody>
                    <a:bodyPr/>
                    <a:lstStyle/>
                    <a:p>
                      <a:pPr marL="0" marR="0" algn="ctr">
                        <a:lnSpc>
                          <a:spcPct val="107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OLS estimates of the relationship between years of schooling and ln(wages)</a:t>
                      </a:r>
                    </a:p>
                    <a:p>
                      <a:pPr marL="0" marR="0" algn="ctr">
                        <a:lnSpc>
                          <a:spcPct val="107000"/>
                        </a:lnSpc>
                        <a:spcBef>
                          <a:spcPts val="0"/>
                        </a:spcBef>
                        <a:spcAft>
                          <a:spcPts val="0"/>
                        </a:spcAft>
                      </a:pP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100" b="0" baseline="0" dirty="0">
                          <a:effectLst/>
                          <a:latin typeface="Calibri" panose="020F0502020204030204" pitchFamily="34" charset="0"/>
                          <a:ea typeface="Calibri" panose="020F0502020204030204" pitchFamily="34" charset="0"/>
                          <a:cs typeface="Times New Roman" panose="02020603050405020304" pitchFamily="18" charset="0"/>
                        </a:rPr>
                        <a:t>                                       </a:t>
                      </a:r>
                      <a:r>
                        <a:rPr lang="en-US" sz="1200" b="0" baseline="0" dirty="0">
                          <a:effectLst/>
                          <a:latin typeface="Calibri" panose="020F0502020204030204" pitchFamily="34" charset="0"/>
                          <a:ea typeface="Calibri" panose="020F0502020204030204" pitchFamily="34" charset="0"/>
                          <a:cs typeface="Times New Roman" panose="02020603050405020304" pitchFamily="18" charset="0"/>
                        </a:rPr>
                        <a:t>Insignificant </a:t>
                      </a:r>
                      <a:r>
                        <a:rPr lang="en-US" sz="1100" b="0" baseline="0" dirty="0">
                          <a:effectLst/>
                          <a:latin typeface="Calibri" panose="020F0502020204030204" pitchFamily="34" charset="0"/>
                          <a:ea typeface="Calibri" panose="020F0502020204030204" pitchFamily="34" charset="0"/>
                          <a:cs typeface="Times New Roman" panose="02020603050405020304" pitchFamily="18" charset="0"/>
                        </a:rPr>
                        <a:t>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Significant              </a:t>
                      </a:r>
                      <a:endParaRPr lang="en-US" sz="12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822325">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10920">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.0012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.0012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a:effectLst/>
                          <a:latin typeface="Arial" panose="020B0604020202020204" pitchFamily="34" charset="0"/>
                          <a:ea typeface="Calibri" panose="020F0502020204030204" pitchFamily="34" charset="0"/>
                          <a:cs typeface="Times New Roman" panose="02020603050405020304" pitchFamily="18" charset="0"/>
                        </a:rPr>
                        <a:t>(.00001</a:t>
                      </a:r>
                      <a:r>
                        <a:rPr lang="en-US" sz="1400" dirty="0">
                          <a:effectLst/>
                          <a:latin typeface="Arial" panose="020B060402020202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3695">
                <a:tc gridSpan="2">
                  <a:txBody>
                    <a:bodyPr/>
                    <a:lstStyle/>
                    <a:p>
                      <a:pPr marL="0" marR="0" algn="just">
                        <a:spcBef>
                          <a:spcPts val="0"/>
                        </a:spcBef>
                        <a:spcAft>
                          <a:spcPts val="0"/>
                        </a:spcAft>
                      </a:pPr>
                      <a:r>
                        <a:rPr lang="en-US" sz="1200" kern="1200" dirty="0">
                          <a:solidFill>
                            <a:srgbClr val="000000"/>
                          </a:solidFill>
                          <a:effectLst/>
                          <a:latin typeface="Arial" panose="020B0604020202020204" pitchFamily="34" charset="0"/>
                          <a:ea typeface="Times New Roman" panose="02020603050405020304" pitchFamily="18" charset="0"/>
                        </a:rPr>
                        <a:t>Note: Standard</a:t>
                      </a:r>
                      <a:r>
                        <a:rPr lang="en-US" sz="1200" kern="1200" baseline="0" dirty="0">
                          <a:solidFill>
                            <a:srgbClr val="000000"/>
                          </a:solidFill>
                          <a:effectLst/>
                          <a:latin typeface="Arial" panose="020B0604020202020204" pitchFamily="34" charset="0"/>
                          <a:ea typeface="Times New Roman" panose="02020603050405020304" pitchFamily="18" charset="0"/>
                        </a:rPr>
                        <a:t> errors are reported in parentheses. </a:t>
                      </a:r>
                      <a:endParaRPr lang="en-US" sz="1200" dirty="0">
                        <a:effectLst/>
                        <a:latin typeface="Calibri" panose="020F0502020204030204" pitchFamily="34" charset="0"/>
                        <a:ea typeface="Times New Roman" panose="02020603050405020304" pitchFamily="18" charset="0"/>
                      </a:endParaRPr>
                    </a:p>
                    <a:p>
                      <a:pPr marL="0" marR="0">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3" name="Rectangle 12"/>
          <p:cNvSpPr/>
          <p:nvPr/>
        </p:nvSpPr>
        <p:spPr>
          <a:xfrm>
            <a:off x="2134483" y="1606820"/>
            <a:ext cx="513282" cy="369332"/>
          </a:xfrm>
          <a:prstGeom prst="rect">
            <a:avLst/>
          </a:prstGeom>
        </p:spPr>
        <p:txBody>
          <a:bodyPr wrap="none">
            <a:spAutoFit/>
          </a:bodyPr>
          <a:lstStyle/>
          <a:p>
            <a:pPr>
              <a:defRPr/>
            </a:pPr>
            <a:r>
              <a:rPr lang="en-US" kern="0" dirty="0">
                <a:solidFill>
                  <a:prstClr val="black"/>
                </a:solidFill>
              </a:rPr>
              <a:t>BIG</a:t>
            </a:r>
          </a:p>
        </p:txBody>
      </p:sp>
      <p:sp>
        <p:nvSpPr>
          <p:cNvPr id="15" name="Rectangle 14"/>
          <p:cNvSpPr/>
          <p:nvPr/>
        </p:nvSpPr>
        <p:spPr>
          <a:xfrm>
            <a:off x="2013455" y="2514600"/>
            <a:ext cx="734496" cy="369332"/>
          </a:xfrm>
          <a:prstGeom prst="rect">
            <a:avLst/>
          </a:prstGeom>
        </p:spPr>
        <p:txBody>
          <a:bodyPr wrap="none">
            <a:spAutoFit/>
          </a:bodyPr>
          <a:lstStyle/>
          <a:p>
            <a:pPr>
              <a:defRPr/>
            </a:pPr>
            <a:r>
              <a:rPr lang="en-US" kern="0" dirty="0">
                <a:solidFill>
                  <a:prstClr val="black"/>
                </a:solidFill>
              </a:rPr>
              <a:t>    </a:t>
            </a:r>
            <a:r>
              <a:rPr lang="en-US" sz="1200" kern="0" dirty="0">
                <a:solidFill>
                  <a:prstClr val="black"/>
                </a:solidFill>
              </a:rPr>
              <a:t>Small</a:t>
            </a:r>
          </a:p>
        </p:txBody>
      </p:sp>
      <p:sp>
        <p:nvSpPr>
          <p:cNvPr id="5" name="Oval 4"/>
          <p:cNvSpPr/>
          <p:nvPr/>
        </p:nvSpPr>
        <p:spPr bwMode="auto">
          <a:xfrm>
            <a:off x="1495004" y="1447800"/>
            <a:ext cx="1905000" cy="609600"/>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defRPr/>
            </a:pPr>
            <a:endParaRPr lang="en-US" sz="2400" kern="0">
              <a:solidFill>
                <a:srgbClr val="000000"/>
              </a:solidFill>
              <a:ea typeface="Geneva" pitchFamily="34"/>
              <a:cs typeface="Geneva" pitchFamily="34"/>
            </a:endParaRPr>
          </a:p>
        </p:txBody>
      </p:sp>
      <p:sp>
        <p:nvSpPr>
          <p:cNvPr id="6" name="TextBox 5"/>
          <p:cNvSpPr txBox="1"/>
          <p:nvPr/>
        </p:nvSpPr>
        <p:spPr>
          <a:xfrm flipH="1">
            <a:off x="1713225" y="3840539"/>
            <a:ext cx="8765550" cy="3139321"/>
          </a:xfrm>
          <a:prstGeom prst="rect">
            <a:avLst/>
          </a:prstGeom>
          <a:noFill/>
        </p:spPr>
        <p:txBody>
          <a:bodyPr wrap="square" rtlCol="0">
            <a:spAutoFit/>
          </a:bodyPr>
          <a:lstStyle/>
          <a:p>
            <a:pPr>
              <a:defRPr/>
            </a:pPr>
            <a:r>
              <a:rPr lang="en-US" sz="2400" kern="0" dirty="0">
                <a:solidFill>
                  <a:srgbClr val="FF0000"/>
                </a:solidFill>
                <a:latin typeface="Arial" panose="020B0604020202020204" pitchFamily="34" charset="0"/>
                <a:cs typeface="Arial" panose="020B0604020202020204" pitchFamily="34" charset="0"/>
              </a:rPr>
              <a:t>Why would we characterize these estimates as “BIG”?  Big relative to what? </a:t>
            </a:r>
          </a:p>
          <a:p>
            <a:pPr>
              <a:defRPr/>
            </a:pPr>
            <a:endParaRPr lang="en-US" sz="2400" kern="0" dirty="0">
              <a:solidFill>
                <a:srgbClr val="FF0000"/>
              </a:solidFill>
              <a:latin typeface="Arial" panose="020B0604020202020204" pitchFamily="34" charset="0"/>
              <a:cs typeface="Arial" panose="020B0604020202020204" pitchFamily="34" charset="0"/>
            </a:endParaRPr>
          </a:p>
          <a:p>
            <a:pPr>
              <a:defRPr/>
            </a:pPr>
            <a:r>
              <a:rPr lang="en-US" sz="2400" kern="0" dirty="0">
                <a:solidFill>
                  <a:srgbClr val="FF0000"/>
                </a:solidFill>
                <a:latin typeface="Arial" panose="020B0604020202020204" pitchFamily="34" charset="0"/>
                <a:cs typeface="Arial" panose="020B0604020202020204" pitchFamily="34" charset="0"/>
              </a:rPr>
              <a:t>3.  Relative to the mean wage in your sample, or to the change in wages from 1970 to 2015.  You’re looking for some way of anchoring the estimate and putting its magnitude into context...</a:t>
            </a:r>
          </a:p>
          <a:p>
            <a:pPr>
              <a:defRPr/>
            </a:pPr>
            <a:endParaRPr lang="en-US" kern="0" dirty="0">
              <a:solidFill>
                <a:srgbClr val="FF0000"/>
              </a:solidFill>
            </a:endParaRPr>
          </a:p>
          <a:p>
            <a:pPr>
              <a:defRPr/>
            </a:pPr>
            <a:endParaRPr lang="en-US" kern="0" dirty="0">
              <a:solidFill>
                <a:srgbClr val="FF0000"/>
              </a:solidFill>
            </a:endParaRPr>
          </a:p>
          <a:p>
            <a:pPr>
              <a:defRPr/>
            </a:pPr>
            <a:endParaRPr lang="en-US" kern="0" dirty="0">
              <a:solidFill>
                <a:srgbClr val="FF0000"/>
              </a:solidFill>
            </a:endParaRPr>
          </a:p>
        </p:txBody>
      </p:sp>
    </p:spTree>
    <p:extLst>
      <p:ext uri="{BB962C8B-B14F-4D97-AF65-F5344CB8AC3E}">
        <p14:creationId xmlns:p14="http://schemas.microsoft.com/office/powerpoint/2010/main" val="2741631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nvGraphicFramePr>
        <p:xfrm>
          <a:off x="3048000" y="381001"/>
          <a:ext cx="6229350" cy="3170619"/>
        </p:xfrm>
        <a:graphic>
          <a:graphicData uri="http://schemas.openxmlformats.org/drawingml/2006/table">
            <a:tbl>
              <a:tblPr firstRow="1" firstCol="1" bandRow="1"/>
              <a:tblGrid>
                <a:gridCol w="3114675">
                  <a:extLst>
                    <a:ext uri="{9D8B030D-6E8A-4147-A177-3AD203B41FA5}">
                      <a16:colId xmlns:a16="http://schemas.microsoft.com/office/drawing/2014/main" val="20000"/>
                    </a:ext>
                  </a:extLst>
                </a:gridCol>
                <a:gridCol w="3114675">
                  <a:extLst>
                    <a:ext uri="{9D8B030D-6E8A-4147-A177-3AD203B41FA5}">
                      <a16:colId xmlns:a16="http://schemas.microsoft.com/office/drawing/2014/main" val="20001"/>
                    </a:ext>
                  </a:extLst>
                </a:gridCol>
              </a:tblGrid>
              <a:tr h="746919">
                <a:tc gridSpan="2">
                  <a:txBody>
                    <a:bodyPr/>
                    <a:lstStyle/>
                    <a:p>
                      <a:pPr marL="0" marR="0" algn="ctr">
                        <a:lnSpc>
                          <a:spcPct val="107000"/>
                        </a:lnSpc>
                        <a:spcBef>
                          <a:spcPts val="0"/>
                        </a:spcBef>
                        <a:spcAft>
                          <a:spcPts val="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OLS estimates of the relationship between years of schooling and ln(wages)</a:t>
                      </a:r>
                    </a:p>
                    <a:p>
                      <a:pPr marL="0" marR="0" algn="ctr">
                        <a:lnSpc>
                          <a:spcPct val="107000"/>
                        </a:lnSpc>
                        <a:spcBef>
                          <a:spcPts val="0"/>
                        </a:spcBef>
                        <a:spcAft>
                          <a:spcPts val="0"/>
                        </a:spcAft>
                      </a:pPr>
                      <a:endParaRPr lang="en-US" sz="16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100" b="0" baseline="0" dirty="0">
                          <a:effectLst/>
                          <a:latin typeface="Calibri" panose="020F0502020204030204" pitchFamily="34" charset="0"/>
                          <a:ea typeface="Calibri" panose="020F0502020204030204" pitchFamily="34" charset="0"/>
                          <a:cs typeface="Times New Roman" panose="02020603050405020304" pitchFamily="18" charset="0"/>
                        </a:rPr>
                        <a:t>                                       </a:t>
                      </a:r>
                      <a:r>
                        <a:rPr lang="en-US" sz="1200" b="0" baseline="0" dirty="0">
                          <a:effectLst/>
                          <a:latin typeface="Calibri" panose="020F0502020204030204" pitchFamily="34" charset="0"/>
                          <a:ea typeface="Calibri" panose="020F0502020204030204" pitchFamily="34" charset="0"/>
                          <a:cs typeface="Times New Roman" panose="02020603050405020304" pitchFamily="18" charset="0"/>
                        </a:rPr>
                        <a:t>Insignificant </a:t>
                      </a:r>
                      <a:r>
                        <a:rPr lang="en-US" sz="1100" b="0" baseline="0" dirty="0">
                          <a:effectLst/>
                          <a:latin typeface="Calibri" panose="020F0502020204030204" pitchFamily="34" charset="0"/>
                          <a:ea typeface="Calibri" panose="020F0502020204030204" pitchFamily="34" charset="0"/>
                          <a:cs typeface="Times New Roman" panose="02020603050405020304" pitchFamily="18" charset="0"/>
                        </a:rPr>
                        <a:t>                                                                        </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Significant              </a:t>
                      </a:r>
                      <a:endParaRPr lang="en-US" sz="1200" b="1"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822325">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.15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10920">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.0012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.0012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400">
                          <a:effectLst/>
                          <a:latin typeface="Arial" panose="020B0604020202020204" pitchFamily="34" charset="0"/>
                          <a:ea typeface="Calibri" panose="020F0502020204030204" pitchFamily="34" charset="0"/>
                          <a:cs typeface="Times New Roman" panose="02020603050405020304" pitchFamily="18" charset="0"/>
                        </a:rPr>
                        <a:t>(.00001</a:t>
                      </a:r>
                      <a:r>
                        <a:rPr lang="en-US" sz="1400" dirty="0">
                          <a:effectLst/>
                          <a:latin typeface="Arial" panose="020B060402020202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3695">
                <a:tc gridSpan="2">
                  <a:txBody>
                    <a:bodyPr/>
                    <a:lstStyle/>
                    <a:p>
                      <a:pPr marL="0" marR="0" algn="just">
                        <a:spcBef>
                          <a:spcPts val="0"/>
                        </a:spcBef>
                        <a:spcAft>
                          <a:spcPts val="0"/>
                        </a:spcAft>
                      </a:pPr>
                      <a:r>
                        <a:rPr lang="en-US" sz="1200" kern="1200" dirty="0">
                          <a:solidFill>
                            <a:srgbClr val="000000"/>
                          </a:solidFill>
                          <a:effectLst/>
                          <a:latin typeface="Arial" panose="020B0604020202020204" pitchFamily="34" charset="0"/>
                          <a:ea typeface="Times New Roman" panose="02020603050405020304" pitchFamily="18" charset="0"/>
                        </a:rPr>
                        <a:t>Note: Standard</a:t>
                      </a:r>
                      <a:r>
                        <a:rPr lang="en-US" sz="1200" kern="1200" baseline="0" dirty="0">
                          <a:solidFill>
                            <a:srgbClr val="000000"/>
                          </a:solidFill>
                          <a:effectLst/>
                          <a:latin typeface="Arial" panose="020B0604020202020204" pitchFamily="34" charset="0"/>
                          <a:ea typeface="Times New Roman" panose="02020603050405020304" pitchFamily="18" charset="0"/>
                        </a:rPr>
                        <a:t> errors are reported in parentheses. </a:t>
                      </a:r>
                      <a:endParaRPr lang="en-US" sz="1200" dirty="0">
                        <a:effectLst/>
                        <a:latin typeface="Calibri" panose="020F0502020204030204" pitchFamily="34" charset="0"/>
                        <a:ea typeface="Times New Roman" panose="02020603050405020304" pitchFamily="18" charset="0"/>
                      </a:endParaRPr>
                    </a:p>
                    <a:p>
                      <a:pPr marL="0" marR="0">
                        <a:lnSpc>
                          <a:spcPct val="107000"/>
                        </a:lnSpc>
                        <a:spcBef>
                          <a:spcPts val="0"/>
                        </a:spcBef>
                        <a:spcAft>
                          <a:spcPts val="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3" name="Rectangle 12"/>
          <p:cNvSpPr/>
          <p:nvPr/>
        </p:nvSpPr>
        <p:spPr>
          <a:xfrm>
            <a:off x="2134484" y="1606820"/>
            <a:ext cx="582211" cy="369332"/>
          </a:xfrm>
          <a:prstGeom prst="rect">
            <a:avLst/>
          </a:prstGeom>
        </p:spPr>
        <p:txBody>
          <a:bodyPr wrap="none">
            <a:spAutoFit/>
          </a:bodyPr>
          <a:lstStyle/>
          <a:p>
            <a:pPr>
              <a:defRPr/>
            </a:pPr>
            <a:r>
              <a:rPr lang="en-US" kern="0" dirty="0">
                <a:solidFill>
                  <a:prstClr val="black"/>
                </a:solidFill>
                <a:latin typeface="Arial" pitchFamily="34" charset="0"/>
                <a:cs typeface="Arial" pitchFamily="34" charset="0"/>
              </a:rPr>
              <a:t>BIG</a:t>
            </a:r>
          </a:p>
        </p:txBody>
      </p:sp>
      <p:sp>
        <p:nvSpPr>
          <p:cNvPr id="15" name="Rectangle 14"/>
          <p:cNvSpPr/>
          <p:nvPr/>
        </p:nvSpPr>
        <p:spPr>
          <a:xfrm>
            <a:off x="2013456" y="2514600"/>
            <a:ext cx="824265" cy="369332"/>
          </a:xfrm>
          <a:prstGeom prst="rect">
            <a:avLst/>
          </a:prstGeom>
        </p:spPr>
        <p:txBody>
          <a:bodyPr wrap="none">
            <a:spAutoFit/>
          </a:bodyPr>
          <a:lstStyle/>
          <a:p>
            <a:pPr>
              <a:defRPr/>
            </a:pPr>
            <a:r>
              <a:rPr lang="en-US" kern="0" dirty="0">
                <a:solidFill>
                  <a:prstClr val="black"/>
                </a:solidFill>
                <a:latin typeface="Arial" pitchFamily="34" charset="0"/>
                <a:cs typeface="Arial" pitchFamily="34" charset="0"/>
              </a:rPr>
              <a:t>    </a:t>
            </a:r>
            <a:r>
              <a:rPr lang="en-US" sz="1200" kern="0" dirty="0">
                <a:solidFill>
                  <a:prstClr val="black"/>
                </a:solidFill>
                <a:latin typeface="Arial" pitchFamily="34" charset="0"/>
                <a:cs typeface="Arial" pitchFamily="34" charset="0"/>
              </a:rPr>
              <a:t>Small</a:t>
            </a:r>
          </a:p>
        </p:txBody>
      </p:sp>
      <p:sp>
        <p:nvSpPr>
          <p:cNvPr id="5" name="Oval 4"/>
          <p:cNvSpPr/>
          <p:nvPr/>
        </p:nvSpPr>
        <p:spPr bwMode="auto">
          <a:xfrm>
            <a:off x="1545866" y="2405527"/>
            <a:ext cx="1905000" cy="609600"/>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hangingPunct="0">
              <a:defRPr/>
            </a:pPr>
            <a:endParaRPr lang="en-US" sz="2400" kern="0">
              <a:solidFill>
                <a:srgbClr val="000000"/>
              </a:solidFill>
              <a:latin typeface="Arial" pitchFamily="34" charset="0"/>
              <a:ea typeface="Geneva" pitchFamily="34"/>
              <a:cs typeface="Geneva" pitchFamily="34"/>
            </a:endParaRPr>
          </a:p>
        </p:txBody>
      </p:sp>
      <p:sp>
        <p:nvSpPr>
          <p:cNvPr id="6" name="TextBox 5"/>
          <p:cNvSpPr txBox="1"/>
          <p:nvPr/>
        </p:nvSpPr>
        <p:spPr>
          <a:xfrm flipH="1">
            <a:off x="1608696" y="3797008"/>
            <a:ext cx="9107957" cy="3139321"/>
          </a:xfrm>
          <a:prstGeom prst="rect">
            <a:avLst/>
          </a:prstGeom>
          <a:noFill/>
        </p:spPr>
        <p:txBody>
          <a:bodyPr wrap="square" rtlCol="0">
            <a:spAutoFit/>
          </a:bodyPr>
          <a:lstStyle/>
          <a:p>
            <a:pPr>
              <a:defRPr/>
            </a:pPr>
            <a:r>
              <a:rPr lang="en-US" sz="2400" kern="0" dirty="0">
                <a:solidFill>
                  <a:srgbClr val="FF0000"/>
                </a:solidFill>
                <a:latin typeface="Arial" panose="020B0604020202020204" pitchFamily="34" charset="0"/>
                <a:cs typeface="Arial" pitchFamily="34" charset="0"/>
              </a:rPr>
              <a:t>Why would we characterize these estimates as “small”?  Small relative to what? </a:t>
            </a:r>
          </a:p>
          <a:p>
            <a:pPr>
              <a:defRPr/>
            </a:pPr>
            <a:endParaRPr lang="en-US" sz="2400" kern="0" dirty="0">
              <a:solidFill>
                <a:srgbClr val="FF0000"/>
              </a:solidFill>
              <a:latin typeface="Arial" panose="020B0604020202020204" pitchFamily="34" charset="0"/>
              <a:cs typeface="Arial" pitchFamily="34" charset="0"/>
            </a:endParaRPr>
          </a:p>
          <a:p>
            <a:pPr>
              <a:defRPr/>
            </a:pPr>
            <a:r>
              <a:rPr lang="en-US" sz="2400" kern="0" dirty="0">
                <a:solidFill>
                  <a:srgbClr val="FF0000"/>
                </a:solidFill>
                <a:latin typeface="Arial" panose="020B0604020202020204" pitchFamily="34" charset="0"/>
                <a:cs typeface="Arial" pitchFamily="34" charset="0"/>
              </a:rPr>
              <a:t>The above strategies still apply.  Often a good idea to point reader to the upper bound of the 95% CI.  Even the upper bound of the 95% CI is small relative to…  </a:t>
            </a:r>
          </a:p>
          <a:p>
            <a:pPr>
              <a:defRPr/>
            </a:pPr>
            <a:endParaRPr lang="en-US" kern="0" dirty="0">
              <a:solidFill>
                <a:srgbClr val="FF0000"/>
              </a:solidFill>
              <a:latin typeface="Arial" panose="020B0604020202020204" pitchFamily="34" charset="0"/>
              <a:cs typeface="Arial" pitchFamily="34" charset="0"/>
            </a:endParaRPr>
          </a:p>
          <a:p>
            <a:pPr>
              <a:defRPr/>
            </a:pPr>
            <a:endParaRPr lang="en-US" kern="0" dirty="0">
              <a:solidFill>
                <a:srgbClr val="FF0000"/>
              </a:solidFill>
              <a:latin typeface="Arial" panose="020B0604020202020204" pitchFamily="34" charset="0"/>
              <a:cs typeface="Arial" pitchFamily="34" charset="0"/>
            </a:endParaRPr>
          </a:p>
          <a:p>
            <a:pPr>
              <a:defRPr/>
            </a:pPr>
            <a:endParaRPr lang="en-US" kern="0" dirty="0">
              <a:solidFill>
                <a:srgbClr val="FF0000"/>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3653189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009-4254-D66B-5D47-09178A20914E}"/>
              </a:ext>
            </a:extLst>
          </p:cNvPr>
          <p:cNvSpPr>
            <a:spLocks noGrp="1"/>
          </p:cNvSpPr>
          <p:nvPr>
            <p:ph type="title"/>
          </p:nvPr>
        </p:nvSpPr>
        <p:spPr>
          <a:xfrm>
            <a:off x="3309551" y="2375285"/>
            <a:ext cx="5356654" cy="1325563"/>
          </a:xfrm>
        </p:spPr>
        <p:txBody>
          <a:bodyPr/>
          <a:lstStyle/>
          <a:p>
            <a:pPr algn="ctr"/>
            <a:r>
              <a:rPr lang="en-US" dirty="0">
                <a:latin typeface="Palatino Linotype" panose="02040502050505030304" pitchFamily="18" charset="0"/>
              </a:rPr>
              <a:t>Q&amp;A (≈ 5 minutes)</a:t>
            </a:r>
            <a:br>
              <a:rPr lang="en-US" dirty="0">
                <a:latin typeface="Palatino Linotype" panose="02040502050505030304" pitchFamily="18" charset="0"/>
              </a:rPr>
            </a:br>
            <a:endParaRPr lang="en-US" dirty="0">
              <a:latin typeface="Palatino Linotype" panose="02040502050505030304" pitchFamily="18" charset="0"/>
            </a:endParaRPr>
          </a:p>
        </p:txBody>
      </p:sp>
    </p:spTree>
    <p:extLst>
      <p:ext uri="{BB962C8B-B14F-4D97-AF65-F5344CB8AC3E}">
        <p14:creationId xmlns:p14="http://schemas.microsoft.com/office/powerpoint/2010/main" val="158930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DB0666-9FBC-4C42-15D4-9538271D7AF7}"/>
              </a:ext>
            </a:extLst>
          </p:cNvPr>
          <p:cNvSpPr txBox="1"/>
          <p:nvPr/>
        </p:nvSpPr>
        <p:spPr>
          <a:xfrm>
            <a:off x="1530184" y="538544"/>
            <a:ext cx="8723242" cy="2246769"/>
          </a:xfrm>
          <a:prstGeom prst="rect">
            <a:avLst/>
          </a:prstGeom>
          <a:noFill/>
        </p:spPr>
        <p:txBody>
          <a:bodyPr wrap="square" rtlCol="0">
            <a:spAutoFit/>
          </a:bodyPr>
          <a:lstStyle/>
          <a:p>
            <a:pPr>
              <a:defRPr/>
            </a:pPr>
            <a:r>
              <a:rPr lang="en-US" sz="2800" kern="0" dirty="0">
                <a:solidFill>
                  <a:srgbClr val="FF0000"/>
                </a:solidFill>
              </a:rPr>
              <a:t>I see manuscripts submitted to the </a:t>
            </a:r>
            <a:r>
              <a:rPr lang="en-US" sz="2800" i="1" kern="0" dirty="0">
                <a:solidFill>
                  <a:srgbClr val="FF0000"/>
                </a:solidFill>
              </a:rPr>
              <a:t>Journal of Policy Analysis and Management </a:t>
            </a:r>
            <a:r>
              <a:rPr lang="en-US" sz="2800" kern="0" dirty="0">
                <a:solidFill>
                  <a:srgbClr val="FF0000"/>
                </a:solidFill>
              </a:rPr>
              <a:t>(JPAM) with this type of phrasing all the time.  I imagine that some policy journals publish papers that use this type of phrasing, but JPAM, as a general rule, does not. </a:t>
            </a:r>
          </a:p>
        </p:txBody>
      </p:sp>
      <p:sp>
        <p:nvSpPr>
          <p:cNvPr id="2" name="TextBox 1">
            <a:extLst>
              <a:ext uri="{FF2B5EF4-FFF2-40B4-BE49-F238E27FC236}">
                <a16:creationId xmlns:a16="http://schemas.microsoft.com/office/drawing/2014/main" id="{9BA54724-DEBA-1630-23D2-A9D195256B6C}"/>
              </a:ext>
            </a:extLst>
          </p:cNvPr>
          <p:cNvSpPr txBox="1"/>
          <p:nvPr/>
        </p:nvSpPr>
        <p:spPr>
          <a:xfrm>
            <a:off x="716806" y="3811076"/>
            <a:ext cx="11183259" cy="1384995"/>
          </a:xfrm>
          <a:prstGeom prst="rect">
            <a:avLst/>
          </a:prstGeom>
          <a:noFill/>
        </p:spPr>
        <p:txBody>
          <a:bodyPr wrap="square">
            <a:spAutoFit/>
          </a:bodyPr>
          <a:lstStyle/>
          <a:p>
            <a:r>
              <a:rPr lang="en-US" sz="2800" dirty="0"/>
              <a:t>The current study, therefore, hypothesized that; H1: Media attention has a significant influence on COVID-19 vaccine hesitancy. H2: Media attention significantly influences fear of COVID-19 positively.</a:t>
            </a:r>
          </a:p>
        </p:txBody>
      </p:sp>
    </p:spTree>
    <p:extLst>
      <p:ext uri="{BB962C8B-B14F-4D97-AF65-F5344CB8AC3E}">
        <p14:creationId xmlns:p14="http://schemas.microsoft.com/office/powerpoint/2010/main" val="206798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34CCAD-F948-49AD-552A-F0BBA618ACF4}"/>
              </a:ext>
            </a:extLst>
          </p:cNvPr>
          <p:cNvSpPr txBox="1"/>
          <p:nvPr/>
        </p:nvSpPr>
        <p:spPr>
          <a:xfrm>
            <a:off x="2561618" y="3083548"/>
            <a:ext cx="830857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0000"/>
                </a:solidFill>
                <a:effectLst/>
                <a:uLnTx/>
                <a:uFillTx/>
                <a:latin typeface="Calibri" panose="020F0502020204030204"/>
                <a:ea typeface="+mn-ea"/>
                <a:cs typeface="+mn-cs"/>
              </a:rPr>
              <a:t>Written in past </a:t>
            </a:r>
            <a:r>
              <a:rPr lang="en-US" sz="2000" kern="0" dirty="0">
                <a:solidFill>
                  <a:srgbClr val="FF0000"/>
                </a:solidFill>
                <a:latin typeface="Calibri" panose="020F0502020204030204"/>
              </a:rPr>
              <a:t>tense and </a:t>
            </a:r>
            <a:r>
              <a:rPr kumimoji="0" lang="en-US" sz="2000" b="0" i="0" u="none" strike="noStrike" kern="0" cap="none" spc="0" normalizeH="0" baseline="0" noProof="0" dirty="0">
                <a:ln>
                  <a:noFill/>
                </a:ln>
                <a:solidFill>
                  <a:srgbClr val="FF0000"/>
                </a:solidFill>
                <a:effectLst/>
                <a:uLnTx/>
                <a:uFillTx/>
                <a:latin typeface="Calibri" panose="020F0502020204030204"/>
                <a:ea typeface="+mn-ea"/>
                <a:cs typeface="+mn-cs"/>
              </a:rPr>
              <a:t>third person</a:t>
            </a:r>
          </a:p>
        </p:txBody>
      </p:sp>
      <p:cxnSp>
        <p:nvCxnSpPr>
          <p:cNvPr id="10" name="Straight Arrow Connector 9">
            <a:extLst>
              <a:ext uri="{FF2B5EF4-FFF2-40B4-BE49-F238E27FC236}">
                <a16:creationId xmlns:a16="http://schemas.microsoft.com/office/drawing/2014/main" id="{10C36052-7D3C-1F7E-27D5-719CF30ACA6A}"/>
              </a:ext>
            </a:extLst>
          </p:cNvPr>
          <p:cNvCxnSpPr>
            <a:cxnSpLocks/>
          </p:cNvCxnSpPr>
          <p:nvPr/>
        </p:nvCxnSpPr>
        <p:spPr>
          <a:xfrm>
            <a:off x="3550596" y="3436712"/>
            <a:ext cx="77821" cy="266135"/>
          </a:xfrm>
          <a:prstGeom prst="straightConnector1">
            <a:avLst/>
          </a:prstGeom>
          <a:noFill/>
          <a:ln w="25400" cap="flat" cmpd="sng" algn="ctr">
            <a:solidFill>
              <a:srgbClr val="FF0000"/>
            </a:solidFill>
            <a:prstDash val="solid"/>
            <a:tailEnd type="triangle"/>
          </a:ln>
          <a:effectLst>
            <a:outerShdw blurRad="40000" dist="20000" dir="5400000" rotWithShape="0">
              <a:srgbClr val="000000">
                <a:alpha val="38000"/>
              </a:srgbClr>
            </a:outerShdw>
          </a:effectLst>
        </p:spPr>
      </p:cxnSp>
      <p:sp>
        <p:nvSpPr>
          <p:cNvPr id="2" name="TextBox 1">
            <a:extLst>
              <a:ext uri="{FF2B5EF4-FFF2-40B4-BE49-F238E27FC236}">
                <a16:creationId xmlns:a16="http://schemas.microsoft.com/office/drawing/2014/main" id="{9BA54724-DEBA-1630-23D2-A9D195256B6C}"/>
              </a:ext>
            </a:extLst>
          </p:cNvPr>
          <p:cNvSpPr txBox="1"/>
          <p:nvPr/>
        </p:nvSpPr>
        <p:spPr>
          <a:xfrm>
            <a:off x="716806" y="3811076"/>
            <a:ext cx="11183259"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current study, therefore, hypothesized that; H1: Media attention has a significant influence on COVID-19 vaccine hesitancy. H2: Media attention significantly influences fear of COVID-19 positively.</a:t>
            </a:r>
          </a:p>
        </p:txBody>
      </p:sp>
      <p:sp>
        <p:nvSpPr>
          <p:cNvPr id="3" name="Oval 2">
            <a:extLst>
              <a:ext uri="{FF2B5EF4-FFF2-40B4-BE49-F238E27FC236}">
                <a16:creationId xmlns:a16="http://schemas.microsoft.com/office/drawing/2014/main" id="{D142EF40-3690-4E4F-7B94-ADD0786268CC}"/>
              </a:ext>
            </a:extLst>
          </p:cNvPr>
          <p:cNvSpPr/>
          <p:nvPr/>
        </p:nvSpPr>
        <p:spPr>
          <a:xfrm>
            <a:off x="598053" y="3811076"/>
            <a:ext cx="6589555" cy="498277"/>
          </a:xfrm>
          <a:prstGeom prst="ellipse">
            <a:avLst/>
          </a:prstGeom>
          <a:noFill/>
          <a:ln w="31750" cap="flat" cmpd="sng" algn="ctr">
            <a:solidFill>
              <a:srgbClr val="FF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9" name="TextBox 4">
            <a:extLst>
              <a:ext uri="{FF2B5EF4-FFF2-40B4-BE49-F238E27FC236}">
                <a16:creationId xmlns:a16="http://schemas.microsoft.com/office/drawing/2014/main" id="{541432AD-15C8-4FDA-B44E-ED306247828E}"/>
              </a:ext>
            </a:extLst>
          </p:cNvPr>
          <p:cNvSpPr txBox="1"/>
          <p:nvPr/>
        </p:nvSpPr>
        <p:spPr>
          <a:xfrm>
            <a:off x="1530184" y="538544"/>
            <a:ext cx="8723242" cy="2246769"/>
          </a:xfrm>
          <a:prstGeom prst="rect">
            <a:avLst/>
          </a:prstGeom>
          <a:noFill/>
        </p:spPr>
        <p:txBody>
          <a:bodyPr wrap="square" rtlCol="0">
            <a:spAutoFit/>
          </a:bodyPr>
          <a:lstStyle/>
          <a:p>
            <a:pPr>
              <a:defRPr/>
            </a:pPr>
            <a:r>
              <a:rPr lang="en-US" sz="2800" kern="0" dirty="0">
                <a:solidFill>
                  <a:srgbClr val="FF0000"/>
                </a:solidFill>
              </a:rPr>
              <a:t>I see manuscripts submitted to the </a:t>
            </a:r>
            <a:r>
              <a:rPr lang="en-US" sz="2800" i="1" kern="0" dirty="0">
                <a:solidFill>
                  <a:srgbClr val="FF0000"/>
                </a:solidFill>
              </a:rPr>
              <a:t>Journal of Policy Analysis and Management </a:t>
            </a:r>
            <a:r>
              <a:rPr lang="en-US" sz="2800" kern="0" dirty="0">
                <a:solidFill>
                  <a:srgbClr val="FF0000"/>
                </a:solidFill>
              </a:rPr>
              <a:t>(JPAM) with this type of phrasing all the time.  I imagine that some policy journals publish papers that use this type of phrasing, but JPAM, as a general rule, does not. </a:t>
            </a:r>
          </a:p>
        </p:txBody>
      </p:sp>
    </p:spTree>
    <p:extLst>
      <p:ext uri="{BB962C8B-B14F-4D97-AF65-F5344CB8AC3E}">
        <p14:creationId xmlns:p14="http://schemas.microsoft.com/office/powerpoint/2010/main" val="131135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A54724-DEBA-1630-23D2-A9D195256B6C}"/>
              </a:ext>
            </a:extLst>
          </p:cNvPr>
          <p:cNvSpPr txBox="1"/>
          <p:nvPr/>
        </p:nvSpPr>
        <p:spPr>
          <a:xfrm>
            <a:off x="716806" y="3811076"/>
            <a:ext cx="11183259" cy="13849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current study, therefore, hypothesized that; H1: Media attention has a significant influence on COVID-19 vaccine hesitancy. H2: Media attention significantly influences fear of COVID-19 positively.</a:t>
            </a:r>
          </a:p>
        </p:txBody>
      </p:sp>
      <p:sp>
        <p:nvSpPr>
          <p:cNvPr id="4" name="Oval 3">
            <a:extLst>
              <a:ext uri="{FF2B5EF4-FFF2-40B4-BE49-F238E27FC236}">
                <a16:creationId xmlns:a16="http://schemas.microsoft.com/office/drawing/2014/main" id="{752C76D7-E698-15CA-849B-07D9FA6A5DB2}"/>
              </a:ext>
            </a:extLst>
          </p:cNvPr>
          <p:cNvSpPr/>
          <p:nvPr/>
        </p:nvSpPr>
        <p:spPr>
          <a:xfrm>
            <a:off x="568232" y="4269070"/>
            <a:ext cx="3525386" cy="419236"/>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defRPr/>
            </a:pPr>
            <a:endParaRPr lang="en-US">
              <a:solidFill>
                <a:prstClr val="white"/>
              </a:solidFill>
              <a:latin typeface="Calibri"/>
            </a:endParaRPr>
          </a:p>
        </p:txBody>
      </p:sp>
      <p:cxnSp>
        <p:nvCxnSpPr>
          <p:cNvPr id="6" name="Straight Arrow Connector 5">
            <a:extLst>
              <a:ext uri="{FF2B5EF4-FFF2-40B4-BE49-F238E27FC236}">
                <a16:creationId xmlns:a16="http://schemas.microsoft.com/office/drawing/2014/main" id="{00E0103B-93EF-A8DC-88B7-D0278F994D70}"/>
              </a:ext>
            </a:extLst>
          </p:cNvPr>
          <p:cNvCxnSpPr>
            <a:cxnSpLocks/>
          </p:cNvCxnSpPr>
          <p:nvPr/>
        </p:nvCxnSpPr>
        <p:spPr>
          <a:xfrm flipH="1" flipV="1">
            <a:off x="3785211" y="4688306"/>
            <a:ext cx="738151" cy="96575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B6CBE56A-84F2-A7B1-C558-A5485586953E}"/>
              </a:ext>
            </a:extLst>
          </p:cNvPr>
          <p:cNvSpPr txBox="1"/>
          <p:nvPr/>
        </p:nvSpPr>
        <p:spPr>
          <a:xfrm>
            <a:off x="4093618" y="5673191"/>
            <a:ext cx="8308571" cy="400110"/>
          </a:xfrm>
          <a:prstGeom prst="rect">
            <a:avLst/>
          </a:prstGeom>
          <a:noFill/>
        </p:spPr>
        <p:txBody>
          <a:bodyPr wrap="square" rtlCol="0">
            <a:spAutoFit/>
          </a:bodyPr>
          <a:lstStyle/>
          <a:p>
            <a:pPr fontAlgn="base">
              <a:spcBef>
                <a:spcPct val="0"/>
              </a:spcBef>
              <a:spcAft>
                <a:spcPct val="0"/>
              </a:spcAft>
              <a:defRPr/>
            </a:pPr>
            <a:r>
              <a:rPr lang="en-US" sz="2000" dirty="0">
                <a:solidFill>
                  <a:srgbClr val="FF0000"/>
                </a:solidFill>
                <a:latin typeface="Arial" pitchFamily="34" charset="0"/>
                <a:cs typeface="Arial" pitchFamily="34" charset="0"/>
              </a:rPr>
              <a:t>Conflates statistical significance and importance</a:t>
            </a:r>
          </a:p>
        </p:txBody>
      </p:sp>
      <p:sp>
        <p:nvSpPr>
          <p:cNvPr id="9" name="TextBox 4">
            <a:extLst>
              <a:ext uri="{FF2B5EF4-FFF2-40B4-BE49-F238E27FC236}">
                <a16:creationId xmlns:a16="http://schemas.microsoft.com/office/drawing/2014/main" id="{578019EF-2A79-4ED6-A1E1-6780B189879B}"/>
              </a:ext>
            </a:extLst>
          </p:cNvPr>
          <p:cNvSpPr txBox="1"/>
          <p:nvPr/>
        </p:nvSpPr>
        <p:spPr>
          <a:xfrm>
            <a:off x="1530184" y="538544"/>
            <a:ext cx="8723242" cy="2246769"/>
          </a:xfrm>
          <a:prstGeom prst="rect">
            <a:avLst/>
          </a:prstGeom>
          <a:noFill/>
        </p:spPr>
        <p:txBody>
          <a:bodyPr wrap="square" rtlCol="0">
            <a:spAutoFit/>
          </a:bodyPr>
          <a:lstStyle/>
          <a:p>
            <a:pPr>
              <a:defRPr/>
            </a:pPr>
            <a:r>
              <a:rPr lang="en-US" sz="2800" kern="0" dirty="0">
                <a:solidFill>
                  <a:srgbClr val="FF0000"/>
                </a:solidFill>
              </a:rPr>
              <a:t>I see manuscripts submitted to the </a:t>
            </a:r>
            <a:r>
              <a:rPr lang="en-US" sz="2800" i="1" kern="0" dirty="0">
                <a:solidFill>
                  <a:srgbClr val="FF0000"/>
                </a:solidFill>
              </a:rPr>
              <a:t>Journal of Policy Analysis and Management </a:t>
            </a:r>
            <a:r>
              <a:rPr lang="en-US" sz="2800" kern="0" dirty="0">
                <a:solidFill>
                  <a:srgbClr val="FF0000"/>
                </a:solidFill>
              </a:rPr>
              <a:t>(JPAM) with this type of phrasing all the time.  I imagine that some policy journals publish papers that use this type of phrasing, but JPAM, as a general rule, does not. </a:t>
            </a:r>
          </a:p>
        </p:txBody>
      </p:sp>
    </p:spTree>
    <p:extLst>
      <p:ext uri="{BB962C8B-B14F-4D97-AF65-F5344CB8AC3E}">
        <p14:creationId xmlns:p14="http://schemas.microsoft.com/office/powerpoint/2010/main" val="296488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2024025" y="914401"/>
            <a:ext cx="7571303" cy="535531"/>
          </a:xfrm>
          <a:prstGeom prst="rect">
            <a:avLst/>
          </a:prstGeom>
        </p:spPr>
        <p:txBody>
          <a:bodyPr wrap="none">
            <a:spAutoFit/>
          </a:bodyPr>
          <a:lstStyle/>
          <a:p>
            <a:pPr algn="ctr" eaLnBrk="0" hangingPunct="0">
              <a:lnSpc>
                <a:spcPct val="80000"/>
              </a:lnSpc>
              <a:spcBef>
                <a:spcPct val="20000"/>
              </a:spcBef>
              <a:defRPr/>
            </a:pPr>
            <a:r>
              <a:rPr lang="en-US" altLang="en-US" sz="3600" b="1" kern="0" dirty="0">
                <a:solidFill>
                  <a:prstClr val="black"/>
                </a:solidFill>
                <a:latin typeface="Arial" panose="020B0604020202020204" pitchFamily="34" charset="0"/>
                <a:cs typeface="Arial" panose="020B0604020202020204" pitchFamily="34" charset="0"/>
                <a:sym typeface="Symbol" panose="05050102010706020507" pitchFamily="18" charset="2"/>
              </a:rPr>
              <a:t>Style, Tone, Length and Grammar</a:t>
            </a:r>
          </a:p>
        </p:txBody>
      </p:sp>
      <p:sp>
        <p:nvSpPr>
          <p:cNvPr id="4" name="Rectangle 3">
            <a:extLst>
              <a:ext uri="{FF2B5EF4-FFF2-40B4-BE49-F238E27FC236}">
                <a16:creationId xmlns:a16="http://schemas.microsoft.com/office/drawing/2014/main" id="{0EA76FB2-E701-E444-A18B-58C0E4E76A1B}"/>
              </a:ext>
            </a:extLst>
          </p:cNvPr>
          <p:cNvSpPr txBox="1">
            <a:spLocks/>
          </p:cNvSpPr>
          <p:nvPr/>
        </p:nvSpPr>
        <p:spPr>
          <a:xfrm>
            <a:off x="1339702" y="1600200"/>
            <a:ext cx="9548038"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dirty="0">
                <a:solidFill>
                  <a:srgbClr val="000000"/>
                </a:solidFill>
                <a:latin typeface="Arial" panose="020B0604020202020204" pitchFamily="34" charset="0"/>
                <a:cs typeface="Arial" panose="020B0604020202020204" pitchFamily="34" charset="0"/>
              </a:rPr>
              <a:t>What type of journal are you targeting?</a:t>
            </a:r>
          </a:p>
          <a:p>
            <a:pPr lvl="1">
              <a:lnSpc>
                <a:spcPct val="90000"/>
              </a:lnSpc>
              <a:defRPr/>
            </a:pPr>
            <a:r>
              <a:rPr lang="en-US" altLang="en-US" sz="2400" dirty="0">
                <a:solidFill>
                  <a:srgbClr val="000000"/>
                </a:solidFill>
                <a:latin typeface="Arial" panose="020B0604020202020204" pitchFamily="34" charset="0"/>
                <a:cs typeface="Arial" panose="020B0604020202020204" pitchFamily="34" charset="0"/>
              </a:rPr>
              <a:t>Economics and, for instance, medical journals have distinctive styles</a:t>
            </a:r>
          </a:p>
          <a:p>
            <a:pPr marL="457200" lvl="1" indent="0">
              <a:lnSpc>
                <a:spcPct val="90000"/>
              </a:lnSpc>
              <a:buNone/>
              <a:defRPr/>
            </a:pPr>
            <a:endParaRPr lang="en-US" altLang="en-US" sz="2000" dirty="0">
              <a:solidFill>
                <a:srgbClr val="000000"/>
              </a:solidFill>
              <a:latin typeface="Palatino Linotype" panose="02040502050505030304" pitchFamily="18" charset="0"/>
              <a:cs typeface="Arial" panose="020B0604020202020204" pitchFamily="34" charset="0"/>
            </a:endParaRPr>
          </a:p>
          <a:p>
            <a:pPr>
              <a:lnSpc>
                <a:spcPct val="90000"/>
              </a:lnSpc>
              <a:defRPr/>
            </a:pPr>
            <a:r>
              <a:rPr lang="en-US" altLang="en-US" dirty="0">
                <a:solidFill>
                  <a:srgbClr val="000000"/>
                </a:solidFill>
                <a:latin typeface="Arial" panose="020B0604020202020204" pitchFamily="34" charset="0"/>
                <a:cs typeface="Arial" panose="020B0604020202020204" pitchFamily="34" charset="0"/>
              </a:rPr>
              <a:t>Let’s imagine that you’re targeting an economics journal</a:t>
            </a:r>
          </a:p>
          <a:p>
            <a:pPr lvl="1">
              <a:lnSpc>
                <a:spcPct val="90000"/>
              </a:lnSpc>
              <a:defRPr/>
            </a:pPr>
            <a:r>
              <a:rPr lang="en-US" altLang="en-US" sz="2400" dirty="0">
                <a:solidFill>
                  <a:srgbClr val="000000"/>
                </a:solidFill>
                <a:latin typeface="Arial" panose="020B0604020202020204" pitchFamily="34" charset="0"/>
                <a:cs typeface="Arial" panose="020B0604020202020204" pitchFamily="34" charset="0"/>
              </a:rPr>
              <a:t>Within economics, journals have distinctive styles</a:t>
            </a:r>
          </a:p>
          <a:p>
            <a:pPr lvl="1">
              <a:lnSpc>
                <a:spcPct val="90000"/>
              </a:lnSpc>
              <a:defRPr/>
            </a:pPr>
            <a:r>
              <a:rPr lang="en-US" altLang="en-US" sz="2400" dirty="0">
                <a:solidFill>
                  <a:srgbClr val="000000"/>
                </a:solidFill>
                <a:latin typeface="Arial" panose="020B0604020202020204" pitchFamily="34" charset="0"/>
                <a:cs typeface="Arial" panose="020B0604020202020204" pitchFamily="34" charset="0"/>
              </a:rPr>
              <a:t>Read a few articles in the journal that you’re targeting</a:t>
            </a:r>
          </a:p>
          <a:p>
            <a:pPr lvl="1">
              <a:lnSpc>
                <a:spcPct val="90000"/>
              </a:lnSpc>
              <a:defRPr/>
            </a:pPr>
            <a:r>
              <a:rPr lang="en-US" altLang="en-US" sz="2400" dirty="0">
                <a:solidFill>
                  <a:srgbClr val="000000"/>
                </a:solidFill>
                <a:latin typeface="Arial" panose="020B0604020202020204" pitchFamily="34" charset="0"/>
                <a:cs typeface="Arial" panose="020B0604020202020204" pitchFamily="34" charset="0"/>
              </a:rPr>
              <a:t>Let’s imagine that you’re targeting a field journal such as the </a:t>
            </a:r>
            <a:r>
              <a:rPr lang="en-US" altLang="en-US" sz="2400" i="1" dirty="0">
                <a:solidFill>
                  <a:srgbClr val="000000"/>
                </a:solidFill>
                <a:latin typeface="Arial" panose="020B0604020202020204" pitchFamily="34" charset="0"/>
                <a:cs typeface="Arial" panose="020B0604020202020204" pitchFamily="34" charset="0"/>
              </a:rPr>
              <a:t>Journal of Health Economics</a:t>
            </a:r>
            <a:r>
              <a:rPr lang="en-US" altLang="en-US" sz="2400" dirty="0">
                <a:solidFill>
                  <a:srgbClr val="000000"/>
                </a:solidFill>
                <a:latin typeface="Arial" panose="020B0604020202020204" pitchFamily="34" charset="0"/>
                <a:cs typeface="Arial" panose="020B0604020202020204" pitchFamily="34" charset="0"/>
              </a:rPr>
              <a:t>, </a:t>
            </a:r>
            <a:r>
              <a:rPr lang="en-US" altLang="en-US" sz="2400" i="1" dirty="0" err="1">
                <a:solidFill>
                  <a:srgbClr val="000000"/>
                </a:solidFill>
                <a:latin typeface="Arial" panose="020B0604020202020204" pitchFamily="34" charset="0"/>
                <a:cs typeface="Arial" panose="020B0604020202020204" pitchFamily="34" charset="0"/>
              </a:rPr>
              <a:t>Labour</a:t>
            </a:r>
            <a:r>
              <a:rPr lang="en-US" altLang="en-US" sz="2400" i="1" dirty="0">
                <a:solidFill>
                  <a:srgbClr val="000000"/>
                </a:solidFill>
                <a:latin typeface="Arial" panose="020B0604020202020204" pitchFamily="34" charset="0"/>
                <a:cs typeface="Arial" panose="020B0604020202020204" pitchFamily="34" charset="0"/>
              </a:rPr>
              <a:t> Economics</a:t>
            </a:r>
            <a:r>
              <a:rPr lang="en-US" altLang="en-US" sz="2400" dirty="0">
                <a:solidFill>
                  <a:srgbClr val="000000"/>
                </a:solidFill>
                <a:latin typeface="Arial" panose="020B0604020202020204" pitchFamily="34" charset="0"/>
                <a:cs typeface="Arial" panose="020B0604020202020204" pitchFamily="34" charset="0"/>
              </a:rPr>
              <a:t>,</a:t>
            </a:r>
            <a:r>
              <a:rPr lang="en-US" altLang="en-US" sz="2400" i="1" dirty="0">
                <a:solidFill>
                  <a:srgbClr val="000000"/>
                </a:solidFill>
                <a:latin typeface="Arial" panose="020B0604020202020204" pitchFamily="34" charset="0"/>
                <a:cs typeface="Arial" panose="020B0604020202020204" pitchFamily="34" charset="0"/>
              </a:rPr>
              <a:t> </a:t>
            </a:r>
            <a:r>
              <a:rPr lang="en-US" altLang="en-US" sz="2400" dirty="0">
                <a:solidFill>
                  <a:srgbClr val="000000"/>
                </a:solidFill>
                <a:latin typeface="Arial" panose="020B0604020202020204" pitchFamily="34" charset="0"/>
                <a:cs typeface="Arial" panose="020B0604020202020204" pitchFamily="34" charset="0"/>
              </a:rPr>
              <a:t>or the </a:t>
            </a:r>
            <a:r>
              <a:rPr lang="en-US" altLang="en-US" sz="2400" i="1" dirty="0">
                <a:solidFill>
                  <a:srgbClr val="000000"/>
                </a:solidFill>
                <a:latin typeface="Arial" panose="020B0604020202020204" pitchFamily="34" charset="0"/>
                <a:cs typeface="Arial" panose="020B0604020202020204" pitchFamily="34" charset="0"/>
              </a:rPr>
              <a:t>Journal of Public Economics</a:t>
            </a:r>
          </a:p>
          <a:p>
            <a:pPr lvl="1">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Tree>
    <p:extLst>
      <p:ext uri="{BB962C8B-B14F-4D97-AF65-F5344CB8AC3E}">
        <p14:creationId xmlns:p14="http://schemas.microsoft.com/office/powerpoint/2010/main" val="13004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505AF736-02A3-665C-73F0-E7F8E81D34BF}"/>
              </a:ext>
            </a:extLst>
          </p:cNvPr>
          <p:cNvSpPr txBox="1">
            <a:spLocks/>
          </p:cNvSpPr>
          <p:nvPr/>
        </p:nvSpPr>
        <p:spPr>
          <a:xfrm>
            <a:off x="1478605" y="1115423"/>
            <a:ext cx="9455285"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Engaging without being chatty or informal</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More formal than the language you hear being used in seminars</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Avoid “get” and “got”</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Avoid using contractions (e.g., won’t, don’t, can’t, shouldn’t) </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Avoid this construction: </a:t>
            </a:r>
          </a:p>
          <a:p>
            <a:pPr marL="457200" marR="0" lvl="1" indent="0" algn="l" defTabSz="457200" rtl="0" eaLnBrk="1" fontAlgn="auto" latinLnBrk="0" hangingPunct="1">
              <a:lnSpc>
                <a:spcPct val="90000"/>
              </a:lnSpc>
              <a:spcBef>
                <a:spcPct val="20000"/>
              </a:spcBef>
              <a:spcAft>
                <a:spcPts val="0"/>
              </a:spcAft>
              <a:buClrTx/>
              <a:buSzTx/>
              <a:buFont typeface="Arial"/>
              <a:buNone/>
              <a:tabLst/>
              <a:defRPr/>
            </a:pPr>
            <a:endParaRPr kumimoji="0" lang="en-US" altLang="en-US" sz="2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Arial" panose="020B0604020202020204" pitchFamily="34" charset="0"/>
            </a:endParaRPr>
          </a:p>
          <a:p>
            <a:pPr marL="457200" marR="0" lvl="1" indent="0" algn="l" defTabSz="457200" rtl="0" eaLnBrk="1" fontAlgn="auto" latinLnBrk="0" hangingPunct="1">
              <a:lnSpc>
                <a:spcPct val="90000"/>
              </a:lnSpc>
              <a:spcBef>
                <a:spcPct val="20000"/>
              </a:spcBef>
              <a:spcAft>
                <a:spcPts val="0"/>
              </a:spcAft>
              <a:buClrTx/>
              <a:buSzTx/>
              <a:buFont typeface="Arial"/>
              <a:buNone/>
              <a:tabLst/>
              <a:defRPr/>
            </a:pPr>
            <a:endParaRPr kumimoji="0" lang="en-US" altLang="en-US" sz="2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Arial" panose="020B0604020202020204" pitchFamily="34" charset="0"/>
            </a:endParaRPr>
          </a:p>
          <a:p>
            <a:pPr marL="457200" marR="0" lvl="1" indent="0" algn="l" defTabSz="457200" rtl="0" eaLnBrk="1" fontAlgn="auto" latinLnBrk="0" hangingPunct="1">
              <a:lnSpc>
                <a:spcPct val="90000"/>
              </a:lnSpc>
              <a:spcBef>
                <a:spcPct val="20000"/>
              </a:spcBef>
              <a:spcAft>
                <a:spcPts val="0"/>
              </a:spcAft>
              <a:buClrTx/>
              <a:buSzTx/>
              <a:buNone/>
              <a:tabLst/>
              <a:defRPr/>
            </a:pPr>
            <a:endParaRPr kumimoji="0" lang="en-US" altLang="en-US" sz="2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Arial" panose="020B0604020202020204" pitchFamily="34" charset="0"/>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457200" marR="0" lvl="1" indent="0" algn="l" defTabSz="457200" rtl="0" eaLnBrk="1" fontAlgn="auto" latinLnBrk="0" hangingPunct="1">
              <a:lnSpc>
                <a:spcPct val="90000"/>
              </a:lnSpc>
              <a:spcBef>
                <a:spcPct val="20000"/>
              </a:spcBef>
              <a:spcAft>
                <a:spcPts val="0"/>
              </a:spcAft>
              <a:buClrTx/>
              <a:buSzTx/>
              <a:buFont typeface="Arial"/>
              <a:buNone/>
              <a:tabLst/>
              <a:defRPr/>
            </a:pPr>
            <a:endPar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0" lang="en-US" altLang="en-US" sz="20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6" name="TextBox 5">
            <a:extLst>
              <a:ext uri="{FF2B5EF4-FFF2-40B4-BE49-F238E27FC236}">
                <a16:creationId xmlns:a16="http://schemas.microsoft.com/office/drawing/2014/main" id="{3C5CDFB2-BE58-C15F-3F78-609ABE1540FA}"/>
              </a:ext>
            </a:extLst>
          </p:cNvPr>
          <p:cNvSpPr txBox="1"/>
          <p:nvPr/>
        </p:nvSpPr>
        <p:spPr>
          <a:xfrm>
            <a:off x="3960628" y="4296233"/>
            <a:ext cx="632637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mn-ea"/>
                <a:cs typeface="+mn-cs"/>
              </a:rPr>
              <a:t>“…we use for our main calibration the value 0.38, i.e. the median of the elasticity estimates in the literature.”</a:t>
            </a:r>
          </a:p>
        </p:txBody>
      </p:sp>
      <p:sp>
        <p:nvSpPr>
          <p:cNvPr id="7" name="Rectangle 6">
            <a:extLst>
              <a:ext uri="{FF2B5EF4-FFF2-40B4-BE49-F238E27FC236}">
                <a16:creationId xmlns:a16="http://schemas.microsoft.com/office/drawing/2014/main" id="{5BE22F29-3820-2518-FD26-E2E0F60E677B}"/>
              </a:ext>
            </a:extLst>
          </p:cNvPr>
          <p:cNvSpPr/>
          <p:nvPr/>
        </p:nvSpPr>
        <p:spPr>
          <a:xfrm>
            <a:off x="4362192" y="550709"/>
            <a:ext cx="3467616" cy="535531"/>
          </a:xfrm>
          <a:prstGeom prst="rect">
            <a:avLst/>
          </a:prstGeom>
        </p:spPr>
        <p:txBody>
          <a:bodyPr wrap="none">
            <a:spAutoFit/>
          </a:bodyPr>
          <a:lstStyle/>
          <a:p>
            <a:pPr marL="0" marR="0" lvl="0" indent="0" algn="ctr" defTabSz="914400" rtl="0" eaLnBrk="0" fontAlgn="auto" latinLnBrk="0" hangingPunct="0">
              <a:lnSpc>
                <a:spcPct val="80000"/>
              </a:lnSpc>
              <a:spcBef>
                <a:spcPct val="20000"/>
              </a:spcBef>
              <a:spcAft>
                <a:spcPts val="0"/>
              </a:spcAft>
              <a:buClrTx/>
              <a:buSzTx/>
              <a:buFontTx/>
              <a:buNone/>
              <a:tabLst/>
              <a:defRPr/>
            </a:pPr>
            <a:r>
              <a:rPr kumimoji="0" lang="en-US" altLang="en-US" sz="36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sym typeface="Symbol" panose="05050102010706020507" pitchFamily="18" charset="2"/>
              </a:rPr>
              <a:t>Style and Tone</a:t>
            </a:r>
          </a:p>
        </p:txBody>
      </p:sp>
    </p:spTree>
    <p:extLst>
      <p:ext uri="{BB962C8B-B14F-4D97-AF65-F5344CB8AC3E}">
        <p14:creationId xmlns:p14="http://schemas.microsoft.com/office/powerpoint/2010/main" val="298612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505AF736-02A3-665C-73F0-E7F8E81D34BF}"/>
              </a:ext>
            </a:extLst>
          </p:cNvPr>
          <p:cNvSpPr txBox="1">
            <a:spLocks/>
          </p:cNvSpPr>
          <p:nvPr/>
        </p:nvSpPr>
        <p:spPr>
          <a:xfrm>
            <a:off x="1262973" y="802532"/>
            <a:ext cx="8970523"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0" lang="en-US" alt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Engaging without being chatty or informal</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More formal than the language you hear being used in seminars</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Avoid “get” and “got”</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Avoid using contractions (e.g., won’t, don’t, can’t, shouldn’t) </a:t>
            </a:r>
          </a:p>
          <a:p>
            <a:pPr marL="742950" marR="0" lvl="1" indent="-285750" algn="l" defTabSz="457200" rtl="0" eaLnBrk="1" fontAlgn="auto" latinLnBrk="0" hangingPunct="1">
              <a:lnSpc>
                <a:spcPct val="90000"/>
              </a:lnSpc>
              <a:spcBef>
                <a:spcPct val="20000"/>
              </a:spcBef>
              <a:spcAft>
                <a:spcPts val="0"/>
              </a:spcAft>
              <a:buClrTx/>
              <a:buSzTx/>
              <a:buFont typeface="Arial"/>
              <a:buChar char="–"/>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Avoid this construction: </a:t>
            </a:r>
          </a:p>
          <a:p>
            <a:pPr marL="457200" marR="0" lvl="1" indent="0" algn="l" defTabSz="457200" rtl="0" eaLnBrk="1" fontAlgn="auto" latinLnBrk="0" hangingPunct="1">
              <a:lnSpc>
                <a:spcPct val="90000"/>
              </a:lnSpc>
              <a:spcBef>
                <a:spcPct val="20000"/>
              </a:spcBef>
              <a:spcAft>
                <a:spcPts val="0"/>
              </a:spcAft>
              <a:buClrTx/>
              <a:buSzTx/>
              <a:buFont typeface="Arial"/>
              <a:buNone/>
              <a:tabLst/>
              <a:defRPr/>
            </a:pPr>
            <a:endParaRPr kumimoji="0" lang="en-US" altLang="en-US" sz="2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Arial" panose="020B0604020202020204" pitchFamily="34" charset="0"/>
            </a:endParaRPr>
          </a:p>
          <a:p>
            <a:pPr marL="457200" marR="0" lvl="1" indent="0" algn="l" defTabSz="457200" rtl="0" eaLnBrk="1" fontAlgn="auto" latinLnBrk="0" hangingPunct="1">
              <a:lnSpc>
                <a:spcPct val="90000"/>
              </a:lnSpc>
              <a:spcBef>
                <a:spcPct val="20000"/>
              </a:spcBef>
              <a:spcAft>
                <a:spcPts val="0"/>
              </a:spcAft>
              <a:buClrTx/>
              <a:buSzTx/>
              <a:buFont typeface="Arial"/>
              <a:buNone/>
              <a:tabLst/>
              <a:defRPr/>
            </a:pPr>
            <a:endParaRPr kumimoji="0" lang="en-US" altLang="en-US" sz="2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Arial" panose="020B0604020202020204" pitchFamily="34" charset="0"/>
            </a:endParaRPr>
          </a:p>
          <a:p>
            <a:pPr marL="457200" marR="0" lvl="1" indent="0" algn="l" defTabSz="457200" rtl="0" eaLnBrk="1" fontAlgn="auto" latinLnBrk="0" hangingPunct="1">
              <a:lnSpc>
                <a:spcPct val="90000"/>
              </a:lnSpc>
              <a:spcBef>
                <a:spcPct val="20000"/>
              </a:spcBef>
              <a:spcAft>
                <a:spcPts val="0"/>
              </a:spcAft>
              <a:buClrTx/>
              <a:buSzTx/>
              <a:buFont typeface="Arial"/>
              <a:buNone/>
              <a:tabLst/>
              <a:defRPr/>
            </a:pPr>
            <a:endParaRPr kumimoji="0" lang="en-US" altLang="en-US" sz="2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Arial" panose="020B0604020202020204" pitchFamily="34" charset="0"/>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90000"/>
              </a:lnSpc>
              <a:spcBef>
                <a:spcPct val="20000"/>
              </a:spcBef>
              <a:spcAft>
                <a:spcPts val="0"/>
              </a:spcAft>
              <a:buClrTx/>
              <a:buSzTx/>
              <a:buFont typeface="Arial"/>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457200" marR="0" lvl="1" indent="0" algn="l" defTabSz="457200" rtl="0" eaLnBrk="1" fontAlgn="auto" latinLnBrk="0" hangingPunct="1">
              <a:lnSpc>
                <a:spcPct val="90000"/>
              </a:lnSpc>
              <a:spcBef>
                <a:spcPct val="20000"/>
              </a:spcBef>
              <a:spcAft>
                <a:spcPts val="0"/>
              </a:spcAft>
              <a:buClrTx/>
              <a:buSzTx/>
              <a:buFont typeface="Arial"/>
              <a:buNone/>
              <a:tabLst/>
              <a:defRPr/>
            </a:pPr>
            <a:endPar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457200" rtl="0" eaLnBrk="1" fontAlgn="auto" latinLnBrk="0" hangingPunct="1">
              <a:lnSpc>
                <a:spcPct val="90000"/>
              </a:lnSpc>
              <a:spcBef>
                <a:spcPct val="20000"/>
              </a:spcBef>
              <a:spcAft>
                <a:spcPts val="0"/>
              </a:spcAft>
              <a:buClrTx/>
              <a:buSzTx/>
              <a:buFont typeface="Arial"/>
              <a:buChar char="•"/>
              <a:tabLst/>
              <a:defRPr/>
            </a:pPr>
            <a:endParaRPr kumimoji="0" lang="en-US" altLang="en-US" sz="20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sp>
        <p:nvSpPr>
          <p:cNvPr id="6" name="TextBox 5">
            <a:extLst>
              <a:ext uri="{FF2B5EF4-FFF2-40B4-BE49-F238E27FC236}">
                <a16:creationId xmlns:a16="http://schemas.microsoft.com/office/drawing/2014/main" id="{3C5CDFB2-BE58-C15F-3F78-609ABE1540FA}"/>
              </a:ext>
            </a:extLst>
          </p:cNvPr>
          <p:cNvSpPr txBox="1"/>
          <p:nvPr/>
        </p:nvSpPr>
        <p:spPr>
          <a:xfrm>
            <a:off x="3810400" y="3826579"/>
            <a:ext cx="57912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mn-ea"/>
                <a:cs typeface="+mn-cs"/>
              </a:rPr>
              <a:t>“…we use for our main calibration the value 0.38, i.e. the median of the elasticity estimates in the literature.”</a:t>
            </a:r>
          </a:p>
        </p:txBody>
      </p:sp>
      <p:sp>
        <p:nvSpPr>
          <p:cNvPr id="7" name="Rectangle 6">
            <a:extLst>
              <a:ext uri="{FF2B5EF4-FFF2-40B4-BE49-F238E27FC236}">
                <a16:creationId xmlns:a16="http://schemas.microsoft.com/office/drawing/2014/main" id="{5BE22F29-3820-2518-FD26-E2E0F60E677B}"/>
              </a:ext>
            </a:extLst>
          </p:cNvPr>
          <p:cNvSpPr/>
          <p:nvPr/>
        </p:nvSpPr>
        <p:spPr>
          <a:xfrm>
            <a:off x="4234455" y="381001"/>
            <a:ext cx="3467616" cy="535531"/>
          </a:xfrm>
          <a:prstGeom prst="rect">
            <a:avLst/>
          </a:prstGeom>
        </p:spPr>
        <p:txBody>
          <a:bodyPr wrap="none">
            <a:spAutoFit/>
          </a:bodyPr>
          <a:lstStyle/>
          <a:p>
            <a:pPr marL="0" marR="0" lvl="0" indent="0" algn="ctr" defTabSz="914400" rtl="0" eaLnBrk="0" fontAlgn="auto" latinLnBrk="0" hangingPunct="0">
              <a:lnSpc>
                <a:spcPct val="80000"/>
              </a:lnSpc>
              <a:spcBef>
                <a:spcPct val="20000"/>
              </a:spcBef>
              <a:spcAft>
                <a:spcPts val="0"/>
              </a:spcAft>
              <a:buClrTx/>
              <a:buSzTx/>
              <a:buFontTx/>
              <a:buNone/>
              <a:tabLst/>
              <a:defRPr/>
            </a:pPr>
            <a:r>
              <a:rPr kumimoji="0" lang="en-US" altLang="en-US" sz="36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sym typeface="Symbol" panose="05050102010706020507" pitchFamily="18" charset="2"/>
              </a:rPr>
              <a:t>Style and Tone</a:t>
            </a:r>
          </a:p>
        </p:txBody>
      </p:sp>
      <p:sp>
        <p:nvSpPr>
          <p:cNvPr id="12" name="TextBox 11">
            <a:extLst>
              <a:ext uri="{FF2B5EF4-FFF2-40B4-BE49-F238E27FC236}">
                <a16:creationId xmlns:a16="http://schemas.microsoft.com/office/drawing/2014/main" id="{B4E5BE0B-59D2-72DC-B4B1-6DC74584D006}"/>
              </a:ext>
            </a:extLst>
          </p:cNvPr>
          <p:cNvSpPr txBox="1"/>
          <p:nvPr/>
        </p:nvSpPr>
        <p:spPr>
          <a:xfrm>
            <a:off x="3810400" y="5220953"/>
            <a:ext cx="5289577"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mn-ea"/>
                <a:cs typeface="+mn-cs"/>
              </a:rPr>
              <a:t>“…we use for our main calibration the value 0.38 (i.e., the median of the elasticity estimates in the literature).”</a:t>
            </a:r>
          </a:p>
        </p:txBody>
      </p:sp>
      <p:cxnSp>
        <p:nvCxnSpPr>
          <p:cNvPr id="13" name="Straight Arrow Connector 12">
            <a:extLst>
              <a:ext uri="{FF2B5EF4-FFF2-40B4-BE49-F238E27FC236}">
                <a16:creationId xmlns:a16="http://schemas.microsoft.com/office/drawing/2014/main" id="{511DEE1B-4299-40AA-AFBC-EAE17C353AB6}"/>
              </a:ext>
            </a:extLst>
          </p:cNvPr>
          <p:cNvCxnSpPr>
            <a:cxnSpLocks/>
          </p:cNvCxnSpPr>
          <p:nvPr/>
        </p:nvCxnSpPr>
        <p:spPr>
          <a:xfrm flipH="1" flipV="1">
            <a:off x="9099977" y="5635256"/>
            <a:ext cx="811430" cy="297522"/>
          </a:xfrm>
          <a:prstGeom prst="straightConnector1">
            <a:avLst/>
          </a:prstGeom>
          <a:noFill/>
          <a:ln w="25400" cap="flat" cmpd="sng" algn="ctr">
            <a:solidFill>
              <a:srgbClr val="FF0000"/>
            </a:solidFill>
            <a:prstDash val="solid"/>
            <a:tailEnd type="triangle"/>
          </a:ln>
          <a:effectLst>
            <a:outerShdw blurRad="40000" dist="20000" dir="5400000" rotWithShape="0">
              <a:srgbClr val="000000">
                <a:alpha val="38000"/>
              </a:srgbClr>
            </a:outerShdw>
          </a:effectLst>
        </p:spPr>
      </p:cxnSp>
      <p:sp>
        <p:nvSpPr>
          <p:cNvPr id="17" name="TextBox 16">
            <a:extLst>
              <a:ext uri="{FF2B5EF4-FFF2-40B4-BE49-F238E27FC236}">
                <a16:creationId xmlns:a16="http://schemas.microsoft.com/office/drawing/2014/main" id="{C764707F-1E62-D46B-4D79-538D09522C83}"/>
              </a:ext>
            </a:extLst>
          </p:cNvPr>
          <p:cNvSpPr txBox="1"/>
          <p:nvPr/>
        </p:nvSpPr>
        <p:spPr>
          <a:xfrm>
            <a:off x="9925455" y="5882673"/>
            <a:ext cx="22665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0000"/>
                </a:solidFill>
                <a:effectLst/>
                <a:uLnTx/>
                <a:uFillTx/>
                <a:latin typeface="Calibri" panose="020F0502020204030204"/>
                <a:ea typeface="+mn-ea"/>
                <a:cs typeface="+mn-cs"/>
              </a:rPr>
              <a:t>I much prefer this construction</a:t>
            </a:r>
          </a:p>
        </p:txBody>
      </p:sp>
      <p:cxnSp>
        <p:nvCxnSpPr>
          <p:cNvPr id="14" name="Straight Arrow Connector 13">
            <a:extLst>
              <a:ext uri="{FF2B5EF4-FFF2-40B4-BE49-F238E27FC236}">
                <a16:creationId xmlns:a16="http://schemas.microsoft.com/office/drawing/2014/main" id="{E573C439-6169-4A99-9397-91D1853B3EA6}"/>
              </a:ext>
            </a:extLst>
          </p:cNvPr>
          <p:cNvCxnSpPr>
            <a:cxnSpLocks/>
          </p:cNvCxnSpPr>
          <p:nvPr/>
        </p:nvCxnSpPr>
        <p:spPr>
          <a:xfrm flipH="1" flipV="1">
            <a:off x="4414563" y="5874678"/>
            <a:ext cx="667800" cy="361938"/>
          </a:xfrm>
          <a:prstGeom prst="straightConnector1">
            <a:avLst/>
          </a:prstGeom>
          <a:noFill/>
          <a:ln w="25400" cap="flat" cmpd="sng" algn="ctr">
            <a:solidFill>
              <a:srgbClr val="FF0000"/>
            </a:solidFill>
            <a:prstDash val="solid"/>
            <a:tailEnd type="triangle"/>
          </a:ln>
          <a:effectLst>
            <a:outerShdw blurRad="40000" dist="20000" dir="5400000" rotWithShape="0">
              <a:srgbClr val="000000">
                <a:alpha val="38000"/>
              </a:srgbClr>
            </a:outerShdw>
          </a:effectLst>
        </p:spPr>
      </p:cxnSp>
      <p:sp>
        <p:nvSpPr>
          <p:cNvPr id="16" name="TextBox 15">
            <a:extLst>
              <a:ext uri="{FF2B5EF4-FFF2-40B4-BE49-F238E27FC236}">
                <a16:creationId xmlns:a16="http://schemas.microsoft.com/office/drawing/2014/main" id="{822F0079-064F-4D5E-AFCB-486C51255AB8}"/>
              </a:ext>
            </a:extLst>
          </p:cNvPr>
          <p:cNvSpPr txBox="1"/>
          <p:nvPr/>
        </p:nvSpPr>
        <p:spPr>
          <a:xfrm>
            <a:off x="5104612" y="5978375"/>
            <a:ext cx="22665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0" dirty="0">
                <a:solidFill>
                  <a:srgbClr val="FF0000"/>
                </a:solidFill>
                <a:latin typeface="Calibri" panose="020F0502020204030204"/>
              </a:rPr>
              <a:t>Please note the comma </a:t>
            </a:r>
            <a:endParaRPr kumimoji="0" lang="en-US" sz="2000" b="0" i="0" u="none" strike="noStrike" kern="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7902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AB0899F-92CC-4F03-AE99-375B13846225}" vid="{E3288AC6-8055-4991-B73C-87F3D2DE19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 Template</Template>
  <TotalTime>26745</TotalTime>
  <Words>2721</Words>
  <Application>Microsoft Office PowerPoint</Application>
  <PresentationFormat>Panorámica</PresentationFormat>
  <Paragraphs>378</Paragraphs>
  <Slides>38</Slides>
  <Notes>9</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38</vt:i4>
      </vt:variant>
    </vt:vector>
  </HeadingPairs>
  <TitlesOfParts>
    <vt:vector size="49" baseType="lpstr">
      <vt:lpstr>Arial</vt:lpstr>
      <vt:lpstr>Calibri</vt:lpstr>
      <vt:lpstr>Calibri Light</vt:lpstr>
      <vt:lpstr>Geneva</vt:lpstr>
      <vt:lpstr>Helvetica</vt:lpstr>
      <vt:lpstr>nyt-imperial</vt:lpstr>
      <vt:lpstr>Open Sans</vt:lpstr>
      <vt:lpstr>Palatino Linotype</vt:lpstr>
      <vt:lpstr>Symbol</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Q&amp;A (≈ 5 minutes)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Anderson, Mark</dc:creator>
  <cp:lastModifiedBy>REES , DANIEL IRA</cp:lastModifiedBy>
  <cp:revision>141</cp:revision>
  <dcterms:created xsi:type="dcterms:W3CDTF">2022-07-20T20:22:44Z</dcterms:created>
  <dcterms:modified xsi:type="dcterms:W3CDTF">2024-10-31T12:23:18Z</dcterms:modified>
</cp:coreProperties>
</file>