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97" r:id="rId3"/>
    <p:sldId id="260" r:id="rId4"/>
    <p:sldId id="293" r:id="rId5"/>
    <p:sldId id="294" r:id="rId6"/>
    <p:sldId id="296" r:id="rId7"/>
    <p:sldId id="295" r:id="rId8"/>
    <p:sldId id="298" r:id="rId9"/>
    <p:sldId id="299" r:id="rId10"/>
    <p:sldId id="300" r:id="rId11"/>
    <p:sldId id="301" r:id="rId12"/>
    <p:sldId id="302" r:id="rId13"/>
    <p:sldId id="307" r:id="rId14"/>
    <p:sldId id="303" r:id="rId15"/>
    <p:sldId id="304" r:id="rId16"/>
    <p:sldId id="305" r:id="rId17"/>
    <p:sldId id="306" r:id="rId18"/>
    <p:sldId id="308" r:id="rId19"/>
    <p:sldId id="309" r:id="rId20"/>
    <p:sldId id="31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108" d="100"/>
          <a:sy n="108" d="100"/>
        </p:scale>
        <p:origin x="6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11/2/2024</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11/2/2024</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usalinf.substack.com/p/data-visualization-and-the-ev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68344" y="97787"/>
            <a:ext cx="7862723" cy="4421962"/>
          </a:xfrm>
          <a:prstGeom prst="rect">
            <a:avLst/>
          </a:prstGeom>
        </p:spPr>
      </p:pic>
      <p:sp>
        <p:nvSpPr>
          <p:cNvPr id="3" name="Title 1">
            <a:extLst>
              <a:ext uri="{FF2B5EF4-FFF2-40B4-BE49-F238E27FC236}">
                <a16:creationId xmlns:a16="http://schemas.microsoft.com/office/drawing/2014/main" id="{133F9BEB-427E-7DC6-E216-CD347906A063}"/>
              </a:ext>
            </a:extLst>
          </p:cNvPr>
          <p:cNvSpPr txBox="1">
            <a:spLocks/>
          </p:cNvSpPr>
          <p:nvPr/>
        </p:nvSpPr>
        <p:spPr>
          <a:xfrm>
            <a:off x="1654245" y="4874623"/>
            <a:ext cx="8690919" cy="719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latin typeface="Palatino Linotype" panose="02040502050505030304" pitchFamily="18" charset="0"/>
              </a:rPr>
              <a:t>Presenting your event-study estimates</a:t>
            </a:r>
            <a:endParaRPr lang="en-US" sz="3400" dirty="0">
              <a:latin typeface="Palatino Linotype" panose="02040502050505030304" pitchFamily="18" charset="0"/>
            </a:endParaRPr>
          </a:p>
        </p:txBody>
      </p:sp>
    </p:spTree>
    <p:extLst>
      <p:ext uri="{BB962C8B-B14F-4D97-AF65-F5344CB8AC3E}">
        <p14:creationId xmlns:p14="http://schemas.microsoft.com/office/powerpoint/2010/main" val="44657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9F3F7-4328-4A2B-0B86-FF7FBBB77783}"/>
              </a:ext>
            </a:extLst>
          </p:cNvPr>
          <p:cNvSpPr>
            <a:spLocks noGrp="1"/>
          </p:cNvSpPr>
          <p:nvPr>
            <p:ph idx="1"/>
          </p:nvPr>
        </p:nvSpPr>
        <p:spPr>
          <a:xfrm>
            <a:off x="5642920" y="1121525"/>
            <a:ext cx="6565557" cy="5299420"/>
          </a:xfrm>
        </p:spPr>
        <p:txBody>
          <a:bodyPr>
            <a:noAutofit/>
          </a:bodyPr>
          <a:lstStyle/>
          <a:p>
            <a:r>
              <a:rPr lang="en-US" sz="2200" dirty="0">
                <a:latin typeface="Palatino Linotype" panose="02040502050505030304" pitchFamily="18" charset="0"/>
              </a:rPr>
              <a:t>I dislike this style of event study</a:t>
            </a:r>
          </a:p>
          <a:p>
            <a:pPr marL="0" indent="0">
              <a:buNone/>
            </a:pPr>
            <a:endParaRPr lang="en-US" sz="1000" dirty="0">
              <a:latin typeface="Palatino Linotype" panose="02040502050505030304" pitchFamily="18" charset="0"/>
            </a:endParaRPr>
          </a:p>
          <a:p>
            <a:r>
              <a:rPr lang="en-US" sz="2200" dirty="0">
                <a:latin typeface="Palatino Linotype" panose="02040502050505030304" pitchFamily="18" charset="0"/>
              </a:rPr>
              <a:t>Optical illusion #1: More point estimates than were actually estimated</a:t>
            </a:r>
          </a:p>
          <a:p>
            <a:pPr marL="0" indent="0">
              <a:buNone/>
            </a:pPr>
            <a:endParaRPr lang="en-US" sz="1000" dirty="0">
              <a:latin typeface="Palatino Linotype" panose="02040502050505030304" pitchFamily="18" charset="0"/>
            </a:endParaRPr>
          </a:p>
          <a:p>
            <a:r>
              <a:rPr lang="en-US" sz="2200" dirty="0">
                <a:latin typeface="Palatino Linotype" panose="02040502050505030304" pitchFamily="18" charset="0"/>
              </a:rPr>
              <a:t>Optical illusion #2: Tighter confidence intervals around zero</a:t>
            </a:r>
          </a:p>
          <a:p>
            <a:pPr lvl="1"/>
            <a:r>
              <a:rPr lang="en-US" sz="1800" dirty="0">
                <a:latin typeface="Palatino Linotype" panose="02040502050505030304" pitchFamily="18" charset="0"/>
              </a:rPr>
              <a:t>If you asked a layperson about this portion of the figure, what would they say?</a:t>
            </a:r>
          </a:p>
          <a:p>
            <a:pPr lvl="1"/>
            <a:r>
              <a:rPr lang="en-US" sz="1800" dirty="0">
                <a:latin typeface="Palatino Linotype" panose="02040502050505030304" pitchFamily="18" charset="0"/>
              </a:rPr>
              <a:t>They would have no idea that this is just an artifact of connecting dots between estimates at t = -1 and t = 0 (or between t = 0 and t = 1), where the CIs are equal to zero at the omitted category (i.e., at t = 0).</a:t>
            </a:r>
          </a:p>
          <a:p>
            <a:pPr marL="457200" lvl="1" indent="0">
              <a:buNone/>
            </a:pPr>
            <a:endParaRPr lang="en-US" sz="1000" dirty="0">
              <a:latin typeface="Palatino Linotype" panose="02040502050505030304" pitchFamily="18" charset="0"/>
            </a:endParaRPr>
          </a:p>
          <a:p>
            <a:r>
              <a:rPr lang="en-US" sz="2200" dirty="0">
                <a:latin typeface="Palatino Linotype" panose="02040502050505030304" pitchFamily="18" charset="0"/>
              </a:rPr>
              <a:t>Optical illusion #3: Quick glance at CIs and you can almost fool yourself there are pre-trends</a:t>
            </a:r>
          </a:p>
          <a:p>
            <a:pPr marL="0" indent="0">
              <a:buNone/>
            </a:pPr>
            <a:endParaRPr lang="en-US" sz="1000" dirty="0">
              <a:latin typeface="Palatino Linotype" panose="02040502050505030304" pitchFamily="18" charset="0"/>
            </a:endParaRPr>
          </a:p>
          <a:p>
            <a:r>
              <a:rPr lang="en-US" sz="2200" dirty="0">
                <a:latin typeface="Palatino Linotype" panose="02040502050505030304" pitchFamily="18" charset="0"/>
              </a:rPr>
              <a:t>Just not very aesthetically pleasing in general</a:t>
            </a:r>
          </a:p>
          <a:p>
            <a:endParaRPr lang="en-US" sz="2000" dirty="0">
              <a:latin typeface="Palatino Linotype" panose="02040502050505030304" pitchFamily="18" charset="0"/>
            </a:endParaRPr>
          </a:p>
          <a:p>
            <a:pPr marL="457200" lvl="1" indent="0">
              <a:buNone/>
            </a:pPr>
            <a:endParaRPr lang="en-US" sz="1600" dirty="0">
              <a:latin typeface="Palatino Linotype" panose="02040502050505030304" pitchFamily="18" charset="0"/>
            </a:endParaRPr>
          </a:p>
        </p:txBody>
      </p:sp>
      <p:sp>
        <p:nvSpPr>
          <p:cNvPr id="4" name="Title 1">
            <a:extLst>
              <a:ext uri="{FF2B5EF4-FFF2-40B4-BE49-F238E27FC236}">
                <a16:creationId xmlns:a16="http://schemas.microsoft.com/office/drawing/2014/main" id="{172831AF-D3AE-6CDE-BD73-F340F2CAAE35}"/>
              </a:ext>
            </a:extLst>
          </p:cNvPr>
          <p:cNvSpPr>
            <a:spLocks noGrp="1"/>
          </p:cNvSpPr>
          <p:nvPr>
            <p:ph type="title"/>
          </p:nvPr>
        </p:nvSpPr>
        <p:spPr>
          <a:xfrm>
            <a:off x="376881" y="305250"/>
            <a:ext cx="10515600" cy="751574"/>
          </a:xfrm>
        </p:spPr>
        <p:txBody>
          <a:bodyPr>
            <a:normAutofit/>
          </a:bodyPr>
          <a:lstStyle/>
          <a:p>
            <a:r>
              <a:rPr lang="en-US" sz="2800" b="1" dirty="0">
                <a:latin typeface="Palatino Linotype" panose="02040502050505030304" pitchFamily="18" charset="0"/>
              </a:rPr>
              <a:t>“Connected” (aka bow-tie) event-study figures</a:t>
            </a:r>
          </a:p>
        </p:txBody>
      </p:sp>
      <p:pic>
        <p:nvPicPr>
          <p:cNvPr id="5" name="Picture 4">
            <a:extLst>
              <a:ext uri="{FF2B5EF4-FFF2-40B4-BE49-F238E27FC236}">
                <a16:creationId xmlns:a16="http://schemas.microsoft.com/office/drawing/2014/main" id="{98DD29D7-E863-7BBD-8F64-E789B2DA9F9F}"/>
              </a:ext>
            </a:extLst>
          </p:cNvPr>
          <p:cNvPicPr>
            <a:picLocks noChangeAspect="1"/>
          </p:cNvPicPr>
          <p:nvPr/>
        </p:nvPicPr>
        <p:blipFill>
          <a:blip r:embed="rId2"/>
          <a:stretch>
            <a:fillRect/>
          </a:stretch>
        </p:blipFill>
        <p:spPr>
          <a:xfrm>
            <a:off x="167713" y="1481117"/>
            <a:ext cx="5453052" cy="3895765"/>
          </a:xfrm>
          <a:prstGeom prst="rect">
            <a:avLst/>
          </a:prstGeom>
        </p:spPr>
      </p:pic>
      <p:sp>
        <p:nvSpPr>
          <p:cNvPr id="7" name="Content Placeholder 2">
            <a:extLst>
              <a:ext uri="{FF2B5EF4-FFF2-40B4-BE49-F238E27FC236}">
                <a16:creationId xmlns:a16="http://schemas.microsoft.com/office/drawing/2014/main" id="{DBEF6C71-19BA-9CDB-DD7B-9776D6240C81}"/>
              </a:ext>
            </a:extLst>
          </p:cNvPr>
          <p:cNvSpPr txBox="1">
            <a:spLocks/>
          </p:cNvSpPr>
          <p:nvPr/>
        </p:nvSpPr>
        <p:spPr>
          <a:xfrm>
            <a:off x="373263" y="5458051"/>
            <a:ext cx="5247502" cy="34312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600" dirty="0">
                <a:latin typeface="Palatino Linotype" panose="02040502050505030304" pitchFamily="18" charset="0"/>
              </a:rPr>
              <a:t>Figure taken from Scott’s </a:t>
            </a:r>
            <a:r>
              <a:rPr lang="en-US" sz="1600" dirty="0" err="1">
                <a:latin typeface="Palatino Linotype" panose="02040502050505030304" pitchFamily="18" charset="0"/>
              </a:rPr>
              <a:t>substack</a:t>
            </a:r>
            <a:r>
              <a:rPr lang="en-US" sz="1600" dirty="0">
                <a:latin typeface="Palatino Linotype" panose="02040502050505030304" pitchFamily="18" charset="0"/>
              </a:rPr>
              <a:t> on “Visualizing your event study plot”</a:t>
            </a:r>
          </a:p>
        </p:txBody>
      </p:sp>
      <p:sp>
        <p:nvSpPr>
          <p:cNvPr id="8" name="Oval 7">
            <a:extLst>
              <a:ext uri="{FF2B5EF4-FFF2-40B4-BE49-F238E27FC236}">
                <a16:creationId xmlns:a16="http://schemas.microsoft.com/office/drawing/2014/main" id="{F1736D8D-CB2A-516C-E5FC-4A420F6E3AA3}"/>
              </a:ext>
            </a:extLst>
          </p:cNvPr>
          <p:cNvSpPr/>
          <p:nvPr/>
        </p:nvSpPr>
        <p:spPr>
          <a:xfrm>
            <a:off x="2677297" y="2899719"/>
            <a:ext cx="848498" cy="7084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B67F466-11F1-BE42-EFB6-735FE2BBD95F}"/>
              </a:ext>
            </a:extLst>
          </p:cNvPr>
          <p:cNvCxnSpPr>
            <a:cxnSpLocks/>
          </p:cNvCxnSpPr>
          <p:nvPr/>
        </p:nvCxnSpPr>
        <p:spPr>
          <a:xfrm flipH="1" flipV="1">
            <a:off x="3525795" y="3324011"/>
            <a:ext cx="2570205" cy="284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AD988-4DF9-BA4D-10E4-53F6E2F58364}"/>
              </a:ext>
            </a:extLst>
          </p:cNvPr>
          <p:cNvSpPr>
            <a:spLocks noGrp="1"/>
          </p:cNvSpPr>
          <p:nvPr>
            <p:ph type="title"/>
          </p:nvPr>
        </p:nvSpPr>
        <p:spPr>
          <a:xfrm>
            <a:off x="360406" y="176211"/>
            <a:ext cx="10515600" cy="1009651"/>
          </a:xfrm>
        </p:spPr>
        <p:txBody>
          <a:bodyPr>
            <a:normAutofit/>
          </a:bodyPr>
          <a:lstStyle/>
          <a:p>
            <a:r>
              <a:rPr lang="en-US" sz="2800" b="1" dirty="0">
                <a:latin typeface="Palatino Linotype" panose="02040502050505030304" pitchFamily="18" charset="0"/>
              </a:rPr>
              <a:t>“Disconnected” event-study figures</a:t>
            </a:r>
          </a:p>
        </p:txBody>
      </p:sp>
      <p:pic>
        <p:nvPicPr>
          <p:cNvPr id="2050" name="Picture 2">
            <a:extLst>
              <a:ext uri="{FF2B5EF4-FFF2-40B4-BE49-F238E27FC236}">
                <a16:creationId xmlns:a16="http://schemas.microsoft.com/office/drawing/2014/main" id="{EAF99082-1E24-2F80-29DB-13A8FFA00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55" y="1237905"/>
            <a:ext cx="5674800" cy="4141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1 of 1)">
            <a:extLst>
              <a:ext uri="{FF2B5EF4-FFF2-40B4-BE49-F238E27FC236}">
                <a16:creationId xmlns:a16="http://schemas.microsoft.com/office/drawing/2014/main" id="{79690A9A-7D78-FAA6-8460-06C38046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310" y="1180782"/>
            <a:ext cx="6187690" cy="449333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55AA73C-6912-9A4C-EAD8-9F679D49F85F}"/>
              </a:ext>
            </a:extLst>
          </p:cNvPr>
          <p:cNvSpPr>
            <a:spLocks noGrp="1"/>
          </p:cNvSpPr>
          <p:nvPr>
            <p:ph idx="1"/>
          </p:nvPr>
        </p:nvSpPr>
        <p:spPr>
          <a:xfrm>
            <a:off x="200753" y="5502551"/>
            <a:ext cx="11607113" cy="343124"/>
          </a:xfrm>
        </p:spPr>
        <p:txBody>
          <a:bodyPr>
            <a:normAutofit/>
          </a:bodyPr>
          <a:lstStyle/>
          <a:p>
            <a:pPr algn="r"/>
            <a:r>
              <a:rPr lang="en-US" sz="1200" dirty="0">
                <a:latin typeface="Palatino Linotype" panose="02040502050505030304" pitchFamily="18" charset="0"/>
              </a:rPr>
              <a:t>Figures taken from Scott’s </a:t>
            </a:r>
            <a:r>
              <a:rPr lang="en-US" sz="1200" dirty="0" err="1">
                <a:latin typeface="Palatino Linotype" panose="02040502050505030304" pitchFamily="18" charset="0"/>
              </a:rPr>
              <a:t>substack</a:t>
            </a:r>
            <a:r>
              <a:rPr lang="en-US" sz="1200" dirty="0">
                <a:latin typeface="Palatino Linotype" panose="02040502050505030304" pitchFamily="18" charset="0"/>
              </a:rPr>
              <a:t> on “Visualizing your event study plot”</a:t>
            </a:r>
          </a:p>
        </p:txBody>
      </p:sp>
    </p:spTree>
    <p:extLst>
      <p:ext uri="{BB962C8B-B14F-4D97-AF65-F5344CB8AC3E}">
        <p14:creationId xmlns:p14="http://schemas.microsoft.com/office/powerpoint/2010/main" val="74007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45DA4-B58C-41A0-6557-FD40F530AA94}"/>
              </a:ext>
            </a:extLst>
          </p:cNvPr>
          <p:cNvSpPr>
            <a:spLocks noGrp="1"/>
          </p:cNvSpPr>
          <p:nvPr>
            <p:ph idx="1"/>
          </p:nvPr>
        </p:nvSpPr>
        <p:spPr>
          <a:xfrm>
            <a:off x="6327648" y="1467095"/>
            <a:ext cx="5864351" cy="4661857"/>
          </a:xfrm>
        </p:spPr>
        <p:txBody>
          <a:bodyPr>
            <a:normAutofit/>
          </a:bodyPr>
          <a:lstStyle/>
          <a:p>
            <a:r>
              <a:rPr lang="en-US" sz="2200" dirty="0">
                <a:latin typeface="Palatino Linotype" panose="02040502050505030304" pitchFamily="18" charset="0"/>
              </a:rPr>
              <a:t>Does not suffer from the optical illusions present in the bow-tie-style figures</a:t>
            </a:r>
          </a:p>
          <a:p>
            <a:pPr lvl="1"/>
            <a:r>
              <a:rPr lang="en-US" sz="2000" dirty="0">
                <a:latin typeface="Palatino Linotype" panose="02040502050505030304" pitchFamily="18" charset="0"/>
              </a:rPr>
              <a:t>No illusion that point estimates exist across some continuous space</a:t>
            </a:r>
          </a:p>
          <a:p>
            <a:pPr lvl="1"/>
            <a:r>
              <a:rPr lang="en-US" sz="2000" dirty="0">
                <a:latin typeface="Palatino Linotype" panose="02040502050505030304" pitchFamily="18" charset="0"/>
              </a:rPr>
              <a:t>No “pinching” of the CIs on either side of the omitted category</a:t>
            </a:r>
          </a:p>
          <a:p>
            <a:pPr lvl="1"/>
            <a:endParaRPr lang="en-US" sz="1600" dirty="0">
              <a:latin typeface="Palatino Linotype" panose="02040502050505030304" pitchFamily="18" charset="0"/>
            </a:endParaRPr>
          </a:p>
          <a:p>
            <a:r>
              <a:rPr lang="en-US" sz="2200" dirty="0">
                <a:latin typeface="Palatino Linotype" panose="02040502050505030304" pitchFamily="18" charset="0"/>
              </a:rPr>
              <a:t>Clean and pretty!</a:t>
            </a:r>
          </a:p>
        </p:txBody>
      </p:sp>
      <p:sp>
        <p:nvSpPr>
          <p:cNvPr id="6" name="Title 1">
            <a:extLst>
              <a:ext uri="{FF2B5EF4-FFF2-40B4-BE49-F238E27FC236}">
                <a16:creationId xmlns:a16="http://schemas.microsoft.com/office/drawing/2014/main" id="{C0D4E941-CD0E-FF5E-7F02-427F8EF2D7F4}"/>
              </a:ext>
            </a:extLst>
          </p:cNvPr>
          <p:cNvSpPr>
            <a:spLocks noGrp="1"/>
          </p:cNvSpPr>
          <p:nvPr>
            <p:ph type="title"/>
          </p:nvPr>
        </p:nvSpPr>
        <p:spPr>
          <a:xfrm>
            <a:off x="261552" y="365126"/>
            <a:ext cx="10515600" cy="710385"/>
          </a:xfrm>
        </p:spPr>
        <p:txBody>
          <a:bodyPr>
            <a:normAutofit/>
          </a:bodyPr>
          <a:lstStyle/>
          <a:p>
            <a:r>
              <a:rPr lang="en-US" sz="2800" b="1" dirty="0">
                <a:latin typeface="Palatino Linotype" panose="02040502050505030304" pitchFamily="18" charset="0"/>
              </a:rPr>
              <a:t>“Disconnected” event-study figures</a:t>
            </a:r>
          </a:p>
        </p:txBody>
      </p:sp>
      <p:sp>
        <p:nvSpPr>
          <p:cNvPr id="7" name="TextBox 6">
            <a:extLst>
              <a:ext uri="{FF2B5EF4-FFF2-40B4-BE49-F238E27FC236}">
                <a16:creationId xmlns:a16="http://schemas.microsoft.com/office/drawing/2014/main" id="{572453DD-0B3F-4513-F96F-DD6BE81BA70E}"/>
              </a:ext>
            </a:extLst>
          </p:cNvPr>
          <p:cNvSpPr txBox="1"/>
          <p:nvPr/>
        </p:nvSpPr>
        <p:spPr>
          <a:xfrm>
            <a:off x="1735796" y="5505490"/>
            <a:ext cx="5173336" cy="276999"/>
          </a:xfrm>
          <a:prstGeom prst="rect">
            <a:avLst/>
          </a:prstGeom>
          <a:noFill/>
        </p:spPr>
        <p:txBody>
          <a:bodyPr wrap="square" rtlCol="0">
            <a:spAutoFit/>
          </a:bodyPr>
          <a:lstStyle/>
          <a:p>
            <a:r>
              <a:rPr lang="en-US" sz="1200" dirty="0">
                <a:latin typeface="Palatino Linotype" panose="02040502050505030304" pitchFamily="18" charset="0"/>
              </a:rPr>
              <a:t>Figure from Anderson et al. (2022, NBER WP No. 30063)</a:t>
            </a:r>
          </a:p>
        </p:txBody>
      </p:sp>
      <p:pic>
        <p:nvPicPr>
          <p:cNvPr id="4" name="Picture 3">
            <a:extLst>
              <a:ext uri="{FF2B5EF4-FFF2-40B4-BE49-F238E27FC236}">
                <a16:creationId xmlns:a16="http://schemas.microsoft.com/office/drawing/2014/main" id="{203BD7C9-CA14-F9C3-771B-9F8DD526D580}"/>
              </a:ext>
            </a:extLst>
          </p:cNvPr>
          <p:cNvPicPr>
            <a:picLocks noChangeAspect="1"/>
          </p:cNvPicPr>
          <p:nvPr/>
        </p:nvPicPr>
        <p:blipFill rotWithShape="1">
          <a:blip r:embed="rId2"/>
          <a:srcRect l="6223" r="3625"/>
          <a:stretch/>
        </p:blipFill>
        <p:spPr>
          <a:xfrm>
            <a:off x="0" y="1075511"/>
            <a:ext cx="6254910" cy="4399424"/>
          </a:xfrm>
          <a:prstGeom prst="rect">
            <a:avLst/>
          </a:prstGeom>
        </p:spPr>
      </p:pic>
    </p:spTree>
    <p:extLst>
      <p:ext uri="{BB962C8B-B14F-4D97-AF65-F5344CB8AC3E}">
        <p14:creationId xmlns:p14="http://schemas.microsoft.com/office/powerpoint/2010/main" val="79750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5A417-5492-9F53-95C9-83D0C6C6E0CD}"/>
              </a:ext>
            </a:extLst>
          </p:cNvPr>
          <p:cNvSpPr>
            <a:spLocks noGrp="1"/>
          </p:cNvSpPr>
          <p:nvPr>
            <p:ph idx="1"/>
          </p:nvPr>
        </p:nvSpPr>
        <p:spPr>
          <a:xfrm>
            <a:off x="162697" y="1293341"/>
            <a:ext cx="5068330" cy="4553681"/>
          </a:xfrm>
        </p:spPr>
        <p:txBody>
          <a:bodyPr>
            <a:normAutofit/>
          </a:bodyPr>
          <a:lstStyle/>
          <a:p>
            <a:r>
              <a:rPr lang="en-US" sz="2000" dirty="0">
                <a:latin typeface="Palatino Linotype" panose="02040502050505030304" pitchFamily="18" charset="0"/>
              </a:rPr>
              <a:t>Better than the bow-tie approach</a:t>
            </a:r>
          </a:p>
          <a:p>
            <a:endParaRPr lang="en-US" sz="2000" dirty="0">
              <a:latin typeface="Palatino Linotype" panose="02040502050505030304" pitchFamily="18" charset="0"/>
            </a:endParaRPr>
          </a:p>
          <a:p>
            <a:r>
              <a:rPr lang="en-US" sz="2000" dirty="0">
                <a:latin typeface="Palatino Linotype" panose="02040502050505030304" pitchFamily="18" charset="0"/>
              </a:rPr>
              <a:t>But why connect the dots?</a:t>
            </a:r>
          </a:p>
        </p:txBody>
      </p:sp>
      <p:sp>
        <p:nvSpPr>
          <p:cNvPr id="4" name="Title 1">
            <a:extLst>
              <a:ext uri="{FF2B5EF4-FFF2-40B4-BE49-F238E27FC236}">
                <a16:creationId xmlns:a16="http://schemas.microsoft.com/office/drawing/2014/main" id="{7C2E856E-F305-F872-49D0-048D54E6F6CE}"/>
              </a:ext>
            </a:extLst>
          </p:cNvPr>
          <p:cNvSpPr>
            <a:spLocks noGrp="1"/>
          </p:cNvSpPr>
          <p:nvPr>
            <p:ph type="title"/>
          </p:nvPr>
        </p:nvSpPr>
        <p:spPr>
          <a:xfrm>
            <a:off x="418071" y="420129"/>
            <a:ext cx="10515600" cy="801002"/>
          </a:xfrm>
        </p:spPr>
        <p:txBody>
          <a:bodyPr>
            <a:normAutofit/>
          </a:bodyPr>
          <a:lstStyle/>
          <a:p>
            <a:r>
              <a:rPr lang="en-US" sz="2800" b="1" dirty="0">
                <a:latin typeface="Palatino Linotype" panose="02040502050505030304" pitchFamily="18" charset="0"/>
              </a:rPr>
              <a:t>Hybrid approach?</a:t>
            </a:r>
          </a:p>
        </p:txBody>
      </p:sp>
      <p:pic>
        <p:nvPicPr>
          <p:cNvPr id="6" name="Picture 5">
            <a:extLst>
              <a:ext uri="{FF2B5EF4-FFF2-40B4-BE49-F238E27FC236}">
                <a16:creationId xmlns:a16="http://schemas.microsoft.com/office/drawing/2014/main" id="{4730D161-EA05-0CF5-D468-FAA4DB1FE212}"/>
              </a:ext>
            </a:extLst>
          </p:cNvPr>
          <p:cNvPicPr>
            <a:picLocks noChangeAspect="1"/>
          </p:cNvPicPr>
          <p:nvPr/>
        </p:nvPicPr>
        <p:blipFill>
          <a:blip r:embed="rId2"/>
          <a:stretch>
            <a:fillRect/>
          </a:stretch>
        </p:blipFill>
        <p:spPr>
          <a:xfrm>
            <a:off x="5321711" y="145576"/>
            <a:ext cx="6812624" cy="6176963"/>
          </a:xfrm>
          <a:prstGeom prst="rect">
            <a:avLst/>
          </a:prstGeom>
        </p:spPr>
      </p:pic>
      <p:sp>
        <p:nvSpPr>
          <p:cNvPr id="7" name="TextBox 6">
            <a:extLst>
              <a:ext uri="{FF2B5EF4-FFF2-40B4-BE49-F238E27FC236}">
                <a16:creationId xmlns:a16="http://schemas.microsoft.com/office/drawing/2014/main" id="{8D8A5C91-EF67-5178-5884-9CBEB9233C49}"/>
              </a:ext>
            </a:extLst>
          </p:cNvPr>
          <p:cNvSpPr txBox="1"/>
          <p:nvPr/>
        </p:nvSpPr>
        <p:spPr>
          <a:xfrm>
            <a:off x="7982464" y="6435425"/>
            <a:ext cx="3954163" cy="276999"/>
          </a:xfrm>
          <a:prstGeom prst="rect">
            <a:avLst/>
          </a:prstGeom>
          <a:noFill/>
        </p:spPr>
        <p:txBody>
          <a:bodyPr wrap="square" rtlCol="0">
            <a:spAutoFit/>
          </a:bodyPr>
          <a:lstStyle/>
          <a:p>
            <a:r>
              <a:rPr lang="en-US" sz="1200" dirty="0">
                <a:latin typeface="Palatino Linotype" panose="02040502050505030304" pitchFamily="18" charset="0"/>
              </a:rPr>
              <a:t>Figure from </a:t>
            </a:r>
            <a:r>
              <a:rPr lang="en-US" sz="1200" dirty="0" err="1">
                <a:latin typeface="Palatino Linotype" panose="02040502050505030304" pitchFamily="18" charset="0"/>
              </a:rPr>
              <a:t>Deza</a:t>
            </a:r>
            <a:r>
              <a:rPr lang="en-US" sz="1200" dirty="0">
                <a:latin typeface="Palatino Linotype" panose="02040502050505030304" pitchFamily="18" charset="0"/>
              </a:rPr>
              <a:t> et al. (2024, NBER WP No. 31391</a:t>
            </a:r>
          </a:p>
        </p:txBody>
      </p:sp>
    </p:spTree>
    <p:extLst>
      <p:ext uri="{BB962C8B-B14F-4D97-AF65-F5344CB8AC3E}">
        <p14:creationId xmlns:p14="http://schemas.microsoft.com/office/powerpoint/2010/main" val="16010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841CB-393D-170E-5293-6B3E4375FF68}"/>
              </a:ext>
            </a:extLst>
          </p:cNvPr>
          <p:cNvSpPr>
            <a:spLocks noGrp="1"/>
          </p:cNvSpPr>
          <p:nvPr>
            <p:ph idx="1"/>
          </p:nvPr>
        </p:nvSpPr>
        <p:spPr>
          <a:xfrm>
            <a:off x="0" y="1535440"/>
            <a:ext cx="4950941" cy="4351338"/>
          </a:xfrm>
        </p:spPr>
        <p:txBody>
          <a:bodyPr>
            <a:normAutofit/>
          </a:bodyPr>
          <a:lstStyle/>
          <a:p>
            <a:r>
              <a:rPr lang="en-US" sz="2000" dirty="0">
                <a:latin typeface="Palatino Linotype" panose="02040502050505030304" pitchFamily="18" charset="0"/>
              </a:rPr>
              <a:t>Use white space to present additional information</a:t>
            </a:r>
          </a:p>
          <a:p>
            <a:endParaRPr lang="en-US" sz="2000" dirty="0">
              <a:latin typeface="Palatino Linotype" panose="02040502050505030304" pitchFamily="18" charset="0"/>
            </a:endParaRPr>
          </a:p>
          <a:p>
            <a:r>
              <a:rPr lang="en-US" sz="2000" dirty="0">
                <a:latin typeface="Palatino Linotype" panose="02040502050505030304" pitchFamily="18" charset="0"/>
              </a:rPr>
              <a:t>Just like you would with a table, make sure your notes allow the figure to “stand alone”</a:t>
            </a:r>
          </a:p>
          <a:p>
            <a:pPr lvl="1"/>
            <a:r>
              <a:rPr lang="en-US" sz="1600" dirty="0">
                <a:latin typeface="Palatino Linotype" panose="02040502050505030304" pitchFamily="18" charset="0"/>
              </a:rPr>
              <a:t>Do not make your reader wade back through the manuscript to figure out what they are looking at</a:t>
            </a:r>
          </a:p>
        </p:txBody>
      </p:sp>
      <p:sp>
        <p:nvSpPr>
          <p:cNvPr id="4" name="Title 1">
            <a:extLst>
              <a:ext uri="{FF2B5EF4-FFF2-40B4-BE49-F238E27FC236}">
                <a16:creationId xmlns:a16="http://schemas.microsoft.com/office/drawing/2014/main" id="{1B6F9214-0084-0851-6DF1-0834E155ACCB}"/>
              </a:ext>
            </a:extLst>
          </p:cNvPr>
          <p:cNvSpPr>
            <a:spLocks noGrp="1"/>
          </p:cNvSpPr>
          <p:nvPr>
            <p:ph type="title"/>
          </p:nvPr>
        </p:nvSpPr>
        <p:spPr>
          <a:xfrm>
            <a:off x="162697" y="399705"/>
            <a:ext cx="10515600" cy="759812"/>
          </a:xfrm>
        </p:spPr>
        <p:txBody>
          <a:bodyPr>
            <a:normAutofit/>
          </a:bodyPr>
          <a:lstStyle/>
          <a:p>
            <a:r>
              <a:rPr lang="en-US" sz="2800" b="1" dirty="0">
                <a:latin typeface="Palatino Linotype" panose="02040502050505030304" pitchFamily="18" charset="0"/>
              </a:rPr>
              <a:t>More on event-study figures: Providing important information</a:t>
            </a:r>
          </a:p>
        </p:txBody>
      </p:sp>
      <p:pic>
        <p:nvPicPr>
          <p:cNvPr id="12" name="Picture 11">
            <a:extLst>
              <a:ext uri="{FF2B5EF4-FFF2-40B4-BE49-F238E27FC236}">
                <a16:creationId xmlns:a16="http://schemas.microsoft.com/office/drawing/2014/main" id="{995BB874-C226-A983-1F2F-DF70C0748118}"/>
              </a:ext>
            </a:extLst>
          </p:cNvPr>
          <p:cNvPicPr>
            <a:picLocks noChangeAspect="1"/>
          </p:cNvPicPr>
          <p:nvPr/>
        </p:nvPicPr>
        <p:blipFill>
          <a:blip r:embed="rId2"/>
          <a:stretch>
            <a:fillRect/>
          </a:stretch>
        </p:blipFill>
        <p:spPr>
          <a:xfrm>
            <a:off x="4890607" y="1078281"/>
            <a:ext cx="6996593" cy="4051984"/>
          </a:xfrm>
          <a:prstGeom prst="rect">
            <a:avLst/>
          </a:prstGeom>
        </p:spPr>
      </p:pic>
      <p:cxnSp>
        <p:nvCxnSpPr>
          <p:cNvPr id="8" name="Straight Arrow Connector 7">
            <a:extLst>
              <a:ext uri="{FF2B5EF4-FFF2-40B4-BE49-F238E27FC236}">
                <a16:creationId xmlns:a16="http://schemas.microsoft.com/office/drawing/2014/main" id="{6B2F5E79-21E9-C183-0411-A65E0CEC9739}"/>
              </a:ext>
            </a:extLst>
          </p:cNvPr>
          <p:cNvCxnSpPr>
            <a:cxnSpLocks/>
          </p:cNvCxnSpPr>
          <p:nvPr/>
        </p:nvCxnSpPr>
        <p:spPr>
          <a:xfrm>
            <a:off x="3715265" y="1853514"/>
            <a:ext cx="2897291" cy="2377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1253A43-7FC9-4A04-5FFD-3D2AA3127AE8}"/>
              </a:ext>
            </a:extLst>
          </p:cNvPr>
          <p:cNvPicPr>
            <a:picLocks noChangeAspect="1"/>
          </p:cNvPicPr>
          <p:nvPr/>
        </p:nvPicPr>
        <p:blipFill>
          <a:blip r:embed="rId3"/>
          <a:stretch>
            <a:fillRect/>
          </a:stretch>
        </p:blipFill>
        <p:spPr>
          <a:xfrm>
            <a:off x="4726653" y="5079287"/>
            <a:ext cx="7428277" cy="1361020"/>
          </a:xfrm>
          <a:prstGeom prst="rect">
            <a:avLst/>
          </a:prstGeom>
        </p:spPr>
      </p:pic>
      <p:cxnSp>
        <p:nvCxnSpPr>
          <p:cNvPr id="17" name="Straight Arrow Connector 16">
            <a:extLst>
              <a:ext uri="{FF2B5EF4-FFF2-40B4-BE49-F238E27FC236}">
                <a16:creationId xmlns:a16="http://schemas.microsoft.com/office/drawing/2014/main" id="{F06CF3C4-D853-C256-EDEB-DEC3CD7013BA}"/>
              </a:ext>
            </a:extLst>
          </p:cNvPr>
          <p:cNvCxnSpPr>
            <a:cxnSpLocks/>
          </p:cNvCxnSpPr>
          <p:nvPr/>
        </p:nvCxnSpPr>
        <p:spPr>
          <a:xfrm>
            <a:off x="3410465" y="3311611"/>
            <a:ext cx="2306594" cy="2279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7B1E11-A477-8E62-9A36-CD0AF3993A02}"/>
              </a:ext>
            </a:extLst>
          </p:cNvPr>
          <p:cNvSpPr txBox="1"/>
          <p:nvPr/>
        </p:nvSpPr>
        <p:spPr>
          <a:xfrm>
            <a:off x="5923005" y="6305554"/>
            <a:ext cx="5964195" cy="461665"/>
          </a:xfrm>
          <a:prstGeom prst="rect">
            <a:avLst/>
          </a:prstGeom>
          <a:noFill/>
        </p:spPr>
        <p:txBody>
          <a:bodyPr wrap="square" rtlCol="0">
            <a:spAutoFit/>
          </a:bodyPr>
          <a:lstStyle/>
          <a:p>
            <a:pPr algn="r"/>
            <a:r>
              <a:rPr lang="en-US" sz="1200" dirty="0">
                <a:latin typeface="Palatino Linotype" panose="02040502050505030304" pitchFamily="18" charset="0"/>
              </a:rPr>
              <a:t>Figure from Anderson et al. (forthcoming, </a:t>
            </a:r>
            <a:r>
              <a:rPr lang="en-US" sz="1200" i="1" dirty="0">
                <a:latin typeface="Palatino Linotype" panose="02040502050505030304" pitchFamily="18" charset="0"/>
              </a:rPr>
              <a:t>Review of Economics and Statistics</a:t>
            </a:r>
            <a:r>
              <a:rPr lang="en-US" sz="1200" dirty="0">
                <a:latin typeface="Palatino Linotype" panose="02040502050505030304" pitchFamily="18" charset="0"/>
              </a:rPr>
              <a:t>) </a:t>
            </a:r>
          </a:p>
          <a:p>
            <a:pPr algn="r"/>
            <a:r>
              <a:rPr lang="en-US" sz="1200" dirty="0">
                <a:latin typeface="Palatino Linotype" panose="02040502050505030304" pitchFamily="18" charset="0"/>
              </a:rPr>
              <a:t>Panels B and C of figure omitted for brevity</a:t>
            </a:r>
          </a:p>
        </p:txBody>
      </p:sp>
    </p:spTree>
    <p:extLst>
      <p:ext uri="{BB962C8B-B14F-4D97-AF65-F5344CB8AC3E}">
        <p14:creationId xmlns:p14="http://schemas.microsoft.com/office/powerpoint/2010/main" val="4342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16DE2-CCD6-2A6A-8411-83894D3D94E3}"/>
              </a:ext>
            </a:extLst>
          </p:cNvPr>
          <p:cNvSpPr>
            <a:spLocks noGrp="1"/>
          </p:cNvSpPr>
          <p:nvPr>
            <p:ph idx="1"/>
          </p:nvPr>
        </p:nvSpPr>
        <p:spPr>
          <a:xfrm>
            <a:off x="4891628" y="1295401"/>
            <a:ext cx="7158484" cy="4168345"/>
          </a:xfrm>
        </p:spPr>
        <p:txBody>
          <a:bodyPr>
            <a:normAutofit/>
          </a:bodyPr>
          <a:lstStyle/>
          <a:p>
            <a:r>
              <a:rPr lang="en-US" sz="2000" dirty="0">
                <a:latin typeface="Palatino Linotype" panose="02040502050505030304" pitchFamily="18" charset="0"/>
              </a:rPr>
              <a:t>I never present more than two sets of estimates in any one figure</a:t>
            </a:r>
          </a:p>
          <a:p>
            <a:pPr lvl="1"/>
            <a:r>
              <a:rPr lang="en-US" sz="1600" dirty="0">
                <a:latin typeface="Palatino Linotype" panose="02040502050505030304" pitchFamily="18" charset="0"/>
              </a:rPr>
              <a:t>Avoid clutter!</a:t>
            </a: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pPr lvl="1"/>
            <a:endParaRPr lang="en-US" sz="1600" dirty="0">
              <a:latin typeface="Palatino Linotype" panose="02040502050505030304" pitchFamily="18" charset="0"/>
            </a:endParaRPr>
          </a:p>
          <a:p>
            <a:r>
              <a:rPr lang="en-US" sz="2000" dirty="0">
                <a:latin typeface="Palatino Linotype" panose="02040502050505030304" pitchFamily="18" charset="0"/>
              </a:rPr>
              <a:t>I’m not a fan of this…</a:t>
            </a:r>
          </a:p>
        </p:txBody>
      </p:sp>
      <p:sp>
        <p:nvSpPr>
          <p:cNvPr id="4" name="Title 1">
            <a:extLst>
              <a:ext uri="{FF2B5EF4-FFF2-40B4-BE49-F238E27FC236}">
                <a16:creationId xmlns:a16="http://schemas.microsoft.com/office/drawing/2014/main" id="{31BF4AD6-259D-AE85-6D5A-6CA8BB6C3667}"/>
              </a:ext>
            </a:extLst>
          </p:cNvPr>
          <p:cNvSpPr>
            <a:spLocks noGrp="1"/>
          </p:cNvSpPr>
          <p:nvPr>
            <p:ph type="title"/>
          </p:nvPr>
        </p:nvSpPr>
        <p:spPr>
          <a:xfrm>
            <a:off x="218277" y="115331"/>
            <a:ext cx="10515600" cy="677434"/>
          </a:xfrm>
        </p:spPr>
        <p:txBody>
          <a:bodyPr>
            <a:normAutofit/>
          </a:bodyPr>
          <a:lstStyle/>
          <a:p>
            <a:r>
              <a:rPr lang="en-US" sz="2800" b="1" dirty="0">
                <a:latin typeface="Palatino Linotype" panose="02040502050505030304" pitchFamily="18" charset="0"/>
              </a:rPr>
              <a:t>More on event-study figures: Keep it nice and neat</a:t>
            </a:r>
          </a:p>
        </p:txBody>
      </p:sp>
      <p:pic>
        <p:nvPicPr>
          <p:cNvPr id="6" name="Picture 5">
            <a:extLst>
              <a:ext uri="{FF2B5EF4-FFF2-40B4-BE49-F238E27FC236}">
                <a16:creationId xmlns:a16="http://schemas.microsoft.com/office/drawing/2014/main" id="{EFA7CDF0-3932-B88C-5491-A072BBEB90FC}"/>
              </a:ext>
            </a:extLst>
          </p:cNvPr>
          <p:cNvPicPr>
            <a:picLocks noChangeAspect="1"/>
          </p:cNvPicPr>
          <p:nvPr/>
        </p:nvPicPr>
        <p:blipFill>
          <a:blip r:embed="rId2"/>
          <a:stretch>
            <a:fillRect/>
          </a:stretch>
        </p:blipFill>
        <p:spPr>
          <a:xfrm>
            <a:off x="218277" y="4069492"/>
            <a:ext cx="4779842" cy="2788508"/>
          </a:xfrm>
          <a:prstGeom prst="rect">
            <a:avLst/>
          </a:prstGeom>
        </p:spPr>
      </p:pic>
      <p:sp>
        <p:nvSpPr>
          <p:cNvPr id="7" name="TextBox 6">
            <a:extLst>
              <a:ext uri="{FF2B5EF4-FFF2-40B4-BE49-F238E27FC236}">
                <a16:creationId xmlns:a16="http://schemas.microsoft.com/office/drawing/2014/main" id="{7663B57F-2ED6-02D8-B08F-1D57D0D30814}"/>
              </a:ext>
            </a:extLst>
          </p:cNvPr>
          <p:cNvSpPr txBox="1"/>
          <p:nvPr/>
        </p:nvSpPr>
        <p:spPr>
          <a:xfrm>
            <a:off x="4712044" y="6465670"/>
            <a:ext cx="5173336" cy="276999"/>
          </a:xfrm>
          <a:prstGeom prst="rect">
            <a:avLst/>
          </a:prstGeom>
          <a:noFill/>
        </p:spPr>
        <p:txBody>
          <a:bodyPr wrap="square" rtlCol="0">
            <a:spAutoFit/>
          </a:bodyPr>
          <a:lstStyle/>
          <a:p>
            <a:r>
              <a:rPr lang="en-US" sz="1200" dirty="0">
                <a:latin typeface="Palatino Linotype" panose="02040502050505030304" pitchFamily="18" charset="0"/>
              </a:rPr>
              <a:t>Figure from </a:t>
            </a:r>
            <a:r>
              <a:rPr lang="en-US" sz="1200" dirty="0" err="1">
                <a:latin typeface="Palatino Linotype" panose="02040502050505030304" pitchFamily="18" charset="0"/>
              </a:rPr>
              <a:t>Braghieri</a:t>
            </a:r>
            <a:r>
              <a:rPr lang="en-US" sz="1200" dirty="0">
                <a:latin typeface="Palatino Linotype" panose="02040502050505030304" pitchFamily="18" charset="0"/>
              </a:rPr>
              <a:t> et al. (2022, </a:t>
            </a:r>
            <a:r>
              <a:rPr lang="en-US" sz="1200" i="1" dirty="0">
                <a:latin typeface="Palatino Linotype" panose="02040502050505030304" pitchFamily="18" charset="0"/>
              </a:rPr>
              <a:t>American Economic Review</a:t>
            </a:r>
            <a:r>
              <a:rPr lang="en-US" sz="1200" dirty="0">
                <a:latin typeface="Palatino Linotype" panose="02040502050505030304" pitchFamily="18" charset="0"/>
              </a:rPr>
              <a:t>)</a:t>
            </a:r>
          </a:p>
        </p:txBody>
      </p:sp>
      <p:pic>
        <p:nvPicPr>
          <p:cNvPr id="8" name="Picture 7">
            <a:extLst>
              <a:ext uri="{FF2B5EF4-FFF2-40B4-BE49-F238E27FC236}">
                <a16:creationId xmlns:a16="http://schemas.microsoft.com/office/drawing/2014/main" id="{AC0084DC-D7BA-0AF2-5272-9057EC3F275E}"/>
              </a:ext>
            </a:extLst>
          </p:cNvPr>
          <p:cNvPicPr>
            <a:picLocks noChangeAspect="1"/>
          </p:cNvPicPr>
          <p:nvPr/>
        </p:nvPicPr>
        <p:blipFill>
          <a:blip r:embed="rId3"/>
          <a:stretch>
            <a:fillRect/>
          </a:stretch>
        </p:blipFill>
        <p:spPr>
          <a:xfrm>
            <a:off x="141888" y="754495"/>
            <a:ext cx="4572250" cy="3199666"/>
          </a:xfrm>
          <a:prstGeom prst="rect">
            <a:avLst/>
          </a:prstGeom>
        </p:spPr>
      </p:pic>
    </p:spTree>
    <p:extLst>
      <p:ext uri="{BB962C8B-B14F-4D97-AF65-F5344CB8AC3E}">
        <p14:creationId xmlns:p14="http://schemas.microsoft.com/office/powerpoint/2010/main" val="36462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07EA9-0FF1-D8A4-7308-39A323CE1EC9}"/>
              </a:ext>
            </a:extLst>
          </p:cNvPr>
          <p:cNvSpPr>
            <a:spLocks noGrp="1"/>
          </p:cNvSpPr>
          <p:nvPr>
            <p:ph idx="1"/>
          </p:nvPr>
        </p:nvSpPr>
        <p:spPr>
          <a:xfrm>
            <a:off x="64009" y="1219200"/>
            <a:ext cx="5175504" cy="4957763"/>
          </a:xfrm>
        </p:spPr>
        <p:txBody>
          <a:bodyPr>
            <a:noAutofit/>
          </a:bodyPr>
          <a:lstStyle/>
          <a:p>
            <a:r>
              <a:rPr lang="en-US" sz="2000" dirty="0">
                <a:latin typeface="Palatino Linotype" panose="02040502050505030304" pitchFamily="18" charset="0"/>
              </a:rPr>
              <a:t>What if I want to report the exact coefficient estimates from my event study?</a:t>
            </a:r>
          </a:p>
          <a:p>
            <a:endParaRPr lang="en-US" sz="2000" dirty="0">
              <a:latin typeface="Palatino Linotype" panose="02040502050505030304" pitchFamily="18" charset="0"/>
            </a:endParaRPr>
          </a:p>
          <a:p>
            <a:r>
              <a:rPr lang="en-US" sz="2000" dirty="0">
                <a:latin typeface="Palatino Linotype" panose="02040502050505030304" pitchFamily="18" charset="0"/>
              </a:rPr>
              <a:t>One option…</a:t>
            </a:r>
          </a:p>
          <a:p>
            <a:pPr marL="0" indent="0">
              <a:buNone/>
            </a:pPr>
            <a:endParaRPr lang="en-US" sz="2000" dirty="0">
              <a:latin typeface="Palatino Linotype" panose="02040502050505030304" pitchFamily="18" charset="0"/>
            </a:endParaRPr>
          </a:p>
          <a:p>
            <a:r>
              <a:rPr lang="en-US" sz="2000" dirty="0">
                <a:latin typeface="Palatino Linotype" panose="02040502050505030304" pitchFamily="18" charset="0"/>
              </a:rPr>
              <a:t>I’m not sold on appearance</a:t>
            </a:r>
          </a:p>
        </p:txBody>
      </p:sp>
      <p:sp>
        <p:nvSpPr>
          <p:cNvPr id="4" name="Title 1">
            <a:extLst>
              <a:ext uri="{FF2B5EF4-FFF2-40B4-BE49-F238E27FC236}">
                <a16:creationId xmlns:a16="http://schemas.microsoft.com/office/drawing/2014/main" id="{504A3E02-6D6B-7023-91BC-BDB33D3EC1E8}"/>
              </a:ext>
            </a:extLst>
          </p:cNvPr>
          <p:cNvSpPr>
            <a:spLocks noGrp="1"/>
          </p:cNvSpPr>
          <p:nvPr>
            <p:ph type="title"/>
          </p:nvPr>
        </p:nvSpPr>
        <p:spPr>
          <a:xfrm>
            <a:off x="335692" y="338201"/>
            <a:ext cx="10515600" cy="685672"/>
          </a:xfrm>
        </p:spPr>
        <p:txBody>
          <a:bodyPr>
            <a:normAutofit fontScale="90000"/>
          </a:bodyPr>
          <a:lstStyle/>
          <a:p>
            <a:r>
              <a:rPr lang="en-US" sz="2800" b="1" dirty="0">
                <a:latin typeface="Palatino Linotype" panose="02040502050505030304" pitchFamily="18" charset="0"/>
              </a:rPr>
              <a:t>More on event-study figures: Showing values of coefficient estimates</a:t>
            </a:r>
          </a:p>
        </p:txBody>
      </p:sp>
      <p:pic>
        <p:nvPicPr>
          <p:cNvPr id="5" name="Picture 4">
            <a:extLst>
              <a:ext uri="{FF2B5EF4-FFF2-40B4-BE49-F238E27FC236}">
                <a16:creationId xmlns:a16="http://schemas.microsoft.com/office/drawing/2014/main" id="{7EB222A6-EFE9-B914-3119-846AC79119A2}"/>
              </a:ext>
            </a:extLst>
          </p:cNvPr>
          <p:cNvPicPr>
            <a:picLocks noChangeAspect="1"/>
          </p:cNvPicPr>
          <p:nvPr/>
        </p:nvPicPr>
        <p:blipFill>
          <a:blip r:embed="rId2"/>
          <a:stretch>
            <a:fillRect/>
          </a:stretch>
        </p:blipFill>
        <p:spPr>
          <a:xfrm>
            <a:off x="5330953" y="1131113"/>
            <a:ext cx="6229488" cy="4750397"/>
          </a:xfrm>
          <a:prstGeom prst="rect">
            <a:avLst/>
          </a:prstGeom>
        </p:spPr>
      </p:pic>
      <p:sp>
        <p:nvSpPr>
          <p:cNvPr id="6" name="Content Placeholder 2">
            <a:extLst>
              <a:ext uri="{FF2B5EF4-FFF2-40B4-BE49-F238E27FC236}">
                <a16:creationId xmlns:a16="http://schemas.microsoft.com/office/drawing/2014/main" id="{58FD4E7C-1F4F-B1A5-19E7-B15567501219}"/>
              </a:ext>
            </a:extLst>
          </p:cNvPr>
          <p:cNvSpPr txBox="1">
            <a:spLocks/>
          </p:cNvSpPr>
          <p:nvPr/>
        </p:nvSpPr>
        <p:spPr>
          <a:xfrm>
            <a:off x="335692" y="5881510"/>
            <a:ext cx="11607113" cy="343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200" dirty="0">
                <a:latin typeface="Palatino Linotype" panose="02040502050505030304" pitchFamily="18" charset="0"/>
              </a:rPr>
              <a:t>Figure taken from Scott’s </a:t>
            </a:r>
            <a:r>
              <a:rPr lang="en-US" sz="1200" dirty="0" err="1">
                <a:latin typeface="Palatino Linotype" panose="02040502050505030304" pitchFamily="18" charset="0"/>
              </a:rPr>
              <a:t>substack</a:t>
            </a:r>
            <a:r>
              <a:rPr lang="en-US" sz="1200" dirty="0">
                <a:latin typeface="Palatino Linotype" panose="02040502050505030304" pitchFamily="18" charset="0"/>
              </a:rPr>
              <a:t> on “Visualizing your event study plot”</a:t>
            </a:r>
          </a:p>
        </p:txBody>
      </p:sp>
    </p:spTree>
    <p:extLst>
      <p:ext uri="{BB962C8B-B14F-4D97-AF65-F5344CB8AC3E}">
        <p14:creationId xmlns:p14="http://schemas.microsoft.com/office/powerpoint/2010/main" val="66311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A0B88-6BAD-D162-C058-CCC462559EED}"/>
              </a:ext>
            </a:extLst>
          </p:cNvPr>
          <p:cNvSpPr>
            <a:spLocks noGrp="1"/>
          </p:cNvSpPr>
          <p:nvPr>
            <p:ph idx="1"/>
          </p:nvPr>
        </p:nvSpPr>
        <p:spPr>
          <a:xfrm>
            <a:off x="0" y="1721708"/>
            <a:ext cx="5494638" cy="4349579"/>
          </a:xfrm>
        </p:spPr>
        <p:txBody>
          <a:bodyPr>
            <a:normAutofit/>
          </a:bodyPr>
          <a:lstStyle/>
          <a:p>
            <a:r>
              <a:rPr lang="en-US" sz="2200" dirty="0">
                <a:latin typeface="Palatino Linotype" panose="02040502050505030304" pitchFamily="18" charset="0"/>
              </a:rPr>
              <a:t>Another option is to include an appendix table</a:t>
            </a:r>
          </a:p>
          <a:p>
            <a:pPr lvl="1"/>
            <a:r>
              <a:rPr lang="en-US" sz="2000" dirty="0">
                <a:latin typeface="Palatino Linotype" panose="02040502050505030304" pitchFamily="18" charset="0"/>
              </a:rPr>
              <a:t>NOT pretty for a presentation</a:t>
            </a:r>
          </a:p>
          <a:p>
            <a:pPr lvl="1"/>
            <a:r>
              <a:rPr lang="en-US" sz="2000" dirty="0">
                <a:latin typeface="Palatino Linotype" panose="02040502050505030304" pitchFamily="18" charset="0"/>
              </a:rPr>
              <a:t>But perfectly fine in your appendix</a:t>
            </a:r>
          </a:p>
          <a:p>
            <a:endParaRPr lang="en-US" sz="2000" dirty="0">
              <a:latin typeface="Palatino Linotype" panose="02040502050505030304" pitchFamily="18" charset="0"/>
            </a:endParaRPr>
          </a:p>
          <a:p>
            <a:r>
              <a:rPr lang="en-US" sz="2200" dirty="0">
                <a:latin typeface="Palatino Linotype" panose="02040502050505030304" pitchFamily="18" charset="0"/>
              </a:rPr>
              <a:t>Allows for presentation of estimates from more than one specification</a:t>
            </a:r>
          </a:p>
        </p:txBody>
      </p:sp>
      <p:sp>
        <p:nvSpPr>
          <p:cNvPr id="4" name="Title 1">
            <a:extLst>
              <a:ext uri="{FF2B5EF4-FFF2-40B4-BE49-F238E27FC236}">
                <a16:creationId xmlns:a16="http://schemas.microsoft.com/office/drawing/2014/main" id="{1703B0EE-F46A-0D35-908E-D0FB42B9F467}"/>
              </a:ext>
            </a:extLst>
          </p:cNvPr>
          <p:cNvSpPr>
            <a:spLocks noGrp="1"/>
          </p:cNvSpPr>
          <p:nvPr>
            <p:ph type="title"/>
          </p:nvPr>
        </p:nvSpPr>
        <p:spPr>
          <a:xfrm>
            <a:off x="140656" y="427401"/>
            <a:ext cx="4892662" cy="718623"/>
          </a:xfrm>
        </p:spPr>
        <p:txBody>
          <a:bodyPr>
            <a:normAutofit fontScale="90000"/>
          </a:bodyPr>
          <a:lstStyle/>
          <a:p>
            <a:r>
              <a:rPr lang="en-US" sz="2800" b="1" dirty="0">
                <a:latin typeface="Palatino Linotype" panose="02040502050505030304" pitchFamily="18" charset="0"/>
              </a:rPr>
              <a:t>More on event-study figures: Showing values of coefficient estimates</a:t>
            </a:r>
          </a:p>
        </p:txBody>
      </p:sp>
      <p:pic>
        <p:nvPicPr>
          <p:cNvPr id="6" name="Picture 5">
            <a:extLst>
              <a:ext uri="{FF2B5EF4-FFF2-40B4-BE49-F238E27FC236}">
                <a16:creationId xmlns:a16="http://schemas.microsoft.com/office/drawing/2014/main" id="{8024899E-0FB8-077F-F427-E04505E4E6F2}"/>
              </a:ext>
            </a:extLst>
          </p:cNvPr>
          <p:cNvPicPr>
            <a:picLocks noChangeAspect="1"/>
          </p:cNvPicPr>
          <p:nvPr/>
        </p:nvPicPr>
        <p:blipFill rotWithShape="1">
          <a:blip r:embed="rId2"/>
          <a:srcRect/>
          <a:stretch/>
        </p:blipFill>
        <p:spPr>
          <a:xfrm>
            <a:off x="5423170" y="0"/>
            <a:ext cx="6768830" cy="6858000"/>
          </a:xfrm>
          <a:prstGeom prst="rect">
            <a:avLst/>
          </a:prstGeom>
        </p:spPr>
      </p:pic>
    </p:spTree>
    <p:extLst>
      <p:ext uri="{BB962C8B-B14F-4D97-AF65-F5344CB8AC3E}">
        <p14:creationId xmlns:p14="http://schemas.microsoft.com/office/powerpoint/2010/main" val="149439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E67AC-18DD-67FD-CB53-1275E9F5E417}"/>
              </a:ext>
            </a:extLst>
          </p:cNvPr>
          <p:cNvSpPr>
            <a:spLocks noGrp="1"/>
          </p:cNvSpPr>
          <p:nvPr>
            <p:ph idx="1"/>
          </p:nvPr>
        </p:nvSpPr>
        <p:spPr>
          <a:xfrm>
            <a:off x="123178" y="1391145"/>
            <a:ext cx="7325188" cy="4075710"/>
          </a:xfrm>
        </p:spPr>
        <p:txBody>
          <a:bodyPr>
            <a:normAutofit/>
          </a:bodyPr>
          <a:lstStyle/>
          <a:p>
            <a:r>
              <a:rPr lang="en-US" sz="2000" dirty="0">
                <a:latin typeface="Palatino Linotype" panose="02040502050505030304" pitchFamily="18" charset="0"/>
              </a:rPr>
              <a:t>How should I show a bunch of event-study robustness checks?</a:t>
            </a:r>
          </a:p>
          <a:p>
            <a:r>
              <a:rPr lang="en-US" sz="2000" dirty="0">
                <a:latin typeface="Palatino Linotype" panose="02040502050505030304" pitchFamily="18" charset="0"/>
              </a:rPr>
              <a:t>Error on side of more figures with fewer panels, as opposed to fewer figures with more panels</a:t>
            </a:r>
          </a:p>
          <a:p>
            <a:pPr lvl="1"/>
            <a:r>
              <a:rPr lang="en-US" sz="1800" dirty="0">
                <a:latin typeface="Palatino Linotype" panose="02040502050505030304" pitchFamily="18" charset="0"/>
              </a:rPr>
              <a:t>Here is a place where appendices are your friend!</a:t>
            </a:r>
          </a:p>
          <a:p>
            <a:r>
              <a:rPr lang="en-US" sz="2000" dirty="0">
                <a:latin typeface="Palatino Linotype" panose="02040502050505030304" pitchFamily="18" charset="0"/>
              </a:rPr>
              <a:t>You do not want a figure that looks like this…</a:t>
            </a:r>
          </a:p>
        </p:txBody>
      </p:sp>
      <p:sp>
        <p:nvSpPr>
          <p:cNvPr id="4" name="Title 1">
            <a:extLst>
              <a:ext uri="{FF2B5EF4-FFF2-40B4-BE49-F238E27FC236}">
                <a16:creationId xmlns:a16="http://schemas.microsoft.com/office/drawing/2014/main" id="{A8BF9DE1-E5EA-D216-BC10-B9449410A71A}"/>
              </a:ext>
            </a:extLst>
          </p:cNvPr>
          <p:cNvSpPr>
            <a:spLocks noGrp="1"/>
          </p:cNvSpPr>
          <p:nvPr>
            <p:ph type="title"/>
          </p:nvPr>
        </p:nvSpPr>
        <p:spPr>
          <a:xfrm>
            <a:off x="123178" y="367877"/>
            <a:ext cx="6697263" cy="669196"/>
          </a:xfrm>
        </p:spPr>
        <p:txBody>
          <a:bodyPr>
            <a:normAutofit/>
          </a:bodyPr>
          <a:lstStyle/>
          <a:p>
            <a:r>
              <a:rPr lang="en-US" sz="2800" b="1" dirty="0">
                <a:latin typeface="Palatino Linotype" panose="02040502050505030304" pitchFamily="18" charset="0"/>
              </a:rPr>
              <a:t>More on event-study figures: Presenting robustness checks</a:t>
            </a:r>
          </a:p>
        </p:txBody>
      </p:sp>
      <p:pic>
        <p:nvPicPr>
          <p:cNvPr id="5" name="Picture 4">
            <a:extLst>
              <a:ext uri="{FF2B5EF4-FFF2-40B4-BE49-F238E27FC236}">
                <a16:creationId xmlns:a16="http://schemas.microsoft.com/office/drawing/2014/main" id="{589F84FA-33C2-07D8-9F56-72EB2E0DA812}"/>
              </a:ext>
            </a:extLst>
          </p:cNvPr>
          <p:cNvPicPr>
            <a:picLocks noChangeAspect="1"/>
          </p:cNvPicPr>
          <p:nvPr/>
        </p:nvPicPr>
        <p:blipFill>
          <a:blip r:embed="rId2"/>
          <a:stretch>
            <a:fillRect/>
          </a:stretch>
        </p:blipFill>
        <p:spPr>
          <a:xfrm>
            <a:off x="7123993" y="189569"/>
            <a:ext cx="5068007" cy="6668431"/>
          </a:xfrm>
          <a:prstGeom prst="rect">
            <a:avLst/>
          </a:prstGeom>
        </p:spPr>
      </p:pic>
    </p:spTree>
    <p:extLst>
      <p:ext uri="{BB962C8B-B14F-4D97-AF65-F5344CB8AC3E}">
        <p14:creationId xmlns:p14="http://schemas.microsoft.com/office/powerpoint/2010/main" val="323379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E3DE7-C88E-FF4C-F46C-1DFACF061C25}"/>
              </a:ext>
            </a:extLst>
          </p:cNvPr>
          <p:cNvSpPr>
            <a:spLocks noGrp="1"/>
          </p:cNvSpPr>
          <p:nvPr>
            <p:ph idx="1"/>
          </p:nvPr>
        </p:nvSpPr>
        <p:spPr>
          <a:xfrm>
            <a:off x="0" y="1484742"/>
            <a:ext cx="6096000" cy="4692221"/>
          </a:xfrm>
        </p:spPr>
        <p:txBody>
          <a:bodyPr>
            <a:normAutofit/>
          </a:bodyPr>
          <a:lstStyle/>
          <a:p>
            <a:r>
              <a:rPr lang="en-US" sz="2000" dirty="0">
                <a:latin typeface="Palatino Linotype" panose="02040502050505030304" pitchFamily="18" charset="0"/>
              </a:rPr>
              <a:t>This looks much better! (Not for a presentation but for your paper)</a:t>
            </a:r>
          </a:p>
          <a:p>
            <a:endParaRPr lang="en-US" sz="2000" dirty="0">
              <a:latin typeface="Palatino Linotype" panose="02040502050505030304" pitchFamily="18" charset="0"/>
            </a:endParaRPr>
          </a:p>
          <a:p>
            <a:r>
              <a:rPr lang="en-US" sz="2000" dirty="0">
                <a:latin typeface="Palatino Linotype" panose="02040502050505030304" pitchFamily="18" charset="0"/>
              </a:rPr>
              <a:t>Place less important robustness checks in appendices to avoid clutter</a:t>
            </a:r>
          </a:p>
          <a:p>
            <a:pPr lvl="1"/>
            <a:r>
              <a:rPr lang="en-US" sz="1800" dirty="0">
                <a:latin typeface="Palatino Linotype" panose="02040502050505030304" pitchFamily="18" charset="0"/>
              </a:rPr>
              <a:t>It may not be necessary to present some robustness checks at all…just mention them in a footnote</a:t>
            </a:r>
          </a:p>
          <a:p>
            <a:pPr marL="0" indent="0">
              <a:buNone/>
            </a:pPr>
            <a:endParaRPr lang="en-US" sz="2000" dirty="0">
              <a:latin typeface="Palatino Linotype" panose="02040502050505030304" pitchFamily="18" charset="0"/>
            </a:endParaRPr>
          </a:p>
          <a:p>
            <a:r>
              <a:rPr lang="en-US" sz="2000" dirty="0">
                <a:latin typeface="Palatino Linotype" panose="02040502050505030304" pitchFamily="18" charset="0"/>
              </a:rPr>
              <a:t>It is ok for a figure with multiple panels to span more than one page in your document</a:t>
            </a:r>
          </a:p>
          <a:p>
            <a:pPr lvl="1"/>
            <a:r>
              <a:rPr lang="en-US" sz="1800" dirty="0">
                <a:latin typeface="Palatino Linotype" panose="02040502050505030304" pitchFamily="18" charset="0"/>
              </a:rPr>
              <a:t>Do not make reader squint or zoom way in!</a:t>
            </a:r>
          </a:p>
          <a:p>
            <a:endParaRPr lang="en-US" sz="2000" dirty="0">
              <a:latin typeface="Palatino Linotype" panose="02040502050505030304" pitchFamily="18" charset="0"/>
            </a:endParaRPr>
          </a:p>
          <a:p>
            <a:endParaRPr lang="en-US" sz="2000" dirty="0">
              <a:latin typeface="Palatino Linotype" panose="02040502050505030304" pitchFamily="18" charset="0"/>
            </a:endParaRPr>
          </a:p>
        </p:txBody>
      </p:sp>
      <p:sp>
        <p:nvSpPr>
          <p:cNvPr id="6" name="Title 1">
            <a:extLst>
              <a:ext uri="{FF2B5EF4-FFF2-40B4-BE49-F238E27FC236}">
                <a16:creationId xmlns:a16="http://schemas.microsoft.com/office/drawing/2014/main" id="{5896106F-3488-824A-8D33-184C9579DBFF}"/>
              </a:ext>
            </a:extLst>
          </p:cNvPr>
          <p:cNvSpPr>
            <a:spLocks noGrp="1"/>
          </p:cNvSpPr>
          <p:nvPr>
            <p:ph type="title"/>
          </p:nvPr>
        </p:nvSpPr>
        <p:spPr>
          <a:xfrm>
            <a:off x="0" y="159179"/>
            <a:ext cx="6016835" cy="1325563"/>
          </a:xfrm>
        </p:spPr>
        <p:txBody>
          <a:bodyPr>
            <a:normAutofit/>
          </a:bodyPr>
          <a:lstStyle/>
          <a:p>
            <a:r>
              <a:rPr lang="en-US" sz="2800" b="1" dirty="0">
                <a:latin typeface="Palatino Linotype" panose="02040502050505030304" pitchFamily="18" charset="0"/>
              </a:rPr>
              <a:t>More on event-study figures: Presenting robustness checks</a:t>
            </a:r>
          </a:p>
        </p:txBody>
      </p:sp>
      <p:sp>
        <p:nvSpPr>
          <p:cNvPr id="7" name="TextBox 6">
            <a:extLst>
              <a:ext uri="{FF2B5EF4-FFF2-40B4-BE49-F238E27FC236}">
                <a16:creationId xmlns:a16="http://schemas.microsoft.com/office/drawing/2014/main" id="{ABA4306B-1D3F-D764-7B8C-9CBFA5A4D5FC}"/>
              </a:ext>
            </a:extLst>
          </p:cNvPr>
          <p:cNvSpPr txBox="1"/>
          <p:nvPr/>
        </p:nvSpPr>
        <p:spPr>
          <a:xfrm>
            <a:off x="6804455" y="6581001"/>
            <a:ext cx="5173336" cy="276999"/>
          </a:xfrm>
          <a:prstGeom prst="rect">
            <a:avLst/>
          </a:prstGeom>
          <a:noFill/>
        </p:spPr>
        <p:txBody>
          <a:bodyPr wrap="square" rtlCol="0">
            <a:spAutoFit/>
          </a:bodyPr>
          <a:lstStyle/>
          <a:p>
            <a:pPr algn="r"/>
            <a:r>
              <a:rPr lang="en-US" sz="1200" dirty="0">
                <a:latin typeface="Palatino Linotype" panose="02040502050505030304" pitchFamily="18" charset="0"/>
              </a:rPr>
              <a:t>Figure from Anderson et al. (2022, NBER WP No. 30063)</a:t>
            </a:r>
          </a:p>
        </p:txBody>
      </p:sp>
      <p:pic>
        <p:nvPicPr>
          <p:cNvPr id="4" name="Picture 3">
            <a:extLst>
              <a:ext uri="{FF2B5EF4-FFF2-40B4-BE49-F238E27FC236}">
                <a16:creationId xmlns:a16="http://schemas.microsoft.com/office/drawing/2014/main" id="{8CC29613-8F55-9214-D4FC-F2CD05832450}"/>
              </a:ext>
            </a:extLst>
          </p:cNvPr>
          <p:cNvPicPr>
            <a:picLocks noChangeAspect="1"/>
          </p:cNvPicPr>
          <p:nvPr/>
        </p:nvPicPr>
        <p:blipFill>
          <a:blip r:embed="rId2"/>
          <a:stretch>
            <a:fillRect/>
          </a:stretch>
        </p:blipFill>
        <p:spPr>
          <a:xfrm>
            <a:off x="6096000" y="104315"/>
            <a:ext cx="6020601" cy="4416552"/>
          </a:xfrm>
          <a:prstGeom prst="rect">
            <a:avLst/>
          </a:prstGeom>
        </p:spPr>
      </p:pic>
      <p:pic>
        <p:nvPicPr>
          <p:cNvPr id="9" name="Picture 8">
            <a:extLst>
              <a:ext uri="{FF2B5EF4-FFF2-40B4-BE49-F238E27FC236}">
                <a16:creationId xmlns:a16="http://schemas.microsoft.com/office/drawing/2014/main" id="{2DE69738-7529-DBDC-EF09-40FB8C0F7E90}"/>
              </a:ext>
            </a:extLst>
          </p:cNvPr>
          <p:cNvPicPr>
            <a:picLocks noChangeAspect="1"/>
          </p:cNvPicPr>
          <p:nvPr/>
        </p:nvPicPr>
        <p:blipFill rotWithShape="1">
          <a:blip r:embed="rId3"/>
          <a:srcRect l="1171" t="1700" b="3801"/>
          <a:stretch/>
        </p:blipFill>
        <p:spPr>
          <a:xfrm>
            <a:off x="6206067" y="4575731"/>
            <a:ext cx="5950118" cy="2040969"/>
          </a:xfrm>
          <a:prstGeom prst="rect">
            <a:avLst/>
          </a:prstGeom>
        </p:spPr>
      </p:pic>
    </p:spTree>
    <p:extLst>
      <p:ext uri="{BB962C8B-B14F-4D97-AF65-F5344CB8AC3E}">
        <p14:creationId xmlns:p14="http://schemas.microsoft.com/office/powerpoint/2010/main" val="20870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CC9F-C3B2-ABA5-0D5D-7DCDC153A8C5}"/>
              </a:ext>
            </a:extLst>
          </p:cNvPr>
          <p:cNvSpPr>
            <a:spLocks noGrp="1"/>
          </p:cNvSpPr>
          <p:nvPr>
            <p:ph type="title"/>
          </p:nvPr>
        </p:nvSpPr>
        <p:spPr>
          <a:xfrm>
            <a:off x="125112" y="425793"/>
            <a:ext cx="11220450" cy="881063"/>
          </a:xfrm>
        </p:spPr>
        <p:txBody>
          <a:bodyPr>
            <a:normAutofit/>
          </a:bodyPr>
          <a:lstStyle/>
          <a:p>
            <a:r>
              <a:rPr lang="en-US" sz="3600" b="1" dirty="0">
                <a:latin typeface="Palatino Linotype" panose="02040502050505030304" pitchFamily="18" charset="0"/>
              </a:rPr>
              <a:t>Three topics</a:t>
            </a:r>
          </a:p>
        </p:txBody>
      </p:sp>
      <p:sp>
        <p:nvSpPr>
          <p:cNvPr id="3" name="Content Placeholder 2">
            <a:extLst>
              <a:ext uri="{FF2B5EF4-FFF2-40B4-BE49-F238E27FC236}">
                <a16:creationId xmlns:a16="http://schemas.microsoft.com/office/drawing/2014/main" id="{2AAE9D46-8500-B0F5-AA06-4640B90FF87D}"/>
              </a:ext>
            </a:extLst>
          </p:cNvPr>
          <p:cNvSpPr>
            <a:spLocks noGrp="1"/>
          </p:cNvSpPr>
          <p:nvPr>
            <p:ph idx="1"/>
          </p:nvPr>
        </p:nvSpPr>
        <p:spPr>
          <a:xfrm>
            <a:off x="66675" y="1604834"/>
            <a:ext cx="12058650" cy="3255491"/>
          </a:xfrm>
        </p:spPr>
        <p:txBody>
          <a:bodyPr>
            <a:normAutofit/>
          </a:bodyPr>
          <a:lstStyle/>
          <a:p>
            <a:pPr marL="457200" lvl="1" indent="0">
              <a:buNone/>
            </a:pPr>
            <a:endParaRPr lang="en-US" sz="2800" dirty="0">
              <a:latin typeface="Palatino Linotype" panose="02040502050505030304" pitchFamily="18" charset="0"/>
            </a:endParaRPr>
          </a:p>
          <a:p>
            <a:pPr lvl="1"/>
            <a:r>
              <a:rPr lang="en-US" sz="2800" dirty="0">
                <a:latin typeface="Palatino Linotype" panose="02040502050505030304" pitchFamily="18" charset="0"/>
              </a:rPr>
              <a:t>1.) Presenting your equations within the body of your manuscript</a:t>
            </a:r>
          </a:p>
          <a:p>
            <a:pPr lvl="1"/>
            <a:endParaRPr lang="en-US" sz="2800" dirty="0">
              <a:latin typeface="Palatino Linotype" panose="02040502050505030304" pitchFamily="18" charset="0"/>
            </a:endParaRPr>
          </a:p>
          <a:p>
            <a:pPr lvl="1"/>
            <a:r>
              <a:rPr lang="en-US" sz="2800" dirty="0">
                <a:latin typeface="Palatino Linotype" panose="02040502050505030304" pitchFamily="18" charset="0"/>
              </a:rPr>
              <a:t>2.) Making event-study figures</a:t>
            </a:r>
          </a:p>
          <a:p>
            <a:pPr lvl="1"/>
            <a:endParaRPr lang="en-US" sz="2800" dirty="0">
              <a:latin typeface="Palatino Linotype" panose="02040502050505030304" pitchFamily="18" charset="0"/>
            </a:endParaRPr>
          </a:p>
          <a:p>
            <a:pPr lvl="1"/>
            <a:r>
              <a:rPr lang="en-US" sz="2800" dirty="0">
                <a:latin typeface="Palatino Linotype" panose="02040502050505030304" pitchFamily="18" charset="0"/>
              </a:rPr>
              <a:t>3.) A few miscellaneous items</a:t>
            </a:r>
          </a:p>
          <a:p>
            <a:pPr marL="0" indent="0">
              <a:buNone/>
            </a:pPr>
            <a:endParaRPr lang="en-US" sz="2200" dirty="0">
              <a:latin typeface="Palatino Linotype" panose="02040502050505030304" pitchFamily="18" charset="0"/>
            </a:endParaRPr>
          </a:p>
        </p:txBody>
      </p:sp>
    </p:spTree>
    <p:extLst>
      <p:ext uri="{BB962C8B-B14F-4D97-AF65-F5344CB8AC3E}">
        <p14:creationId xmlns:p14="http://schemas.microsoft.com/office/powerpoint/2010/main" val="15344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13C20-D429-9B51-878F-24612F72F1BF}"/>
              </a:ext>
            </a:extLst>
          </p:cNvPr>
          <p:cNvSpPr>
            <a:spLocks noGrp="1"/>
          </p:cNvSpPr>
          <p:nvPr>
            <p:ph idx="1"/>
          </p:nvPr>
        </p:nvSpPr>
        <p:spPr>
          <a:xfrm>
            <a:off x="107092" y="1194486"/>
            <a:ext cx="12010767" cy="4982477"/>
          </a:xfrm>
        </p:spPr>
        <p:txBody>
          <a:bodyPr>
            <a:noAutofit/>
          </a:bodyPr>
          <a:lstStyle/>
          <a:p>
            <a:r>
              <a:rPr lang="en-US" sz="2400" dirty="0">
                <a:latin typeface="Palatino Linotype" panose="02040502050505030304" pitchFamily="18" charset="0"/>
              </a:rPr>
              <a:t>Take pride in the appearance of your results</a:t>
            </a:r>
          </a:p>
          <a:p>
            <a:pPr lvl="1"/>
            <a:r>
              <a:rPr lang="en-US" sz="2000" dirty="0">
                <a:latin typeface="Palatino Linotype" panose="02040502050505030304" pitchFamily="18" charset="0"/>
              </a:rPr>
              <a:t>Event-study figures help tell the story of your paper!</a:t>
            </a:r>
          </a:p>
          <a:p>
            <a:pPr lvl="1"/>
            <a:r>
              <a:rPr lang="en-US" sz="2000" dirty="0">
                <a:latin typeface="Palatino Linotype" panose="02040502050505030304" pitchFamily="18" charset="0"/>
              </a:rPr>
              <a:t>Sloppy presentation of results can sink a paper</a:t>
            </a:r>
          </a:p>
          <a:p>
            <a:pPr lvl="1"/>
            <a:endParaRPr lang="en-US" sz="2000" dirty="0">
              <a:latin typeface="Palatino Linotype" panose="02040502050505030304" pitchFamily="18" charset="0"/>
            </a:endParaRPr>
          </a:p>
          <a:p>
            <a:r>
              <a:rPr lang="en-US" sz="2400" dirty="0">
                <a:latin typeface="Palatino Linotype" panose="02040502050505030304" pitchFamily="18" charset="0"/>
              </a:rPr>
              <a:t>A referee comment I recently wrote…</a:t>
            </a:r>
          </a:p>
          <a:p>
            <a:pPr marL="457200" lvl="1" indent="0">
              <a:buNone/>
            </a:pPr>
            <a:endParaRPr lang="en-US" sz="800" dirty="0"/>
          </a:p>
          <a:p>
            <a:pPr marL="457200" lvl="1" indent="0">
              <a:buNone/>
            </a:pPr>
            <a:r>
              <a:rPr lang="en-US" i="1" dirty="0">
                <a:latin typeface="Palatino Linotype" panose="02040502050505030304" pitchFamily="18" charset="0"/>
              </a:rPr>
              <a:t>The presentation of the results is very sloppy and the authors make careless mistakes throughout their manuscript.  If they were this careless in the observed part of their research, how can I trust that they were careful in the unobserved component (i.e., data collection, cleaning, and analysis)? </a:t>
            </a:r>
            <a:endParaRPr lang="en-US" sz="2000" i="1" dirty="0">
              <a:latin typeface="Palatino Linotype" panose="02040502050505030304" pitchFamily="18" charset="0"/>
            </a:endParaRPr>
          </a:p>
          <a:p>
            <a:pPr lvl="1"/>
            <a:endParaRPr lang="en-US" sz="1600" dirty="0">
              <a:latin typeface="Palatino Linotype" panose="02040502050505030304" pitchFamily="18" charset="0"/>
            </a:endParaRPr>
          </a:p>
          <a:p>
            <a:r>
              <a:rPr lang="en-US" sz="2400" dirty="0">
                <a:latin typeface="Palatino Linotype" panose="02040502050505030304" pitchFamily="18" charset="0"/>
              </a:rPr>
              <a:t>Think of creating tables and figures as an art form…take the time to do this right</a:t>
            </a:r>
          </a:p>
        </p:txBody>
      </p:sp>
      <p:sp>
        <p:nvSpPr>
          <p:cNvPr id="4" name="Title 1">
            <a:extLst>
              <a:ext uri="{FF2B5EF4-FFF2-40B4-BE49-F238E27FC236}">
                <a16:creationId xmlns:a16="http://schemas.microsoft.com/office/drawing/2014/main" id="{59DBEF93-C7B4-BD59-64E4-60B59277B766}"/>
              </a:ext>
            </a:extLst>
          </p:cNvPr>
          <p:cNvSpPr>
            <a:spLocks noGrp="1"/>
          </p:cNvSpPr>
          <p:nvPr>
            <p:ph type="title"/>
          </p:nvPr>
        </p:nvSpPr>
        <p:spPr>
          <a:xfrm>
            <a:off x="393357" y="268179"/>
            <a:ext cx="10515600" cy="825715"/>
          </a:xfrm>
        </p:spPr>
        <p:txBody>
          <a:bodyPr>
            <a:normAutofit/>
          </a:bodyPr>
          <a:lstStyle/>
          <a:p>
            <a:r>
              <a:rPr lang="en-US" sz="2800" b="1" dirty="0">
                <a:latin typeface="Palatino Linotype" panose="02040502050505030304" pitchFamily="18" charset="0"/>
              </a:rPr>
              <a:t>Conclusion</a:t>
            </a:r>
          </a:p>
        </p:txBody>
      </p:sp>
    </p:spTree>
    <p:extLst>
      <p:ext uri="{BB962C8B-B14F-4D97-AF65-F5344CB8AC3E}">
        <p14:creationId xmlns:p14="http://schemas.microsoft.com/office/powerpoint/2010/main" val="7978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CC9F-C3B2-ABA5-0D5D-7DCDC153A8C5}"/>
              </a:ext>
            </a:extLst>
          </p:cNvPr>
          <p:cNvSpPr>
            <a:spLocks noGrp="1"/>
          </p:cNvSpPr>
          <p:nvPr>
            <p:ph type="title"/>
          </p:nvPr>
        </p:nvSpPr>
        <p:spPr>
          <a:xfrm>
            <a:off x="133350" y="285750"/>
            <a:ext cx="11220450" cy="881063"/>
          </a:xfrm>
        </p:spPr>
        <p:txBody>
          <a:bodyPr>
            <a:normAutofit/>
          </a:bodyPr>
          <a:lstStyle/>
          <a:p>
            <a:r>
              <a:rPr lang="en-US" sz="3600" b="1" dirty="0">
                <a:latin typeface="Palatino Linotype" panose="02040502050505030304" pitchFamily="18" charset="0"/>
              </a:rPr>
              <a:t>Presenting your equations within the text</a:t>
            </a:r>
          </a:p>
        </p:txBody>
      </p:sp>
      <p:sp>
        <p:nvSpPr>
          <p:cNvPr id="3" name="Content Placeholder 2">
            <a:extLst>
              <a:ext uri="{FF2B5EF4-FFF2-40B4-BE49-F238E27FC236}">
                <a16:creationId xmlns:a16="http://schemas.microsoft.com/office/drawing/2014/main" id="{2AAE9D46-8500-B0F5-AA06-4640B90FF87D}"/>
              </a:ext>
            </a:extLst>
          </p:cNvPr>
          <p:cNvSpPr>
            <a:spLocks noGrp="1"/>
          </p:cNvSpPr>
          <p:nvPr>
            <p:ph idx="1"/>
          </p:nvPr>
        </p:nvSpPr>
        <p:spPr>
          <a:xfrm>
            <a:off x="66675" y="1711926"/>
            <a:ext cx="12058650" cy="3255491"/>
          </a:xfrm>
        </p:spPr>
        <p:txBody>
          <a:bodyPr>
            <a:normAutofit/>
          </a:bodyPr>
          <a:lstStyle/>
          <a:p>
            <a:r>
              <a:rPr lang="en-US" sz="2600" dirty="0">
                <a:latin typeface="Palatino Linotype" panose="02040502050505030304" pitchFamily="18" charset="0"/>
              </a:rPr>
              <a:t>Three cases:</a:t>
            </a:r>
          </a:p>
          <a:p>
            <a:pPr lvl="1"/>
            <a:r>
              <a:rPr lang="en-US" sz="2200" dirty="0">
                <a:latin typeface="Palatino Linotype" panose="02040502050505030304" pitchFamily="18" charset="0"/>
              </a:rPr>
              <a:t>(</a:t>
            </a:r>
            <a:r>
              <a:rPr lang="en-US" sz="2200" dirty="0" err="1">
                <a:latin typeface="Palatino Linotype" panose="02040502050505030304" pitchFamily="18" charset="0"/>
              </a:rPr>
              <a:t>i</a:t>
            </a:r>
            <a:r>
              <a:rPr lang="en-US" sz="2200" dirty="0">
                <a:latin typeface="Palatino Linotype" panose="02040502050505030304" pitchFamily="18" charset="0"/>
              </a:rPr>
              <a:t>) You lead with TWFE estimates and then show results from one of the new estimators (e.g., Sun and Abraham 2021; Callaway and </a:t>
            </a:r>
            <a:r>
              <a:rPr lang="en-US" sz="2200" dirty="0" err="1">
                <a:latin typeface="Palatino Linotype" panose="02040502050505030304" pitchFamily="18" charset="0"/>
              </a:rPr>
              <a:t>Sant’Anna</a:t>
            </a:r>
            <a:r>
              <a:rPr lang="en-US" sz="2200" dirty="0">
                <a:latin typeface="Palatino Linotype" panose="02040502050505030304" pitchFamily="18" charset="0"/>
              </a:rPr>
              <a:t> 2021)</a:t>
            </a:r>
          </a:p>
          <a:p>
            <a:pPr marL="457200" lvl="1" indent="0">
              <a:buNone/>
            </a:pPr>
            <a:endParaRPr lang="en-US" sz="2200" dirty="0">
              <a:latin typeface="Palatino Linotype" panose="02040502050505030304" pitchFamily="18" charset="0"/>
            </a:endParaRPr>
          </a:p>
          <a:p>
            <a:pPr lvl="1"/>
            <a:r>
              <a:rPr lang="en-US" sz="2200" dirty="0">
                <a:latin typeface="Palatino Linotype" panose="02040502050505030304" pitchFamily="18" charset="0"/>
              </a:rPr>
              <a:t>(ii) You lead with results from one of the new estimators</a:t>
            </a:r>
          </a:p>
          <a:p>
            <a:pPr marL="457200" lvl="1" indent="0">
              <a:buNone/>
            </a:pPr>
            <a:endParaRPr lang="en-US" sz="2200" dirty="0">
              <a:latin typeface="Palatino Linotype" panose="02040502050505030304" pitchFamily="18" charset="0"/>
            </a:endParaRPr>
          </a:p>
          <a:p>
            <a:pPr lvl="1"/>
            <a:r>
              <a:rPr lang="en-US" sz="2200" dirty="0">
                <a:latin typeface="Palatino Linotype" panose="02040502050505030304" pitchFamily="18" charset="0"/>
              </a:rPr>
              <a:t>(iii) You show a TWFE equation, but only present estimates from one of the new estimators</a:t>
            </a:r>
          </a:p>
          <a:p>
            <a:pPr marL="0" indent="0">
              <a:buNone/>
            </a:pPr>
            <a:endParaRPr lang="en-US" sz="2200" dirty="0">
              <a:latin typeface="Palatino Linotype" panose="02040502050505030304" pitchFamily="18" charset="0"/>
            </a:endParaRPr>
          </a:p>
        </p:txBody>
      </p:sp>
    </p:spTree>
    <p:extLst>
      <p:ext uri="{BB962C8B-B14F-4D97-AF65-F5344CB8AC3E}">
        <p14:creationId xmlns:p14="http://schemas.microsoft.com/office/powerpoint/2010/main" val="191844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17FC1-3995-A064-BF94-ED4A3CF94C1E}"/>
              </a:ext>
            </a:extLst>
          </p:cNvPr>
          <p:cNvSpPr>
            <a:spLocks noGrp="1"/>
          </p:cNvSpPr>
          <p:nvPr>
            <p:ph idx="1"/>
          </p:nvPr>
        </p:nvSpPr>
        <p:spPr>
          <a:xfrm>
            <a:off x="131805" y="1371600"/>
            <a:ext cx="11862487" cy="5136291"/>
          </a:xfrm>
        </p:spPr>
        <p:txBody>
          <a:bodyPr>
            <a:noAutofit/>
          </a:bodyPr>
          <a:lstStyle/>
          <a:p>
            <a:r>
              <a:rPr lang="en-US" sz="2400" dirty="0">
                <a:latin typeface="Palatino Linotype" panose="02040502050505030304" pitchFamily="18" charset="0"/>
              </a:rPr>
              <a:t>Common approach</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From a writing perspective…</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Pros:</a:t>
            </a:r>
          </a:p>
          <a:p>
            <a:pPr lvl="1"/>
            <a:r>
              <a:rPr lang="en-US" sz="2200" dirty="0">
                <a:latin typeface="Palatino Linotype" panose="02040502050505030304" pitchFamily="18" charset="0"/>
              </a:rPr>
              <a:t>Present a baseline equation that is straightforward to describe and reference</a:t>
            </a:r>
          </a:p>
          <a:p>
            <a:pPr lvl="2"/>
            <a:r>
              <a:rPr lang="en-US" dirty="0">
                <a:latin typeface="Palatino Linotype" panose="02040502050505030304" pitchFamily="18" charset="0"/>
              </a:rPr>
              <a:t>Takes up minimal space within the “Empirical Strategy” section of your paper</a:t>
            </a:r>
          </a:p>
          <a:p>
            <a:pPr marL="914400" lvl="2" indent="0">
              <a:buNone/>
            </a:pPr>
            <a:r>
              <a:rPr lang="en-US" dirty="0">
                <a:latin typeface="Palatino Linotype" panose="02040502050505030304" pitchFamily="18" charset="0"/>
              </a:rPr>
              <a:t> </a:t>
            </a:r>
          </a:p>
          <a:p>
            <a:pPr lvl="1"/>
            <a:r>
              <a:rPr lang="en-US" sz="2200" dirty="0">
                <a:latin typeface="Palatino Linotype" panose="02040502050505030304" pitchFamily="18" charset="0"/>
              </a:rPr>
              <a:t>Present a baseline equation that everyone is familiar with</a:t>
            </a:r>
          </a:p>
          <a:p>
            <a:pPr lvl="2"/>
            <a:r>
              <a:rPr lang="en-US" dirty="0">
                <a:latin typeface="Palatino Linotype" panose="02040502050505030304" pitchFamily="18" charset="0"/>
              </a:rPr>
              <a:t>Anyone who runs regressions (i.e., not just economists) can follow along</a:t>
            </a:r>
          </a:p>
          <a:p>
            <a:pPr marL="914400" lvl="2" indent="0">
              <a:buNone/>
            </a:pPr>
            <a:endParaRPr lang="en-US" sz="1600" dirty="0">
              <a:latin typeface="Palatino Linotype" panose="02040502050505030304" pitchFamily="18" charset="0"/>
            </a:endParaRPr>
          </a:p>
          <a:p>
            <a:r>
              <a:rPr lang="en-US" sz="2400" dirty="0">
                <a:latin typeface="Palatino Linotype" panose="02040502050505030304" pitchFamily="18" charset="0"/>
              </a:rPr>
              <a:t>Cons:</a:t>
            </a:r>
          </a:p>
          <a:p>
            <a:pPr lvl="1"/>
            <a:r>
              <a:rPr lang="en-US" sz="2200" dirty="0">
                <a:latin typeface="Palatino Linotype" panose="02040502050505030304" pitchFamily="18" charset="0"/>
              </a:rPr>
              <a:t>Risk turning off readers who only want to see results from one of the new DD estimators</a:t>
            </a:r>
          </a:p>
          <a:p>
            <a:pPr lvl="2"/>
            <a:r>
              <a:rPr lang="en-US" dirty="0">
                <a:latin typeface="Palatino Linotype" panose="02040502050505030304" pitchFamily="18" charset="0"/>
              </a:rPr>
              <a:t>Big problem when reader is a referee!</a:t>
            </a:r>
          </a:p>
        </p:txBody>
      </p:sp>
      <p:sp>
        <p:nvSpPr>
          <p:cNvPr id="4" name="Title 1">
            <a:extLst>
              <a:ext uri="{FF2B5EF4-FFF2-40B4-BE49-F238E27FC236}">
                <a16:creationId xmlns:a16="http://schemas.microsoft.com/office/drawing/2014/main" id="{176BB256-89AC-312B-7100-63044FF5FD44}"/>
              </a:ext>
            </a:extLst>
          </p:cNvPr>
          <p:cNvSpPr>
            <a:spLocks noGrp="1"/>
          </p:cNvSpPr>
          <p:nvPr>
            <p:ph type="title"/>
          </p:nvPr>
        </p:nvSpPr>
        <p:spPr>
          <a:xfrm>
            <a:off x="376881" y="469558"/>
            <a:ext cx="10515600" cy="1072850"/>
          </a:xfrm>
        </p:spPr>
        <p:txBody>
          <a:bodyPr>
            <a:normAutofit fontScale="90000"/>
          </a:bodyPr>
          <a:lstStyle/>
          <a:p>
            <a:r>
              <a:rPr lang="en-US" sz="3600" b="1" dirty="0">
                <a:latin typeface="Palatino Linotype" panose="02040502050505030304" pitchFamily="18" charset="0"/>
              </a:rPr>
              <a:t>Case (</a:t>
            </a:r>
            <a:r>
              <a:rPr lang="en-US" sz="3600" b="1" dirty="0" err="1">
                <a:latin typeface="Palatino Linotype" panose="02040502050505030304" pitchFamily="18" charset="0"/>
              </a:rPr>
              <a:t>i</a:t>
            </a:r>
            <a:r>
              <a:rPr lang="en-US" sz="3600" b="1" dirty="0">
                <a:latin typeface="Palatino Linotype" panose="02040502050505030304" pitchFamily="18" charset="0"/>
              </a:rPr>
              <a:t>): Lead with TWFE estimates and then show results from one of the new DD estimators</a:t>
            </a:r>
            <a:br>
              <a:rPr lang="en-US" sz="3600" b="1" dirty="0">
                <a:latin typeface="Palatino Linotype" panose="02040502050505030304" pitchFamily="18" charset="0"/>
              </a:rPr>
            </a:br>
            <a:r>
              <a:rPr lang="en-US" sz="3600" b="1" dirty="0">
                <a:latin typeface="Palatino Linotype" panose="02040502050505030304" pitchFamily="18" charset="0"/>
              </a:rPr>
              <a:t> </a:t>
            </a:r>
          </a:p>
        </p:txBody>
      </p:sp>
    </p:spTree>
    <p:extLst>
      <p:ext uri="{BB962C8B-B14F-4D97-AF65-F5344CB8AC3E}">
        <p14:creationId xmlns:p14="http://schemas.microsoft.com/office/powerpoint/2010/main" val="195806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B2A0-C860-8FAE-3CB8-E3501CDB57F7}"/>
              </a:ext>
            </a:extLst>
          </p:cNvPr>
          <p:cNvSpPr>
            <a:spLocks noGrp="1"/>
          </p:cNvSpPr>
          <p:nvPr>
            <p:ph type="title"/>
          </p:nvPr>
        </p:nvSpPr>
        <p:spPr>
          <a:xfrm>
            <a:off x="65903" y="56221"/>
            <a:ext cx="5644978" cy="1616547"/>
          </a:xfrm>
        </p:spPr>
        <p:txBody>
          <a:bodyPr>
            <a:noAutofit/>
          </a:bodyPr>
          <a:lstStyle/>
          <a:p>
            <a:r>
              <a:rPr lang="en-US" sz="2000" b="1" dirty="0">
                <a:latin typeface="Palatino Linotype" panose="02040502050505030304" pitchFamily="18" charset="0"/>
              </a:rPr>
              <a:t>Example of case (</a:t>
            </a:r>
            <a:r>
              <a:rPr lang="en-US" sz="2000" b="1" dirty="0" err="1">
                <a:latin typeface="Palatino Linotype" panose="02040502050505030304" pitchFamily="18" charset="0"/>
              </a:rPr>
              <a:t>i</a:t>
            </a:r>
            <a:r>
              <a:rPr lang="en-US" sz="2000" b="1" dirty="0">
                <a:latin typeface="Palatino Linotype" panose="02040502050505030304" pitchFamily="18" charset="0"/>
              </a:rPr>
              <a:t>):</a:t>
            </a:r>
            <a:br>
              <a:rPr lang="en-US" sz="2000" b="1" dirty="0">
                <a:latin typeface="Palatino Linotype" panose="02040502050505030304" pitchFamily="18" charset="0"/>
              </a:rPr>
            </a:br>
            <a:r>
              <a:rPr lang="en-US" sz="2000" dirty="0">
                <a:latin typeface="Palatino Linotype" panose="02040502050505030304" pitchFamily="18" charset="0"/>
              </a:rPr>
              <a:t>“Imposing Policy on Reluctant Actors: The Hospital Desegregation Campaign and Black </a:t>
            </a:r>
            <a:r>
              <a:rPr lang="en-US" sz="2000" dirty="0" err="1">
                <a:latin typeface="Palatino Linotype" panose="02040502050505030304" pitchFamily="18" charset="0"/>
              </a:rPr>
              <a:t>Postneonatal</a:t>
            </a:r>
            <a:r>
              <a:rPr lang="en-US" sz="2000" dirty="0">
                <a:latin typeface="Palatino Linotype" panose="02040502050505030304" pitchFamily="18" charset="0"/>
              </a:rPr>
              <a:t> Mortality in the Deep South” by Anderson, Charles and Rees (Forthcoming at </a:t>
            </a:r>
            <a:r>
              <a:rPr lang="en-US" sz="2000" i="1" dirty="0">
                <a:latin typeface="Palatino Linotype" panose="02040502050505030304" pitchFamily="18" charset="0"/>
              </a:rPr>
              <a:t>Review of Economics and Statistics</a:t>
            </a:r>
            <a:r>
              <a:rPr lang="en-US" sz="2000" dirty="0">
                <a:latin typeface="Palatino Linotype" panose="02040502050505030304" pitchFamily="18" charset="0"/>
              </a:rPr>
              <a:t>)</a:t>
            </a:r>
          </a:p>
        </p:txBody>
      </p:sp>
      <p:sp>
        <p:nvSpPr>
          <p:cNvPr id="3" name="Content Placeholder 2">
            <a:extLst>
              <a:ext uri="{FF2B5EF4-FFF2-40B4-BE49-F238E27FC236}">
                <a16:creationId xmlns:a16="http://schemas.microsoft.com/office/drawing/2014/main" id="{2E0A234B-F745-4A93-F24B-04B2C70C8197}"/>
              </a:ext>
            </a:extLst>
          </p:cNvPr>
          <p:cNvSpPr>
            <a:spLocks noGrp="1"/>
          </p:cNvSpPr>
          <p:nvPr>
            <p:ph idx="1"/>
          </p:nvPr>
        </p:nvSpPr>
        <p:spPr>
          <a:xfrm>
            <a:off x="65903" y="1960605"/>
            <a:ext cx="5903067" cy="4777945"/>
          </a:xfrm>
        </p:spPr>
        <p:txBody>
          <a:bodyPr>
            <a:normAutofit/>
          </a:bodyPr>
          <a:lstStyle/>
          <a:p>
            <a:r>
              <a:rPr lang="en-US" sz="2000" dirty="0">
                <a:latin typeface="Palatino Linotype" panose="02040502050505030304" pitchFamily="18" charset="0"/>
              </a:rPr>
              <a:t>Entire baseline estimation strategy described in less than one page</a:t>
            </a:r>
          </a:p>
          <a:p>
            <a:endParaRPr lang="en-US" sz="2000" dirty="0">
              <a:latin typeface="Palatino Linotype" panose="02040502050505030304" pitchFamily="18" charset="0"/>
            </a:endParaRPr>
          </a:p>
          <a:p>
            <a:r>
              <a:rPr lang="en-US" sz="2000" dirty="0">
                <a:latin typeface="Palatino Linotype" panose="02040502050505030304" pitchFamily="18" charset="0"/>
              </a:rPr>
              <a:t>Easy to refer back to when exploring extensions:</a:t>
            </a:r>
          </a:p>
          <a:p>
            <a:pPr lvl="1"/>
            <a:r>
              <a:rPr lang="en-US" sz="1800" dirty="0">
                <a:latin typeface="Palatino Linotype" panose="02040502050505030304" pitchFamily="18" charset="0"/>
              </a:rPr>
              <a:t>“Including a vector of controls, </a:t>
            </a:r>
            <a:r>
              <a:rPr lang="en-US" sz="1800" b="1" i="1" dirty="0" err="1">
                <a:latin typeface="Palatino Linotype" panose="02040502050505030304" pitchFamily="18" charset="0"/>
              </a:rPr>
              <a:t>X</a:t>
            </a:r>
            <a:r>
              <a:rPr lang="en-US" sz="1800" b="1" i="1" baseline="-25000" dirty="0" err="1">
                <a:latin typeface="Palatino Linotype" panose="02040502050505030304" pitchFamily="18" charset="0"/>
              </a:rPr>
              <a:t>ct</a:t>
            </a:r>
            <a:r>
              <a:rPr lang="en-US" sz="1800" dirty="0">
                <a:latin typeface="Palatino Linotype" panose="02040502050505030304" pitchFamily="18" charset="0"/>
              </a:rPr>
              <a:t>, on the right-hand side of the estimating equation…” </a:t>
            </a:r>
          </a:p>
          <a:p>
            <a:pPr lvl="1"/>
            <a:r>
              <a:rPr lang="en-US" sz="1800" dirty="0">
                <a:latin typeface="Palatino Linotype" panose="02040502050505030304" pitchFamily="18" charset="0"/>
              </a:rPr>
              <a:t>“In Figure 5, we report event-study estimates based on a modified version of equation (1)…”</a:t>
            </a:r>
          </a:p>
          <a:p>
            <a:pPr lvl="1"/>
            <a:endParaRPr lang="en-US" sz="1600" dirty="0">
              <a:latin typeface="Palatino Linotype" panose="02040502050505030304" pitchFamily="18" charset="0"/>
            </a:endParaRPr>
          </a:p>
          <a:p>
            <a:r>
              <a:rPr lang="en-US" sz="2000" dirty="0">
                <a:latin typeface="Palatino Linotype" panose="02040502050505030304" pitchFamily="18" charset="0"/>
              </a:rPr>
              <a:t>Interaction-weighted estimates from Sun and Abraham (2021) are reported later in paper</a:t>
            </a:r>
          </a:p>
          <a:p>
            <a:pPr lvl="1"/>
            <a:r>
              <a:rPr lang="en-US" sz="1800" dirty="0">
                <a:latin typeface="Palatino Linotype" panose="02040502050505030304" pitchFamily="18" charset="0"/>
              </a:rPr>
              <a:t>Because the authors do not lead with this estimator, they do not have to present the (more complicated) equations describing this approach</a:t>
            </a:r>
          </a:p>
          <a:p>
            <a:endParaRPr lang="en-US" sz="2000" dirty="0">
              <a:latin typeface="Palatino Linotype" panose="02040502050505030304" pitchFamily="18" charset="0"/>
            </a:endParaRPr>
          </a:p>
          <a:p>
            <a:endParaRPr lang="en-US" sz="2000" dirty="0">
              <a:latin typeface="Palatino Linotype" panose="02040502050505030304" pitchFamily="18" charset="0"/>
            </a:endParaRPr>
          </a:p>
        </p:txBody>
      </p:sp>
      <p:pic>
        <p:nvPicPr>
          <p:cNvPr id="5" name="Picture 4">
            <a:extLst>
              <a:ext uri="{FF2B5EF4-FFF2-40B4-BE49-F238E27FC236}">
                <a16:creationId xmlns:a16="http://schemas.microsoft.com/office/drawing/2014/main" id="{671A3C0B-5856-ED27-5E39-0E07D0967DB1}"/>
              </a:ext>
            </a:extLst>
          </p:cNvPr>
          <p:cNvPicPr>
            <a:picLocks noChangeAspect="1"/>
          </p:cNvPicPr>
          <p:nvPr/>
        </p:nvPicPr>
        <p:blipFill>
          <a:blip r:embed="rId2"/>
          <a:stretch>
            <a:fillRect/>
          </a:stretch>
        </p:blipFill>
        <p:spPr>
          <a:xfrm>
            <a:off x="6044461" y="0"/>
            <a:ext cx="6147539" cy="1325563"/>
          </a:xfrm>
          <a:prstGeom prst="rect">
            <a:avLst/>
          </a:prstGeom>
        </p:spPr>
      </p:pic>
      <p:pic>
        <p:nvPicPr>
          <p:cNvPr id="7" name="Picture 6">
            <a:extLst>
              <a:ext uri="{FF2B5EF4-FFF2-40B4-BE49-F238E27FC236}">
                <a16:creationId xmlns:a16="http://schemas.microsoft.com/office/drawing/2014/main" id="{8237386E-9C9F-7C5C-78D1-8C4A4870EBFC}"/>
              </a:ext>
            </a:extLst>
          </p:cNvPr>
          <p:cNvPicPr>
            <a:picLocks noChangeAspect="1"/>
          </p:cNvPicPr>
          <p:nvPr/>
        </p:nvPicPr>
        <p:blipFill rotWithShape="1">
          <a:blip r:embed="rId3"/>
          <a:srcRect r="2195"/>
          <a:stretch/>
        </p:blipFill>
        <p:spPr>
          <a:xfrm>
            <a:off x="5892251" y="1242637"/>
            <a:ext cx="6233846" cy="4682115"/>
          </a:xfrm>
          <a:prstGeom prst="rect">
            <a:avLst/>
          </a:prstGeom>
        </p:spPr>
      </p:pic>
      <p:pic>
        <p:nvPicPr>
          <p:cNvPr id="9" name="Picture 8">
            <a:extLst>
              <a:ext uri="{FF2B5EF4-FFF2-40B4-BE49-F238E27FC236}">
                <a16:creationId xmlns:a16="http://schemas.microsoft.com/office/drawing/2014/main" id="{0F56612E-6765-13AD-2E41-8370B52D30A6}"/>
              </a:ext>
            </a:extLst>
          </p:cNvPr>
          <p:cNvPicPr>
            <a:picLocks noChangeAspect="1"/>
          </p:cNvPicPr>
          <p:nvPr/>
        </p:nvPicPr>
        <p:blipFill>
          <a:blip r:embed="rId4"/>
          <a:stretch>
            <a:fillRect/>
          </a:stretch>
        </p:blipFill>
        <p:spPr>
          <a:xfrm>
            <a:off x="5968971" y="5751697"/>
            <a:ext cx="6080405" cy="721829"/>
          </a:xfrm>
          <a:prstGeom prst="rect">
            <a:avLst/>
          </a:prstGeom>
        </p:spPr>
      </p:pic>
      <p:sp>
        <p:nvSpPr>
          <p:cNvPr id="10" name="Left Brace 9">
            <a:extLst>
              <a:ext uri="{FF2B5EF4-FFF2-40B4-BE49-F238E27FC236}">
                <a16:creationId xmlns:a16="http://schemas.microsoft.com/office/drawing/2014/main" id="{1715FE66-787C-9D04-4DF0-6B95302BF45F}"/>
              </a:ext>
            </a:extLst>
          </p:cNvPr>
          <p:cNvSpPr/>
          <p:nvPr/>
        </p:nvSpPr>
        <p:spPr>
          <a:xfrm>
            <a:off x="5953707" y="263611"/>
            <a:ext cx="208196" cy="60795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FBEBCE7-803B-224C-7FC8-8B8E747A6274}"/>
              </a:ext>
            </a:extLst>
          </p:cNvPr>
          <p:cNvCxnSpPr>
            <a:cxnSpLocks/>
          </p:cNvCxnSpPr>
          <p:nvPr/>
        </p:nvCxnSpPr>
        <p:spPr>
          <a:xfrm>
            <a:off x="2799761" y="2479249"/>
            <a:ext cx="3169209" cy="7252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07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B2A0-C860-8FAE-3CB8-E3501CDB57F7}"/>
              </a:ext>
            </a:extLst>
          </p:cNvPr>
          <p:cNvSpPr>
            <a:spLocks noGrp="1"/>
          </p:cNvSpPr>
          <p:nvPr>
            <p:ph type="title"/>
          </p:nvPr>
        </p:nvSpPr>
        <p:spPr>
          <a:xfrm>
            <a:off x="196609" y="592850"/>
            <a:ext cx="11615351" cy="1291154"/>
          </a:xfrm>
        </p:spPr>
        <p:txBody>
          <a:bodyPr>
            <a:noAutofit/>
          </a:bodyPr>
          <a:lstStyle/>
          <a:p>
            <a:r>
              <a:rPr lang="en-US" sz="2800" b="1" dirty="0">
                <a:latin typeface="Palatino Linotype" panose="02040502050505030304" pitchFamily="18" charset="0"/>
              </a:rPr>
              <a:t>Example of case (ii):</a:t>
            </a:r>
            <a:br>
              <a:rPr lang="en-US" sz="2800" b="1" dirty="0">
                <a:latin typeface="Palatino Linotype" panose="02040502050505030304" pitchFamily="18" charset="0"/>
              </a:rPr>
            </a:br>
            <a:r>
              <a:rPr lang="en-US" sz="2800" dirty="0">
                <a:latin typeface="Palatino Linotype" panose="02040502050505030304" pitchFamily="18" charset="0"/>
              </a:rPr>
              <a:t>“Changes in Family Structure and Welfare Participation Since the 1960s: The Role of Legal Services” by Cunningham and Goodman-Bacon (Forthcoming at </a:t>
            </a:r>
            <a:r>
              <a:rPr lang="en-US" sz="2800" i="1" dirty="0">
                <a:latin typeface="Palatino Linotype" panose="02040502050505030304" pitchFamily="18" charset="0"/>
              </a:rPr>
              <a:t>American Economic Journal: Applied Economics</a:t>
            </a:r>
            <a:r>
              <a:rPr lang="en-US" sz="2800" dirty="0">
                <a:latin typeface="Palatino Linotype" panose="02040502050505030304" pitchFamily="18" charset="0"/>
              </a:rPr>
              <a:t>)</a:t>
            </a:r>
          </a:p>
        </p:txBody>
      </p:sp>
      <p:sp>
        <p:nvSpPr>
          <p:cNvPr id="3" name="Content Placeholder 2">
            <a:extLst>
              <a:ext uri="{FF2B5EF4-FFF2-40B4-BE49-F238E27FC236}">
                <a16:creationId xmlns:a16="http://schemas.microsoft.com/office/drawing/2014/main" id="{2E0A234B-F745-4A93-F24B-04B2C70C8197}"/>
              </a:ext>
            </a:extLst>
          </p:cNvPr>
          <p:cNvSpPr>
            <a:spLocks noGrp="1"/>
          </p:cNvSpPr>
          <p:nvPr>
            <p:ph idx="1"/>
          </p:nvPr>
        </p:nvSpPr>
        <p:spPr>
          <a:xfrm>
            <a:off x="115330" y="2332681"/>
            <a:ext cx="11961340" cy="4140255"/>
          </a:xfrm>
        </p:spPr>
        <p:txBody>
          <a:bodyPr>
            <a:noAutofit/>
          </a:bodyPr>
          <a:lstStyle/>
          <a:p>
            <a:r>
              <a:rPr lang="en-US" sz="2400" dirty="0">
                <a:latin typeface="Palatino Linotype" panose="02040502050505030304" pitchFamily="18" charset="0"/>
              </a:rPr>
              <a:t>Starting point:</a:t>
            </a:r>
          </a:p>
          <a:p>
            <a:pPr lvl="1"/>
            <a:r>
              <a:rPr lang="en-US" sz="2200" dirty="0">
                <a:latin typeface="Palatino Linotype" panose="02040502050505030304" pitchFamily="18" charset="0"/>
              </a:rPr>
              <a:t>Estimators proposed by Callaway and </a:t>
            </a:r>
            <a:r>
              <a:rPr lang="en-US" sz="2200" dirty="0" err="1">
                <a:latin typeface="Palatino Linotype" panose="02040502050505030304" pitchFamily="18" charset="0"/>
              </a:rPr>
              <a:t>Sant’Anna</a:t>
            </a:r>
            <a:r>
              <a:rPr lang="en-US" sz="2200" dirty="0">
                <a:latin typeface="Palatino Linotype" panose="02040502050505030304" pitchFamily="18" charset="0"/>
              </a:rPr>
              <a:t> (2020) and </a:t>
            </a:r>
            <a:r>
              <a:rPr lang="en-US" sz="2200" dirty="0" err="1">
                <a:latin typeface="Palatino Linotype" panose="02040502050505030304" pitchFamily="18" charset="0"/>
              </a:rPr>
              <a:t>Sant’Anna</a:t>
            </a:r>
            <a:r>
              <a:rPr lang="en-US" sz="2200" dirty="0">
                <a:latin typeface="Palatino Linotype" panose="02040502050505030304" pitchFamily="18" charset="0"/>
              </a:rPr>
              <a:t> and Zhao (2020)</a:t>
            </a:r>
          </a:p>
          <a:p>
            <a:pPr marL="457200" lvl="1" indent="0">
              <a:buNone/>
            </a:pPr>
            <a:endParaRPr lang="en-US" sz="1000" dirty="0">
              <a:latin typeface="Palatino Linotype" panose="02040502050505030304" pitchFamily="18" charset="0"/>
            </a:endParaRPr>
          </a:p>
          <a:p>
            <a:r>
              <a:rPr lang="en-US" sz="2400" dirty="0">
                <a:latin typeface="Palatino Linotype" panose="02040502050505030304" pitchFamily="18" charset="0"/>
              </a:rPr>
              <a:t>Avoid entirely having to address theoretical issues associated with TWFE</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Tradeoff:  Baseline strategies require 4 equations and take over 4 pages to discuss</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Up to this point, I’ve preferred the approach by Anderson et al. (forthcoming)</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Going forward, I’m going to proceed in the manner of Cunningham and Goodman-Bacon (forthcoming)</a:t>
            </a:r>
          </a:p>
          <a:p>
            <a:pPr marL="0" indent="0">
              <a:buNone/>
            </a:pPr>
            <a:endParaRPr lang="en-US" sz="2000" dirty="0">
              <a:latin typeface="Palatino Linotype" panose="02040502050505030304" pitchFamily="18" charset="0"/>
            </a:endParaRPr>
          </a:p>
          <a:p>
            <a:endParaRPr lang="en-US" sz="2000" dirty="0">
              <a:latin typeface="Palatino Linotype" panose="02040502050505030304" pitchFamily="18" charset="0"/>
            </a:endParaRPr>
          </a:p>
        </p:txBody>
      </p:sp>
    </p:spTree>
    <p:extLst>
      <p:ext uri="{BB962C8B-B14F-4D97-AF65-F5344CB8AC3E}">
        <p14:creationId xmlns:p14="http://schemas.microsoft.com/office/powerpoint/2010/main" val="50559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0D7BE-9E94-64B7-429B-8D2322840361}"/>
              </a:ext>
            </a:extLst>
          </p:cNvPr>
          <p:cNvSpPr>
            <a:spLocks noGrp="1"/>
          </p:cNvSpPr>
          <p:nvPr>
            <p:ph idx="1"/>
          </p:nvPr>
        </p:nvSpPr>
        <p:spPr>
          <a:xfrm>
            <a:off x="1" y="1243914"/>
            <a:ext cx="12192000" cy="5247502"/>
          </a:xfrm>
        </p:spPr>
        <p:txBody>
          <a:bodyPr>
            <a:noAutofit/>
          </a:bodyPr>
          <a:lstStyle/>
          <a:p>
            <a:r>
              <a:rPr lang="en-US" sz="2400" dirty="0">
                <a:latin typeface="Palatino Linotype" panose="02040502050505030304" pitchFamily="18" charset="0"/>
              </a:rPr>
              <a:t>Recent unpublished working paper (which I was asked to referee):</a:t>
            </a:r>
          </a:p>
          <a:p>
            <a:pPr lvl="1"/>
            <a:r>
              <a:rPr lang="en-US" sz="2200" dirty="0">
                <a:latin typeface="Palatino Linotype" panose="02040502050505030304" pitchFamily="18" charset="0"/>
              </a:rPr>
              <a:t>Estimate relationship between state sobriety checkpoint laws and traffic fatalities.  </a:t>
            </a:r>
          </a:p>
          <a:p>
            <a:endParaRPr lang="en-US" sz="2000" dirty="0">
              <a:latin typeface="Palatino Linotype" panose="02040502050505030304" pitchFamily="18" charset="0"/>
            </a:endParaRPr>
          </a:p>
          <a:p>
            <a:r>
              <a:rPr lang="en-US" sz="2400" dirty="0">
                <a:latin typeface="Palatino Linotype" panose="02040502050505030304" pitchFamily="18" charset="0"/>
              </a:rPr>
              <a:t>The only equation they present is the following TWFE specification:</a:t>
            </a:r>
          </a:p>
          <a:p>
            <a:endParaRPr lang="en-US" sz="2000" dirty="0">
              <a:latin typeface="Palatino Linotype" panose="02040502050505030304" pitchFamily="18" charset="0"/>
            </a:endParaRPr>
          </a:p>
          <a:p>
            <a:endParaRPr lang="en-US" sz="2000" dirty="0">
              <a:latin typeface="Palatino Linotype" panose="02040502050505030304" pitchFamily="18" charset="0"/>
            </a:endParaRPr>
          </a:p>
          <a:p>
            <a:endParaRPr lang="en-US" sz="2000" dirty="0">
              <a:latin typeface="Palatino Linotype" panose="02040502050505030304" pitchFamily="18" charset="0"/>
            </a:endParaRPr>
          </a:p>
          <a:p>
            <a:r>
              <a:rPr lang="en-US" sz="2400" dirty="0">
                <a:latin typeface="Palatino Linotype" panose="02040502050505030304" pitchFamily="18" charset="0"/>
              </a:rPr>
              <a:t>The authors never present TWFE estimates in their paper</a:t>
            </a:r>
          </a:p>
          <a:p>
            <a:endParaRPr lang="en-US" sz="2000" dirty="0">
              <a:latin typeface="Palatino Linotype" panose="02040502050505030304" pitchFamily="18" charset="0"/>
            </a:endParaRPr>
          </a:p>
          <a:p>
            <a:r>
              <a:rPr lang="en-US" sz="2400" dirty="0">
                <a:latin typeface="Palatino Linotype" panose="02040502050505030304" pitchFamily="18" charset="0"/>
              </a:rPr>
              <a:t>They only show interaction-weighted estimates from Sun and Abraham (2021)</a:t>
            </a:r>
          </a:p>
          <a:p>
            <a:pPr lvl="1"/>
            <a:r>
              <a:rPr lang="en-US" sz="2000" dirty="0">
                <a:latin typeface="Palatino Linotype" panose="02040502050505030304" pitchFamily="18" charset="0"/>
              </a:rPr>
              <a:t>Poor practice and form</a:t>
            </a:r>
          </a:p>
          <a:p>
            <a:pPr lvl="1"/>
            <a:r>
              <a:rPr lang="en-US" sz="2000" dirty="0">
                <a:latin typeface="Palatino Linotype" panose="02040502050505030304" pitchFamily="18" charset="0"/>
              </a:rPr>
              <a:t>Wrong!</a:t>
            </a:r>
          </a:p>
          <a:p>
            <a:pPr lvl="1"/>
            <a:r>
              <a:rPr lang="en-US" sz="2000" dirty="0">
                <a:latin typeface="Palatino Linotype" panose="02040502050505030304" pitchFamily="18" charset="0"/>
              </a:rPr>
              <a:t>Unfortunately, this happens way too often…</a:t>
            </a:r>
          </a:p>
          <a:p>
            <a:endParaRPr lang="en-US" sz="2000" dirty="0">
              <a:latin typeface="Palatino Linotype" panose="02040502050505030304" pitchFamily="18" charset="0"/>
            </a:endParaRPr>
          </a:p>
        </p:txBody>
      </p:sp>
      <p:sp>
        <p:nvSpPr>
          <p:cNvPr id="4" name="Title 1">
            <a:extLst>
              <a:ext uri="{FF2B5EF4-FFF2-40B4-BE49-F238E27FC236}">
                <a16:creationId xmlns:a16="http://schemas.microsoft.com/office/drawing/2014/main" id="{E6A5884C-70E4-785E-D324-085AEFBAF769}"/>
              </a:ext>
            </a:extLst>
          </p:cNvPr>
          <p:cNvSpPr>
            <a:spLocks noGrp="1"/>
          </p:cNvSpPr>
          <p:nvPr>
            <p:ph type="title"/>
          </p:nvPr>
        </p:nvSpPr>
        <p:spPr>
          <a:xfrm>
            <a:off x="105032" y="271849"/>
            <a:ext cx="11065475" cy="685672"/>
          </a:xfrm>
        </p:spPr>
        <p:txBody>
          <a:bodyPr>
            <a:noAutofit/>
          </a:bodyPr>
          <a:lstStyle/>
          <a:p>
            <a:r>
              <a:rPr lang="en-US" sz="3200" b="1" dirty="0">
                <a:latin typeface="Palatino Linotype" panose="02040502050505030304" pitchFamily="18" charset="0"/>
              </a:rPr>
              <a:t>Example of case (iii)…and what NOT to do!</a:t>
            </a:r>
            <a:endParaRPr lang="en-US" sz="3200" dirty="0">
              <a:latin typeface="Palatino Linotype" panose="02040502050505030304" pitchFamily="18" charset="0"/>
            </a:endParaRPr>
          </a:p>
        </p:txBody>
      </p:sp>
      <p:pic>
        <p:nvPicPr>
          <p:cNvPr id="6" name="Picture 5">
            <a:extLst>
              <a:ext uri="{FF2B5EF4-FFF2-40B4-BE49-F238E27FC236}">
                <a16:creationId xmlns:a16="http://schemas.microsoft.com/office/drawing/2014/main" id="{D1B3BDA3-DEB6-7E53-BCEC-A301D7B52807}"/>
              </a:ext>
            </a:extLst>
          </p:cNvPr>
          <p:cNvPicPr>
            <a:picLocks noChangeAspect="1"/>
          </p:cNvPicPr>
          <p:nvPr/>
        </p:nvPicPr>
        <p:blipFill>
          <a:blip r:embed="rId2"/>
          <a:stretch>
            <a:fillRect/>
          </a:stretch>
        </p:blipFill>
        <p:spPr>
          <a:xfrm>
            <a:off x="1836634" y="2928734"/>
            <a:ext cx="9028523" cy="1000532"/>
          </a:xfrm>
          <a:prstGeom prst="rect">
            <a:avLst/>
          </a:prstGeom>
        </p:spPr>
      </p:pic>
    </p:spTree>
    <p:extLst>
      <p:ext uri="{BB962C8B-B14F-4D97-AF65-F5344CB8AC3E}">
        <p14:creationId xmlns:p14="http://schemas.microsoft.com/office/powerpoint/2010/main" val="126506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37CA-5FD0-84A2-E7BF-53FB6FD5FF6A}"/>
              </a:ext>
            </a:extLst>
          </p:cNvPr>
          <p:cNvSpPr>
            <a:spLocks noGrp="1"/>
          </p:cNvSpPr>
          <p:nvPr>
            <p:ph type="title"/>
          </p:nvPr>
        </p:nvSpPr>
        <p:spPr>
          <a:xfrm>
            <a:off x="269789" y="285621"/>
            <a:ext cx="10515600" cy="1009651"/>
          </a:xfrm>
        </p:spPr>
        <p:txBody>
          <a:bodyPr>
            <a:normAutofit/>
          </a:bodyPr>
          <a:lstStyle/>
          <a:p>
            <a:r>
              <a:rPr lang="en-US" sz="2800" b="1" dirty="0">
                <a:latin typeface="Palatino Linotype" panose="02040502050505030304" pitchFamily="18" charset="0"/>
              </a:rPr>
              <a:t>Making event-study figures</a:t>
            </a:r>
          </a:p>
        </p:txBody>
      </p:sp>
      <p:sp>
        <p:nvSpPr>
          <p:cNvPr id="3" name="Content Placeholder 2">
            <a:extLst>
              <a:ext uri="{FF2B5EF4-FFF2-40B4-BE49-F238E27FC236}">
                <a16:creationId xmlns:a16="http://schemas.microsoft.com/office/drawing/2014/main" id="{F3C62B0A-300C-AF40-14A6-209D75566F85}"/>
              </a:ext>
            </a:extLst>
          </p:cNvPr>
          <p:cNvSpPr>
            <a:spLocks noGrp="1"/>
          </p:cNvSpPr>
          <p:nvPr>
            <p:ph idx="1"/>
          </p:nvPr>
        </p:nvSpPr>
        <p:spPr>
          <a:xfrm>
            <a:off x="156519" y="1295272"/>
            <a:ext cx="11765692" cy="4881691"/>
          </a:xfrm>
        </p:spPr>
        <p:txBody>
          <a:bodyPr>
            <a:noAutofit/>
          </a:bodyPr>
          <a:lstStyle/>
          <a:p>
            <a:r>
              <a:rPr lang="en-US" dirty="0">
                <a:latin typeface="Palatino Linotype" panose="02040502050505030304" pitchFamily="18" charset="0"/>
              </a:rPr>
              <a:t>Two standard approaches</a:t>
            </a:r>
          </a:p>
          <a:p>
            <a:pPr marL="0" indent="0">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“Connected”</a:t>
            </a:r>
          </a:p>
          <a:p>
            <a:pPr marL="0" indent="0" algn="ctr">
              <a:buNone/>
            </a:pPr>
            <a:r>
              <a:rPr lang="en-US" dirty="0">
                <a:latin typeface="Palatino Linotype" panose="02040502050505030304" pitchFamily="18" charset="0"/>
              </a:rPr>
              <a:t>vs. </a:t>
            </a:r>
          </a:p>
          <a:p>
            <a:pPr marL="0" indent="0" algn="ctr">
              <a:buNone/>
            </a:pPr>
            <a:r>
              <a:rPr lang="en-US" dirty="0">
                <a:latin typeface="Palatino Linotype" panose="02040502050505030304" pitchFamily="18" charset="0"/>
              </a:rPr>
              <a:t>“Disconnected”</a:t>
            </a:r>
          </a:p>
          <a:p>
            <a:pPr marL="0" indent="0" algn="ctr">
              <a:buNone/>
            </a:pPr>
            <a:endParaRPr lang="en-US" dirty="0">
              <a:latin typeface="Palatino Linotype" panose="02040502050505030304" pitchFamily="18" charset="0"/>
            </a:endParaRPr>
          </a:p>
          <a:p>
            <a:r>
              <a:rPr lang="en-US" dirty="0">
                <a:latin typeface="Palatino Linotype" panose="02040502050505030304" pitchFamily="18" charset="0"/>
              </a:rPr>
              <a:t>See Scott’s </a:t>
            </a:r>
            <a:r>
              <a:rPr lang="en-US" dirty="0" err="1">
                <a:latin typeface="Palatino Linotype" panose="02040502050505030304" pitchFamily="18" charset="0"/>
              </a:rPr>
              <a:t>substack</a:t>
            </a:r>
            <a:r>
              <a:rPr lang="en-US" dirty="0">
                <a:latin typeface="Palatino Linotype" panose="02040502050505030304" pitchFamily="18" charset="0"/>
              </a:rPr>
              <a:t> on this:</a:t>
            </a:r>
          </a:p>
          <a:p>
            <a:pPr marL="0" indent="0">
              <a:buNone/>
            </a:pPr>
            <a:r>
              <a:rPr lang="en-US" dirty="0">
                <a:latin typeface="Palatino Linotype" panose="02040502050505030304" pitchFamily="18" charset="0"/>
                <a:hlinkClick r:id="rId2"/>
              </a:rPr>
              <a:t>https://causalinf.substack.com/p/data-visualization-and-the-event</a:t>
            </a:r>
            <a:r>
              <a:rPr lang="en-US" dirty="0">
                <a:latin typeface="Palatino Linotype" panose="02040502050505030304" pitchFamily="18" charset="0"/>
              </a:rPr>
              <a:t> </a:t>
            </a:r>
          </a:p>
          <a:p>
            <a:pPr marL="0" indent="0">
              <a:buNone/>
            </a:pPr>
            <a:r>
              <a:rPr lang="en-US" sz="2000" dirty="0">
                <a:latin typeface="Palatino Linotype" panose="02040502050505030304" pitchFamily="18" charset="0"/>
              </a:rPr>
              <a:t>	-I’m stealing from this in what follows!</a:t>
            </a:r>
          </a:p>
        </p:txBody>
      </p:sp>
    </p:spTree>
    <p:extLst>
      <p:ext uri="{BB962C8B-B14F-4D97-AF65-F5344CB8AC3E}">
        <p14:creationId xmlns:p14="http://schemas.microsoft.com/office/powerpoint/2010/main" val="124970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474FB-4504-2B81-DDE2-69CC80EE95FA}"/>
              </a:ext>
            </a:extLst>
          </p:cNvPr>
          <p:cNvSpPr>
            <a:spLocks noGrp="1"/>
          </p:cNvSpPr>
          <p:nvPr>
            <p:ph idx="1"/>
          </p:nvPr>
        </p:nvSpPr>
        <p:spPr>
          <a:xfrm>
            <a:off x="271849" y="5450762"/>
            <a:ext cx="11607113" cy="343124"/>
          </a:xfrm>
        </p:spPr>
        <p:txBody>
          <a:bodyPr>
            <a:normAutofit/>
          </a:bodyPr>
          <a:lstStyle/>
          <a:p>
            <a:pPr algn="r"/>
            <a:r>
              <a:rPr lang="en-US" sz="1200" dirty="0">
                <a:latin typeface="Palatino Linotype" panose="02040502050505030304" pitchFamily="18" charset="0"/>
              </a:rPr>
              <a:t>Figures taken from Scott’s </a:t>
            </a:r>
            <a:r>
              <a:rPr lang="en-US" sz="1200" dirty="0" err="1">
                <a:latin typeface="Palatino Linotype" panose="02040502050505030304" pitchFamily="18" charset="0"/>
              </a:rPr>
              <a:t>substack</a:t>
            </a:r>
            <a:r>
              <a:rPr lang="en-US" sz="1200" dirty="0">
                <a:latin typeface="Palatino Linotype" panose="02040502050505030304" pitchFamily="18" charset="0"/>
              </a:rPr>
              <a:t> on “Visualizing your event study plot”</a:t>
            </a:r>
          </a:p>
        </p:txBody>
      </p:sp>
      <p:sp>
        <p:nvSpPr>
          <p:cNvPr id="4" name="Title 1">
            <a:extLst>
              <a:ext uri="{FF2B5EF4-FFF2-40B4-BE49-F238E27FC236}">
                <a16:creationId xmlns:a16="http://schemas.microsoft.com/office/drawing/2014/main" id="{D69DA67C-C97A-063A-67C9-10131A76850B}"/>
              </a:ext>
            </a:extLst>
          </p:cNvPr>
          <p:cNvSpPr>
            <a:spLocks noGrp="1"/>
          </p:cNvSpPr>
          <p:nvPr>
            <p:ph type="title"/>
          </p:nvPr>
        </p:nvSpPr>
        <p:spPr>
          <a:xfrm>
            <a:off x="271849" y="235228"/>
            <a:ext cx="10515600" cy="891618"/>
          </a:xfrm>
        </p:spPr>
        <p:txBody>
          <a:bodyPr>
            <a:normAutofit/>
          </a:bodyPr>
          <a:lstStyle/>
          <a:p>
            <a:r>
              <a:rPr lang="en-US" sz="2800" b="1" dirty="0">
                <a:latin typeface="Palatino Linotype" panose="02040502050505030304" pitchFamily="18" charset="0"/>
              </a:rPr>
              <a:t>“Connected” (aka bow-tie) event-study figures</a:t>
            </a:r>
          </a:p>
        </p:txBody>
      </p:sp>
      <p:pic>
        <p:nvPicPr>
          <p:cNvPr id="1026" name="Picture 2">
            <a:extLst>
              <a:ext uri="{FF2B5EF4-FFF2-40B4-BE49-F238E27FC236}">
                <a16:creationId xmlns:a16="http://schemas.microsoft.com/office/drawing/2014/main" id="{A03DE08F-9BE0-AEE6-B0E9-FAF91A02A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167" y="1272744"/>
            <a:ext cx="6067796" cy="4178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E46237D-C645-CC29-F5C7-26930A764270}"/>
              </a:ext>
            </a:extLst>
          </p:cNvPr>
          <p:cNvPicPr>
            <a:picLocks noChangeAspect="1"/>
          </p:cNvPicPr>
          <p:nvPr/>
        </p:nvPicPr>
        <p:blipFill>
          <a:blip r:embed="rId3"/>
          <a:stretch>
            <a:fillRect/>
          </a:stretch>
        </p:blipFill>
        <p:spPr>
          <a:xfrm>
            <a:off x="233324" y="1469970"/>
            <a:ext cx="5515152" cy="4323916"/>
          </a:xfrm>
          <a:prstGeom prst="rect">
            <a:avLst/>
          </a:prstGeom>
        </p:spPr>
      </p:pic>
    </p:spTree>
    <p:extLst>
      <p:ext uri="{BB962C8B-B14F-4D97-AF65-F5344CB8AC3E}">
        <p14:creationId xmlns:p14="http://schemas.microsoft.com/office/powerpoint/2010/main" val="12630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docProps/app.xml><?xml version="1.0" encoding="utf-8"?>
<Properties xmlns="http://schemas.openxmlformats.org/officeDocument/2006/extended-properties" xmlns:vt="http://schemas.openxmlformats.org/officeDocument/2006/docPropsVTypes">
  <Template>PP Template</Template>
  <TotalTime>17983</TotalTime>
  <Words>1332</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Palatino Linotype</vt:lpstr>
      <vt:lpstr>Office Theme</vt:lpstr>
      <vt:lpstr>PowerPoint Presentation</vt:lpstr>
      <vt:lpstr>Three topics</vt:lpstr>
      <vt:lpstr>Presenting your equations within the text</vt:lpstr>
      <vt:lpstr>Case (i): Lead with TWFE estimates and then show results from one of the new DD estimators  </vt:lpstr>
      <vt:lpstr>Example of case (i): “Imposing Policy on Reluctant Actors: The Hospital Desegregation Campaign and Black Postneonatal Mortality in the Deep South” by Anderson, Charles and Rees (Forthcoming at Review of Economics and Statistics)</vt:lpstr>
      <vt:lpstr>Example of case (ii): “Changes in Family Structure and Welfare Participation Since the 1960s: The Role of Legal Services” by Cunningham and Goodman-Bacon (Forthcoming at American Economic Journal: Applied Economics)</vt:lpstr>
      <vt:lpstr>Example of case (iii)…and what NOT to do!</vt:lpstr>
      <vt:lpstr>Making event-study figures</vt:lpstr>
      <vt:lpstr>“Connected” (aka bow-tie) event-study figures</vt:lpstr>
      <vt:lpstr>“Connected” (aka bow-tie) event-study figures</vt:lpstr>
      <vt:lpstr>“Disconnected” event-study figures</vt:lpstr>
      <vt:lpstr>“Disconnected” event-study figures</vt:lpstr>
      <vt:lpstr>Hybrid approach?</vt:lpstr>
      <vt:lpstr>More on event-study figures: Providing important information</vt:lpstr>
      <vt:lpstr>More on event-study figures: Keep it nice and neat</vt:lpstr>
      <vt:lpstr>More on event-study figures: Showing values of coefficient estimates</vt:lpstr>
      <vt:lpstr>More on event-study figures: Showing values of coefficient estimates</vt:lpstr>
      <vt:lpstr>More on event-study figures: Presenting robustness checks</vt:lpstr>
      <vt:lpstr>More on event-study figures: Presenting robustness checks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Anderson, Mark</cp:lastModifiedBy>
  <cp:revision>162</cp:revision>
  <cp:lastPrinted>2022-08-12T14:29:45Z</cp:lastPrinted>
  <dcterms:created xsi:type="dcterms:W3CDTF">2022-07-20T20:22:44Z</dcterms:created>
  <dcterms:modified xsi:type="dcterms:W3CDTF">2024-11-02T18:35:31Z</dcterms:modified>
</cp:coreProperties>
</file>