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4038" r:id="rId1"/>
    <p:sldMasterId id="2147484075" r:id="rId2"/>
    <p:sldMasterId id="2147484087" r:id="rId3"/>
    <p:sldMasterId id="2147484099" r:id="rId4"/>
    <p:sldMasterId id="2147484109" r:id="rId5"/>
  </p:sldMasterIdLst>
  <p:notesMasterIdLst>
    <p:notesMasterId r:id="rId49"/>
  </p:notesMasterIdLst>
  <p:handoutMasterIdLst>
    <p:handoutMasterId r:id="rId50"/>
  </p:handoutMasterIdLst>
  <p:sldIdLst>
    <p:sldId id="266" r:id="rId6"/>
    <p:sldId id="971" r:id="rId7"/>
    <p:sldId id="947" r:id="rId8"/>
    <p:sldId id="946" r:id="rId9"/>
    <p:sldId id="921" r:id="rId10"/>
    <p:sldId id="922" r:id="rId11"/>
    <p:sldId id="975" r:id="rId12"/>
    <p:sldId id="923" r:id="rId13"/>
    <p:sldId id="948" r:id="rId14"/>
    <p:sldId id="917" r:id="rId15"/>
    <p:sldId id="926" r:id="rId16"/>
    <p:sldId id="945" r:id="rId17"/>
    <p:sldId id="976" r:id="rId18"/>
    <p:sldId id="927" r:id="rId19"/>
    <p:sldId id="928" r:id="rId20"/>
    <p:sldId id="949" r:id="rId21"/>
    <p:sldId id="932" r:id="rId22"/>
    <p:sldId id="972" r:id="rId23"/>
    <p:sldId id="634" r:id="rId24"/>
    <p:sldId id="931" r:id="rId25"/>
    <p:sldId id="950" r:id="rId26"/>
    <p:sldId id="935" r:id="rId27"/>
    <p:sldId id="890" r:id="rId28"/>
    <p:sldId id="942" r:id="rId29"/>
    <p:sldId id="930" r:id="rId30"/>
    <p:sldId id="933" r:id="rId31"/>
    <p:sldId id="656" r:id="rId32"/>
    <p:sldId id="951" r:id="rId33"/>
    <p:sldId id="714" r:id="rId34"/>
    <p:sldId id="939" r:id="rId35"/>
    <p:sldId id="940" r:id="rId36"/>
    <p:sldId id="657" r:id="rId37"/>
    <p:sldId id="966" r:id="rId38"/>
    <p:sldId id="956" r:id="rId39"/>
    <p:sldId id="961" r:id="rId40"/>
    <p:sldId id="962" r:id="rId41"/>
    <p:sldId id="958" r:id="rId42"/>
    <p:sldId id="960" r:id="rId43"/>
    <p:sldId id="955" r:id="rId44"/>
    <p:sldId id="937" r:id="rId45"/>
    <p:sldId id="943" r:id="rId46"/>
    <p:sldId id="944" r:id="rId47"/>
    <p:sldId id="953" r:id="rId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ees" initials="d" lastIdx="0" clrIdx="0">
    <p:extLst>
      <p:ext uri="{19B8F6BF-5375-455C-9EA6-DF929625EA0E}">
        <p15:presenceInfo xmlns:p15="http://schemas.microsoft.com/office/powerpoint/2012/main" userId="dre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2F4B"/>
    <a:srgbClr val="FF3300"/>
    <a:srgbClr val="A2A4A3"/>
    <a:srgbClr val="565A5C"/>
    <a:srgbClr val="CFB879"/>
    <a:srgbClr val="D3B979"/>
    <a:srgbClr val="D2C121"/>
    <a:srgbClr val="D2BF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9" autoAdjust="0"/>
    <p:restoredTop sz="55314" autoAdjust="0"/>
  </p:normalViewPr>
  <p:slideViewPr>
    <p:cSldViewPr>
      <p:cViewPr varScale="1">
        <p:scale>
          <a:sx n="108" d="100"/>
          <a:sy n="108" d="100"/>
        </p:scale>
        <p:origin x="102" y="24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8" Type="http://schemas.openxmlformats.org/officeDocument/2006/relationships/slide" Target="slides/slide3.xml"/><Relationship Id="rId51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607939632545932E-2"/>
          <c:y val="0.21592199803149603"/>
          <c:w val="0.90605872703412071"/>
          <c:h val="0.75307357283464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Trimester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-11.06</c:v>
                </c:pt>
                <c:pt idx="1">
                  <c:v>-38</c:v>
                </c:pt>
                <c:pt idx="2">
                  <c:v>-11.24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A-4853-BF11-D65C3EA336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0D7A-4853-BF11-D65C3EA336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 Trimester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0D7A-4853-BF11-D65C3EA33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557304"/>
        <c:axId val="453557664"/>
      </c:barChart>
      <c:catAx>
        <c:axId val="453557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3557664"/>
        <c:crosses val="autoZero"/>
        <c:auto val="1"/>
        <c:lblAlgn val="ctr"/>
        <c:lblOffset val="100"/>
        <c:noMultiLvlLbl val="0"/>
      </c:catAx>
      <c:valAx>
        <c:axId val="4535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557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607939632545932E-2"/>
          <c:y val="0.21592199803149603"/>
          <c:w val="0.90605872703412071"/>
          <c:h val="0.75307357283464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Trimester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-11.06</c:v>
                </c:pt>
                <c:pt idx="1">
                  <c:v>-38</c:v>
                </c:pt>
                <c:pt idx="2">
                  <c:v>-11.24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A-4853-BF11-D65C3EA336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0D7A-4853-BF11-D65C3EA336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 Trimester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0D7A-4853-BF11-D65C3EA33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557304"/>
        <c:axId val="453557664"/>
      </c:barChart>
      <c:catAx>
        <c:axId val="453557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3557664"/>
        <c:crosses val="autoZero"/>
        <c:auto val="1"/>
        <c:lblAlgn val="ctr"/>
        <c:lblOffset val="100"/>
        <c:noMultiLvlLbl val="0"/>
      </c:catAx>
      <c:valAx>
        <c:axId val="4535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557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0607939632545932E-2"/>
          <c:y val="0.21592199803149603"/>
          <c:w val="0.90605872703412071"/>
          <c:h val="0.753073572834645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First Trimester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-11.06</c:v>
                </c:pt>
                <c:pt idx="1">
                  <c:v>-38</c:v>
                </c:pt>
                <c:pt idx="2">
                  <c:v>-11.24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7A-4853-BF11-D65C3EA336A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1-0D7A-4853-BF11-D65C3EA336A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Third Trimester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First Trimester</c:v>
                </c:pt>
                <c:pt idx="1">
                  <c:v>Second Trimester</c:v>
                </c:pt>
                <c:pt idx="2">
                  <c:v>Third Trimester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0D7A-4853-BF11-D65C3EA336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557304"/>
        <c:axId val="453557664"/>
      </c:barChart>
      <c:catAx>
        <c:axId val="45355730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3557664"/>
        <c:crosses val="autoZero"/>
        <c:auto val="1"/>
        <c:lblAlgn val="ctr"/>
        <c:lblOffset val="100"/>
        <c:noMultiLvlLbl val="0"/>
      </c:catAx>
      <c:valAx>
        <c:axId val="4535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55730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0.0875</cdr:x>
      <cdr:y>0.21288</cdr:y>
    </cdr:from>
    <cdr:to>
      <cdr:x>0.2875</cdr:x>
      <cdr:y>0.42582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33853A1-2086-5E42-F144-7B50991EA9F8}"/>
            </a:ext>
          </a:extLst>
        </cdr:cNvPr>
        <cdr:cNvSpPr/>
      </cdr:nvSpPr>
      <cdr:spPr bwMode="auto">
        <a:xfrm xmlns:a="http://schemas.openxmlformats.org/drawingml/2006/main">
          <a:off x="533400" y="865146"/>
          <a:ext cx="1219200" cy="8653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0.33823</cdr:x>
      <cdr:y>0</cdr:y>
    </cdr:from>
    <cdr:to>
      <cdr:x>0.56837</cdr:x>
      <cdr:y>0.08331</cdr:y>
    </cdr:to>
    <cdr:sp macro="" textlink="">
      <cdr:nvSpPr>
        <cdr:cNvPr id="3" name="TextBox 16">
          <a:extLst xmlns:a="http://schemas.openxmlformats.org/drawingml/2006/main">
            <a:ext uri="{FF2B5EF4-FFF2-40B4-BE49-F238E27FC236}">
              <a16:creationId xmlns:a16="http://schemas.microsoft.com/office/drawing/2014/main" id="{0AEC09C3-2BA3-6734-E1A6-BF3DAD12F162}"/>
            </a:ext>
          </a:extLst>
        </cdr:cNvPr>
        <cdr:cNvSpPr txBox="1"/>
      </cdr:nvSpPr>
      <cdr:spPr>
        <a:xfrm xmlns:a="http://schemas.openxmlformats.org/drawingml/2006/main">
          <a:off x="2061850" y="0"/>
          <a:ext cx="140294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9pPr>
        </a:lstStyle>
        <a:p xmlns:a="http://schemas.openxmlformats.org/drawingml/2006/main">
          <a:r>
            <a:rPr lang="en-US" sz="1600" b="1" dirty="0"/>
            <a:t>2</a:t>
          </a:r>
          <a:r>
            <a:rPr lang="en-US" sz="1600" b="1" baseline="30000" dirty="0"/>
            <a:t>nd</a:t>
          </a:r>
          <a:r>
            <a:rPr lang="en-US" sz="1600" b="1" dirty="0"/>
            <a:t> trimester</a:t>
          </a:r>
        </a:p>
      </cdr:txBody>
    </cdr:sp>
  </cdr:relSizeAnchor>
  <cdr:relSizeAnchor xmlns:cdr="http://schemas.openxmlformats.org/drawingml/2006/chartDrawing">
    <cdr:from>
      <cdr:x>0.60229</cdr:x>
      <cdr:y>0</cdr:y>
    </cdr:from>
    <cdr:to>
      <cdr:x>0.82744</cdr:x>
      <cdr:y>0.08331</cdr:y>
    </cdr:to>
    <cdr:sp macro="" textlink="">
      <cdr:nvSpPr>
        <cdr:cNvPr id="4" name="TextBox 16">
          <a:extLst xmlns:a="http://schemas.openxmlformats.org/drawingml/2006/main">
            <a:ext uri="{FF2B5EF4-FFF2-40B4-BE49-F238E27FC236}">
              <a16:creationId xmlns:a16="http://schemas.microsoft.com/office/drawing/2014/main" id="{D4EDEA04-8F5F-C0CD-3805-81734164A262}"/>
            </a:ext>
          </a:extLst>
        </cdr:cNvPr>
        <cdr:cNvSpPr txBox="1"/>
      </cdr:nvSpPr>
      <cdr:spPr>
        <a:xfrm xmlns:a="http://schemas.openxmlformats.org/drawingml/2006/main">
          <a:off x="3671560" y="0"/>
          <a:ext cx="13724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3</a:t>
          </a:r>
          <a:r>
            <a:rPr lang="en-US" sz="1600" b="1" baseline="30000" dirty="0"/>
            <a:t>rd</a:t>
          </a:r>
          <a:r>
            <a:rPr lang="en-US" sz="1600" b="1" dirty="0"/>
            <a:t> trimester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0.0875</cdr:x>
      <cdr:y>0.21288</cdr:y>
    </cdr:from>
    <cdr:to>
      <cdr:x>0.2875</cdr:x>
      <cdr:y>0.42582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33853A1-2086-5E42-F144-7B50991EA9F8}"/>
            </a:ext>
          </a:extLst>
        </cdr:cNvPr>
        <cdr:cNvSpPr/>
      </cdr:nvSpPr>
      <cdr:spPr bwMode="auto">
        <a:xfrm xmlns:a="http://schemas.openxmlformats.org/drawingml/2006/main">
          <a:off x="533400" y="865146"/>
          <a:ext cx="1219200" cy="8653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0.33823</cdr:x>
      <cdr:y>0</cdr:y>
    </cdr:from>
    <cdr:to>
      <cdr:x>0.56837</cdr:x>
      <cdr:y>0.08331</cdr:y>
    </cdr:to>
    <cdr:sp macro="" textlink="">
      <cdr:nvSpPr>
        <cdr:cNvPr id="3" name="TextBox 16">
          <a:extLst xmlns:a="http://schemas.openxmlformats.org/drawingml/2006/main">
            <a:ext uri="{FF2B5EF4-FFF2-40B4-BE49-F238E27FC236}">
              <a16:creationId xmlns:a16="http://schemas.microsoft.com/office/drawing/2014/main" id="{0AEC09C3-2BA3-6734-E1A6-BF3DAD12F162}"/>
            </a:ext>
          </a:extLst>
        </cdr:cNvPr>
        <cdr:cNvSpPr txBox="1"/>
      </cdr:nvSpPr>
      <cdr:spPr>
        <a:xfrm xmlns:a="http://schemas.openxmlformats.org/drawingml/2006/main">
          <a:off x="2061850" y="0"/>
          <a:ext cx="140294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9pPr>
        </a:lstStyle>
        <a:p xmlns:a="http://schemas.openxmlformats.org/drawingml/2006/main">
          <a:r>
            <a:rPr lang="en-US" sz="1600" b="1" dirty="0"/>
            <a:t>2</a:t>
          </a:r>
          <a:r>
            <a:rPr lang="en-US" sz="1600" b="1" baseline="30000" dirty="0"/>
            <a:t>nd</a:t>
          </a:r>
          <a:r>
            <a:rPr lang="en-US" sz="1600" b="1" dirty="0"/>
            <a:t> trimester</a:t>
          </a:r>
        </a:p>
      </cdr:txBody>
    </cdr:sp>
  </cdr:relSizeAnchor>
  <cdr:relSizeAnchor xmlns:cdr="http://schemas.openxmlformats.org/drawingml/2006/chartDrawing">
    <cdr:from>
      <cdr:x>0.60229</cdr:x>
      <cdr:y>0</cdr:y>
    </cdr:from>
    <cdr:to>
      <cdr:x>0.82744</cdr:x>
      <cdr:y>0.08331</cdr:y>
    </cdr:to>
    <cdr:sp macro="" textlink="">
      <cdr:nvSpPr>
        <cdr:cNvPr id="4" name="TextBox 16">
          <a:extLst xmlns:a="http://schemas.openxmlformats.org/drawingml/2006/main">
            <a:ext uri="{FF2B5EF4-FFF2-40B4-BE49-F238E27FC236}">
              <a16:creationId xmlns:a16="http://schemas.microsoft.com/office/drawing/2014/main" id="{D4EDEA04-8F5F-C0CD-3805-81734164A262}"/>
            </a:ext>
          </a:extLst>
        </cdr:cNvPr>
        <cdr:cNvSpPr txBox="1"/>
      </cdr:nvSpPr>
      <cdr:spPr>
        <a:xfrm xmlns:a="http://schemas.openxmlformats.org/drawingml/2006/main">
          <a:off x="3671560" y="0"/>
          <a:ext cx="13724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3</a:t>
          </a:r>
          <a:r>
            <a:rPr lang="en-US" sz="1600" b="1" baseline="30000" dirty="0"/>
            <a:t>rd</a:t>
          </a:r>
          <a:r>
            <a:rPr lang="en-US" sz="1600" b="1" dirty="0"/>
            <a:t> trimester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0.0875</cdr:x>
      <cdr:y>0.21288</cdr:y>
    </cdr:from>
    <cdr:to>
      <cdr:x>0.2875</cdr:x>
      <cdr:y>0.42582</cdr:y>
    </cdr:to>
    <cdr:sp macro="" textlink="">
      <cdr:nvSpPr>
        <cdr:cNvPr id="2" name="Rectangle 1">
          <a:extLst xmlns:a="http://schemas.openxmlformats.org/drawingml/2006/main">
            <a:ext uri="{FF2B5EF4-FFF2-40B4-BE49-F238E27FC236}">
              <a16:creationId xmlns:a16="http://schemas.microsoft.com/office/drawing/2014/main" id="{C33853A1-2086-5E42-F144-7B50991EA9F8}"/>
            </a:ext>
          </a:extLst>
        </cdr:cNvPr>
        <cdr:cNvSpPr/>
      </cdr:nvSpPr>
      <cdr:spPr bwMode="auto">
        <a:xfrm xmlns:a="http://schemas.openxmlformats.org/drawingml/2006/main">
          <a:off x="533400" y="865146"/>
          <a:ext cx="1219200" cy="865367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1"/>
        </a:solidFill>
        <a:ln xmlns:a="http://schemas.openxmlformats.org/drawingml/2006/main"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  <a:extLst xmlns:a="http://schemas.openxmlformats.org/drawingml/2006/main"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cdr:spPr>
      <cdr:txBody>
        <a:bodyPr xmlns:a="http://schemas.openxmlformats.org/drawingml/2006/main" vertOverflow="clip" vert="horz" wrap="square" lIns="91440" tIns="45720" rIns="91440" bIns="45720" numCol="1" anchor="t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0.33823</cdr:x>
      <cdr:y>0</cdr:y>
    </cdr:from>
    <cdr:to>
      <cdr:x>0.56837</cdr:x>
      <cdr:y>0.08331</cdr:y>
    </cdr:to>
    <cdr:sp macro="" textlink="">
      <cdr:nvSpPr>
        <cdr:cNvPr id="3" name="TextBox 16">
          <a:extLst xmlns:a="http://schemas.openxmlformats.org/drawingml/2006/main">
            <a:ext uri="{FF2B5EF4-FFF2-40B4-BE49-F238E27FC236}">
              <a16:creationId xmlns:a16="http://schemas.microsoft.com/office/drawing/2014/main" id="{0AEC09C3-2BA3-6734-E1A6-BF3DAD12F162}"/>
            </a:ext>
          </a:extLst>
        </cdr:cNvPr>
        <cdr:cNvSpPr txBox="1"/>
      </cdr:nvSpPr>
      <cdr:spPr>
        <a:xfrm xmlns:a="http://schemas.openxmlformats.org/drawingml/2006/main">
          <a:off x="2061850" y="0"/>
          <a:ext cx="1402948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defPPr>
            <a:defRPr lang="en-US"/>
          </a:defPPr>
          <a:lvl1pPr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5pPr>
          <a:lvl6pPr marL="22860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6pPr>
          <a:lvl7pPr marL="27432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7pPr>
          <a:lvl8pPr marL="32004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8pPr>
          <a:lvl9pPr marL="3657600" algn="l" defTabSz="914400" rtl="0" eaLnBrk="1" latinLnBrk="0" hangingPunct="1">
            <a:defRPr kern="1200">
              <a:solidFill>
                <a:schemeClr val="tx1"/>
              </a:solidFill>
              <a:latin typeface="Arial" pitchFamily="34" charset="0"/>
              <a:ea typeface="+mn-ea"/>
              <a:cs typeface="Arial" pitchFamily="34" charset="0"/>
            </a:defRPr>
          </a:lvl9pPr>
        </a:lstStyle>
        <a:p xmlns:a="http://schemas.openxmlformats.org/drawingml/2006/main">
          <a:r>
            <a:rPr lang="en-US" sz="1600" b="1" dirty="0"/>
            <a:t>2</a:t>
          </a:r>
          <a:r>
            <a:rPr lang="en-US" sz="1600" b="1" baseline="30000" dirty="0"/>
            <a:t>nd</a:t>
          </a:r>
          <a:r>
            <a:rPr lang="en-US" sz="1600" b="1" dirty="0"/>
            <a:t> trimester</a:t>
          </a:r>
        </a:p>
      </cdr:txBody>
    </cdr:sp>
  </cdr:relSizeAnchor>
  <cdr:relSizeAnchor xmlns:cdr="http://schemas.openxmlformats.org/drawingml/2006/chartDrawing">
    <cdr:from>
      <cdr:x>0.60229</cdr:x>
      <cdr:y>0</cdr:y>
    </cdr:from>
    <cdr:to>
      <cdr:x>0.82744</cdr:x>
      <cdr:y>0.08331</cdr:y>
    </cdr:to>
    <cdr:sp macro="" textlink="">
      <cdr:nvSpPr>
        <cdr:cNvPr id="4" name="TextBox 16">
          <a:extLst xmlns:a="http://schemas.openxmlformats.org/drawingml/2006/main">
            <a:ext uri="{FF2B5EF4-FFF2-40B4-BE49-F238E27FC236}">
              <a16:creationId xmlns:a16="http://schemas.microsoft.com/office/drawing/2014/main" id="{D4EDEA04-8F5F-C0CD-3805-81734164A262}"/>
            </a:ext>
          </a:extLst>
        </cdr:cNvPr>
        <cdr:cNvSpPr txBox="1"/>
      </cdr:nvSpPr>
      <cdr:spPr>
        <a:xfrm xmlns:a="http://schemas.openxmlformats.org/drawingml/2006/main">
          <a:off x="3671560" y="0"/>
          <a:ext cx="1372492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600" b="1" dirty="0"/>
            <a:t>3</a:t>
          </a:r>
          <a:r>
            <a:rPr lang="en-US" sz="1600" b="1" baseline="30000" dirty="0"/>
            <a:t>rd</a:t>
          </a:r>
          <a:r>
            <a:rPr lang="en-US" sz="1600" b="1" dirty="0"/>
            <a:t> trimester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FBDC293-50BF-4B28-AE51-B1945A87001B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A9A5EBB-D62E-4B15-AF5E-EB7CBBB4DDD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9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15B9365-8C85-43EB-9E10-F32B5A34D5C9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65CF366-294A-49E6-A0E4-D99CD776B7EE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702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CEFBE3C-2D4B-4A24-9C8C-8377CA49C3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3201FF1-9AA7-49F2-9690-3AB73A7813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BF0BCD9-EDF5-A666-30FE-66FE1D32E6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E0DEB9B-C63B-59DF-8419-2E1CE1110F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BF0BCD9-EDF5-A666-30FE-66FE1D32E6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E0DEB9B-C63B-59DF-8419-2E1CE1110F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69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3BF0BCD9-EDF5-A666-30FE-66FE1D32E6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7E0DEB9B-C63B-59DF-8419-2E1CE1110F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B92FF-25C7-4636-A4F7-F1A139D90F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195F4-17D0-47EB-A0CC-A3D695A52C21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796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24BAA-EEEC-477A-924D-76A8FEEDCF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591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07A6-F614-B400-67A0-1DBCEC700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E4CBA-4C98-2702-1E39-3CF6F047E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033B3-A463-EE2E-3D45-A7D676DCC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477-7931-800A-06AC-681900B96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64D78-F3B3-A8D8-7D5E-483DA6D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27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375C-E4A7-30B2-87C9-0DAC8352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5B76-7353-E3FA-1472-76F6B2D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1DDB0-5D39-9722-6BB9-43AC2743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81782-A2A0-2638-D516-D8773A36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EB3A11-EF9C-F02E-0711-F7A2CEF6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1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991A8-5DEB-04A3-8F1C-B5B700ED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E26-B62A-60A8-98C1-4BC6CD0C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6904-0199-EEF7-40CD-10F117566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63DD8-E908-4E35-DC26-02FEBC99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0AEA-32C2-9013-5A04-DAF889E5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5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9C8C-9545-D2DC-771D-759EB082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B7078-3272-01A4-CDC3-AFEE34448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195E0-48AB-A8FE-49D2-7296DB4F0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95EF-4699-CE82-79B5-B0A1235A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503E-8BEC-EBBF-EB84-C171E681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7AD9-277A-4778-1717-AB8EE346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8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9BEF-11B4-9A40-625E-F3242E2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55E6E-D7B7-E80A-801A-783718A66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55D03-E6C7-9CFA-F780-B78645201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B09FF-B5F5-EFE9-DE3F-EEF17F588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4F056-F092-B9C9-265C-660FAB2E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54E8C-299B-8874-C22C-E699C2E4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29D0C-103D-A431-3234-C56DC940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674E6-64A0-C435-CE70-C7E60162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F88F-4E43-8C14-6215-9D6E445E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BB82A-F41F-7C88-4018-D0BC81F91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4B214-13B0-A504-4AA4-9F12F11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8B84D-2537-92C0-9C7F-407089144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3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7E682-754B-B584-4433-F080DF917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F01A6-0EF8-9E19-7C38-2A302E79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FDC31-2E8F-A1FB-94AB-3D8BAD99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0788-B5F2-3C98-C629-C3C57434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9FB3D-2107-F8AD-D1FA-A84DEC05B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6AA8F-75BD-777B-A585-7AF5F250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BE2B4-EF12-1E5F-2378-306D0A7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73227-3E54-1BE9-6942-385C62FD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2DE95-48EF-C32F-E9E8-3D5C781F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8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86BC5-304F-4BB0-8131-96A27EE42084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4777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CE3B-97A9-FE79-F51D-C747C03A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C090C5-8013-5710-50D6-6304BCFA6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C8F4E-058E-9C4D-967A-CB3BC8787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86863-8CD0-C391-C41C-2522745A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9FABA-303A-4EBD-8BCC-D5FC76AD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CF34-FAAF-53CC-E3A1-AE57D1E6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92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E36-F9D6-36AF-B74A-39D70F73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1BEB-3396-D10B-47CA-F249DE546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9CD4-2F00-60B0-7143-46967F9C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0DC8F-8FBF-6F18-5CB5-8ECC1610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9F47-2541-44EF-6309-711385E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77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415CAD-F80F-AA2E-897E-2290AE58E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320D8-CC01-370B-735B-975C662C7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269DF-0BDB-230E-0C7A-C284C81A6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76895-4C6F-D905-FED6-1EFBE8BC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2D835-AA45-5384-8564-BD6ACF18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41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18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067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284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27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54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E15350-6401-4295-BBC4-140282311B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164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17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045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4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230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5B49-541C-DCDC-2549-96C02E73F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8C7AFA58-9756-4847-91E6-42B3607C0544}" type="datetimeFigureOut">
              <a:rPr lang="en-US"/>
              <a:pPr>
                <a:defRPr/>
              </a:pPr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921F4-2825-ECD1-E6B3-F0974249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43F4-1730-9871-B2F6-DCB58D868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81F939B-54A9-4720-AEA5-66FBA45B531F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15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72FB702-A8A3-F59D-1BE8-AFC35EB3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71A0324D-2F35-4B06-BE7B-2CE0B3697A79}" type="datetimeFigureOut">
              <a:rPr lang="en-US"/>
              <a:pPr>
                <a:defRPr/>
              </a:pPr>
              <a:t>10/31/2024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E69B79-7C02-6FC1-0515-2124B633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AEACACF-78A2-F16C-0958-6AB6EE3F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94EB01F-BE48-4D7F-981E-73E6E7C3AB5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4634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43F9996-8765-A5F2-94E9-5710FB6B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03D8DFA1-2986-42B9-B8A9-B8B5568FCD5C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90F951-4630-3CFF-D014-E9201E83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A93361-C622-A7C4-7B22-7E978E6B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932DD1A-0C4C-427A-944A-D2560BAC8F2E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3700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92A93E6-5F9A-B5BF-63B6-EB3A06B692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3F41E992-5335-46E1-B222-CAA1283088D2}" type="datetimeFigureOut">
              <a:rPr lang="en-US"/>
              <a:pPr>
                <a:defRPr/>
              </a:pPr>
              <a:t>10/31/2024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0044E14-28C0-063D-0247-D08C0236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AC8A3F6-F08A-A827-A3B0-2EC0F656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C03E2758-28D4-43CB-8BB4-A9529F2ABC8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519140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6614969-66BD-39BE-81F8-EAD652F0A6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DB7B7D-A7EF-4640-963D-5775795E02F4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A03F7C-744D-2B91-1D04-6E336FEA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35CF87-8233-39C1-40CE-904B74C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B8D5084-9C33-48B3-B35A-5D2C9DF2B6C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89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4984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38227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AF03FD-46F0-5D0F-F1F3-AE87A70A7A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7409B-FF97-4DCC-B5B5-6492D160292B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021D2E-A667-6E05-43E2-4DECA602D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EA65A8-81CE-0082-DB38-E4146921F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BD61A8A-1930-4ED3-8991-E49EA610586A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2404F1-09D8-48E6-B1C7-47592CACAA3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2890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5262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2734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720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02018F4-A540-2097-5E4B-C9B444CF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8399B4-5CE9-49A2-B4DB-995309F2BB04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E23732A-FDBF-9D89-28B7-E28EB1E68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4C410-31F2-83C0-328A-FBE4EE08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A977D7F-BB53-4283-9C8F-B477B0AFE7F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0305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809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86C77-2E9D-E49F-0F26-2AAD9131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A0B1DD-BD5E-4E0F-9B8C-5CA79879F19A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2FD79-EBA6-0F1B-3CD0-7427D0C4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24A8F-DCFC-067E-12A3-51F3DAE4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1177AA28-9D64-4D12-ACD5-634BC5A7B3E4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86495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0593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A9B94-E887-2890-20C6-C12DE70A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73840-32D9-4D2E-9A62-D763B05C1BDA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FE6C-39B2-0D50-F8EC-92EE9DCD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3A5F-1AFA-CD2D-5992-E5CE2A04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3F758D2C-8901-444D-ABD8-0C05848530C5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1466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814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812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E15C-0580-453F-9329-F9CD30FD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728D45E7-72FD-4682-9A71-611747CB0EE4}" type="datetimeFigureOut">
              <a:rPr lang="en-US"/>
              <a:pPr>
                <a:defRPr/>
              </a:pPr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C1DA-A05A-470B-A8CB-FE759D07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F7828-7D95-48D6-84FC-DE5BFA3D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9551651C-D048-4B2D-A91B-992829625F69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821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733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08C6F84-1B34-4C73-B9BF-EFD5483D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3F16B57E-7C39-4F1A-B510-00E8C0CDD689}" type="datetimeFigureOut">
              <a:rPr lang="en-US"/>
              <a:pPr>
                <a:defRPr/>
              </a:pPr>
              <a:t>10/31/2024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C1C85F-9A47-4479-A9D5-B5E60C0F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2971A8-4590-413E-AE7D-2C4EA7F6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401A1141-816C-4800-9777-ED0B191633C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2387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0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591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55998E6-04FD-459B-A7A1-839197FA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7CD5FA80-0AA1-4DFD-A6DC-7AA7FA2C0D7F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1B028B-9E63-4FA9-91E1-C57C767C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8AC51D-5519-47F7-8673-C87080B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BFEA09A-0623-4B1A-990C-D32DAD97B46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9651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201C06-C942-4325-BF06-AF375B70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>
                <a:solidFill>
                  <a:srgbClr val="A2A4A3"/>
                </a:solidFill>
              </a:defRPr>
            </a:lvl1pPr>
          </a:lstStyle>
          <a:p>
            <a:pPr>
              <a:defRPr/>
            </a:pPr>
            <a:fld id="{47AB9BE5-8EED-4EAA-8136-5CFEA546187D}" type="datetimeFigureOut">
              <a:rPr lang="en-US"/>
              <a:pPr>
                <a:defRPr/>
              </a:pPr>
              <a:t>10/31/2024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C341684-7921-4701-930A-20572E3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86D3E9D-6AD3-4B54-8A16-EFC6BABE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26E72045-2105-4E5D-AEFE-43F5634F645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392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0937FC3-6361-42BF-8D32-F090D67D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1C9E4E-A06A-4483-8B61-BC849135177A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EE3922D-274D-4CF4-88B2-AEA6C1A8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1F4F057-FCA7-4C64-9E54-8B5D6692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BC494C0-B8A0-4C09-ACDC-937B53FA9B66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7944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r"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49847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38227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F7C5532-F7C4-4766-93BF-7F241E8E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9E8F1D-00E0-4F51-91EA-44725437CA9E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3E2D77-0EC4-4794-A927-34AC0FFA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FED8A07-1229-4968-8791-99040196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F45398D1-0AB6-4857-905F-58A07263A9F9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5508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5262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2734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572000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2920DD-79BD-4921-A16D-E37FC9EC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D80450-7E0F-4F91-B825-7E82AB6C4A7C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14A38A7-8709-4C88-93E7-FF8997C2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0265BE1-3C26-4776-8C2B-4717F64B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0D2BC45-F355-4E24-948E-534328C7A75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969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CFCA2-7F83-40F1-AF00-BF5FCD79E92B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745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3809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3644-49E9-4CD8-913B-7AAC5C77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7A180-0F3F-4069-B2E6-9382D6104102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A892-1246-4C7B-9C62-AB297DAD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12826-86C0-4ED0-BA41-A988FDF4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B7D2397A-6F0B-47B2-9A11-8564C775134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29493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059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0593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32489-DC1D-4EC5-BBB0-13ECE64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D92240-F4F7-45A2-B0B2-4500B00699F3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781E-4D4E-430F-8CC4-85500B35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556260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F7DE2-1A37-45AD-B199-C9E05689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62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8DCADEB9-1128-4309-BA93-6C08E1377C8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87241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135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847F063-D4AE-4E3C-BF58-BDFA12F3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6B143-9115-462D-A753-FD27047C4BC1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E1653F2-6B49-4554-9378-DABB270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716EA6-188B-4832-A8CB-4FB293BE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3B8759-16A9-4E28-9800-618B8A9CB1F4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61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66708-551E-4B2F-92A2-876A4B5C7087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48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0FE75-000C-4AFA-9F6B-9FCFFE1B54A9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11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B92CE-EE39-47B5-BFE0-E5A36D0E15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54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5898D-ECB4-4ED3-927E-AACBFDA556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58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 eaLnBrk="0" hangingPunct="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 eaLnBrk="0" hangingPunct="0">
              <a:defRPr/>
            </a:pPr>
            <a:fld id="{DC40E8A1-1202-412E-B96F-B4413380C27D}" type="slidenum">
              <a:rPr lang="en-US">
                <a:solidFill>
                  <a:srgbClr val="000000"/>
                </a:solidFill>
              </a:rPr>
              <a:pPr eaLnBrk="0" hangingPunct="0">
                <a:defRPr/>
              </a:pPr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 descr="Mainbackground-light.jpg                                       002E2D73Macintosh HD                   B7465B8A: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322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Geneva" pitchFamily="34"/>
          <a:cs typeface="Geneva" pitchFamily="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15BA1-2DFA-9ECA-DC16-D325C36B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C1473-B0E8-7900-0E39-3E135078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AF0FD-7A77-54BC-2316-7570E0F2A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84F9-5915-4105-8249-F88D791789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3CF2-A6A7-B249-0AB4-DEA37279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758BF-FE2B-2C83-832F-DC1719FD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5E1A1-95AC-4E24-932B-BBBFAF3B3452}" type="slidenum">
              <a:rPr lang="en-US" smtClean="0"/>
              <a:t>‹Nº›</a:t>
            </a:fld>
            <a:endParaRPr lang="en-US"/>
          </a:p>
        </p:txBody>
      </p:sp>
      <p:pic>
        <p:nvPicPr>
          <p:cNvPr id="1026" name="Picture 2" descr="Mixtape: The Podcast">
            <a:extLst>
              <a:ext uri="{FF2B5EF4-FFF2-40B4-BE49-F238E27FC236}">
                <a16:creationId xmlns:a16="http://schemas.microsoft.com/office/drawing/2014/main" id="{F6042501-FDDE-B9E0-17B1-720B4CBE4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489" y="32657"/>
            <a:ext cx="820511" cy="1094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1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SU-ppt-2011-white-final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9634C-365A-9845-9775-8941B6FBB9ED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8EB61-6689-BD46-842D-184A5EFC083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8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524C452-D8BD-4C77-9AE9-1AA3443DBC98}"/>
              </a:ext>
            </a:extLst>
          </p:cNvPr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3" name="Picture 9" descr="2campus_cmyk_h1r.eps">
            <a:extLst>
              <a:ext uri="{FF2B5EF4-FFF2-40B4-BE49-F238E27FC236}">
                <a16:creationId xmlns:a16="http://schemas.microsoft.com/office/drawing/2014/main" id="{C06F05A6-712F-F1D5-F87F-3F5846365F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8D0449C6-6466-8F44-FEA5-4C315BA95F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5" name="Text Placeholder 2">
            <a:extLst>
              <a:ext uri="{FF2B5EF4-FFF2-40B4-BE49-F238E27FC236}">
                <a16:creationId xmlns:a16="http://schemas.microsoft.com/office/drawing/2014/main" id="{1A3AC04C-1FF9-FCCF-545D-0462ECCAEC3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A1C44-80CC-4EF9-A7D2-3AB08CEF8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5578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A2A4A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4045F9A-D72F-45FB-859A-AFC78C35DDC9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2590F-709C-4A82-BDD6-1CA14B50A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55784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A2A4A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3B305-3E8F-497A-AF9A-7E4D1EF4D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5784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2A4A3"/>
                </a:solidFill>
              </a:defRPr>
            </a:lvl1pPr>
          </a:lstStyle>
          <a:p>
            <a:fld id="{A5A43862-B462-479D-B397-912258BD94F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457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102" r:id="rId3"/>
    <p:sldLayoutId id="2147484103" r:id="rId4"/>
    <p:sldLayoutId id="2147484104" r:id="rId5"/>
    <p:sldLayoutId id="2147484105" r:id="rId6"/>
    <p:sldLayoutId id="2147484106" r:id="rId7"/>
    <p:sldLayoutId id="2147484107" r:id="rId8"/>
    <p:sldLayoutId id="2147484108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elveticaNeueLT Std"/>
          <a:ea typeface="HelveticaNeueLT Std"/>
          <a:cs typeface="HelveticaNeueLT St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i="1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153551-F9FA-4CAF-A4CB-64542B4B4D9B}"/>
              </a:ext>
            </a:extLst>
          </p:cNvPr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9" descr="2campus_cmyk_h1r.eps">
            <a:extLst>
              <a:ext uri="{FF2B5EF4-FFF2-40B4-BE49-F238E27FC236}">
                <a16:creationId xmlns:a16="http://schemas.microsoft.com/office/drawing/2014/main" id="{61EF7198-529C-46E1-948C-A28FEFCBC20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172200"/>
            <a:ext cx="3581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E2D04DE6-E10F-4F29-A9C7-A228937BD28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7C62532F-24FA-4948-9ED9-6B8D117503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1D24-67E6-44CD-A0C5-646BEB734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55784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A2A4A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09B668D-00BB-4F31-A5AD-02C89A41A750}" type="datetimeFigureOut">
              <a:rPr lang="en-US"/>
              <a:pPr>
                <a:defRPr/>
              </a:pPr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28321-E85D-497F-A5A9-56AA5972A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55784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A2A4A3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68696-3CA2-4E70-9114-FFAE70686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55784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A2A4A3"/>
                </a:solidFill>
              </a:defRPr>
            </a:lvl1pPr>
          </a:lstStyle>
          <a:p>
            <a:fld id="{D42AE2C1-73FC-4484-AB5A-6B21D04AF3F0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6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HelveticaNeueLT Std"/>
          <a:ea typeface="HelveticaNeueLT Std"/>
          <a:cs typeface="HelveticaNeueLT Std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HelveticaNeueLT Std"/>
          <a:ea typeface="HelveticaNeueLT Std"/>
          <a:cs typeface="HelveticaNeueLT Std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i="1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565A5C"/>
          </a:solidFill>
          <a:latin typeface="HelveticaNeueLT Std"/>
          <a:ea typeface="HelveticaNeueLT Std"/>
          <a:cs typeface="HelveticaNeueLT Std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25D9332-8D52-8E52-57C9-1A1FA1726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-76200" y="-152400"/>
            <a:ext cx="9143985" cy="51425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9C3F0D2-40D5-C46C-8D8E-9239AC725A2E}"/>
              </a:ext>
            </a:extLst>
          </p:cNvPr>
          <p:cNvSpPr/>
          <p:nvPr/>
        </p:nvSpPr>
        <p:spPr>
          <a:xfrm>
            <a:off x="592322" y="4572000"/>
            <a:ext cx="7806945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How to be a better </a:t>
            </a:r>
            <a:r>
              <a:rPr lang="en-US" altLang="en-US" sz="4400" b="1" kern="0" dirty="0">
                <a:solidFill>
                  <a:prstClr val="black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en-US" sz="4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 panose="05050102010706020507" pitchFamily="18" charset="2"/>
              </a:rPr>
              <a:t>resenter</a:t>
            </a:r>
            <a:endParaRPr kumimoji="0" lang="en-US" altLang="en-US" sz="4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657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AB418-492C-E79C-88A8-4887C7EA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25343"/>
            <a:ext cx="8615191" cy="521345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33F28B-E153-466C-8169-F759FC608A96}"/>
              </a:ext>
            </a:extLst>
          </p:cNvPr>
          <p:cNvCxnSpPr/>
          <p:nvPr/>
        </p:nvCxnSpPr>
        <p:spPr>
          <a:xfrm>
            <a:off x="228600" y="5791200"/>
            <a:ext cx="8574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3E39F2-41F1-4072-A7F3-CD98696194BC}"/>
              </a:ext>
            </a:extLst>
          </p:cNvPr>
          <p:cNvSpPr txBox="1"/>
          <p:nvPr/>
        </p:nvSpPr>
        <p:spPr>
          <a:xfrm flipH="1">
            <a:off x="609600" y="6029980"/>
            <a:ext cx="87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</a:t>
            </a:r>
            <a:r>
              <a:rPr lang="en-US" sz="2800" kern="0" dirty="0">
                <a:solidFill>
                  <a:srgbClr val="FF0000"/>
                </a:solidFill>
              </a:rPr>
              <a:t>slide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is from a seminar I attended in the fall. </a:t>
            </a:r>
          </a:p>
        </p:txBody>
      </p:sp>
    </p:spTree>
    <p:extLst>
      <p:ext uri="{BB962C8B-B14F-4D97-AF65-F5344CB8AC3E}">
        <p14:creationId xmlns:p14="http://schemas.microsoft.com/office/powerpoint/2010/main" val="239487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AB418-492C-E79C-88A8-4887C7EA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02" y="1183341"/>
            <a:ext cx="8615191" cy="52134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B729-7394-B37C-EDE2-5CD3387B1E80}"/>
              </a:ext>
            </a:extLst>
          </p:cNvPr>
          <p:cNvSpPr txBox="1"/>
          <p:nvPr/>
        </p:nvSpPr>
        <p:spPr>
          <a:xfrm>
            <a:off x="2590800" y="228600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srgbClr val="FF0000"/>
                </a:solidFill>
              </a:rPr>
              <a:t>Clean? Easy to read?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F64DDA-CD4C-411A-91B1-082F13F61895}"/>
              </a:ext>
            </a:extLst>
          </p:cNvPr>
          <p:cNvCxnSpPr/>
          <p:nvPr/>
        </p:nvCxnSpPr>
        <p:spPr>
          <a:xfrm>
            <a:off x="264404" y="914400"/>
            <a:ext cx="8574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01876F-D4DF-4690-8512-F3E7B6D5892C}"/>
              </a:ext>
            </a:extLst>
          </p:cNvPr>
          <p:cNvSpPr txBox="1"/>
          <p:nvPr/>
        </p:nvSpPr>
        <p:spPr>
          <a:xfrm>
            <a:off x="8746134" y="65810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NS</a:t>
            </a:r>
            <a:endParaRPr lang="es-E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69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0AB418-492C-E79C-88A8-4887C7EAA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81200"/>
            <a:ext cx="5393858" cy="32640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A8B729-7394-B37C-EDE2-5CD3387B1E80}"/>
              </a:ext>
            </a:extLst>
          </p:cNvPr>
          <p:cNvSpPr txBox="1"/>
          <p:nvPr/>
        </p:nvSpPr>
        <p:spPr>
          <a:xfrm>
            <a:off x="2396564" y="228600"/>
            <a:ext cx="4350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Clean? Easy to read?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C6CC5A-94CD-48C9-A395-3B342157D99E}"/>
              </a:ext>
            </a:extLst>
          </p:cNvPr>
          <p:cNvCxnSpPr/>
          <p:nvPr/>
        </p:nvCxnSpPr>
        <p:spPr>
          <a:xfrm>
            <a:off x="264404" y="914400"/>
            <a:ext cx="85747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93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01876F-D4DF-4690-8512-F3E7B6D5892C}"/>
              </a:ext>
            </a:extLst>
          </p:cNvPr>
          <p:cNvSpPr txBox="1"/>
          <p:nvPr/>
        </p:nvSpPr>
        <p:spPr>
          <a:xfrm>
            <a:off x="8746134" y="65810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NS</a:t>
            </a:r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0F723-76A5-4743-B303-6182D638769D}"/>
              </a:ext>
            </a:extLst>
          </p:cNvPr>
          <p:cNvSpPr txBox="1"/>
          <p:nvPr/>
        </p:nvSpPr>
        <p:spPr>
          <a:xfrm>
            <a:off x="457200" y="166568"/>
            <a:ext cx="86868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Pregnant women in these communities are particularly vulnerable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Evidence that in utero exposure to maternal stress can adversely affect infant health (Black et al. 2016)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kern="0" dirty="0">
              <a:solidFill>
                <a:prstClr val="black"/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Short- and long-term negative effects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Health (Currie et al. 2010)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Labor market outcomes (Black et al. 2007; </a:t>
            </a:r>
            <a:r>
              <a:rPr lang="en-US" sz="2400" kern="0" dirty="0" err="1">
                <a:solidFill>
                  <a:prstClr val="black"/>
                </a:solidFill>
              </a:rPr>
              <a:t>Oreopoulos</a:t>
            </a:r>
            <a:r>
              <a:rPr lang="en-US" sz="2400" kern="0" dirty="0">
                <a:solidFill>
                  <a:prstClr val="black"/>
                </a:solidFill>
              </a:rPr>
              <a:t> et al. 2008)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486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2590800" y="289679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</a:rPr>
              <a:t>Your introduction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304800" y="762000"/>
            <a:ext cx="86868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first five minutes are the most important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Talk about yourself with the title slide up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How did you become interested in this topic?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Why did this topic engage you?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</a:t>
            </a:r>
            <a:r>
              <a:rPr lang="en-US" sz="2400" kern="0" dirty="0" err="1">
                <a:solidFill>
                  <a:prstClr val="black"/>
                </a:solidFill>
              </a:rPr>
              <a:t>ance</a:t>
            </a:r>
            <a:r>
              <a:rPr lang="en-US" sz="2400" kern="0" dirty="0">
                <a:solidFill>
                  <a:prstClr val="black"/>
                </a:solidFill>
              </a:rPr>
              <a:t> to create your brand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Every talk is a job talk…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Begin with the “big picture”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Why should we care about this general topic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?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09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2761248" y="179293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Your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342900" y="471681"/>
            <a:ext cx="84582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Don’t get bogged down in the previous literature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You do not need to cite each and every paper ever published on your topic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“Previous work on minimum wages has been done by Smith (1884),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Ashenfelter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and Krueger (1994), Percy (1996), Samuels et al. (1998), Pope et al. (1998), Sabia and Hansen (2001)…”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Yuk!!! 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Be clear about your contribution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 not overreach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“I contribute to five different literatures…” 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Yuk!!!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prstClr val="black"/>
              </a:solidFill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 enthusiastic!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21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234935" y="329625"/>
            <a:ext cx="3005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Background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251012" y="685800"/>
            <a:ext cx="89154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Remember, most audience members are not specialists in this area. You know more than they do.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chance to teach them something new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Try to briefly characterize the state of the literature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do we know and what don’t we know?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Show that you’re an expert in this field, broadly defined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61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313376" y="381000"/>
            <a:ext cx="2977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Background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114300" y="673387"/>
            <a:ext cx="89154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 the end of the background section, come back to your contribution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can be more specific now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“Aside from Currie et al. (2004), previous researchers have not…I build upon Currie et al. (2004) by…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26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581400" y="3048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Your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419100" y="685800"/>
            <a:ext cx="8305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Collecting unique or difficult-to-find data is rewarded by the profession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32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Spend some time talking about your data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Don’t be humble!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21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232AD0F1-7326-43F1-AF85-05A355D6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667000"/>
            <a:ext cx="8839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1pPr>
            <a:lvl2pPr marL="400050">
              <a:spcBef>
                <a:spcPct val="20000"/>
              </a:spcBef>
              <a:buFont typeface="Arial" panose="020B0604020202020204" pitchFamily="34" charset="0"/>
              <a:buChar char="–"/>
              <a:defRPr sz="26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 i="1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565A5C"/>
                </a:solidFill>
                <a:latin typeface="HelveticaNeueLT Std"/>
                <a:ea typeface="HelveticaNeueLT Std"/>
                <a:cs typeface="HelveticaNeueLT Std"/>
              </a:defRPr>
            </a:lvl9pPr>
          </a:lstStyle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275" name="Picture 4">
            <a:extLst>
              <a:ext uri="{FF2B5EF4-FFF2-40B4-BE49-F238E27FC236}">
                <a16:creationId xmlns:a16="http://schemas.microsoft.com/office/drawing/2014/main" id="{E83D14C3-3C8A-4D4C-807C-4E555089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"/>
            <a:ext cx="12226925" cy="722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C7493A8-9022-4F7F-90B3-98996AB69736}"/>
              </a:ext>
            </a:extLst>
          </p:cNvPr>
          <p:cNvSpPr/>
          <p:nvPr/>
        </p:nvSpPr>
        <p:spPr>
          <a:xfrm>
            <a:off x="5867400" y="5334000"/>
            <a:ext cx="609600" cy="5334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solidFill>
                  <a:srgbClr val="FF0000"/>
                </a:solidFill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145967" y="45720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General tips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203945" y="609600"/>
            <a:ext cx="8736106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Presenting is 50% entertainment and 50% teaching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Keep your audience engaged and they will remember you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Ask them questions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Teach them something new — anything new — and they will remember you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GB" sz="2400" kern="0" dirty="0">
                <a:solidFill>
                  <a:prstClr val="black"/>
                </a:solidFill>
              </a:rPr>
              <a:t>S</a:t>
            </a:r>
            <a:r>
              <a:rPr lang="en-US" sz="2400" kern="0" dirty="0">
                <a:solidFill>
                  <a:prstClr val="black"/>
                </a:solidFill>
              </a:rPr>
              <a:t>how them that you are passionate about research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74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457200" y="-457200"/>
            <a:ext cx="82296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kern="0" dirty="0">
                <a:solidFill>
                  <a:srgbClr val="FF0000"/>
                </a:solidFill>
              </a:rPr>
              <a:t>Avoid showing a long table full of descriptive statistics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CA544-01A7-4E8F-85DE-38015C6D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77814"/>
            <a:ext cx="6401355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8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477790" y="228600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Your data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304800" y="166568"/>
            <a:ext cx="85344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Often, you can use a figure or map to introduce the data to your audience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Talk about trends and their importance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33D31-51B1-C720-74A4-2A38974EB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002579"/>
            <a:ext cx="4009809" cy="3833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3A668-B7B5-420C-910D-8E6EDC5792CC}"/>
              </a:ext>
            </a:extLst>
          </p:cNvPr>
          <p:cNvSpPr txBox="1"/>
          <p:nvPr/>
        </p:nvSpPr>
        <p:spPr>
          <a:xfrm>
            <a:off x="304800" y="2133600"/>
            <a:ext cx="6057899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you say something here about your identification strategy or maybe    potential threats to identification?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 want to be the one who first mentions an obvious threats to identification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Briefly define your key            variables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90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860106" y="347990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prstClr val="black"/>
                </a:solidFill>
              </a:rPr>
              <a:t>Tables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419100" y="383849"/>
            <a:ext cx="83058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prstClr val="black"/>
                </a:solidFill>
              </a:rPr>
              <a:t>Don’t show estimates that you’re not going to talk about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kern="0" dirty="0">
                <a:solidFill>
                  <a:prstClr val="black"/>
                </a:solidFill>
              </a:rPr>
              <a:t>Go through your columns one by one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prstClr val="black"/>
                </a:solidFill>
              </a:rPr>
              <a:t>Pay attention to the units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kern="0" dirty="0">
                <a:solidFill>
                  <a:prstClr val="black"/>
                </a:solidFill>
              </a:rPr>
              <a:t>Is that a percentage point change?  Is that a percent change?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prstClr val="black"/>
                </a:solidFill>
              </a:rPr>
              <a:t>Try to mention magnitude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kern="0" dirty="0">
                <a:solidFill>
                  <a:prstClr val="black"/>
                </a:solidFill>
              </a:rPr>
              <a:t>Take your time!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000" kern="0" dirty="0">
                <a:solidFill>
                  <a:prstClr val="black"/>
                </a:solidFill>
              </a:rPr>
              <a:t>Leave enough time to savior your results</a:t>
            </a: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lang="en-US" sz="1600" kern="0" dirty="0">
                <a:solidFill>
                  <a:prstClr val="black"/>
                </a:solidFill>
              </a:rPr>
              <a:t>We’ll talk about handling questions in a few slides  </a:t>
            </a:r>
          </a:p>
          <a:p>
            <a:pPr marR="0" lvl="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kern="0" dirty="0">
              <a:solidFill>
                <a:prstClr val="black"/>
              </a:solidFill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63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7FFDA-1BE0-36E8-AC0D-8F9430C18A1B}"/>
              </a:ext>
            </a:extLst>
          </p:cNvPr>
          <p:cNvSpPr txBox="1"/>
          <p:nvPr/>
        </p:nvSpPr>
        <p:spPr>
          <a:xfrm flipH="1">
            <a:off x="304800" y="5334000"/>
            <a:ext cx="8763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table is from a seminar I attended in the fall. What can be improved?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EC026-9C5F-50E1-C909-51D22524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49017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594A2-5096-4AD8-A75E-663EE5415BEE}"/>
              </a:ext>
            </a:extLst>
          </p:cNvPr>
          <p:cNvSpPr txBox="1"/>
          <p:nvPr/>
        </p:nvSpPr>
        <p:spPr>
          <a:xfrm>
            <a:off x="8746134" y="6581001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NS</a:t>
            </a:r>
            <a:endParaRPr lang="es-E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4615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EC026-9C5F-50E1-C909-51D22524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08" y="1600200"/>
            <a:ext cx="5508784" cy="2953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EC75F6-E009-BBF9-615E-C3EBA416CC76}"/>
              </a:ext>
            </a:extLst>
          </p:cNvPr>
          <p:cNvSpPr txBox="1"/>
          <p:nvPr/>
        </p:nvSpPr>
        <p:spPr>
          <a:xfrm flipH="1">
            <a:off x="381000" y="5638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This is what it looked like from the back of the room.</a:t>
            </a:r>
          </a:p>
        </p:txBody>
      </p:sp>
    </p:spTree>
    <p:extLst>
      <p:ext uri="{BB962C8B-B14F-4D97-AF65-F5344CB8AC3E}">
        <p14:creationId xmlns:p14="http://schemas.microsoft.com/office/powerpoint/2010/main" val="2246294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17FFDA-1BE0-36E8-AC0D-8F9430C18A1B}"/>
              </a:ext>
            </a:extLst>
          </p:cNvPr>
          <p:cNvSpPr txBox="1"/>
          <p:nvPr/>
        </p:nvSpPr>
        <p:spPr>
          <a:xfrm flipH="1">
            <a:off x="3048000" y="6108464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can be improved?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EC026-9C5F-50E1-C909-51D22524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136"/>
            <a:ext cx="9144000" cy="49017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A4CEC4A-25C8-A2BE-CAF3-FC6C4A13E0FA}"/>
              </a:ext>
            </a:extLst>
          </p:cNvPr>
          <p:cNvSpPr/>
          <p:nvPr/>
        </p:nvSpPr>
        <p:spPr>
          <a:xfrm>
            <a:off x="2362200" y="2743200"/>
            <a:ext cx="1066800" cy="533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542E53-98B9-C7F0-4464-61B647781737}"/>
              </a:ext>
            </a:extLst>
          </p:cNvPr>
          <p:cNvSpPr/>
          <p:nvPr/>
        </p:nvSpPr>
        <p:spPr>
          <a:xfrm>
            <a:off x="6400800" y="2743200"/>
            <a:ext cx="990600" cy="1600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02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3A29BB-A451-8984-4443-B767F11FC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35353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DAE1A8-8819-3703-E322-9274288588F9}"/>
              </a:ext>
            </a:extLst>
          </p:cNvPr>
          <p:cNvSpPr/>
          <p:nvPr/>
        </p:nvSpPr>
        <p:spPr bwMode="auto">
          <a:xfrm>
            <a:off x="3702430" y="2262145"/>
            <a:ext cx="1174369" cy="29194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80A44-21B7-1FFA-2225-3FEC4130253F}"/>
              </a:ext>
            </a:extLst>
          </p:cNvPr>
          <p:cNvSpPr/>
          <p:nvPr/>
        </p:nvSpPr>
        <p:spPr bwMode="auto">
          <a:xfrm>
            <a:off x="5257800" y="2262146"/>
            <a:ext cx="1219200" cy="941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C09C3-2BA3-6734-E1A6-BF3DAD12F162}"/>
              </a:ext>
            </a:extLst>
          </p:cNvPr>
          <p:cNvSpPr txBox="1"/>
          <p:nvPr/>
        </p:nvSpPr>
        <p:spPr>
          <a:xfrm>
            <a:off x="1981200" y="1397000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trimester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3F37CC-48D4-2BBE-A57E-1089762B8DE6}"/>
              </a:ext>
            </a:extLst>
          </p:cNvPr>
          <p:cNvCxnSpPr>
            <a:cxnSpLocks/>
          </p:cNvCxnSpPr>
          <p:nvPr/>
        </p:nvCxnSpPr>
        <p:spPr bwMode="auto">
          <a:xfrm>
            <a:off x="4267200" y="3810000"/>
            <a:ext cx="0" cy="2590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6BB39-2FFE-9E26-F911-696649830D3A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2900" y="64008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C37359-9300-1369-B169-AF5F22451C3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2900" y="38100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DFBA02-5EA9-3357-8801-96C773E91D85}"/>
              </a:ext>
            </a:extLst>
          </p:cNvPr>
          <p:cNvCxnSpPr>
            <a:cxnSpLocks/>
          </p:cNvCxnSpPr>
          <p:nvPr/>
        </p:nvCxnSpPr>
        <p:spPr bwMode="auto">
          <a:xfrm>
            <a:off x="5867400" y="2057400"/>
            <a:ext cx="0" cy="20574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CC9E41-E691-7F37-590C-A48FC080982E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3100" y="20574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E8DA5C-A3B5-DB07-AD2B-86D025B96CB0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3100" y="4125402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7DDFFC-B8C0-ABBD-6FA2-601CA70EC839}"/>
              </a:ext>
            </a:extLst>
          </p:cNvPr>
          <p:cNvCxnSpPr>
            <a:cxnSpLocks/>
          </p:cNvCxnSpPr>
          <p:nvPr/>
        </p:nvCxnSpPr>
        <p:spPr bwMode="auto">
          <a:xfrm>
            <a:off x="2667000" y="1905000"/>
            <a:ext cx="0" cy="2286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FB5946-48D6-35E7-E281-A49BEE9D0F7E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2700" y="41910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6402B4-9821-AEA2-0B03-7E426BCA35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6676" y="1893736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6B369F9-CE08-5A29-C088-F0E5E3480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97" y="3496567"/>
            <a:ext cx="1225402" cy="426757"/>
          </a:xfrm>
          <a:prstGeom prst="rect">
            <a:avLst/>
          </a:prstGeom>
          <a:scene3d>
            <a:camera prst="orthographicFront">
              <a:rot lat="0" lon="1200001" rev="5400000"/>
            </a:camera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A8A3CA-A844-7F60-07D3-C08D1CD38F89}"/>
              </a:ext>
            </a:extLst>
          </p:cNvPr>
          <p:cNvSpPr txBox="1"/>
          <p:nvPr/>
        </p:nvSpPr>
        <p:spPr>
          <a:xfrm>
            <a:off x="1109662" y="344722"/>
            <a:ext cx="75342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Plots or charts are usually better than tables</a:t>
            </a:r>
          </a:p>
        </p:txBody>
      </p:sp>
    </p:spTree>
    <p:extLst>
      <p:ext uri="{BB962C8B-B14F-4D97-AF65-F5344CB8AC3E}">
        <p14:creationId xmlns:p14="http://schemas.microsoft.com/office/powerpoint/2010/main" val="130974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3A29BB-A451-8984-4443-B767F11FC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56230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DAE1A8-8819-3703-E322-9274288588F9}"/>
              </a:ext>
            </a:extLst>
          </p:cNvPr>
          <p:cNvSpPr/>
          <p:nvPr/>
        </p:nvSpPr>
        <p:spPr bwMode="auto">
          <a:xfrm>
            <a:off x="3693458" y="2262146"/>
            <a:ext cx="1183341" cy="291945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80A44-21B7-1FFA-2225-3FEC4130253F}"/>
              </a:ext>
            </a:extLst>
          </p:cNvPr>
          <p:cNvSpPr/>
          <p:nvPr/>
        </p:nvSpPr>
        <p:spPr bwMode="auto">
          <a:xfrm>
            <a:off x="5257800" y="2262146"/>
            <a:ext cx="1219200" cy="941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C09C3-2BA3-6734-E1A6-BF3DAD12F162}"/>
              </a:ext>
            </a:extLst>
          </p:cNvPr>
          <p:cNvSpPr txBox="1"/>
          <p:nvPr/>
        </p:nvSpPr>
        <p:spPr>
          <a:xfrm>
            <a:off x="1981200" y="1397000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</a:t>
            </a:r>
            <a:r>
              <a:rPr lang="en-US" sz="1600" b="1" baseline="30000" dirty="0"/>
              <a:t>st</a:t>
            </a:r>
            <a:r>
              <a:rPr lang="en-US" sz="1600" b="1" dirty="0"/>
              <a:t> trimester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3F37CC-48D4-2BBE-A57E-1089762B8DE6}"/>
              </a:ext>
            </a:extLst>
          </p:cNvPr>
          <p:cNvCxnSpPr>
            <a:cxnSpLocks/>
          </p:cNvCxnSpPr>
          <p:nvPr/>
        </p:nvCxnSpPr>
        <p:spPr bwMode="auto">
          <a:xfrm>
            <a:off x="4267200" y="3810000"/>
            <a:ext cx="0" cy="2590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6BB39-2FFE-9E26-F911-696649830D3A}"/>
              </a:ext>
            </a:extLst>
          </p:cNvPr>
          <p:cNvCxnSpPr>
            <a:cxnSpLocks/>
          </p:cNvCxnSpPr>
          <p:nvPr/>
        </p:nvCxnSpPr>
        <p:spPr bwMode="auto">
          <a:xfrm>
            <a:off x="4152900" y="64008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C37359-9300-1369-B169-AF5F22451C3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2900" y="38100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DFBA02-5EA9-3357-8801-96C773E91D85}"/>
              </a:ext>
            </a:extLst>
          </p:cNvPr>
          <p:cNvCxnSpPr>
            <a:cxnSpLocks/>
          </p:cNvCxnSpPr>
          <p:nvPr/>
        </p:nvCxnSpPr>
        <p:spPr bwMode="auto">
          <a:xfrm>
            <a:off x="5867400" y="2057400"/>
            <a:ext cx="0" cy="20574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CC9E41-E691-7F37-590C-A48FC080982E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3100" y="20574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E8DA5C-A3B5-DB07-AD2B-86D025B96CB0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3100" y="4125402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7DDFFC-B8C0-ABBD-6FA2-601CA70EC839}"/>
              </a:ext>
            </a:extLst>
          </p:cNvPr>
          <p:cNvCxnSpPr>
            <a:cxnSpLocks/>
          </p:cNvCxnSpPr>
          <p:nvPr/>
        </p:nvCxnSpPr>
        <p:spPr bwMode="auto">
          <a:xfrm>
            <a:off x="2667000" y="1905000"/>
            <a:ext cx="0" cy="2286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FB5946-48D6-35E7-E281-A49BEE9D0F7E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2700" y="41910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6402B4-9821-AEA2-0B03-7E426BCA35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6676" y="1893736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7E8AF2-8777-C7FB-6728-FD4CF26F9112}"/>
                  </a:ext>
                </a:extLst>
              </p:cNvPr>
              <p:cNvSpPr txBox="1"/>
              <p:nvPr/>
            </p:nvSpPr>
            <p:spPr>
              <a:xfrm>
                <a:off x="5412986" y="5446202"/>
                <a:ext cx="2247346" cy="61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= - 38.7** </a:t>
                </a:r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7E8AF2-8777-C7FB-6728-FD4CF26F9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86" y="5446202"/>
                <a:ext cx="2247346" cy="611578"/>
              </a:xfrm>
              <a:prstGeom prst="rect">
                <a:avLst/>
              </a:prstGeom>
              <a:blipFill>
                <a:blip r:embed="rId3"/>
                <a:stretch>
                  <a:fillRect t="-7921" r="-5691" b="-316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B07E37-3948-62A7-EF29-D60879ECDC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53000" y="5181600"/>
            <a:ext cx="459986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EA1E4D6-AAA0-A432-9DD9-83E88F4CA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97" y="3496567"/>
            <a:ext cx="1225402" cy="426757"/>
          </a:xfrm>
          <a:prstGeom prst="rect">
            <a:avLst/>
          </a:prstGeom>
          <a:scene3d>
            <a:camera prst="orthographicFront">
              <a:rot lat="0" lon="1200001" rev="5400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0327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13A29BB-A451-8984-4443-B767F11FC5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9379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9DAE1A8-8819-3703-E322-9274288588F9}"/>
              </a:ext>
            </a:extLst>
          </p:cNvPr>
          <p:cNvSpPr/>
          <p:nvPr/>
        </p:nvSpPr>
        <p:spPr bwMode="auto">
          <a:xfrm>
            <a:off x="3684494" y="2262145"/>
            <a:ext cx="1192305" cy="291945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180A44-21B7-1FFA-2225-3FEC4130253F}"/>
              </a:ext>
            </a:extLst>
          </p:cNvPr>
          <p:cNvSpPr/>
          <p:nvPr/>
        </p:nvSpPr>
        <p:spPr bwMode="auto">
          <a:xfrm>
            <a:off x="5257800" y="2262146"/>
            <a:ext cx="1219200" cy="94156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C09C3-2BA3-6734-E1A6-BF3DAD12F162}"/>
              </a:ext>
            </a:extLst>
          </p:cNvPr>
          <p:cNvSpPr txBox="1"/>
          <p:nvPr/>
        </p:nvSpPr>
        <p:spPr>
          <a:xfrm>
            <a:off x="1981200" y="1397000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1</a:t>
            </a:r>
            <a:r>
              <a:rPr kumimoji="0" lang="en-US" sz="16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trimester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3F37CC-48D4-2BBE-A57E-1089762B8DE6}"/>
              </a:ext>
            </a:extLst>
          </p:cNvPr>
          <p:cNvCxnSpPr>
            <a:cxnSpLocks/>
          </p:cNvCxnSpPr>
          <p:nvPr/>
        </p:nvCxnSpPr>
        <p:spPr bwMode="auto">
          <a:xfrm>
            <a:off x="4267200" y="3810000"/>
            <a:ext cx="0" cy="25908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26BB39-2FFE-9E26-F911-696649830D3A}"/>
              </a:ext>
            </a:extLst>
          </p:cNvPr>
          <p:cNvCxnSpPr>
            <a:cxnSpLocks/>
          </p:cNvCxnSpPr>
          <p:nvPr/>
        </p:nvCxnSpPr>
        <p:spPr bwMode="auto">
          <a:xfrm>
            <a:off x="4152900" y="64008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C37359-9300-1369-B169-AF5F22451C3C}"/>
              </a:ext>
            </a:extLst>
          </p:cNvPr>
          <p:cNvCxnSpPr>
            <a:cxnSpLocks/>
          </p:cNvCxnSpPr>
          <p:nvPr/>
        </p:nvCxnSpPr>
        <p:spPr bwMode="auto">
          <a:xfrm flipH="1">
            <a:off x="4152900" y="38100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DFBA02-5EA9-3357-8801-96C773E91D85}"/>
              </a:ext>
            </a:extLst>
          </p:cNvPr>
          <p:cNvCxnSpPr>
            <a:cxnSpLocks/>
          </p:cNvCxnSpPr>
          <p:nvPr/>
        </p:nvCxnSpPr>
        <p:spPr bwMode="auto">
          <a:xfrm>
            <a:off x="5867400" y="2057400"/>
            <a:ext cx="0" cy="20574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CC9E41-E691-7F37-590C-A48FC080982E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3100" y="20574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E8DA5C-A3B5-DB07-AD2B-86D025B96CB0}"/>
              </a:ext>
            </a:extLst>
          </p:cNvPr>
          <p:cNvCxnSpPr>
            <a:cxnSpLocks/>
          </p:cNvCxnSpPr>
          <p:nvPr/>
        </p:nvCxnSpPr>
        <p:spPr bwMode="auto">
          <a:xfrm flipH="1">
            <a:off x="5753100" y="4125402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7DDFFC-B8C0-ABBD-6FA2-601CA70EC839}"/>
              </a:ext>
            </a:extLst>
          </p:cNvPr>
          <p:cNvCxnSpPr>
            <a:cxnSpLocks/>
          </p:cNvCxnSpPr>
          <p:nvPr/>
        </p:nvCxnSpPr>
        <p:spPr bwMode="auto">
          <a:xfrm>
            <a:off x="2667000" y="1905000"/>
            <a:ext cx="0" cy="228600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FB5946-48D6-35E7-E281-A49BEE9D0F7E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2700" y="4191000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6402B4-9821-AEA2-0B03-7E426BCA35A1}"/>
              </a:ext>
            </a:extLst>
          </p:cNvPr>
          <p:cNvCxnSpPr>
            <a:cxnSpLocks/>
          </p:cNvCxnSpPr>
          <p:nvPr/>
        </p:nvCxnSpPr>
        <p:spPr bwMode="auto">
          <a:xfrm flipH="1">
            <a:off x="2556676" y="1893736"/>
            <a:ext cx="228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7E8AF2-8777-C7FB-6728-FD4CF26F9112}"/>
                  </a:ext>
                </a:extLst>
              </p:cNvPr>
              <p:cNvSpPr txBox="1"/>
              <p:nvPr/>
            </p:nvSpPr>
            <p:spPr>
              <a:xfrm>
                <a:off x="5412986" y="5446202"/>
                <a:ext cx="2247346" cy="611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en-US" sz="3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Arial" pitchFamily="34" charset="0"/>
                  </a:rPr>
                  <a:t>= - 38.7** 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7E8AF2-8777-C7FB-6728-FD4CF26F9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986" y="5446202"/>
                <a:ext cx="2247346" cy="611578"/>
              </a:xfrm>
              <a:prstGeom prst="rect">
                <a:avLst/>
              </a:prstGeom>
              <a:blipFill>
                <a:blip r:embed="rId3"/>
                <a:stretch>
                  <a:fillRect t="-7921" r="-5691" b="-3168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EB07E37-3948-62A7-EF29-D60879ECDCB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953000" y="5181600"/>
            <a:ext cx="459986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EA1E4D6-AAA0-A432-9DD9-83E88F4CA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97" y="3496567"/>
            <a:ext cx="1225402" cy="426757"/>
          </a:xfrm>
          <a:prstGeom prst="rect">
            <a:avLst/>
          </a:prstGeom>
          <a:scene3d>
            <a:camera prst="orthographicFront">
              <a:rot lat="0" lon="1200001" rev="5400000"/>
            </a:camera>
            <a:lightRig rig="threePt" dir="t"/>
          </a:scene3d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826879-3DE6-4BDD-A4E0-DA72EE3F93F5}"/>
              </a:ext>
            </a:extLst>
          </p:cNvPr>
          <p:cNvSpPr txBox="1"/>
          <p:nvPr/>
        </p:nvSpPr>
        <p:spPr>
          <a:xfrm flipH="1">
            <a:off x="409797" y="232563"/>
            <a:ext cx="873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FF0000"/>
                </a:solidFill>
              </a:rPr>
              <a:t>Mention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magnitude.  You can say that, “in a few slides I will argue that -38.7, although statistically significant, is trivially small.”  </a:t>
            </a:r>
          </a:p>
        </p:txBody>
      </p:sp>
    </p:spTree>
    <p:extLst>
      <p:ext uri="{BB962C8B-B14F-4D97-AF65-F5344CB8AC3E}">
        <p14:creationId xmlns:p14="http://schemas.microsoft.com/office/powerpoint/2010/main" val="288658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7">
            <a:extLst>
              <a:ext uri="{FF2B5EF4-FFF2-40B4-BE49-F238E27FC236}">
                <a16:creationId xmlns:a16="http://schemas.microsoft.com/office/drawing/2014/main" id="{F9AF035B-05E5-864B-7C7E-23B300D41E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0375" y="143669"/>
            <a:ext cx="8229600" cy="781050"/>
          </a:xfrm>
        </p:spPr>
        <p:txBody>
          <a:bodyPr/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Anti-TB Measures and ln(Pulmonary TB Mortality)</a:t>
            </a:r>
          </a:p>
        </p:txBody>
      </p:sp>
      <p:graphicFrame>
        <p:nvGraphicFramePr>
          <p:cNvPr id="50214" name="Group 38">
            <a:extLst>
              <a:ext uri="{FF2B5EF4-FFF2-40B4-BE49-F238E27FC236}">
                <a16:creationId xmlns:a16="http://schemas.microsoft.com/office/drawing/2014/main" id="{EA8451F8-25BA-4BB1-8A4B-F46D8ED4E5A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17183819"/>
              </p:ext>
            </p:extLst>
          </p:nvPr>
        </p:nvGraphicFramePr>
        <p:xfrm>
          <a:off x="454025" y="801688"/>
          <a:ext cx="8689975" cy="6077856"/>
        </p:xfrm>
        <a:graphic>
          <a:graphicData uri="http://schemas.openxmlformats.org/drawingml/2006/table">
            <a:tbl>
              <a:tblPr/>
              <a:tblGrid>
                <a:gridCol w="381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Total # of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-.003        (.008)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Any Municipal Anti-TB Measure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 Municipal Anti-TB Measure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2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65804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3+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17494"/>
                  </a:ext>
                </a:extLst>
              </a:tr>
              <a:tr h="1066857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Notes:  All models control for the municipal demographics characteristics and state anti-TB measures listed in Table 1, municipality fixed effects, year fixed effects, and municipality-specific linear trends.  Regressions are weighted by municipality population.  Standard errors, corrected for clustering at the state level, are in parentheses.  N = 7,439 (548 municipalities).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BB41F4B-1D5F-50BF-FA83-038E29F861CE}"/>
              </a:ext>
            </a:extLst>
          </p:cNvPr>
          <p:cNvSpPr txBox="1"/>
          <p:nvPr/>
        </p:nvSpPr>
        <p:spPr>
          <a:xfrm>
            <a:off x="5181600" y="2662454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estimate is small…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2B9C2B-998B-D81A-44E5-26B2630A5438}"/>
              </a:ext>
            </a:extLst>
          </p:cNvPr>
          <p:cNvCxnSpPr/>
          <p:nvPr/>
        </p:nvCxnSpPr>
        <p:spPr>
          <a:xfrm flipH="1" flipV="1">
            <a:off x="5486400" y="1828800"/>
            <a:ext cx="762000" cy="7620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3145968" y="38100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General tips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0" y="381000"/>
            <a:ext cx="86106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>
              <a:solidFill>
                <a:prstClr val="black"/>
              </a:solidFill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If you’re overly technical and aim your presentation at a narrow audience, then your presentation will be forgotten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Think about aiming your presentation at the person in the audience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LEAST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familiar with your area of research </a:t>
            </a:r>
          </a:p>
        </p:txBody>
      </p:sp>
    </p:spTree>
    <p:extLst>
      <p:ext uri="{BB962C8B-B14F-4D97-AF65-F5344CB8AC3E}">
        <p14:creationId xmlns:p14="http://schemas.microsoft.com/office/powerpoint/2010/main" val="524886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7">
            <a:extLst>
              <a:ext uri="{FF2B5EF4-FFF2-40B4-BE49-F238E27FC236}">
                <a16:creationId xmlns:a16="http://schemas.microsoft.com/office/drawing/2014/main" id="{F9AF035B-05E5-864B-7C7E-23B300D41E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152400"/>
            <a:ext cx="8229600" cy="781050"/>
          </a:xfrm>
        </p:spPr>
        <p:txBody>
          <a:bodyPr/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Anti-TB Measures and ln(Pulmonary TB Mortality)</a:t>
            </a:r>
          </a:p>
        </p:txBody>
      </p:sp>
      <p:graphicFrame>
        <p:nvGraphicFramePr>
          <p:cNvPr id="50214" name="Group 38">
            <a:extLst>
              <a:ext uri="{FF2B5EF4-FFF2-40B4-BE49-F238E27FC236}">
                <a16:creationId xmlns:a16="http://schemas.microsoft.com/office/drawing/2014/main" id="{EA8451F8-25BA-4BB1-8A4B-F46D8ED4E5A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9823131"/>
              </p:ext>
            </p:extLst>
          </p:nvPr>
        </p:nvGraphicFramePr>
        <p:xfrm>
          <a:off x="454025" y="801688"/>
          <a:ext cx="8689975" cy="6199729"/>
        </p:xfrm>
        <a:graphic>
          <a:graphicData uri="http://schemas.openxmlformats.org/drawingml/2006/table">
            <a:tbl>
              <a:tblPr/>
              <a:tblGrid>
                <a:gridCol w="381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Total # of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 -.003        (.008)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Any Municipal Anti-TB Measure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.025     (.020)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 Municipal Anti-TB Measure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2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65804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3+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17494"/>
                  </a:ext>
                </a:extLst>
              </a:tr>
              <a:tr h="1066857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Notes:  All models control for the municipal demographics characteristics and state anti-TB measures listed in Table 1, municipality fixed effects, year fixed effects, and municipality-specific linear trends.  Regressions are weighted by municipality population.  Standard errors, corrected for clustering at the state level, are in parentheses.  N = 7,439 (548 municipalities).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A084CC-D8DD-41ED-9CC0-BE9F3485A49C}"/>
              </a:ext>
            </a:extLst>
          </p:cNvPr>
          <p:cNvCxnSpPr>
            <a:cxnSpLocks/>
          </p:cNvCxnSpPr>
          <p:nvPr/>
        </p:nvCxnSpPr>
        <p:spPr>
          <a:xfrm flipV="1">
            <a:off x="5867400" y="3560544"/>
            <a:ext cx="304800" cy="39479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BF899A4-8FE8-42D3-825E-70E9580B03B8}"/>
              </a:ext>
            </a:extLst>
          </p:cNvPr>
          <p:cNvSpPr txBox="1"/>
          <p:nvPr/>
        </p:nvSpPr>
        <p:spPr>
          <a:xfrm>
            <a:off x="4250578" y="395534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estimate is larger, but in the “wrong” direction…</a:t>
            </a:r>
          </a:p>
        </p:txBody>
      </p:sp>
    </p:spTree>
    <p:extLst>
      <p:ext uri="{BB962C8B-B14F-4D97-AF65-F5344CB8AC3E}">
        <p14:creationId xmlns:p14="http://schemas.microsoft.com/office/powerpoint/2010/main" val="111697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7">
            <a:extLst>
              <a:ext uri="{FF2B5EF4-FFF2-40B4-BE49-F238E27FC236}">
                <a16:creationId xmlns:a16="http://schemas.microsoft.com/office/drawing/2014/main" id="{F9AF035B-05E5-864B-7C7E-23B300D41E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8513" y="20638"/>
            <a:ext cx="8229600" cy="781050"/>
          </a:xfrm>
        </p:spPr>
        <p:txBody>
          <a:bodyPr/>
          <a:lstStyle/>
          <a:p>
            <a:pPr algn="ctr"/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Municipal Anti-TB Measures and ln(Pulmonary TB Mortality)</a:t>
            </a:r>
          </a:p>
        </p:txBody>
      </p:sp>
      <p:graphicFrame>
        <p:nvGraphicFramePr>
          <p:cNvPr id="50214" name="Group 38">
            <a:extLst>
              <a:ext uri="{FF2B5EF4-FFF2-40B4-BE49-F238E27FC236}">
                <a16:creationId xmlns:a16="http://schemas.microsoft.com/office/drawing/2014/main" id="{EA8451F8-25BA-4BB1-8A4B-F46D8ED4E5A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91753459"/>
              </p:ext>
            </p:extLst>
          </p:nvPr>
        </p:nvGraphicFramePr>
        <p:xfrm>
          <a:off x="443883" y="603526"/>
          <a:ext cx="8689975" cy="6565348"/>
        </p:xfrm>
        <a:graphic>
          <a:graphicData uri="http://schemas.openxmlformats.org/drawingml/2006/table">
            <a:tbl>
              <a:tblPr/>
              <a:tblGrid>
                <a:gridCol w="3813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0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5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22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(1)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(3)</a:t>
                      </a: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Total # of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 .003        (.008)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Any Municipal Anti-TB Measure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.025  (.020)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1 Municipal Anti-TB Measure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.005  (.008)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2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-.014 (.031)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965804"/>
                  </a:ext>
                </a:extLst>
              </a:tr>
              <a:tr h="82300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3+ Municipal Anti-TB Measures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HelveticaNeueLT Std"/>
                          <a:cs typeface="Times New Roman" panose="02020603050405020304" pitchFamily="18" charset="0"/>
                        </a:rPr>
                        <a:t>-.007 (.022)</a:t>
                      </a: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417494"/>
                  </a:ext>
                </a:extLst>
              </a:tr>
              <a:tr h="1066857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Notes:  All models control for the municipal demographics characteristics and state anti-TB measures listed in Table 1, municipality fixed effects, year fixed effects, and municipality-specific linear trends.  Regressions are weighted by municipality population.  Standard errors, corrected for clustering at the state level, are in parentheses.  N = 7,439 (548 municipalities).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HelveticaNeueLT Std"/>
                        <a:cs typeface="Times New Roman" panose="02020603050405020304" pitchFamily="18" charset="0"/>
                      </a:endParaRPr>
                    </a:p>
                  </a:txBody>
                  <a:tcPr marL="91444" marR="91444" marT="45717" marB="45717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HelveticaNeueLT Std"/>
                        <a:cs typeface="HelveticaNeueLT Std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97B9E3-5FB4-4D9B-BB21-0FAE89CC7B31}"/>
              </a:ext>
            </a:extLst>
          </p:cNvPr>
          <p:cNvSpPr txBox="1"/>
          <p:nvPr/>
        </p:nvSpPr>
        <p:spPr>
          <a:xfrm>
            <a:off x="4572000" y="3886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find consistently small, statistically insignificant estimates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33489C-A1C6-4FF7-BD17-753AB2BC16BF}"/>
              </a:ext>
            </a:extLst>
          </p:cNvPr>
          <p:cNvCxnSpPr>
            <a:cxnSpLocks/>
          </p:cNvCxnSpPr>
          <p:nvPr/>
        </p:nvCxnSpPr>
        <p:spPr>
          <a:xfrm>
            <a:off x="5994918" y="4647019"/>
            <a:ext cx="1320282" cy="162511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28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553320-3B54-48CC-AA82-03955FE9B360}"/>
              </a:ext>
            </a:extLst>
          </p:cNvPr>
          <p:cNvSpPr/>
          <p:nvPr/>
        </p:nvSpPr>
        <p:spPr bwMode="auto">
          <a:xfrm>
            <a:off x="2664483" y="6268810"/>
            <a:ext cx="4572000" cy="15193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Geneva" pitchFamily="34"/>
              <a:cs typeface="Geneva" pitchFamily="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45E9C-0631-48DB-9832-CCDA96477FF5}"/>
              </a:ext>
            </a:extLst>
          </p:cNvPr>
          <p:cNvSpPr/>
          <p:nvPr/>
        </p:nvSpPr>
        <p:spPr bwMode="auto">
          <a:xfrm>
            <a:off x="152400" y="4800600"/>
            <a:ext cx="304800" cy="76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Geneva" pitchFamily="34"/>
              <a:cs typeface="Geneva" pitchFamily="3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DD9227-F9F2-4543-9825-029C3F04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713839"/>
            <a:ext cx="233375" cy="3259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5EC8DE-E6EF-4FA0-BFA0-92155615DBDD}"/>
              </a:ext>
            </a:extLst>
          </p:cNvPr>
          <p:cNvSpPr/>
          <p:nvPr/>
        </p:nvSpPr>
        <p:spPr bwMode="auto">
          <a:xfrm>
            <a:off x="4234785" y="6400800"/>
            <a:ext cx="4569483" cy="13873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Geneva" pitchFamily="34"/>
              <a:cs typeface="Geneva" pitchFamily="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C21DFB-5402-47D9-96C6-737B12035000}"/>
              </a:ext>
            </a:extLst>
          </p:cNvPr>
          <p:cNvSpPr txBox="1"/>
          <p:nvPr/>
        </p:nvSpPr>
        <p:spPr>
          <a:xfrm>
            <a:off x="533400" y="698718"/>
            <a:ext cx="85344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Figures are, in general, better than tables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true for your papers too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sz="11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Prime your audience for the figure before you show it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000" kern="0" dirty="0">
              <a:solidFill>
                <a:prstClr val="black"/>
              </a:solidFill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3D6B0-ED9D-4E49-97EF-ABF7DFF72651}"/>
              </a:ext>
            </a:extLst>
          </p:cNvPr>
          <p:cNvSpPr/>
          <p:nvPr/>
        </p:nvSpPr>
        <p:spPr bwMode="auto">
          <a:xfrm>
            <a:off x="7467600" y="2971800"/>
            <a:ext cx="914400" cy="4572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Geneva" pitchFamily="34"/>
              <a:cs typeface="Geneva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653638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16BDC7-48BA-49E9-B516-ADB2EBC65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77" y="151230"/>
            <a:ext cx="8721846" cy="3292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420CF-2D9A-4036-B574-F663FF84BD10}"/>
              </a:ext>
            </a:extLst>
          </p:cNvPr>
          <p:cNvSpPr txBox="1"/>
          <p:nvPr/>
        </p:nvSpPr>
        <p:spPr>
          <a:xfrm>
            <a:off x="304648" y="3812187"/>
            <a:ext cx="8610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Abstract</a:t>
            </a:r>
          </a:p>
          <a:p>
            <a:r>
              <a:rPr lang="en-US" sz="2400" dirty="0"/>
              <a:t>“Rugged individualism” is a prominent feature of American culture with deep roots in the country’s history of frontier settlement. Today, rugged individualism is more prevalent in counties with greater total frontier experience (</a:t>
            </a:r>
            <a:r>
              <a:rPr lang="en-US" sz="2400" b="1" dirty="0"/>
              <a:t>TFE</a:t>
            </a:r>
            <a:r>
              <a:rPr lang="en-US" sz="2400" dirty="0"/>
              <a:t>) during the era of westward expansion…</a:t>
            </a:r>
            <a:endParaRPr lang="es-ES" sz="2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3A4176-9074-455D-9002-47130DD1F2D4}"/>
              </a:ext>
            </a:extLst>
          </p:cNvPr>
          <p:cNvSpPr txBox="1"/>
          <p:nvPr/>
        </p:nvSpPr>
        <p:spPr>
          <a:xfrm>
            <a:off x="1143000" y="6227733"/>
            <a:ext cx="788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Next, I’m going to show you event studies from </a:t>
            </a:r>
            <a:r>
              <a:rPr lang="en-GB" sz="2000" dirty="0" err="1">
                <a:solidFill>
                  <a:srgbClr val="FF0000"/>
                </a:solidFill>
              </a:rPr>
              <a:t>Bazzi</a:t>
            </a:r>
            <a:r>
              <a:rPr lang="en-GB" sz="2000" dirty="0">
                <a:solidFill>
                  <a:srgbClr val="FF0000"/>
                </a:solidFill>
              </a:rPr>
              <a:t> et al. (2021)…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70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53A387-03C4-413F-9543-9E27B6B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165" y="-838200"/>
            <a:ext cx="9768163" cy="7569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99563A-D532-493E-B684-E896BB1A386F}"/>
              </a:ext>
            </a:extLst>
          </p:cNvPr>
          <p:cNvSpPr/>
          <p:nvPr/>
        </p:nvSpPr>
        <p:spPr>
          <a:xfrm>
            <a:off x="1224798" y="-952500"/>
            <a:ext cx="76962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Take your time. Explain what’s on the axes.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5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53A387-03C4-413F-9543-9E27B6B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7165" y="-838200"/>
            <a:ext cx="9768163" cy="7569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99563A-D532-493E-B684-E896BB1A386F}"/>
              </a:ext>
            </a:extLst>
          </p:cNvPr>
          <p:cNvSpPr/>
          <p:nvPr/>
        </p:nvSpPr>
        <p:spPr>
          <a:xfrm>
            <a:off x="1224798" y="-952500"/>
            <a:ext cx="76962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     What’s the main takeaway?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17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53A387-03C4-413F-9543-9E27B6B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00" y="-1066800"/>
            <a:ext cx="9970263" cy="77258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99563A-D532-493E-B684-E896BB1A386F}"/>
              </a:ext>
            </a:extLst>
          </p:cNvPr>
          <p:cNvSpPr/>
          <p:nvPr/>
        </p:nvSpPr>
        <p:spPr>
          <a:xfrm>
            <a:off x="1224798" y="-952500"/>
            <a:ext cx="7696200" cy="190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      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1DB91D0-5BD0-4D26-9456-EF71D0BE3740}"/>
              </a:ext>
            </a:extLst>
          </p:cNvPr>
          <p:cNvCxnSpPr>
            <a:cxnSpLocks/>
          </p:cNvCxnSpPr>
          <p:nvPr/>
        </p:nvCxnSpPr>
        <p:spPr>
          <a:xfrm flipH="1">
            <a:off x="1600951" y="5052401"/>
            <a:ext cx="777211" cy="196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CEB55C-19C5-46FC-AF99-EAFB09E58EFB}"/>
              </a:ext>
            </a:extLst>
          </p:cNvPr>
          <p:cNvSpPr txBox="1"/>
          <p:nvPr/>
        </p:nvSpPr>
        <p:spPr>
          <a:xfrm>
            <a:off x="2378162" y="4760013"/>
            <a:ext cx="3637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Do these estimates “prove” that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parallel trends assumption holds?</a:t>
            </a:r>
            <a:endParaRPr lang="es-E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990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53A387-03C4-413F-9543-9E27B6B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0600" y="-684326"/>
            <a:ext cx="9768163" cy="756922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99563A-D532-493E-B684-E896BB1A386F}"/>
              </a:ext>
            </a:extLst>
          </p:cNvPr>
          <p:cNvSpPr/>
          <p:nvPr/>
        </p:nvSpPr>
        <p:spPr>
          <a:xfrm>
            <a:off x="1981200" y="-937358"/>
            <a:ext cx="7696200" cy="16629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CE81F0A-A973-441B-B2CA-E53118769D77}"/>
              </a:ext>
            </a:extLst>
          </p:cNvPr>
          <p:cNvCxnSpPr>
            <a:cxnSpLocks/>
          </p:cNvCxnSpPr>
          <p:nvPr/>
        </p:nvCxnSpPr>
        <p:spPr>
          <a:xfrm>
            <a:off x="1219200" y="978627"/>
            <a:ext cx="762000" cy="281966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0B4C2064-931B-4B24-98BA-591ED02E68B0}"/>
              </a:ext>
            </a:extLst>
          </p:cNvPr>
          <p:cNvSpPr/>
          <p:nvPr/>
        </p:nvSpPr>
        <p:spPr>
          <a:xfrm>
            <a:off x="3505200" y="472562"/>
            <a:ext cx="2438400" cy="3824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399C2914-64F5-4580-8861-681F455F7C12}"/>
              </a:ext>
            </a:extLst>
          </p:cNvPr>
          <p:cNvSpPr txBox="1"/>
          <p:nvPr/>
        </p:nvSpPr>
        <p:spPr>
          <a:xfrm>
            <a:off x="304800" y="118619"/>
            <a:ext cx="88391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Each additional decade of TFE is associated with a 2 percentage point increase in the likelihood of non-essential visits.  This is large relative to…</a:t>
            </a:r>
            <a:endParaRPr lang="es-ES" sz="2000" dirty="0">
              <a:solidFill>
                <a:srgbClr val="0070C0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2C82816-42B6-499B-B730-CEA5A47B259E}"/>
              </a:ext>
            </a:extLst>
          </p:cNvPr>
          <p:cNvSpPr/>
          <p:nvPr/>
        </p:nvSpPr>
        <p:spPr>
          <a:xfrm>
            <a:off x="3352800" y="4876800"/>
            <a:ext cx="289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kern="0" dirty="0">
                <a:solidFill>
                  <a:srgbClr val="FF0000"/>
                </a:solidFill>
              </a:rPr>
              <a:t>Briefly talk about magnitude</a:t>
            </a:r>
          </a:p>
        </p:txBody>
      </p:sp>
    </p:spTree>
    <p:extLst>
      <p:ext uri="{BB962C8B-B14F-4D97-AF65-F5344CB8AC3E}">
        <p14:creationId xmlns:p14="http://schemas.microsoft.com/office/powerpoint/2010/main" val="20987214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53A387-03C4-413F-9543-9E27B6B2B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36" y="1371600"/>
            <a:ext cx="6736664" cy="52201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499563A-D532-493E-B684-E896BB1A386F}"/>
              </a:ext>
            </a:extLst>
          </p:cNvPr>
          <p:cNvSpPr/>
          <p:nvPr/>
        </p:nvSpPr>
        <p:spPr>
          <a:xfrm>
            <a:off x="2133600" y="-165847"/>
            <a:ext cx="7696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ECF4AC-01A5-452B-8987-735DF6F94C17}"/>
              </a:ext>
            </a:extLst>
          </p:cNvPr>
          <p:cNvSpPr/>
          <p:nvPr/>
        </p:nvSpPr>
        <p:spPr>
          <a:xfrm>
            <a:off x="762000" y="1066800"/>
            <a:ext cx="7010400" cy="1752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5AF0E-A473-456D-8A92-C81F6349496A}"/>
              </a:ext>
            </a:extLst>
          </p:cNvPr>
          <p:cNvSpPr txBox="1"/>
          <p:nvPr/>
        </p:nvSpPr>
        <p:spPr>
          <a:xfrm>
            <a:off x="76200" y="670526"/>
            <a:ext cx="88392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Slow yourself down and allow time for questions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ꟷ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Maybe tell an anecdote?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ꟷ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Can you say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something here about threats to identification?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63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1B3E6B6-64CA-40FD-85D5-3F571EE91666}"/>
              </a:ext>
            </a:extLst>
          </p:cNvPr>
          <p:cNvSpPr txBox="1"/>
          <p:nvPr/>
        </p:nvSpPr>
        <p:spPr>
          <a:xfrm flipH="1">
            <a:off x="609600" y="152400"/>
            <a:ext cx="876300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It’s a BIG mistake to squeeze two figures onto one slide…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you read the labels on the axes?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051F69-D5A6-4A76-B0F4-C85525EF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623" y="1981200"/>
            <a:ext cx="9391245" cy="37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11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7D063C-B95B-455C-87A6-186BB4E70DB7}"/>
              </a:ext>
            </a:extLst>
          </p:cNvPr>
          <p:cNvSpPr txBox="1"/>
          <p:nvPr/>
        </p:nvSpPr>
        <p:spPr>
          <a:xfrm>
            <a:off x="381000" y="4062436"/>
            <a:ext cx="8991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“Data without context is meaningless; for data to have an impact, it requires a story.”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				           —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Schröder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et al.(2023) </a:t>
            </a:r>
            <a:endParaRPr kumimoji="0" lang="es-E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42074A-C922-4E7A-B574-9904DA4F6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362" y="1663725"/>
            <a:ext cx="2539966" cy="17436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541FC0-BF32-4519-812C-538CC1CCE266}"/>
              </a:ext>
            </a:extLst>
          </p:cNvPr>
          <p:cNvSpPr txBox="1"/>
          <p:nvPr/>
        </p:nvSpPr>
        <p:spPr>
          <a:xfrm>
            <a:off x="546845" y="1656865"/>
            <a:ext cx="60479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Telling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Stories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with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Data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- A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Systematic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Review</a:t>
            </a:r>
            <a:endParaRPr kumimoji="0" lang="es-E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1ADA26-4CC9-46E6-AFA4-C4881FE5D416}"/>
              </a:ext>
            </a:extLst>
          </p:cNvPr>
          <p:cNvSpPr txBox="1"/>
          <p:nvPr/>
        </p:nvSpPr>
        <p:spPr>
          <a:xfrm>
            <a:off x="510986" y="2494722"/>
            <a:ext cx="6200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Schröder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Kay,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Wiebke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Eberhardt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Poornima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Belavadi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Batoul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Ajdadilish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Nanette van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Haften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Ed Overes, Taryn 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Brouns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and André Calero Valdez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D94CB-2A1E-44F6-BA42-910672771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182" y="362178"/>
            <a:ext cx="5029636" cy="96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2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FDB192-CAE9-44DA-B06D-B67A86FAF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651143" cy="520491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777BE8-FE63-444A-B866-251702DCA557}"/>
              </a:ext>
            </a:extLst>
          </p:cNvPr>
          <p:cNvSpPr/>
          <p:nvPr/>
        </p:nvSpPr>
        <p:spPr>
          <a:xfrm>
            <a:off x="2453950" y="4572000"/>
            <a:ext cx="5699449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481BF-BB23-4DBE-9F50-94299A849864}"/>
              </a:ext>
            </a:extLst>
          </p:cNvPr>
          <p:cNvSpPr txBox="1"/>
          <p:nvPr/>
        </p:nvSpPr>
        <p:spPr>
          <a:xfrm>
            <a:off x="2981131" y="4470737"/>
            <a:ext cx="59342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There is some indication of a pre-treatment trend.  However, the sharp jump in coefficients after the emergency declaration suggests a clear break from the counterfactual trend</a:t>
            </a:r>
            <a:r>
              <a:rPr lang="en-US" sz="2000" dirty="0"/>
              <a:t>.</a:t>
            </a:r>
            <a:endParaRPr lang="es-ES" sz="20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CAB40F-2251-494D-949B-D46693EE83E9}"/>
              </a:ext>
            </a:extLst>
          </p:cNvPr>
          <p:cNvCxnSpPr>
            <a:cxnSpLocks/>
          </p:cNvCxnSpPr>
          <p:nvPr/>
        </p:nvCxnSpPr>
        <p:spPr>
          <a:xfrm flipH="1">
            <a:off x="2034850" y="5230713"/>
            <a:ext cx="946281" cy="26086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2DF303-C2E8-4E5C-A4C4-D38F07F6E124}"/>
              </a:ext>
            </a:extLst>
          </p:cNvPr>
          <p:cNvSpPr txBox="1"/>
          <p:nvPr/>
        </p:nvSpPr>
        <p:spPr>
          <a:xfrm flipH="1">
            <a:off x="609600" y="247277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dirty="0">
                <a:solidFill>
                  <a:srgbClr val="FF0000"/>
                </a:solidFill>
              </a:rPr>
              <a:t>This is your chance to explain any pre-treatment trend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84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2446057" y="372845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black"/>
                </a:solidFill>
              </a:rPr>
              <a:t>After your main results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685799" y="665232"/>
            <a:ext cx="8305800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Limit yourself to one or two robustness checks and/or falsification tests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Hold the others in reserve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Job market candidates might want to briefly talk about their research agenda when wrapping up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3200" kern="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Try to spend some time on magnitude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Describing magnitude is surprisingly difficult…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43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2667000" y="304800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dirty="0">
                <a:solidFill>
                  <a:prstClr val="black"/>
                </a:solidFill>
              </a:rPr>
              <a:t>Handling questions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381000" y="597187"/>
            <a:ext cx="8305800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Some audience members 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LOVE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your research so much that they take over the seminar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“I see where you’re going with that. That’s a really good point. Can we follow up right after the talk? I want to make sure I understand what you’re saying.”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Some audience members won’t let go of a point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“You’re right.  If X,Y, and Z are true, then that would bias my results upwards.  That’s a good point. </a:t>
            </a:r>
            <a:r>
              <a:rPr lang="en-US" sz="2400" kern="0" dirty="0">
                <a:solidFill>
                  <a:prstClr val="black"/>
                </a:solidFill>
              </a:rPr>
              <a:t>I am not sure that the data exist to test that…”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83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2667000" y="381000"/>
            <a:ext cx="4097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Handling questions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114300" y="749587"/>
            <a:ext cx="887730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Don’t be afraid to </a:t>
            </a:r>
            <a:r>
              <a:rPr lang="en-US" sz="3200" kern="0" dirty="0">
                <a:solidFill>
                  <a:prstClr val="black"/>
                </a:solidFill>
              </a:rPr>
              <a:t>say “I don’t know”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Don’t be afraid to ask if you don’t understand a question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“I agree that Z is a determinant of Y, but why would it be systematically correlated with treatment in my context?”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25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2362200" y="315881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</a:rPr>
              <a:t>The power of stories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1B3BE9-751E-4A7C-884A-AD1C0401A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0" y="3874770"/>
            <a:ext cx="5303520" cy="29832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42C80-C466-4E1B-93D7-FE8E4EE66A83}"/>
              </a:ext>
            </a:extLst>
          </p:cNvPr>
          <p:cNvSpPr txBox="1"/>
          <p:nvPr/>
        </p:nvSpPr>
        <p:spPr>
          <a:xfrm>
            <a:off x="838200" y="4038600"/>
            <a:ext cx="33650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kern="0" dirty="0">
              <a:solidFill>
                <a:prstClr val="black"/>
              </a:solidFill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Your story is the scaffolding upon which you fasten numbers and </a:t>
            </a:r>
            <a:r>
              <a:rPr lang="en-US" sz="2400" kern="0" dirty="0">
                <a:solidFill>
                  <a:prstClr val="black"/>
                </a:solidFill>
              </a:rPr>
              <a:t>   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facts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03B89-87FB-4FD5-A3CE-66ED105DAA8E}"/>
              </a:ext>
            </a:extLst>
          </p:cNvPr>
          <p:cNvSpPr/>
          <p:nvPr/>
        </p:nvSpPr>
        <p:spPr>
          <a:xfrm>
            <a:off x="3840480" y="3581400"/>
            <a:ext cx="164592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4DD15-66F0-4262-99F5-80780874358A}"/>
              </a:ext>
            </a:extLst>
          </p:cNvPr>
          <p:cNvSpPr txBox="1"/>
          <p:nvPr/>
        </p:nvSpPr>
        <p:spPr>
          <a:xfrm>
            <a:off x="0" y="644128"/>
            <a:ext cx="91440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kern="0" dirty="0">
              <a:solidFill>
                <a:prstClr val="black"/>
              </a:solidFill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prstClr val="black"/>
                </a:solidFill>
              </a:rPr>
              <a:t>During your seminar, you’re going to present more information than anyone can possibly remember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kern="0" dirty="0">
              <a:solidFill>
                <a:prstClr val="black"/>
              </a:solidFill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200" kern="0" dirty="0">
                <a:solidFill>
                  <a:prstClr val="black"/>
                </a:solidFill>
              </a:rPr>
              <a:t>Think of yourself as a storyteller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800" kern="0" dirty="0">
              <a:solidFill>
                <a:prstClr val="black"/>
              </a:solidFill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ꟷ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Numbers and facts w/o context are difficult to remember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ꟷ"/>
              <a:defRPr/>
            </a:pPr>
            <a:r>
              <a:rPr lang="en-US" sz="2400" dirty="0"/>
              <a:t>Stories are easy to remember</a:t>
            </a:r>
          </a:p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00" dirty="0"/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ꟷ"/>
              <a:defRPr/>
            </a:pPr>
            <a:r>
              <a:rPr lang="en-US" sz="2400" dirty="0"/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307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401627" y="685800"/>
            <a:ext cx="8340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</a:rPr>
              <a:t>How to effectively convey your story 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533400" y="533400"/>
            <a:ext cx="83058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Limit what you present.  </a:t>
            </a:r>
            <a:r>
              <a:rPr lang="en-US" sz="3200" b="1" kern="0" dirty="0">
                <a:solidFill>
                  <a:prstClr val="black"/>
                </a:solidFill>
              </a:rPr>
              <a:t>Less is more</a:t>
            </a:r>
            <a:r>
              <a:rPr lang="en-US" sz="3200" kern="0" dirty="0">
                <a:solidFill>
                  <a:prstClr val="black"/>
                </a:solidFill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Prime your listeners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  <a:defRPr/>
            </a:pPr>
            <a:r>
              <a:rPr lang="en-US" sz="2400" kern="0" dirty="0">
                <a:solidFill>
                  <a:prstClr val="black"/>
                </a:solidFill>
              </a:rPr>
              <a:t>Briefly describe your ID strategy early in your presentation 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  <a:defRPr/>
            </a:pPr>
            <a:endParaRPr lang="en-US" sz="800" kern="0" dirty="0">
              <a:solidFill>
                <a:prstClr val="black"/>
              </a:solidFill>
            </a:endParaRP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  <a:defRPr/>
            </a:pPr>
            <a:r>
              <a:rPr lang="en-US" sz="2400" kern="0" dirty="0">
                <a:solidFill>
                  <a:prstClr val="black"/>
                </a:solidFill>
              </a:rPr>
              <a:t>Preview your main results</a:t>
            </a:r>
          </a:p>
          <a:p>
            <a:pPr marL="800100" lvl="1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−"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comes next?  What’s on the next slide?  What </a:t>
            </a:r>
            <a:r>
              <a:rPr lang="en-US" sz="2400" kern="0" dirty="0">
                <a:solidFill>
                  <a:prstClr val="black"/>
                </a:solidFill>
              </a:rPr>
              <a:t>is the goal of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next section?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“Next, I am going to try to convince you </a:t>
            </a:r>
            <a:r>
              <a:rPr lang="en-US" sz="2000" kern="0" dirty="0">
                <a:solidFill>
                  <a:prstClr val="black"/>
                </a:solidFill>
              </a:rPr>
              <a:t>of X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…It’s important that I convince you of X, because…” </a:t>
            </a:r>
          </a:p>
        </p:txBody>
      </p:sp>
    </p:spTree>
    <p:extLst>
      <p:ext uri="{BB962C8B-B14F-4D97-AF65-F5344CB8AC3E}">
        <p14:creationId xmlns:p14="http://schemas.microsoft.com/office/powerpoint/2010/main" val="3501295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1889214" y="45720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Why do we use slides?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609600" y="780365"/>
            <a:ext cx="830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Don’t </a:t>
            </a:r>
            <a:r>
              <a:rPr lang="en-US" sz="3200" kern="0" dirty="0">
                <a:solidFill>
                  <a:prstClr val="black"/>
                </a:solidFill>
              </a:rPr>
              <a:t>use slides to “prove” that you’ve read every paper on…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Don’t use slides to “prove” you did 27 separate robustness checks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ꟷ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Don’t use slides to show</a:t>
            </a:r>
            <a:r>
              <a:rPr lang="en-US" sz="2400" kern="0" dirty="0">
                <a:solidFill>
                  <a:prstClr val="black"/>
                </a:solidFill>
              </a:rPr>
              <a:t> descriptive statistics and/or coefficients for each and every variable in your analysis</a:t>
            </a:r>
          </a:p>
          <a:p>
            <a:pPr marL="914400" lvl="1" indent="-4572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ꟷ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49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1889214" y="457200"/>
            <a:ext cx="5365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solidFill>
                  <a:prstClr val="black"/>
                </a:solidFill>
              </a:rPr>
              <a:t>Why do we use slides?</a:t>
            </a: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609600" y="685800"/>
            <a:ext cx="8305800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kern="0" dirty="0">
                <a:solidFill>
                  <a:prstClr val="black"/>
                </a:solidFill>
              </a:rPr>
              <a:t>Prompts for you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Numbers that you do not want to memorize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Specific language/phrasing that you might forget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Visua</a:t>
            </a:r>
            <a:r>
              <a:rPr lang="en-US" sz="3200" kern="0" dirty="0">
                <a:solidFill>
                  <a:prstClr val="black"/>
                </a:solidFill>
              </a:rPr>
              <a:t>l aids for your audience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Figures are, in general, better than tables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Each slide should convey one main point.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Less is more. 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Your audience will tune out if you try to present too much on one slide </a:t>
            </a:r>
          </a:p>
        </p:txBody>
      </p:sp>
    </p:spTree>
    <p:extLst>
      <p:ext uri="{BB962C8B-B14F-4D97-AF65-F5344CB8AC3E}">
        <p14:creationId xmlns:p14="http://schemas.microsoft.com/office/powerpoint/2010/main" val="128986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A1DA75-AFFB-5FDE-D554-E727E724C918}"/>
              </a:ext>
            </a:extLst>
          </p:cNvPr>
          <p:cNvSpPr txBox="1"/>
          <p:nvPr/>
        </p:nvSpPr>
        <p:spPr>
          <a:xfrm>
            <a:off x="1708676" y="484171"/>
            <a:ext cx="6260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What should be on your slide? </a:t>
            </a:r>
          </a:p>
        </p:txBody>
      </p:sp>
      <p:sp useBgFill="1">
        <p:nvSpPr>
          <p:cNvPr id="7" name="TextBox 6">
            <a:extLst>
              <a:ext uri="{FF2B5EF4-FFF2-40B4-BE49-F238E27FC236}">
                <a16:creationId xmlns:a16="http://schemas.microsoft.com/office/drawing/2014/main" id="{1362AD38-739E-7878-36A8-0D99886E29F8}"/>
              </a:ext>
            </a:extLst>
          </p:cNvPr>
          <p:cNvSpPr txBox="1"/>
          <p:nvPr/>
        </p:nvSpPr>
        <p:spPr>
          <a:xfrm>
            <a:off x="685799" y="1068946"/>
            <a:ext cx="83058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Try for three lines on each slide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At most one or two sub-points under each line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Keep your language 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Avoid using jargon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r>
              <a:rPr lang="en-US" sz="2400" kern="0" dirty="0">
                <a:solidFill>
                  <a:prstClr val="black"/>
                </a:solidFill>
              </a:rPr>
              <a:t>Avoid using too many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acronyms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−"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“We explore the heterogenous effects of NOTDA and/</a:t>
            </a:r>
            <a:r>
              <a:rPr lang="en-US" kern="0" dirty="0">
                <a:solidFill>
                  <a:prstClr val="black"/>
                </a:solidFill>
              </a:rPr>
              <a:t>or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YATES exposure by…”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Yuk!!!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Keep your slides clean and easy to read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983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eneva" pitchFamily="34"/>
            <a:cs typeface="Geneva" pitchFamily="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Geneva" pitchFamily="34"/>
            <a:cs typeface="Geneva" pitchFamily="34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B0899F-92CC-4F03-AE99-375B13846225}" vid="{E3288AC6-8055-4991-B73C-87F3D2DE19A8}"/>
    </a:ext>
  </a:extLst>
</a:theme>
</file>

<file path=ppt/theme/theme3.xml><?xml version="1.0" encoding="utf-8"?>
<a:theme xmlns:a="http://schemas.openxmlformats.org/drawingml/2006/main" name="1_Custom Design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B11E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Ppt00000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Ppt000000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60081</TotalTime>
  <Words>1871</Words>
  <Application>Microsoft Office PowerPoint</Application>
  <PresentationFormat>Presentación en pantalla (4:3)</PresentationFormat>
  <Paragraphs>314</Paragraphs>
  <Slides>43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43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Geneva</vt:lpstr>
      <vt:lpstr>HelveticaNeueLT Std</vt:lpstr>
      <vt:lpstr>Symbol</vt:lpstr>
      <vt:lpstr>Times New Roman</vt:lpstr>
      <vt:lpstr>Blank Presentation</vt:lpstr>
      <vt:lpstr>Office Theme</vt:lpstr>
      <vt:lpstr>1_Custom Design</vt:lpstr>
      <vt:lpstr>1_Ppt0000000</vt:lpstr>
      <vt:lpstr>Ppt0000000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Municipal Anti-TB Measures and ln(Pulmonary TB Mortality)</vt:lpstr>
      <vt:lpstr>Municipal Anti-TB Measures and ln(Pulmonary TB Mortality)</vt:lpstr>
      <vt:lpstr>Municipal Anti-TB Measures and ln(Pulmonary TB Mortality)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UofC@D&amp;HSC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I. Rees</dc:creator>
  <cp:lastModifiedBy>REES , DANIEL IRA</cp:lastModifiedBy>
  <cp:revision>957</cp:revision>
  <dcterms:created xsi:type="dcterms:W3CDTF">2011-09-29T20:26:40Z</dcterms:created>
  <dcterms:modified xsi:type="dcterms:W3CDTF">2024-10-31T11:46:30Z</dcterms:modified>
</cp:coreProperties>
</file>