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855" r:id="rId4"/>
    <p:sldId id="853" r:id="rId5"/>
    <p:sldId id="856" r:id="rId6"/>
    <p:sldId id="857" r:id="rId7"/>
    <p:sldId id="848" r:id="rId8"/>
    <p:sldId id="858" r:id="rId9"/>
    <p:sldId id="8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903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2629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0734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8926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9941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4915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2526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6576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99325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0839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71126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E1A1-95AC-4E24-932B-BBBFAF3B3452}" type="slidenum">
              <a:rPr lang="en-US" smtClean="0"/>
              <a:t>‹#›</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97986" y="32657"/>
            <a:ext cx="1094014"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E8FE20B1-B115-8FE0-52F8-EE974594945D}"/>
              </a:ext>
            </a:extLst>
          </p:cNvPr>
          <p:cNvSpPr txBox="1">
            <a:spLocks/>
          </p:cNvSpPr>
          <p:nvPr/>
        </p:nvSpPr>
        <p:spPr>
          <a:xfrm>
            <a:off x="838200" y="5560477"/>
            <a:ext cx="10515600" cy="71913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Palatino Linotype" panose="02040502050505030304" pitchFamily="18" charset="0"/>
              </a:rPr>
              <a:t>Section 5. Refereeing: </a:t>
            </a:r>
          </a:p>
          <a:p>
            <a:r>
              <a:rPr lang="en-US" sz="3600" dirty="0">
                <a:latin typeface="Palatino Linotype" panose="02040502050505030304" pitchFamily="18" charset="0"/>
              </a:rPr>
              <a:t>The nuts and bolts of being a good referee</a:t>
            </a:r>
          </a:p>
        </p:txBody>
      </p:sp>
    </p:spTree>
    <p:extLst>
      <p:ext uri="{BB962C8B-B14F-4D97-AF65-F5344CB8AC3E}">
        <p14:creationId xmlns:p14="http://schemas.microsoft.com/office/powerpoint/2010/main" val="44657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362200" y="457201"/>
            <a:ext cx="7162800" cy="890115"/>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When should you decline a request to referee?</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828800" y="1484652"/>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know the journal? Do you want to publish there?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Quid pro quo agreement. If you have never heard of the journal and don’t anticipate publishing there, then consider politely declining the invitation to referee.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Is the manuscript directly related to your research?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How long will it take to write a review?</a:t>
            </a:r>
          </a:p>
          <a:p>
            <a:pPr marL="914400" lvl="2" indent="0">
              <a:lnSpc>
                <a:spcPct val="90000"/>
              </a:lnSpc>
              <a:buNone/>
              <a:defRPr/>
            </a:pPr>
            <a:endParaRPr lang="en-US" altLang="en-US" sz="16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know the editor/journal?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Can you suggest an alternative referee?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Provide full name, affiliation, and email address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Remember, editors have long memories and they can move from one journal to another </a:t>
            </a:r>
            <a:r>
              <a:rPr lang="en-US" altLang="en-US" sz="1600" dirty="0">
                <a:solidFill>
                  <a:srgbClr val="000000"/>
                </a:solidFill>
                <a:latin typeface="Palatino Linotype" panose="02040502050505030304" pitchFamily="18" charset="0"/>
                <a:cs typeface="Arial" panose="020B0604020202020204" pitchFamily="34" charset="0"/>
              </a:rPr>
              <a:t> </a:t>
            </a:r>
            <a:endParaRPr lang="en-US" altLang="en-US" sz="2000" dirty="0">
              <a:solidFill>
                <a:srgbClr val="000000"/>
              </a:solidFill>
              <a:latin typeface="Palatino Linotype" panose="02040502050505030304" pitchFamily="18"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10229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362200" y="609601"/>
            <a:ext cx="7162800" cy="891013"/>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When should you decline a request to referee?</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827388" y="1606379"/>
            <a:ext cx="8537224"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know the author(s)?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Can you be objective?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How close is your relationship with the author?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At the JHR, being reviewed by a co-author is associated with a .096 increase in the probability of positive recommendation, or a 21% increase relative to the mean of 0.45 (Carrell et al. 2022)</a:t>
            </a:r>
            <a:endParaRPr lang="en-US" altLang="en-US" sz="2000" dirty="0">
              <a:solidFill>
                <a:srgbClr val="000000"/>
              </a:solidFill>
              <a:latin typeface="Palatino Linotype" panose="02040502050505030304" pitchFamily="18" charset="0"/>
              <a:cs typeface="Arial" panose="020B0604020202020204" pitchFamily="34" charset="0"/>
            </a:endParaRP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Email the editor and ask for direction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Alternatively, get your report back quickly and let the editor know that you have a relationship with </a:t>
            </a:r>
            <a:r>
              <a:rPr lang="en-US" altLang="en-US" sz="2000" dirty="0" err="1">
                <a:solidFill>
                  <a:srgbClr val="000000"/>
                </a:solidFill>
                <a:latin typeface="Palatino Linotype" panose="02040502050505030304" pitchFamily="18" charset="0"/>
                <a:cs typeface="Arial" panose="020B0604020202020204" pitchFamily="34" charset="0"/>
              </a:rPr>
              <a:t>th</a:t>
            </a:r>
            <a:r>
              <a:rPr lang="en-US" altLang="en-US" sz="2000" dirty="0">
                <a:solidFill>
                  <a:srgbClr val="000000"/>
                </a:solidFill>
                <a:latin typeface="Palatino Linotype" panose="02040502050505030304" pitchFamily="18" charset="0"/>
                <a:cs typeface="Arial" panose="020B0604020202020204" pitchFamily="34" charset="0"/>
              </a:rPr>
              <a:t>e author</a:t>
            </a:r>
          </a:p>
          <a:p>
            <a:pPr lvl="1">
              <a:lnSpc>
                <a:spcPct val="90000"/>
              </a:lnSpc>
              <a:defRPr/>
            </a:pPr>
            <a:endParaRPr lang="en-US" altLang="en-US" sz="16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r>
              <a:rPr lang="en-US" altLang="en-US" sz="1400" b="1" dirty="0">
                <a:solidFill>
                  <a:srgbClr val="000000"/>
                </a:solidFill>
                <a:latin typeface="Palatino Linotype" panose="02040502050505030304" pitchFamily="18" charset="0"/>
                <a:cs typeface="Arial" panose="020B0604020202020204" pitchFamily="34" charset="0"/>
              </a:rPr>
              <a:t>Reference</a:t>
            </a:r>
          </a:p>
          <a:p>
            <a:pPr marL="457200" lvl="1" indent="0">
              <a:lnSpc>
                <a:spcPct val="90000"/>
              </a:lnSpc>
              <a:buNone/>
              <a:defRPr/>
            </a:pPr>
            <a:r>
              <a:rPr lang="en-US" altLang="en-US" sz="1400" dirty="0">
                <a:solidFill>
                  <a:srgbClr val="000000"/>
                </a:solidFill>
                <a:latin typeface="Palatino Linotype" panose="02040502050505030304" pitchFamily="18" charset="0"/>
                <a:cs typeface="Arial" panose="020B0604020202020204" pitchFamily="34" charset="0"/>
              </a:rPr>
              <a:t>Carrell, Scott E., David N. </a:t>
            </a:r>
            <a:r>
              <a:rPr lang="en-US" altLang="en-US" sz="1400" dirty="0" err="1">
                <a:solidFill>
                  <a:srgbClr val="000000"/>
                </a:solidFill>
                <a:latin typeface="Palatino Linotype" panose="02040502050505030304" pitchFamily="18" charset="0"/>
                <a:cs typeface="Arial" panose="020B0604020202020204" pitchFamily="34" charset="0"/>
              </a:rPr>
              <a:t>Figlio</a:t>
            </a:r>
            <a:r>
              <a:rPr lang="en-US" altLang="en-US" sz="1400" dirty="0">
                <a:solidFill>
                  <a:srgbClr val="000000"/>
                </a:solidFill>
                <a:latin typeface="Palatino Linotype" panose="02040502050505030304" pitchFamily="18" charset="0"/>
                <a:cs typeface="Arial" panose="020B0604020202020204" pitchFamily="34" charset="0"/>
              </a:rPr>
              <a:t>, and Lester R. Lusher. 2022. “Clubs and Networks in Economics Reviewing.” NBER WP No. 29631.</a:t>
            </a: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222162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514600" y="457201"/>
            <a:ext cx="7162800" cy="891013"/>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When should you decline a request to referee?</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905000" y="1386771"/>
            <a:ext cx="861060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Have you refereed this manuscript before?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Email the editor and ask for direction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Alternatively, get your report back quickly and let the editor know that you’ve reviewed the paper before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Has the manuscript changed?</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they have addressed your comments, it is ok to recommend “accept as is.”</a:t>
            </a: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Do you have a competing working paper?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E-mail the editor and ask for direction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Alternatively, get your report back quickly and let the editor know that you have a competing paper.  Carefully describe the overlap between the two papers.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Is your working paper cited?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How long has your working paper been available?</a:t>
            </a:r>
            <a:endParaRPr lang="en-US" altLang="en-US" sz="2000" dirty="0">
              <a:solidFill>
                <a:srgbClr val="000000"/>
              </a:solidFill>
              <a:latin typeface="Palatino Linotype" panose="02040502050505030304" pitchFamily="18" charset="0"/>
              <a:cs typeface="Arial" panose="020B0604020202020204" pitchFamily="34" charset="0"/>
            </a:endParaRP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Is your working paper described accurately?</a:t>
            </a:r>
          </a:p>
          <a:p>
            <a:pPr lvl="1">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lvl="1">
              <a:lnSpc>
                <a:spcPct val="90000"/>
              </a:lnSpc>
              <a:defRPr/>
            </a:pPr>
            <a:endParaRPr lang="en-US" altLang="en-US" sz="16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4660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186850" y="228601"/>
            <a:ext cx="7162800" cy="492955"/>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Your report</a:t>
            </a:r>
            <a:endPar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endParaRP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2057400" y="714887"/>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Begin report with a quick summary</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Describe, data source, ID strategy, main findings</a:t>
            </a:r>
          </a:p>
          <a:p>
            <a:pPr marL="457200" lvl="1" indent="0">
              <a:lnSpc>
                <a:spcPct val="90000"/>
              </a:lnSpc>
              <a:buNone/>
              <a:defRPr/>
            </a:pPr>
            <a:r>
              <a:rPr lang="en-US" altLang="en-US" sz="2000" dirty="0">
                <a:solidFill>
                  <a:srgbClr val="000000"/>
                </a:solidFill>
                <a:latin typeface="Palatino Linotype" panose="02040502050505030304" pitchFamily="18" charset="0"/>
                <a:cs typeface="Arial" panose="020B0604020202020204" pitchFamily="34" charset="0"/>
              </a:rPr>
              <a:t> </a:t>
            </a:r>
            <a:endParaRPr lang="en-US" altLang="en-US" sz="16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What is the bottom line?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Describe the importance of the contribution and shortcomings </a:t>
            </a:r>
          </a:p>
          <a:p>
            <a:pPr marL="457200" lvl="1" indent="0">
              <a:lnSpc>
                <a:spcPct val="90000"/>
              </a:lnSpc>
              <a:buNone/>
              <a:defRPr/>
            </a:pPr>
            <a:endParaRPr lang="en-US" altLang="en-US"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Number your points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Numbering provides structure/guidance</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Major comments questions, and suggestions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Minor comments, questions, and suggestions</a:t>
            </a:r>
          </a:p>
          <a:p>
            <a:pPr marL="914400" lvl="2" indent="0">
              <a:lnSpc>
                <a:spcPct val="90000"/>
              </a:lnSpc>
              <a:buNone/>
              <a:defRPr/>
            </a:pPr>
            <a:endParaRPr lang="en-US" altLang="en-US" sz="16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Be constructive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Your job is not to impress the editor</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Ask if you’re not certain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Try not to stargaze</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lvl="1">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lvl="1">
              <a:lnSpc>
                <a:spcPct val="90000"/>
              </a:lnSpc>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8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80683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209800" y="381001"/>
            <a:ext cx="7162800" cy="497059"/>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Your report</a:t>
            </a:r>
          </a:p>
        </p:txBody>
      </p:sp>
      <p:sp>
        <p:nvSpPr>
          <p:cNvPr id="4" name="Rectangle 3">
            <a:extLst>
              <a:ext uri="{FF2B5EF4-FFF2-40B4-BE49-F238E27FC236}">
                <a16:creationId xmlns:a16="http://schemas.microsoft.com/office/drawing/2014/main" id="{D8CC72C5-04C1-B65C-C231-7E2CCB27270C}"/>
              </a:ext>
            </a:extLst>
          </p:cNvPr>
          <p:cNvSpPr txBox="1">
            <a:spLocks/>
          </p:cNvSpPr>
          <p:nvPr/>
        </p:nvSpPr>
        <p:spPr>
          <a:xfrm>
            <a:off x="1981200" y="914400"/>
            <a:ext cx="838200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Try to keep the report to one or two pages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If you are recommending revisions, your report will usually be longer than if you are recommending rejection</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In general, 5-page reports are useless</a:t>
            </a:r>
          </a:p>
          <a:p>
            <a:pPr marL="457200" lvl="1" indent="0">
              <a:lnSpc>
                <a:spcPct val="90000"/>
              </a:lnSpc>
              <a:buNone/>
              <a:defRPr/>
            </a:pPr>
            <a:endParaRPr lang="en-US" altLang="en-US" sz="20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You are writing with two audiences in mind</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Provide enough background so that the editor can understand your major points.  Remember, the editor probably has not read the paper carefully.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You’re trying to persuade the editor, not the author(s)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you’re writing a positive report, keep in mind that another referee is almost certainly writing a negative report.  Be clear about why you like the paper.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you’re writing a negative report, try to put yourself in the author’s shoes.  Be clear, but not gratuitously negative or pedantic.  </a:t>
            </a:r>
            <a:endParaRPr lang="en-US" altLang="en-US" sz="2000" dirty="0">
              <a:solidFill>
                <a:srgbClr val="000000"/>
              </a:solidFill>
              <a:latin typeface="Palatino Linotype" panose="02040502050505030304" pitchFamily="18" charset="0"/>
              <a:cs typeface="Arial" panose="020B0604020202020204" pitchFamily="34" charset="0"/>
            </a:endParaRP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Other comments, suggestions, and questions can be directed to the author(s).  You can assume an intimate knowledge of the methodology and institutional details.  </a:t>
            </a:r>
          </a:p>
          <a:p>
            <a:pPr lvl="1">
              <a:lnSpc>
                <a:spcPct val="90000"/>
              </a:lnSpc>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8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270237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3354432" y="500576"/>
            <a:ext cx="4988866"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Negative but constructive</a:t>
            </a:r>
          </a:p>
        </p:txBody>
      </p:sp>
      <p:sp>
        <p:nvSpPr>
          <p:cNvPr id="10" name="TextBox 9">
            <a:extLst>
              <a:ext uri="{FF2B5EF4-FFF2-40B4-BE49-F238E27FC236}">
                <a16:creationId xmlns:a16="http://schemas.microsoft.com/office/drawing/2014/main" id="{A387B712-935F-1867-52D6-8ACDFDB09986}"/>
              </a:ext>
            </a:extLst>
          </p:cNvPr>
          <p:cNvSpPr txBox="1"/>
          <p:nvPr/>
        </p:nvSpPr>
        <p:spPr>
          <a:xfrm>
            <a:off x="1447800" y="1492353"/>
            <a:ext cx="9296400" cy="3477875"/>
          </a:xfrm>
          <a:prstGeom prst="rect">
            <a:avLst/>
          </a:prstGeom>
          <a:noFill/>
        </p:spPr>
        <p:txBody>
          <a:bodyPr wrap="square">
            <a:spAutoFit/>
          </a:bodyPr>
          <a:lstStyle/>
          <a:p>
            <a:pPr marL="914400" marR="831850">
              <a:tabLst>
                <a:tab pos="914400" algn="l"/>
              </a:tabLst>
            </a:pPr>
            <a:r>
              <a:rPr lang="en-US" sz="2000" kern="100" dirty="0">
                <a:effectLst/>
                <a:highlight>
                  <a:srgbClr val="FFFFFF"/>
                </a:highlight>
                <a:latin typeface="Garamond" panose="02020404030301010803" pitchFamily="18" charset="0"/>
                <a:ea typeface="Calibri" panose="020F0502020204030204" pitchFamily="34" charset="0"/>
                <a:cs typeface="Segoe UI" panose="020B0502040204020203" pitchFamily="34" charset="0"/>
              </a:rPr>
              <a:t>The discussion in the final paragraph on page 8 is misleading.  The author states that, “[O]</a:t>
            </a:r>
            <a:r>
              <a:rPr lang="en-US" sz="2000" kern="100" dirty="0" err="1">
                <a:effectLst/>
                <a:highlight>
                  <a:srgbClr val="FFFFFF"/>
                </a:highlight>
                <a:latin typeface="Garamond" panose="02020404030301010803" pitchFamily="18" charset="0"/>
                <a:ea typeface="Calibri" panose="020F0502020204030204" pitchFamily="34" charset="0"/>
                <a:cs typeface="Segoe UI" panose="020B0502040204020203" pitchFamily="34" charset="0"/>
              </a:rPr>
              <a:t>nly</a:t>
            </a:r>
            <a:r>
              <a:rPr lang="en-US" sz="2000" kern="100" dirty="0">
                <a:effectLst/>
                <a:highlight>
                  <a:srgbClr val="FFFFFF"/>
                </a:highlight>
                <a:latin typeface="Garamond" panose="02020404030301010803" pitchFamily="18" charset="0"/>
                <a:ea typeface="Calibri" panose="020F0502020204030204" pitchFamily="34" charset="0"/>
                <a:cs typeface="Segoe UI" panose="020B0502040204020203" pitchFamily="34" charset="0"/>
              </a:rPr>
              <a:t> about 2.5% of people in MML states report any use of marijuana recommended by a health care professional (</a:t>
            </a:r>
            <a:r>
              <a:rPr lang="en-US" sz="2000" kern="100" dirty="0" err="1">
                <a:effectLst/>
                <a:highlight>
                  <a:srgbClr val="FFFFFF"/>
                </a:highlight>
                <a:latin typeface="Garamond" panose="02020404030301010803" pitchFamily="18" charset="0"/>
                <a:ea typeface="Calibri" panose="020F0502020204030204" pitchFamily="34" charset="0"/>
                <a:cs typeface="Segoe UI" panose="020B0502040204020203" pitchFamily="34" charset="0"/>
              </a:rPr>
              <a:t>Caputi</a:t>
            </a:r>
            <a:r>
              <a:rPr lang="en-US" sz="2000" kern="100" dirty="0">
                <a:effectLst/>
                <a:highlight>
                  <a:srgbClr val="FFFFFF"/>
                </a:highlight>
                <a:latin typeface="Garamond" panose="02020404030301010803" pitchFamily="18" charset="0"/>
                <a:ea typeface="Calibri" panose="020F0502020204030204" pitchFamily="34" charset="0"/>
                <a:cs typeface="Segoe UI" panose="020B0502040204020203" pitchFamily="34" charset="0"/>
              </a:rPr>
              <a:t> 2019).  Therefore, medical marijuana dispensaries are unlikely to be a substantial enough policy intervention to bring about an observable effect in automobile crashes or most other health outcomes.”  This begs the question: Then why are there so many studies that estimate MML effects on health-related outcomes?  The answer is probably because MMLs, in many states, have caused large spillovers to the recreational market.  To discuss the literature on MMLs without clearly describing the likelihood of (and empirical evidence supporting) spillovers is misleading.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46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3238346" y="558945"/>
            <a:ext cx="4875053"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Positive and </a:t>
            </a: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constructive</a:t>
            </a:r>
          </a:p>
        </p:txBody>
      </p:sp>
      <p:sp>
        <p:nvSpPr>
          <p:cNvPr id="10" name="TextBox 9">
            <a:extLst>
              <a:ext uri="{FF2B5EF4-FFF2-40B4-BE49-F238E27FC236}">
                <a16:creationId xmlns:a16="http://schemas.microsoft.com/office/drawing/2014/main" id="{A387B712-935F-1867-52D6-8ACDFDB09986}"/>
              </a:ext>
            </a:extLst>
          </p:cNvPr>
          <p:cNvSpPr txBox="1"/>
          <p:nvPr/>
        </p:nvSpPr>
        <p:spPr>
          <a:xfrm>
            <a:off x="1435443" y="1510540"/>
            <a:ext cx="9753600" cy="2712859"/>
          </a:xfrm>
          <a:prstGeom prst="rect">
            <a:avLst/>
          </a:prstGeom>
          <a:noFill/>
        </p:spPr>
        <p:txBody>
          <a:bodyPr wrap="square">
            <a:spAutoFit/>
          </a:bodyPr>
          <a:lstStyle/>
          <a:p>
            <a:pPr marL="0" marR="0">
              <a:lnSpc>
                <a:spcPct val="107000"/>
              </a:lnSpc>
              <a:spcBef>
                <a:spcPts val="0"/>
              </a:spcBef>
              <a:spcAft>
                <a:spcPts val="0"/>
              </a:spcAft>
            </a:pPr>
            <a:r>
              <a:rPr lang="en-US" sz="2000" dirty="0">
                <a:effectLst/>
                <a:latin typeface="Palatino Linotype" panose="02040502050505030304" pitchFamily="18" charset="0"/>
                <a:ea typeface="Calibri" panose="020F0502020204030204" pitchFamily="34" charset="0"/>
                <a:cs typeface="Times New Roman" panose="02020603050405020304" pitchFamily="18" charset="0"/>
              </a:rPr>
              <a:t>I realize that I may be in the minority here, but I really like (and appreciate) the author’s choice of TWFE as the primary model, emphasizing the new DD estimators as robustness checks.  Given the current motivation, however, I was not a fan of Figure 3 (and the subsequent figures constructed in this fashion).  Show the TWFE estimates in your main-text figure and move the remaining event studies (e.g., </a:t>
            </a:r>
            <a:r>
              <a:rPr lang="en-US" sz="2000" dirty="0" err="1">
                <a:effectLst/>
                <a:latin typeface="Palatino Linotype" panose="02040502050505030304" pitchFamily="18" charset="0"/>
                <a:ea typeface="Calibri" panose="020F0502020204030204" pitchFamily="34" charset="0"/>
                <a:cs typeface="Times New Roman" panose="02020603050405020304" pitchFamily="18" charset="0"/>
              </a:rPr>
              <a:t>Boruskyak</a:t>
            </a:r>
            <a:r>
              <a:rPr lang="en-US" sz="2000" dirty="0">
                <a:effectLst/>
                <a:latin typeface="Palatino Linotype" panose="02040502050505030304" pitchFamily="18" charset="0"/>
                <a:ea typeface="Calibri" panose="020F0502020204030204" pitchFamily="34" charset="0"/>
                <a:cs typeface="Times New Roman" panose="02020603050405020304" pitchFamily="18" charset="0"/>
              </a:rPr>
              <a:t> et al., Sun and Abraham, etc.) into the Appendix.  This will help to avoid clutter and remove the need to describe the pros and cons of the different methods, which you currently do not include in any detail.</a:t>
            </a:r>
          </a:p>
        </p:txBody>
      </p:sp>
    </p:spTree>
    <p:extLst>
      <p:ext uri="{BB962C8B-B14F-4D97-AF65-F5344CB8AC3E}">
        <p14:creationId xmlns:p14="http://schemas.microsoft.com/office/powerpoint/2010/main" val="302269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548448" y="1823223"/>
            <a:ext cx="6229866" cy="1325563"/>
          </a:xfrm>
        </p:spPr>
        <p:txBody>
          <a:bodyPr/>
          <a:lstStyle/>
          <a:p>
            <a:r>
              <a:rPr lang="en-US" dirty="0">
                <a:latin typeface="Palatino Linotype" panose="02040502050505030304" pitchFamily="18" charset="0"/>
              </a:rPr>
              <a:t>Short break/Q&amp;A</a:t>
            </a:r>
          </a:p>
        </p:txBody>
      </p:sp>
    </p:spTree>
    <p:extLst>
      <p:ext uri="{BB962C8B-B14F-4D97-AF65-F5344CB8AC3E}">
        <p14:creationId xmlns:p14="http://schemas.microsoft.com/office/powerpoint/2010/main" val="337802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docProps/app.xml><?xml version="1.0" encoding="utf-8"?>
<Properties xmlns="http://schemas.openxmlformats.org/officeDocument/2006/extended-properties" xmlns:vt="http://schemas.openxmlformats.org/officeDocument/2006/docPropsVTypes">
  <Template>PP Template</Template>
  <TotalTime>16809</TotalTime>
  <Words>897</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Garamond</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break/Q&amp;A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Mark</dc:creator>
  <cp:lastModifiedBy>Anderson, Mark</cp:lastModifiedBy>
  <cp:revision>58</cp:revision>
  <dcterms:created xsi:type="dcterms:W3CDTF">2022-07-20T20:22:44Z</dcterms:created>
  <dcterms:modified xsi:type="dcterms:W3CDTF">2024-10-31T20:50:45Z</dcterms:modified>
</cp:coreProperties>
</file>