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4075" r:id="rId1"/>
    <p:sldMasterId id="2147484087" r:id="rId2"/>
  </p:sldMasterIdLst>
  <p:notesMasterIdLst>
    <p:notesMasterId r:id="rId27"/>
  </p:notesMasterIdLst>
  <p:handoutMasterIdLst>
    <p:handoutMasterId r:id="rId28"/>
  </p:handoutMasterIdLst>
  <p:sldIdLst>
    <p:sldId id="989" r:id="rId3"/>
    <p:sldId id="990" r:id="rId4"/>
    <p:sldId id="266" r:id="rId5"/>
    <p:sldId id="975" r:id="rId6"/>
    <p:sldId id="977" r:id="rId7"/>
    <p:sldId id="978" r:id="rId8"/>
    <p:sldId id="976" r:id="rId9"/>
    <p:sldId id="979" r:id="rId10"/>
    <p:sldId id="980" r:id="rId11"/>
    <p:sldId id="982" r:id="rId12"/>
    <p:sldId id="850" r:id="rId13"/>
    <p:sldId id="851" r:id="rId14"/>
    <p:sldId id="841" r:id="rId15"/>
    <p:sldId id="853" r:id="rId16"/>
    <p:sldId id="987" r:id="rId17"/>
    <p:sldId id="855" r:id="rId18"/>
    <p:sldId id="983" r:id="rId19"/>
    <p:sldId id="984" r:id="rId20"/>
    <p:sldId id="856" r:id="rId21"/>
    <p:sldId id="985" r:id="rId22"/>
    <p:sldId id="857" r:id="rId23"/>
    <p:sldId id="986" r:id="rId24"/>
    <p:sldId id="848" r:id="rId25"/>
    <p:sldId id="858"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ees" initials="d" lastIdx="0" clrIdx="0">
    <p:extLst>
      <p:ext uri="{19B8F6BF-5375-455C-9EA6-DF929625EA0E}">
        <p15:presenceInfo xmlns:p15="http://schemas.microsoft.com/office/powerpoint/2012/main" userId="dre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2F4B"/>
    <a:srgbClr val="FF3300"/>
    <a:srgbClr val="A2A4A3"/>
    <a:srgbClr val="565A5C"/>
    <a:srgbClr val="CFB879"/>
    <a:srgbClr val="D3B979"/>
    <a:srgbClr val="D2C121"/>
    <a:srgbClr val="D2BF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55314" autoAdjust="0"/>
  </p:normalViewPr>
  <p:slideViewPr>
    <p:cSldViewPr>
      <p:cViewPr varScale="1">
        <p:scale>
          <a:sx n="114" d="100"/>
          <a:sy n="114" d="100"/>
        </p:scale>
        <p:origin x="1524" y="114"/>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6FBDC293-50BF-4B28-AE51-B1945A87001B}" type="datetimeFigureOut">
              <a:rPr lang="en-US"/>
              <a:pPr>
                <a:defRPr/>
              </a:pPr>
              <a:t>10/31/2024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7A9A5EBB-D62E-4B15-AF5E-EB7CBBB4DDD4}" type="slidenum">
              <a:rPr lang="en-US"/>
              <a:pPr>
                <a:defRPr/>
              </a:pPr>
              <a:t>‹Nº›</a:t>
            </a:fld>
            <a:endParaRPr lang="en-US"/>
          </a:p>
        </p:txBody>
      </p:sp>
    </p:spTree>
    <p:extLst>
      <p:ext uri="{BB962C8B-B14F-4D97-AF65-F5344CB8AC3E}">
        <p14:creationId xmlns:p14="http://schemas.microsoft.com/office/powerpoint/2010/main" val="16035298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115B9365-8C85-43EB-9E10-F32B5A34D5C9}" type="datetimeFigureOut">
              <a:rPr lang="en-US"/>
              <a:pPr>
                <a:defRPr/>
              </a:pPr>
              <a:t>10/31/2024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E65CF366-294A-49E6-A0E4-D99CD776B7EE}" type="slidenum">
              <a:rPr lang="en-US"/>
              <a:pPr>
                <a:defRPr/>
              </a:pPr>
              <a:t>‹Nº›</a:t>
            </a:fld>
            <a:endParaRPr lang="en-US"/>
          </a:p>
        </p:txBody>
      </p:sp>
    </p:spTree>
    <p:extLst>
      <p:ext uri="{BB962C8B-B14F-4D97-AF65-F5344CB8AC3E}">
        <p14:creationId xmlns:p14="http://schemas.microsoft.com/office/powerpoint/2010/main" val="88787028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307A6-F614-B400-67A0-1DBCEC700D6A}"/>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32DE4CBA-4C98-2702-1E39-3CF6F047E66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2B1033B3-A463-EE2E-3D45-A7D676DCCCA3}"/>
              </a:ext>
            </a:extLst>
          </p:cNvPr>
          <p:cNvSpPr>
            <a:spLocks noGrp="1"/>
          </p:cNvSpPr>
          <p:nvPr>
            <p:ph type="dt" sz="half" idx="10"/>
          </p:nvPr>
        </p:nvSpPr>
        <p:spPr/>
        <p:txBody>
          <a:bodyPr/>
          <a:lstStyle/>
          <a:p>
            <a:fld id="{7C0F84F9-5915-4105-8249-F88D791789A9}" type="datetimeFigureOut">
              <a:rPr lang="en-US" smtClean="0"/>
              <a:t>10/31/2024</a:t>
            </a:fld>
            <a:endParaRPr lang="en-US"/>
          </a:p>
        </p:txBody>
      </p:sp>
      <p:sp>
        <p:nvSpPr>
          <p:cNvPr id="5" name="Footer Placeholder 4">
            <a:extLst>
              <a:ext uri="{FF2B5EF4-FFF2-40B4-BE49-F238E27FC236}">
                <a16:creationId xmlns:a16="http://schemas.microsoft.com/office/drawing/2014/main" id="{89140477-7931-800A-06AC-681900B96D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64D78-F3B3-A8D8-7D5E-483DA6DF802D}"/>
              </a:ext>
            </a:extLst>
          </p:cNvPr>
          <p:cNvSpPr>
            <a:spLocks noGrp="1"/>
          </p:cNvSpPr>
          <p:nvPr>
            <p:ph type="sldNum" sz="quarter" idx="12"/>
          </p:nvPr>
        </p:nvSpPr>
        <p:spPr/>
        <p:txBody>
          <a:bodyPr/>
          <a:lstStyle/>
          <a:p>
            <a:fld id="{2BB5E1A1-95AC-4E24-932B-BBBFAF3B3452}" type="slidenum">
              <a:rPr lang="en-US" smtClean="0"/>
              <a:t>‹Nº›</a:t>
            </a:fld>
            <a:endParaRPr lang="en-US"/>
          </a:p>
        </p:txBody>
      </p:sp>
    </p:spTree>
    <p:extLst>
      <p:ext uri="{BB962C8B-B14F-4D97-AF65-F5344CB8AC3E}">
        <p14:creationId xmlns:p14="http://schemas.microsoft.com/office/powerpoint/2010/main" val="4280727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A5E36-F9D6-36AF-B74A-39D70F7313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701BEB-3396-D10B-47CA-F249DE546B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8D9CD4-2F00-60B0-7143-46967F9CDC74}"/>
              </a:ext>
            </a:extLst>
          </p:cNvPr>
          <p:cNvSpPr>
            <a:spLocks noGrp="1"/>
          </p:cNvSpPr>
          <p:nvPr>
            <p:ph type="dt" sz="half" idx="10"/>
          </p:nvPr>
        </p:nvSpPr>
        <p:spPr/>
        <p:txBody>
          <a:bodyPr/>
          <a:lstStyle/>
          <a:p>
            <a:fld id="{7C0F84F9-5915-4105-8249-F88D791789A9}" type="datetimeFigureOut">
              <a:rPr lang="en-US" smtClean="0"/>
              <a:t>10/31/2024</a:t>
            </a:fld>
            <a:endParaRPr lang="en-US"/>
          </a:p>
        </p:txBody>
      </p:sp>
      <p:sp>
        <p:nvSpPr>
          <p:cNvPr id="5" name="Footer Placeholder 4">
            <a:extLst>
              <a:ext uri="{FF2B5EF4-FFF2-40B4-BE49-F238E27FC236}">
                <a16:creationId xmlns:a16="http://schemas.microsoft.com/office/drawing/2014/main" id="{F660DC8F-8FBF-6F18-5CB5-8ECC1610EA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F9F47-2541-44EF-6309-711385E01674}"/>
              </a:ext>
            </a:extLst>
          </p:cNvPr>
          <p:cNvSpPr>
            <a:spLocks noGrp="1"/>
          </p:cNvSpPr>
          <p:nvPr>
            <p:ph type="sldNum" sz="quarter" idx="12"/>
          </p:nvPr>
        </p:nvSpPr>
        <p:spPr/>
        <p:txBody>
          <a:bodyPr/>
          <a:lstStyle/>
          <a:p>
            <a:fld id="{2BB5E1A1-95AC-4E24-932B-BBBFAF3B3452}" type="slidenum">
              <a:rPr lang="en-US" smtClean="0"/>
              <a:t>‹Nº›</a:t>
            </a:fld>
            <a:endParaRPr lang="en-US"/>
          </a:p>
        </p:txBody>
      </p:sp>
    </p:spTree>
    <p:extLst>
      <p:ext uri="{BB962C8B-B14F-4D97-AF65-F5344CB8AC3E}">
        <p14:creationId xmlns:p14="http://schemas.microsoft.com/office/powerpoint/2010/main" val="3974577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415CAD-F80F-AA2E-897E-2290AE58E1A7}"/>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D320D8-CC01-370B-735B-975C662C7405}"/>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1269DF-0BDB-230E-0C7A-C284C81A63A5}"/>
              </a:ext>
            </a:extLst>
          </p:cNvPr>
          <p:cNvSpPr>
            <a:spLocks noGrp="1"/>
          </p:cNvSpPr>
          <p:nvPr>
            <p:ph type="dt" sz="half" idx="10"/>
          </p:nvPr>
        </p:nvSpPr>
        <p:spPr/>
        <p:txBody>
          <a:bodyPr/>
          <a:lstStyle/>
          <a:p>
            <a:fld id="{7C0F84F9-5915-4105-8249-F88D791789A9}" type="datetimeFigureOut">
              <a:rPr lang="en-US" smtClean="0"/>
              <a:t>10/31/2024</a:t>
            </a:fld>
            <a:endParaRPr lang="en-US"/>
          </a:p>
        </p:txBody>
      </p:sp>
      <p:sp>
        <p:nvSpPr>
          <p:cNvPr id="5" name="Footer Placeholder 4">
            <a:extLst>
              <a:ext uri="{FF2B5EF4-FFF2-40B4-BE49-F238E27FC236}">
                <a16:creationId xmlns:a16="http://schemas.microsoft.com/office/drawing/2014/main" id="{7F976895-4C6F-D905-FED6-1EFBE8BCC9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72D835-AA45-5384-8564-BD6ACF18B119}"/>
              </a:ext>
            </a:extLst>
          </p:cNvPr>
          <p:cNvSpPr>
            <a:spLocks noGrp="1"/>
          </p:cNvSpPr>
          <p:nvPr>
            <p:ph type="sldNum" sz="quarter" idx="12"/>
          </p:nvPr>
        </p:nvSpPr>
        <p:spPr/>
        <p:txBody>
          <a:bodyPr/>
          <a:lstStyle/>
          <a:p>
            <a:fld id="{2BB5E1A1-95AC-4E24-932B-BBBFAF3B3452}" type="slidenum">
              <a:rPr lang="en-US" smtClean="0"/>
              <a:t>‹Nº›</a:t>
            </a:fld>
            <a:endParaRPr lang="en-US"/>
          </a:p>
        </p:txBody>
      </p:sp>
    </p:spTree>
    <p:extLst>
      <p:ext uri="{BB962C8B-B14F-4D97-AF65-F5344CB8AC3E}">
        <p14:creationId xmlns:p14="http://schemas.microsoft.com/office/powerpoint/2010/main" val="7417410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lvl1pPr>
              <a:defRPr>
                <a:solidFill>
                  <a:schemeClr val="tx1"/>
                </a:solidFill>
              </a:defRPr>
            </a:lvl1pPr>
          </a:lstStyle>
          <a:p>
            <a:r>
              <a:rPr lang="en-US" dirty="0"/>
              <a:t>Title</a:t>
            </a:r>
          </a:p>
        </p:txBody>
      </p:sp>
      <p:sp>
        <p:nvSpPr>
          <p:cNvPr id="3" name="Subtitle 2"/>
          <p:cNvSpPr>
            <a:spLocks noGrp="1"/>
          </p:cNvSpPr>
          <p:nvPr>
            <p:ph type="subTitle" idx="1" hasCustomPrompt="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a:t>
            </a:r>
          </a:p>
        </p:txBody>
      </p:sp>
      <p:sp>
        <p:nvSpPr>
          <p:cNvPr id="4" name="Date Placeholder 3"/>
          <p:cNvSpPr>
            <a:spLocks noGrp="1"/>
          </p:cNvSpPr>
          <p:nvPr>
            <p:ph type="dt" sz="half" idx="10"/>
          </p:nvPr>
        </p:nvSpPr>
        <p:spPr/>
        <p:txBody>
          <a:bodyPr/>
          <a:lstStyle/>
          <a:p>
            <a:fld id="{07A9634C-365A-9845-9775-8941B6FBB9ED}"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8EB61-6689-BD46-842D-184A5EFC0833}" type="slidenum">
              <a:rPr lang="en-US" smtClean="0"/>
              <a:t>‹Nº›</a:t>
            </a:fld>
            <a:endParaRPr lang="en-US"/>
          </a:p>
        </p:txBody>
      </p:sp>
    </p:spTree>
    <p:extLst>
      <p:ext uri="{BB962C8B-B14F-4D97-AF65-F5344CB8AC3E}">
        <p14:creationId xmlns:p14="http://schemas.microsoft.com/office/powerpoint/2010/main" val="16878189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a:t>Title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A9634C-365A-9845-9775-8941B6FBB9ED}"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8EB61-6689-BD46-842D-184A5EFC0833}" type="slidenum">
              <a:rPr lang="en-US" smtClean="0"/>
              <a:t>‹Nº›</a:t>
            </a:fld>
            <a:endParaRPr lang="en-US"/>
          </a:p>
        </p:txBody>
      </p:sp>
    </p:spTree>
    <p:extLst>
      <p:ext uri="{BB962C8B-B14F-4D97-AF65-F5344CB8AC3E}">
        <p14:creationId xmlns:p14="http://schemas.microsoft.com/office/powerpoint/2010/main" val="439006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07A9634C-365A-9845-9775-8941B6FBB9ED}"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8EB61-6689-BD46-842D-184A5EFC0833}" type="slidenum">
              <a:rPr lang="en-US" smtClean="0"/>
              <a:t>‹Nº›</a:t>
            </a:fld>
            <a:endParaRPr lang="en-US"/>
          </a:p>
        </p:txBody>
      </p:sp>
    </p:spTree>
    <p:extLst>
      <p:ext uri="{BB962C8B-B14F-4D97-AF65-F5344CB8AC3E}">
        <p14:creationId xmlns:p14="http://schemas.microsoft.com/office/powerpoint/2010/main" val="932728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A9634C-365A-9845-9775-8941B6FBB9ED}" type="datetimeFigureOut">
              <a:rPr lang="en-US" smtClean="0"/>
              <a:t>10/31/2024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8EB61-6689-BD46-842D-184A5EFC0833}" type="slidenum">
              <a:rPr lang="en-US" smtClean="0"/>
              <a:t>‹Nº›</a:t>
            </a:fld>
            <a:endParaRPr lang="en-US"/>
          </a:p>
        </p:txBody>
      </p:sp>
    </p:spTree>
    <p:extLst>
      <p:ext uri="{BB962C8B-B14F-4D97-AF65-F5344CB8AC3E}">
        <p14:creationId xmlns:p14="http://schemas.microsoft.com/office/powerpoint/2010/main" val="96729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7A9634C-365A-9845-9775-8941B6FBB9ED}" type="datetimeFigureOut">
              <a:rPr lang="en-US" smtClean="0"/>
              <a:t>10/31/2024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C8EB61-6689-BD46-842D-184A5EFC0833}" type="slidenum">
              <a:rPr lang="en-US" smtClean="0"/>
              <a:t>‹Nº›</a:t>
            </a:fld>
            <a:endParaRPr lang="en-US"/>
          </a:p>
        </p:txBody>
      </p:sp>
    </p:spTree>
    <p:extLst>
      <p:ext uri="{BB962C8B-B14F-4D97-AF65-F5344CB8AC3E}">
        <p14:creationId xmlns:p14="http://schemas.microsoft.com/office/powerpoint/2010/main" val="836752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A9634C-365A-9845-9775-8941B6FBB9ED}" type="datetimeFigureOut">
              <a:rPr lang="en-US" smtClean="0"/>
              <a:t>10/31/2024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C8EB61-6689-BD46-842D-184A5EFC0833}" type="slidenum">
              <a:rPr lang="en-US" smtClean="0"/>
              <a:t>‹Nº›</a:t>
            </a:fld>
            <a:endParaRPr lang="en-US"/>
          </a:p>
        </p:txBody>
      </p:sp>
    </p:spTree>
    <p:extLst>
      <p:ext uri="{BB962C8B-B14F-4D97-AF65-F5344CB8AC3E}">
        <p14:creationId xmlns:p14="http://schemas.microsoft.com/office/powerpoint/2010/main" val="7267554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A9634C-365A-9845-9775-8941B6FBB9ED}" type="datetimeFigureOut">
              <a:rPr lang="en-US" smtClean="0"/>
              <a:t>10/31/2024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C8EB61-6689-BD46-842D-184A5EFC0833}" type="slidenum">
              <a:rPr lang="en-US" smtClean="0"/>
              <a:t>‹Nº›</a:t>
            </a:fld>
            <a:endParaRPr lang="en-US"/>
          </a:p>
        </p:txBody>
      </p:sp>
    </p:spTree>
    <p:extLst>
      <p:ext uri="{BB962C8B-B14F-4D97-AF65-F5344CB8AC3E}">
        <p14:creationId xmlns:p14="http://schemas.microsoft.com/office/powerpoint/2010/main" val="1243655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A9634C-365A-9845-9775-8941B6FBB9ED}" type="datetimeFigureOut">
              <a:rPr lang="en-US" smtClean="0"/>
              <a:t>10/31/2024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8EB61-6689-BD46-842D-184A5EFC0833}" type="slidenum">
              <a:rPr lang="en-US" smtClean="0"/>
              <a:t>‹Nº›</a:t>
            </a:fld>
            <a:endParaRPr lang="en-US"/>
          </a:p>
        </p:txBody>
      </p:sp>
    </p:spTree>
    <p:extLst>
      <p:ext uri="{BB962C8B-B14F-4D97-AF65-F5344CB8AC3E}">
        <p14:creationId xmlns:p14="http://schemas.microsoft.com/office/powerpoint/2010/main" val="1889691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3375C-E4A7-30B2-87C9-0DAC83521A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045B76-7353-E3FA-1472-76F6B2DDDC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B1DDB0-5D39-9722-6BB9-43AC27430B46}"/>
              </a:ext>
            </a:extLst>
          </p:cNvPr>
          <p:cNvSpPr>
            <a:spLocks noGrp="1"/>
          </p:cNvSpPr>
          <p:nvPr>
            <p:ph type="dt" sz="half" idx="10"/>
          </p:nvPr>
        </p:nvSpPr>
        <p:spPr/>
        <p:txBody>
          <a:bodyPr/>
          <a:lstStyle/>
          <a:p>
            <a:fld id="{7C0F84F9-5915-4105-8249-F88D791789A9}" type="datetimeFigureOut">
              <a:rPr lang="en-US" smtClean="0"/>
              <a:t>10/31/2024</a:t>
            </a:fld>
            <a:endParaRPr lang="en-US"/>
          </a:p>
        </p:txBody>
      </p:sp>
      <p:sp>
        <p:nvSpPr>
          <p:cNvPr id="8" name="Footer Placeholder 7">
            <a:extLst>
              <a:ext uri="{FF2B5EF4-FFF2-40B4-BE49-F238E27FC236}">
                <a16:creationId xmlns:a16="http://schemas.microsoft.com/office/drawing/2014/main" id="{05F81782-A2A0-2638-D516-D8773A3645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EB3A11-EF9C-F02E-0711-F7A2CEF6A0CC}"/>
              </a:ext>
            </a:extLst>
          </p:cNvPr>
          <p:cNvSpPr>
            <a:spLocks noGrp="1"/>
          </p:cNvSpPr>
          <p:nvPr>
            <p:ph type="sldNum" sz="quarter" idx="12"/>
          </p:nvPr>
        </p:nvSpPr>
        <p:spPr/>
        <p:txBody>
          <a:bodyPr/>
          <a:lstStyle/>
          <a:p>
            <a:fld id="{2BB5E1A1-95AC-4E24-932B-BBBFAF3B3452}" type="slidenum">
              <a:rPr lang="en-US" smtClean="0"/>
              <a:t>‹Nº›</a:t>
            </a:fld>
            <a:endParaRPr lang="en-US"/>
          </a:p>
        </p:txBody>
      </p:sp>
    </p:spTree>
    <p:extLst>
      <p:ext uri="{BB962C8B-B14F-4D97-AF65-F5344CB8AC3E}">
        <p14:creationId xmlns:p14="http://schemas.microsoft.com/office/powerpoint/2010/main" val="5364913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A9634C-365A-9845-9775-8941B6FBB9ED}" type="datetimeFigureOut">
              <a:rPr lang="en-US" smtClean="0"/>
              <a:t>10/31/2024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8EB61-6689-BD46-842D-184A5EFC0833}" type="slidenum">
              <a:rPr lang="en-US" smtClean="0"/>
              <a:t>‹Nº›</a:t>
            </a:fld>
            <a:endParaRPr lang="en-US"/>
          </a:p>
        </p:txBody>
      </p:sp>
    </p:spTree>
    <p:extLst>
      <p:ext uri="{BB962C8B-B14F-4D97-AF65-F5344CB8AC3E}">
        <p14:creationId xmlns:p14="http://schemas.microsoft.com/office/powerpoint/2010/main" val="41499045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A9634C-365A-9845-9775-8941B6FBB9ED}"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8EB61-6689-BD46-842D-184A5EFC0833}" type="slidenum">
              <a:rPr lang="en-US" smtClean="0"/>
              <a:t>‹Nº›</a:t>
            </a:fld>
            <a:endParaRPr lang="en-US"/>
          </a:p>
        </p:txBody>
      </p:sp>
    </p:spTree>
    <p:extLst>
      <p:ext uri="{BB962C8B-B14F-4D97-AF65-F5344CB8AC3E}">
        <p14:creationId xmlns:p14="http://schemas.microsoft.com/office/powerpoint/2010/main" val="37464542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A9634C-365A-9845-9775-8941B6FBB9ED}"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8EB61-6689-BD46-842D-184A5EFC0833}" type="slidenum">
              <a:rPr lang="en-US" smtClean="0"/>
              <a:t>‹Nº›</a:t>
            </a:fld>
            <a:endParaRPr lang="en-US"/>
          </a:p>
        </p:txBody>
      </p:sp>
    </p:spTree>
    <p:extLst>
      <p:ext uri="{BB962C8B-B14F-4D97-AF65-F5344CB8AC3E}">
        <p14:creationId xmlns:p14="http://schemas.microsoft.com/office/powerpoint/2010/main" val="980523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991A8-5DEB-04A3-8F1C-B5B700ED6C3F}"/>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2E7CE26-B62A-60A8-98C1-4BC6CD0C6695}"/>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1C6904-0199-EEF7-40CD-10F117566ABE}"/>
              </a:ext>
            </a:extLst>
          </p:cNvPr>
          <p:cNvSpPr>
            <a:spLocks noGrp="1"/>
          </p:cNvSpPr>
          <p:nvPr>
            <p:ph type="dt" sz="half" idx="10"/>
          </p:nvPr>
        </p:nvSpPr>
        <p:spPr/>
        <p:txBody>
          <a:bodyPr/>
          <a:lstStyle/>
          <a:p>
            <a:fld id="{7C0F84F9-5915-4105-8249-F88D791789A9}" type="datetimeFigureOut">
              <a:rPr lang="en-US" smtClean="0"/>
              <a:t>10/31/2024</a:t>
            </a:fld>
            <a:endParaRPr lang="en-US"/>
          </a:p>
        </p:txBody>
      </p:sp>
      <p:sp>
        <p:nvSpPr>
          <p:cNvPr id="5" name="Footer Placeholder 4">
            <a:extLst>
              <a:ext uri="{FF2B5EF4-FFF2-40B4-BE49-F238E27FC236}">
                <a16:creationId xmlns:a16="http://schemas.microsoft.com/office/drawing/2014/main" id="{7DF63DD8-E908-4E35-DC26-02FEBC990E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680AEA-32C2-9013-5A04-DAF889E5B37B}"/>
              </a:ext>
            </a:extLst>
          </p:cNvPr>
          <p:cNvSpPr>
            <a:spLocks noGrp="1"/>
          </p:cNvSpPr>
          <p:nvPr>
            <p:ph type="sldNum" sz="quarter" idx="12"/>
          </p:nvPr>
        </p:nvSpPr>
        <p:spPr/>
        <p:txBody>
          <a:bodyPr/>
          <a:lstStyle/>
          <a:p>
            <a:fld id="{2BB5E1A1-95AC-4E24-932B-BBBFAF3B3452}" type="slidenum">
              <a:rPr lang="en-US" smtClean="0"/>
              <a:t>‹Nº›</a:t>
            </a:fld>
            <a:endParaRPr lang="en-US"/>
          </a:p>
        </p:txBody>
      </p:sp>
    </p:spTree>
    <p:extLst>
      <p:ext uri="{BB962C8B-B14F-4D97-AF65-F5344CB8AC3E}">
        <p14:creationId xmlns:p14="http://schemas.microsoft.com/office/powerpoint/2010/main" val="2571054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99C8C-9545-D2DC-771D-759EB08229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7B7078-3272-01A4-CDC3-AFEE34448B8D}"/>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C195E0-48AB-A8FE-49D2-7296DB4F0509}"/>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6D95EF-4699-CE82-79B5-B0A1235A9EF9}"/>
              </a:ext>
            </a:extLst>
          </p:cNvPr>
          <p:cNvSpPr>
            <a:spLocks noGrp="1"/>
          </p:cNvSpPr>
          <p:nvPr>
            <p:ph type="dt" sz="half" idx="10"/>
          </p:nvPr>
        </p:nvSpPr>
        <p:spPr/>
        <p:txBody>
          <a:bodyPr/>
          <a:lstStyle/>
          <a:p>
            <a:fld id="{7C0F84F9-5915-4105-8249-F88D791789A9}" type="datetimeFigureOut">
              <a:rPr lang="en-US" smtClean="0"/>
              <a:t>10/31/2024</a:t>
            </a:fld>
            <a:endParaRPr lang="en-US"/>
          </a:p>
        </p:txBody>
      </p:sp>
      <p:sp>
        <p:nvSpPr>
          <p:cNvPr id="6" name="Footer Placeholder 5">
            <a:extLst>
              <a:ext uri="{FF2B5EF4-FFF2-40B4-BE49-F238E27FC236}">
                <a16:creationId xmlns:a16="http://schemas.microsoft.com/office/drawing/2014/main" id="{3E08503E-8BEC-EBBF-EB84-C171E68111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327AD9-277A-4778-1717-AB8EE346DB17}"/>
              </a:ext>
            </a:extLst>
          </p:cNvPr>
          <p:cNvSpPr>
            <a:spLocks noGrp="1"/>
          </p:cNvSpPr>
          <p:nvPr>
            <p:ph type="sldNum" sz="quarter" idx="12"/>
          </p:nvPr>
        </p:nvSpPr>
        <p:spPr/>
        <p:txBody>
          <a:bodyPr/>
          <a:lstStyle/>
          <a:p>
            <a:fld id="{2BB5E1A1-95AC-4E24-932B-BBBFAF3B3452}" type="slidenum">
              <a:rPr lang="en-US" smtClean="0"/>
              <a:t>‹Nº›</a:t>
            </a:fld>
            <a:endParaRPr lang="en-US"/>
          </a:p>
        </p:txBody>
      </p:sp>
    </p:spTree>
    <p:extLst>
      <p:ext uri="{BB962C8B-B14F-4D97-AF65-F5344CB8AC3E}">
        <p14:creationId xmlns:p14="http://schemas.microsoft.com/office/powerpoint/2010/main" val="2207480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D9BEF-11B4-9A40-625E-F3242E2A5BF6}"/>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D55E6E-D7B7-E80A-801A-783718A662D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55D03-E6C7-9CFA-F780-B78645201035}"/>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9B09FF-B5F5-EFE9-DE3F-EEF17F588657}"/>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F54F056-F092-B9C9-265C-660FAB2E72F2}"/>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B54E8C-299B-8874-C22C-E699C2E4B242}"/>
              </a:ext>
            </a:extLst>
          </p:cNvPr>
          <p:cNvSpPr>
            <a:spLocks noGrp="1"/>
          </p:cNvSpPr>
          <p:nvPr>
            <p:ph type="dt" sz="half" idx="10"/>
          </p:nvPr>
        </p:nvSpPr>
        <p:spPr/>
        <p:txBody>
          <a:bodyPr/>
          <a:lstStyle/>
          <a:p>
            <a:fld id="{7C0F84F9-5915-4105-8249-F88D791789A9}" type="datetimeFigureOut">
              <a:rPr lang="en-US" smtClean="0"/>
              <a:t>10/31/2024</a:t>
            </a:fld>
            <a:endParaRPr lang="en-US"/>
          </a:p>
        </p:txBody>
      </p:sp>
      <p:sp>
        <p:nvSpPr>
          <p:cNvPr id="8" name="Footer Placeholder 7">
            <a:extLst>
              <a:ext uri="{FF2B5EF4-FFF2-40B4-BE49-F238E27FC236}">
                <a16:creationId xmlns:a16="http://schemas.microsoft.com/office/drawing/2014/main" id="{C3C29D0C-103D-A431-3234-C56DC9401A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A674E6-64A0-C435-CE70-C7E60162523E}"/>
              </a:ext>
            </a:extLst>
          </p:cNvPr>
          <p:cNvSpPr>
            <a:spLocks noGrp="1"/>
          </p:cNvSpPr>
          <p:nvPr>
            <p:ph type="sldNum" sz="quarter" idx="12"/>
          </p:nvPr>
        </p:nvSpPr>
        <p:spPr/>
        <p:txBody>
          <a:bodyPr/>
          <a:lstStyle/>
          <a:p>
            <a:fld id="{2BB5E1A1-95AC-4E24-932B-BBBFAF3B3452}" type="slidenum">
              <a:rPr lang="en-US" smtClean="0"/>
              <a:t>‹Nº›</a:t>
            </a:fld>
            <a:endParaRPr lang="en-US"/>
          </a:p>
        </p:txBody>
      </p:sp>
    </p:spTree>
    <p:extLst>
      <p:ext uri="{BB962C8B-B14F-4D97-AF65-F5344CB8AC3E}">
        <p14:creationId xmlns:p14="http://schemas.microsoft.com/office/powerpoint/2010/main" val="3275898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6F88F-4E43-8C14-6215-9D6E445ED6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7BB82A-F41F-7C88-4018-D0BC81F9186F}"/>
              </a:ext>
            </a:extLst>
          </p:cNvPr>
          <p:cNvSpPr>
            <a:spLocks noGrp="1"/>
          </p:cNvSpPr>
          <p:nvPr>
            <p:ph type="dt" sz="half" idx="10"/>
          </p:nvPr>
        </p:nvSpPr>
        <p:spPr/>
        <p:txBody>
          <a:bodyPr/>
          <a:lstStyle/>
          <a:p>
            <a:fld id="{7C0F84F9-5915-4105-8249-F88D791789A9}" type="datetimeFigureOut">
              <a:rPr lang="en-US" smtClean="0"/>
              <a:t>10/31/2024</a:t>
            </a:fld>
            <a:endParaRPr lang="en-US"/>
          </a:p>
        </p:txBody>
      </p:sp>
      <p:sp>
        <p:nvSpPr>
          <p:cNvPr id="4" name="Footer Placeholder 3">
            <a:extLst>
              <a:ext uri="{FF2B5EF4-FFF2-40B4-BE49-F238E27FC236}">
                <a16:creationId xmlns:a16="http://schemas.microsoft.com/office/drawing/2014/main" id="{8E54B214-13B0-A504-4AA4-9F12F11BE2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28B84D-2537-92C0-9C7F-407089144002}"/>
              </a:ext>
            </a:extLst>
          </p:cNvPr>
          <p:cNvSpPr>
            <a:spLocks noGrp="1"/>
          </p:cNvSpPr>
          <p:nvPr>
            <p:ph type="sldNum" sz="quarter" idx="12"/>
          </p:nvPr>
        </p:nvSpPr>
        <p:spPr/>
        <p:txBody>
          <a:bodyPr/>
          <a:lstStyle/>
          <a:p>
            <a:fld id="{2BB5E1A1-95AC-4E24-932B-BBBFAF3B3452}" type="slidenum">
              <a:rPr lang="en-US" smtClean="0"/>
              <a:t>‹Nº›</a:t>
            </a:fld>
            <a:endParaRPr lang="en-US"/>
          </a:p>
        </p:txBody>
      </p:sp>
    </p:spTree>
    <p:extLst>
      <p:ext uri="{BB962C8B-B14F-4D97-AF65-F5344CB8AC3E}">
        <p14:creationId xmlns:p14="http://schemas.microsoft.com/office/powerpoint/2010/main" val="1327173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F7E682-754B-B584-4433-F080DF9178C5}"/>
              </a:ext>
            </a:extLst>
          </p:cNvPr>
          <p:cNvSpPr>
            <a:spLocks noGrp="1"/>
          </p:cNvSpPr>
          <p:nvPr>
            <p:ph type="dt" sz="half" idx="10"/>
          </p:nvPr>
        </p:nvSpPr>
        <p:spPr/>
        <p:txBody>
          <a:bodyPr/>
          <a:lstStyle/>
          <a:p>
            <a:fld id="{7C0F84F9-5915-4105-8249-F88D791789A9}" type="datetimeFigureOut">
              <a:rPr lang="en-US" smtClean="0"/>
              <a:t>10/31/2024</a:t>
            </a:fld>
            <a:endParaRPr lang="en-US"/>
          </a:p>
        </p:txBody>
      </p:sp>
      <p:sp>
        <p:nvSpPr>
          <p:cNvPr id="3" name="Footer Placeholder 2">
            <a:extLst>
              <a:ext uri="{FF2B5EF4-FFF2-40B4-BE49-F238E27FC236}">
                <a16:creationId xmlns:a16="http://schemas.microsoft.com/office/drawing/2014/main" id="{59EF01A6-0EF8-9E19-7C38-2A302E794A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BFDC31-2E8F-A1FB-94AB-3D8BAD999186}"/>
              </a:ext>
            </a:extLst>
          </p:cNvPr>
          <p:cNvSpPr>
            <a:spLocks noGrp="1"/>
          </p:cNvSpPr>
          <p:nvPr>
            <p:ph type="sldNum" sz="quarter" idx="12"/>
          </p:nvPr>
        </p:nvSpPr>
        <p:spPr/>
        <p:txBody>
          <a:bodyPr/>
          <a:lstStyle/>
          <a:p>
            <a:fld id="{2BB5E1A1-95AC-4E24-932B-BBBFAF3B3452}" type="slidenum">
              <a:rPr lang="en-US" smtClean="0"/>
              <a:t>‹Nº›</a:t>
            </a:fld>
            <a:endParaRPr lang="en-US"/>
          </a:p>
        </p:txBody>
      </p:sp>
    </p:spTree>
    <p:extLst>
      <p:ext uri="{BB962C8B-B14F-4D97-AF65-F5344CB8AC3E}">
        <p14:creationId xmlns:p14="http://schemas.microsoft.com/office/powerpoint/2010/main" val="807824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70788-B5F2-3C98-C629-C3C574342A3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4169FB3D-2107-F8AD-D1FA-A84DEC05B3FD}"/>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06AA8F-75BD-777B-A585-7AF5F2502DE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E5BE2B4-EF12-1E5F-2378-306D0A707C94}"/>
              </a:ext>
            </a:extLst>
          </p:cNvPr>
          <p:cNvSpPr>
            <a:spLocks noGrp="1"/>
          </p:cNvSpPr>
          <p:nvPr>
            <p:ph type="dt" sz="half" idx="10"/>
          </p:nvPr>
        </p:nvSpPr>
        <p:spPr/>
        <p:txBody>
          <a:bodyPr/>
          <a:lstStyle/>
          <a:p>
            <a:fld id="{7C0F84F9-5915-4105-8249-F88D791789A9}" type="datetimeFigureOut">
              <a:rPr lang="en-US" smtClean="0"/>
              <a:t>10/31/2024</a:t>
            </a:fld>
            <a:endParaRPr lang="en-US"/>
          </a:p>
        </p:txBody>
      </p:sp>
      <p:sp>
        <p:nvSpPr>
          <p:cNvPr id="6" name="Footer Placeholder 5">
            <a:extLst>
              <a:ext uri="{FF2B5EF4-FFF2-40B4-BE49-F238E27FC236}">
                <a16:creationId xmlns:a16="http://schemas.microsoft.com/office/drawing/2014/main" id="{15873227-3E54-1BE9-6942-385C62FDA2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92DE95-48EF-C32F-E9E8-3D5C781F20D7}"/>
              </a:ext>
            </a:extLst>
          </p:cNvPr>
          <p:cNvSpPr>
            <a:spLocks noGrp="1"/>
          </p:cNvSpPr>
          <p:nvPr>
            <p:ph type="sldNum" sz="quarter" idx="12"/>
          </p:nvPr>
        </p:nvSpPr>
        <p:spPr/>
        <p:txBody>
          <a:bodyPr/>
          <a:lstStyle/>
          <a:p>
            <a:fld id="{2BB5E1A1-95AC-4E24-932B-BBBFAF3B3452}" type="slidenum">
              <a:rPr lang="en-US" smtClean="0"/>
              <a:t>‹Nº›</a:t>
            </a:fld>
            <a:endParaRPr lang="en-US"/>
          </a:p>
        </p:txBody>
      </p:sp>
    </p:spTree>
    <p:extLst>
      <p:ext uri="{BB962C8B-B14F-4D97-AF65-F5344CB8AC3E}">
        <p14:creationId xmlns:p14="http://schemas.microsoft.com/office/powerpoint/2010/main" val="4088387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0CE3B-97A9-FE79-F51D-C747C03A196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66C090C5-8013-5710-50D6-6304BCFA6AA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91CC8F4E-058E-9C4D-967A-CB3BC87874D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0A86863-8CD0-C391-C41C-2522745AE350}"/>
              </a:ext>
            </a:extLst>
          </p:cNvPr>
          <p:cNvSpPr>
            <a:spLocks noGrp="1"/>
          </p:cNvSpPr>
          <p:nvPr>
            <p:ph type="dt" sz="half" idx="10"/>
          </p:nvPr>
        </p:nvSpPr>
        <p:spPr/>
        <p:txBody>
          <a:bodyPr/>
          <a:lstStyle/>
          <a:p>
            <a:fld id="{7C0F84F9-5915-4105-8249-F88D791789A9}" type="datetimeFigureOut">
              <a:rPr lang="en-US" smtClean="0"/>
              <a:t>10/31/2024</a:t>
            </a:fld>
            <a:endParaRPr lang="en-US"/>
          </a:p>
        </p:txBody>
      </p:sp>
      <p:sp>
        <p:nvSpPr>
          <p:cNvPr id="6" name="Footer Placeholder 5">
            <a:extLst>
              <a:ext uri="{FF2B5EF4-FFF2-40B4-BE49-F238E27FC236}">
                <a16:creationId xmlns:a16="http://schemas.microsoft.com/office/drawing/2014/main" id="{D3F9FABA-303A-4EBD-8BCC-D5FC76ADCE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39CF34-FAAF-53CC-E3A1-AE57D1E67FA8}"/>
              </a:ext>
            </a:extLst>
          </p:cNvPr>
          <p:cNvSpPr>
            <a:spLocks noGrp="1"/>
          </p:cNvSpPr>
          <p:nvPr>
            <p:ph type="sldNum" sz="quarter" idx="12"/>
          </p:nvPr>
        </p:nvSpPr>
        <p:spPr/>
        <p:txBody>
          <a:bodyPr/>
          <a:lstStyle/>
          <a:p>
            <a:fld id="{2BB5E1A1-95AC-4E24-932B-BBBFAF3B3452}" type="slidenum">
              <a:rPr lang="en-US" smtClean="0"/>
              <a:t>‹Nº›</a:t>
            </a:fld>
            <a:endParaRPr lang="en-US"/>
          </a:p>
        </p:txBody>
      </p:sp>
    </p:spTree>
    <p:extLst>
      <p:ext uri="{BB962C8B-B14F-4D97-AF65-F5344CB8AC3E}">
        <p14:creationId xmlns:p14="http://schemas.microsoft.com/office/powerpoint/2010/main" val="2146092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B15BA1-2DFA-9ECA-DC16-D325C36BBE2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EC1473-B0E8-7900-0E39-3E135078D26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7AF0FD-7A77-54BC-2316-7570E0F2A81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C0F84F9-5915-4105-8249-F88D791789A9}" type="datetimeFigureOut">
              <a:rPr lang="en-US" smtClean="0"/>
              <a:t>10/31/2024</a:t>
            </a:fld>
            <a:endParaRPr lang="en-US"/>
          </a:p>
        </p:txBody>
      </p:sp>
      <p:sp>
        <p:nvSpPr>
          <p:cNvPr id="5" name="Footer Placeholder 4">
            <a:extLst>
              <a:ext uri="{FF2B5EF4-FFF2-40B4-BE49-F238E27FC236}">
                <a16:creationId xmlns:a16="http://schemas.microsoft.com/office/drawing/2014/main" id="{D00C3CF2-A6A7-B249-0AB4-DEA37279B03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7758BF-FE2B-2C83-832F-DC1719FD500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B5E1A1-95AC-4E24-932B-BBBFAF3B3452}" type="slidenum">
              <a:rPr lang="en-US" smtClean="0"/>
              <a:t>‹Nº›</a:t>
            </a:fld>
            <a:endParaRPr lang="en-US"/>
          </a:p>
        </p:txBody>
      </p:sp>
      <p:pic>
        <p:nvPicPr>
          <p:cNvPr id="1026" name="Picture 2" descr="Mixtape: The Podcast">
            <a:extLst>
              <a:ext uri="{FF2B5EF4-FFF2-40B4-BE49-F238E27FC236}">
                <a16:creationId xmlns:a16="http://schemas.microsoft.com/office/drawing/2014/main" id="{F6042501-FDDE-B9E0-17B1-720B4CBE464E}"/>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323489" y="32657"/>
            <a:ext cx="820511" cy="1094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315995"/>
      </p:ext>
    </p:extLst>
  </p:cSld>
  <p:clrMap bg1="lt1" tx1="dk1" bg2="lt2" tx2="dk2" accent1="accent1" accent2="accent2" accent3="accent3" accent4="accent4" accent5="accent5" accent6="accent6" hlink="hlink" folHlink="folHlink"/>
  <p:sldLayoutIdLst>
    <p:sldLayoutId id="2147484076" r:id="rId1"/>
    <p:sldLayoutId id="2147484077" r:id="rId2"/>
    <p:sldLayoutId id="2147484078" r:id="rId3"/>
    <p:sldLayoutId id="2147484079" r:id="rId4"/>
    <p:sldLayoutId id="2147484080" r:id="rId5"/>
    <p:sldLayoutId id="2147484081" r:id="rId6"/>
    <p:sldLayoutId id="2147484082" r:id="rId7"/>
    <p:sldLayoutId id="2147484083" r:id="rId8"/>
    <p:sldLayoutId id="2147484084" r:id="rId9"/>
    <p:sldLayoutId id="2147484085" r:id="rId10"/>
    <p:sldLayoutId id="2147484086"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descr="MSU-ppt-2011-white-final.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A9634C-365A-9845-9775-8941B6FBB9ED}" type="datetimeFigureOut">
              <a:rPr lang="en-US" smtClean="0"/>
              <a:t>10/31/2024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C8EB61-6689-BD46-842D-184A5EFC0833}" type="slidenum">
              <a:rPr lang="en-US" smtClean="0"/>
              <a:t>‹Nº›</a:t>
            </a:fld>
            <a:endParaRPr lang="en-US"/>
          </a:p>
        </p:txBody>
      </p:sp>
    </p:spTree>
    <p:extLst>
      <p:ext uri="{BB962C8B-B14F-4D97-AF65-F5344CB8AC3E}">
        <p14:creationId xmlns:p14="http://schemas.microsoft.com/office/powerpoint/2010/main" val="806386386"/>
      </p:ext>
    </p:extLst>
  </p:cSld>
  <p:clrMap bg1="lt1" tx1="dk1" bg2="lt2" tx2="dk2" accent1="accent1" accent2="accent2" accent3="accent3" accent4="accent4" accent5="accent5" accent6="accent6" hlink="hlink" folHlink="folHlink"/>
  <p:sldLayoutIdLst>
    <p:sldLayoutId id="2147484088" r:id="rId1"/>
    <p:sldLayoutId id="2147484089" r:id="rId2"/>
    <p:sldLayoutId id="2147484090" r:id="rId3"/>
    <p:sldLayoutId id="2147484091" r:id="rId4"/>
    <p:sldLayoutId id="2147484092" r:id="rId5"/>
    <p:sldLayoutId id="2147484093" r:id="rId6"/>
    <p:sldLayoutId id="2147484094" r:id="rId7"/>
    <p:sldLayoutId id="2147484095" r:id="rId8"/>
    <p:sldLayoutId id="2147484096" r:id="rId9"/>
    <p:sldLayoutId id="2147484097" r:id="rId10"/>
    <p:sldLayoutId id="2147484098"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877E3AA-6436-413A-BB2D-5DC67313BE6B}"/>
              </a:ext>
            </a:extLst>
          </p:cNvPr>
          <p:cNvSpPr txBox="1"/>
          <p:nvPr/>
        </p:nvSpPr>
        <p:spPr>
          <a:xfrm>
            <a:off x="347444" y="852432"/>
            <a:ext cx="8763000" cy="5769977"/>
          </a:xfrm>
          <a:prstGeom prst="rect">
            <a:avLst/>
          </a:prstGeom>
          <a:noFill/>
        </p:spPr>
        <p:txBody>
          <a:bodyPr wrap="square">
            <a:spAutoFit/>
          </a:bodyPr>
          <a:lstStyle/>
          <a:p>
            <a:pPr marL="0" marR="0" lvl="0" indent="0" algn="l" defTabSz="914400" rtl="0" eaLnBrk="1" fontAlgn="base" latinLnBrk="0" hangingPunct="1">
              <a:lnSpc>
                <a:spcPct val="150000"/>
              </a:lnSpc>
              <a:spcBef>
                <a:spcPts val="0"/>
              </a:spcBef>
              <a:spcAft>
                <a:spcPts val="0"/>
              </a:spcAft>
              <a:buClrTx/>
              <a:buSzTx/>
              <a:buFontTx/>
              <a:buNone/>
              <a:tabLst/>
              <a:defRPr/>
            </a:pPr>
            <a:r>
              <a:rPr kumimoji="0" lang="en-US" sz="2400" b="1" i="0" u="sng"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Current:</a:t>
            </a:r>
          </a:p>
          <a:p>
            <a:pPr marL="0" marR="0" lvl="0" indent="0" algn="l" defTabSz="914400" rtl="0" eaLnBrk="1" fontAlgn="base"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Coeditor, </a:t>
            </a:r>
            <a:r>
              <a:rPr kumimoji="0" lang="en-US" sz="24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American Journal of Health Economics</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2021-</a:t>
            </a:r>
            <a:endParaRPr kumimoji="0" lang="es-ES" sz="2400" b="0" i="0" u="none" strike="noStrike" kern="1200" cap="none" spc="0" normalizeH="0" baseline="0" noProof="0" dirty="0">
              <a:ln>
                <a:noFill/>
              </a:ln>
              <a:solidFill>
                <a:prstClr val="black"/>
              </a:solidFill>
              <a:effectLst/>
              <a:uLnTx/>
              <a:uFillTx/>
              <a:latin typeface="Courier"/>
              <a:ea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Managing Editor, </a:t>
            </a:r>
            <a:r>
              <a:rPr kumimoji="0" lang="en-US" sz="24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Journal of Policy Analysis and Management</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2020- Associate Editor, </a:t>
            </a:r>
            <a:r>
              <a:rPr kumimoji="0" lang="en-US" sz="24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European Economic Review</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2021- 	</a:t>
            </a:r>
            <a:endParaRPr kumimoji="0" lang="es-ES" sz="2400" b="0" i="0" u="none" strike="noStrike" kern="1200" cap="none" spc="0" normalizeH="0" baseline="0" noProof="0" dirty="0">
              <a:ln>
                <a:noFill/>
              </a:ln>
              <a:solidFill>
                <a:prstClr val="black"/>
              </a:solidFill>
              <a:effectLst/>
              <a:uLnTx/>
              <a:uFillTx/>
              <a:latin typeface="Courier"/>
              <a:ea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50000"/>
              </a:lnSpc>
              <a:spcBef>
                <a:spcPts val="0"/>
              </a:spcBef>
              <a:spcAft>
                <a:spcPts val="0"/>
              </a:spcAft>
              <a:buClrTx/>
              <a:buSzTx/>
              <a:buFontTx/>
              <a:buNone/>
              <a:tabLst/>
              <a:defRPr/>
            </a:pPr>
            <a:endParaRPr kumimoji="0" lang="en-US" sz="8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50000"/>
              </a:lnSpc>
              <a:spcBef>
                <a:spcPts val="0"/>
              </a:spcBef>
              <a:spcAft>
                <a:spcPts val="0"/>
              </a:spcAft>
              <a:buClrTx/>
              <a:buSzTx/>
              <a:buFontTx/>
              <a:buNone/>
              <a:tabLst/>
              <a:defRPr/>
            </a:pPr>
            <a:r>
              <a:rPr kumimoji="0" lang="en-US" sz="2400" b="1" i="0" u="sng"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Past:</a:t>
            </a:r>
          </a:p>
          <a:p>
            <a:pPr marL="0" marR="0" lvl="0" indent="0" algn="l" defTabSz="914400" rtl="0" eaLnBrk="1" fontAlgn="base"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Editor-in-Chief, </a:t>
            </a:r>
            <a:r>
              <a:rPr kumimoji="0" lang="en-US" sz="24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Economics of Education Review</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US" sz="24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2014-2019</a:t>
            </a:r>
            <a:endParaRPr kumimoji="0" lang="es-ES" sz="2400" b="0" i="0" u="none" strike="noStrike" kern="1200" cap="none" spc="0" normalizeH="0" baseline="0" noProof="0" dirty="0">
              <a:ln>
                <a:noFill/>
              </a:ln>
              <a:solidFill>
                <a:prstClr val="black"/>
              </a:solidFill>
              <a:effectLst/>
              <a:uLnTx/>
              <a:uFillTx/>
              <a:latin typeface="Courier"/>
              <a:ea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Associate Editor, </a:t>
            </a:r>
            <a:r>
              <a:rPr kumimoji="0" lang="en-US" sz="24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Economic Inquiry</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2018-2022</a:t>
            </a:r>
            <a:endParaRPr kumimoji="0" lang="es-ES" sz="2400" b="0" i="0" u="none" strike="noStrike" kern="1200" cap="none" spc="0" normalizeH="0" baseline="0" noProof="0" dirty="0">
              <a:ln>
                <a:noFill/>
              </a:ln>
              <a:solidFill>
                <a:prstClr val="black"/>
              </a:solidFill>
              <a:effectLst/>
              <a:uLnTx/>
              <a:uFillTx/>
              <a:latin typeface="Courier"/>
              <a:ea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Associate Editor, </a:t>
            </a:r>
            <a:r>
              <a:rPr kumimoji="0" lang="en-US" sz="24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Journal of Population Economics</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2011- 2021</a:t>
            </a:r>
            <a:endParaRPr kumimoji="0" lang="es-ES" sz="2400" b="0" i="0" u="none" strike="noStrike" kern="1200" cap="none" spc="0" normalizeH="0" baseline="0" noProof="0" dirty="0">
              <a:ln>
                <a:noFill/>
              </a:ln>
              <a:solidFill>
                <a:prstClr val="black"/>
              </a:solidFill>
              <a:effectLst/>
              <a:uLnTx/>
              <a:uFillTx/>
              <a:latin typeface="Courier"/>
              <a:ea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Associate Editor, </a:t>
            </a:r>
            <a:r>
              <a:rPr kumimoji="0" lang="en-US" sz="24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IZA World of Labor</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2013-2018</a:t>
            </a:r>
            <a:endParaRPr kumimoji="0" lang="es-ES" sz="2400" b="0" i="0" u="none" strike="noStrike" kern="1200" cap="none" spc="0" normalizeH="0" baseline="0" noProof="0" dirty="0">
              <a:ln>
                <a:noFill/>
              </a:ln>
              <a:solidFill>
                <a:prstClr val="black"/>
              </a:solidFill>
              <a:effectLst/>
              <a:uLnTx/>
              <a:uFillTx/>
              <a:latin typeface="Courier"/>
              <a:ea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Associate Editor, </a:t>
            </a:r>
            <a:r>
              <a:rPr kumimoji="0" lang="en-US" sz="24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Economics and Human Biology</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2011-2013 </a:t>
            </a:r>
            <a:endParaRPr kumimoji="0" lang="es-ES" sz="2400" b="0" i="0" u="none" strike="noStrike" kern="1200" cap="none" spc="0" normalizeH="0" baseline="0" noProof="0" dirty="0">
              <a:ln>
                <a:noFill/>
              </a:ln>
              <a:solidFill>
                <a:prstClr val="black"/>
              </a:solidFill>
              <a:effectLst/>
              <a:uLnTx/>
              <a:uFillTx/>
              <a:latin typeface="Courier"/>
              <a:ea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90DF1D52-C244-4F11-8E5F-82403E529FF5}"/>
              </a:ext>
            </a:extLst>
          </p:cNvPr>
          <p:cNvSpPr/>
          <p:nvPr/>
        </p:nvSpPr>
        <p:spPr>
          <a:xfrm>
            <a:off x="1530141" y="228600"/>
            <a:ext cx="6083717" cy="535531"/>
          </a:xfrm>
          <a:prstGeom prst="rect">
            <a:avLst/>
          </a:prstGeom>
        </p:spPr>
        <p:txBody>
          <a:bodyPr wrap="none">
            <a:spAutoFit/>
          </a:bodyPr>
          <a:lstStyle/>
          <a:p>
            <a:pPr marL="0" marR="0" lvl="0" indent="0" algn="ctr" defTabSz="914400" rtl="0" eaLnBrk="0" fontAlgn="auto" latinLnBrk="0" hangingPunct="0">
              <a:lnSpc>
                <a:spcPct val="80000"/>
              </a:lnSpc>
              <a:spcBef>
                <a:spcPct val="20000"/>
              </a:spcBef>
              <a:spcAft>
                <a:spcPts val="0"/>
              </a:spcAft>
              <a:buClrTx/>
              <a:buSzTx/>
              <a:buFontTx/>
              <a:buNone/>
              <a:tabLst/>
              <a:defRPr/>
            </a:pPr>
            <a:r>
              <a:rPr kumimoji="0" lang="en-US" altLang="en-US" sz="3600" b="1" i="0" u="none" strike="noStrike" kern="0" cap="none" spc="0" normalizeH="0" baseline="0" noProof="0" dirty="0">
                <a:ln>
                  <a:noFill/>
                </a:ln>
                <a:solidFill>
                  <a:prstClr val="black"/>
                </a:solidFill>
                <a:effectLst/>
                <a:uLnTx/>
                <a:uFillTx/>
                <a:latin typeface="Arial" pitchFamily="34" charset="0"/>
                <a:ea typeface="+mn-ea"/>
                <a:cs typeface="Arial" pitchFamily="34" charset="0"/>
                <a:sym typeface="Symbol" panose="05050102010706020507" pitchFamily="18" charset="2"/>
              </a:rPr>
              <a:t>My experience as an editor</a:t>
            </a:r>
          </a:p>
        </p:txBody>
      </p:sp>
    </p:spTree>
    <p:extLst>
      <p:ext uri="{BB962C8B-B14F-4D97-AF65-F5344CB8AC3E}">
        <p14:creationId xmlns:p14="http://schemas.microsoft.com/office/powerpoint/2010/main" val="3989608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BA89338E-EC2D-7B8D-3A4B-FE903B12AE5E}"/>
              </a:ext>
            </a:extLst>
          </p:cNvPr>
          <p:cNvSpPr txBox="1">
            <a:spLocks/>
          </p:cNvSpPr>
          <p:nvPr/>
        </p:nvSpPr>
        <p:spPr>
          <a:xfrm>
            <a:off x="152400" y="1066800"/>
            <a:ext cx="9067800" cy="388869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R="0" lvl="1" algn="l" defTabSz="457200" rtl="0" eaLnBrk="1" fontAlgn="base" latinLnBrk="0" hangingPunct="1">
              <a:lnSpc>
                <a:spcPct val="90000"/>
              </a:lnSpc>
              <a:spcBef>
                <a:spcPct val="20000"/>
              </a:spcBef>
              <a:spcAft>
                <a:spcPct val="0"/>
              </a:spcAft>
              <a:buClrTx/>
              <a:buSzTx/>
              <a:buFont typeface="Arial" panose="020B0604020202020204" pitchFamily="34" charset="0"/>
              <a:buChar char="•"/>
              <a:tabLst/>
              <a:defRPr/>
            </a:pPr>
            <a:r>
              <a:rPr kumimoji="0" lang="en-US" altLang="en-US" sz="32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The goal is to sound responsive!</a:t>
            </a:r>
          </a:p>
          <a:p>
            <a:pPr marR="0" lvl="1" algn="l" defTabSz="457200" rtl="0" eaLnBrk="1" fontAlgn="base" latinLnBrk="0" hangingPunct="1">
              <a:lnSpc>
                <a:spcPct val="90000"/>
              </a:lnSpc>
              <a:spcBef>
                <a:spcPct val="20000"/>
              </a:spcBef>
              <a:spcAft>
                <a:spcPct val="0"/>
              </a:spcAft>
              <a:buClrTx/>
              <a:buSzTx/>
              <a:buFont typeface="Arial" panose="020B0604020202020204" pitchFamily="34" charset="0"/>
              <a:buChar char="•"/>
              <a:tabLst/>
              <a:defRPr/>
            </a:pPr>
            <a:endParaRPr kumimoji="0" lang="en-US" altLang="en-US" sz="8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a:p>
            <a:pPr marR="0" lvl="1" algn="l" defTabSz="457200" rtl="0" eaLnBrk="1" fontAlgn="base" latinLnBrk="0" hangingPunct="1">
              <a:lnSpc>
                <a:spcPct val="90000"/>
              </a:lnSpc>
              <a:spcBef>
                <a:spcPct val="20000"/>
              </a:spcBef>
              <a:spcAft>
                <a:spcPct val="0"/>
              </a:spcAft>
              <a:buClrTx/>
              <a:buSzTx/>
              <a:buFont typeface="Arial" panose="020B0604020202020204" pitchFamily="34" charset="0"/>
              <a:buChar char="•"/>
              <a:tabLst/>
              <a:defRPr/>
            </a:pPr>
            <a:r>
              <a:rPr kumimoji="0" lang="en-US" altLang="en-US" sz="32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Be clear about what you were able to do (and what you couldn’t do)</a:t>
            </a:r>
          </a:p>
          <a:p>
            <a:pPr marR="0" lvl="1" algn="l" defTabSz="457200" rtl="0" eaLnBrk="1" fontAlgn="base" latinLnBrk="0" hangingPunct="1">
              <a:lnSpc>
                <a:spcPct val="90000"/>
              </a:lnSpc>
              <a:spcBef>
                <a:spcPct val="20000"/>
              </a:spcBef>
              <a:spcAft>
                <a:spcPct val="0"/>
              </a:spcAft>
              <a:buClrTx/>
              <a:buSzTx/>
              <a:buFont typeface="Arial" panose="020B0604020202020204" pitchFamily="34" charset="0"/>
              <a:buChar char="•"/>
              <a:tabLst/>
              <a:defRPr/>
            </a:pPr>
            <a:endParaRPr kumimoji="0" lang="en-US" altLang="en-US" sz="8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a:p>
            <a:pPr marR="0" lvl="1" algn="l" defTabSz="457200" rtl="0" eaLnBrk="1" fontAlgn="base" latinLnBrk="0" hangingPunct="1">
              <a:lnSpc>
                <a:spcPct val="90000"/>
              </a:lnSpc>
              <a:spcBef>
                <a:spcPct val="20000"/>
              </a:spcBef>
              <a:spcAft>
                <a:spcPct val="0"/>
              </a:spcAft>
              <a:buClrTx/>
              <a:buSzTx/>
              <a:buFont typeface="Arial" panose="020B0604020202020204" pitchFamily="34" charset="0"/>
              <a:buChar char="•"/>
              <a:tabLst/>
              <a:defRPr/>
            </a:pPr>
            <a:r>
              <a:rPr lang="en-US" altLang="en-US" sz="3200" dirty="0">
                <a:solidFill>
                  <a:srgbClr val="FF0000"/>
                </a:solidFill>
                <a:latin typeface="Arial" panose="020B0604020202020204" pitchFamily="34" charset="0"/>
                <a:cs typeface="Arial" panose="020B0604020202020204" pitchFamily="34" charset="0"/>
              </a:rPr>
              <a:t>A</a:t>
            </a:r>
            <a:r>
              <a:rPr kumimoji="0" lang="en-US" altLang="en-US" sz="3200" b="0" i="0" u="none" strike="noStrike" kern="1200" cap="none" spc="0" normalizeH="0" baseline="0" noProof="0" dirty="0" err="1">
                <a:ln>
                  <a:noFill/>
                </a:ln>
                <a:solidFill>
                  <a:srgbClr val="FF0000"/>
                </a:solidFill>
                <a:effectLst/>
                <a:uLnTx/>
                <a:uFillTx/>
                <a:latin typeface="Arial" panose="020B0604020202020204" pitchFamily="34" charset="0"/>
                <a:ea typeface="+mn-ea"/>
                <a:cs typeface="Arial" panose="020B0604020202020204" pitchFamily="34" charset="0"/>
              </a:rPr>
              <a:t>lways</a:t>
            </a:r>
            <a:r>
              <a:rPr kumimoji="0" lang="en-US" altLang="en-US" sz="32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 try to do something, even if it’s not precisely what the referee is asking for  </a:t>
            </a:r>
          </a:p>
          <a:p>
            <a:pPr marL="342900" marR="0" lvl="0" indent="-342900" algn="l" defTabSz="457200" rtl="0" eaLnBrk="1" fontAlgn="base" latinLnBrk="0" hangingPunct="1">
              <a:lnSpc>
                <a:spcPct val="90000"/>
              </a:lnSpc>
              <a:spcBef>
                <a:spcPct val="20000"/>
              </a:spcBef>
              <a:spcAft>
                <a:spcPct val="0"/>
              </a:spcAft>
              <a:buClrTx/>
              <a:buSzTx/>
              <a:buFont typeface="Arial"/>
              <a:buChar char="•"/>
              <a:tabLst/>
              <a:defRPr/>
            </a:pPr>
            <a:endParaRPr kumimoji="0" lang="en-US" altLang="en-US" sz="2000" b="0" i="0" u="none" strike="noStrike" kern="1200" cap="none" spc="0" normalizeH="0" baseline="0" noProof="0" dirty="0">
              <a:ln>
                <a:noFill/>
              </a:ln>
              <a:solidFill>
                <a:srgbClr val="000000"/>
              </a:solidFill>
              <a:effectLst/>
              <a:uLnTx/>
              <a:uFillTx/>
              <a:latin typeface="Arial" pitchFamily="34" charset="0"/>
              <a:ea typeface="+mn-ea"/>
              <a:cs typeface="+mn-cs"/>
            </a:endParaRPr>
          </a:p>
        </p:txBody>
      </p:sp>
    </p:spTree>
    <p:extLst>
      <p:ext uri="{BB962C8B-B14F-4D97-AF65-F5344CB8AC3E}">
        <p14:creationId xmlns:p14="http://schemas.microsoft.com/office/powerpoint/2010/main" val="568476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87B712-935F-1867-52D6-8ACDFDB09986}"/>
              </a:ext>
            </a:extLst>
          </p:cNvPr>
          <p:cNvSpPr txBox="1"/>
          <p:nvPr/>
        </p:nvSpPr>
        <p:spPr>
          <a:xfrm>
            <a:off x="778" y="1066800"/>
            <a:ext cx="9143222" cy="5224507"/>
          </a:xfrm>
          <a:prstGeom prst="rect">
            <a:avLst/>
          </a:prstGeom>
          <a:noFill/>
        </p:spPr>
        <p:txBody>
          <a:bodyPr wrap="square">
            <a:spAutoFit/>
          </a:bodyPr>
          <a:lstStyle/>
          <a:p>
            <a:pPr marL="685800" marR="623888" defTabSz="685800">
              <a:spcBef>
                <a:spcPts val="0"/>
              </a:spcBef>
              <a:spcAft>
                <a:spcPts val="0"/>
              </a:spcAft>
              <a:tabLst>
                <a:tab pos="685800" algn="l"/>
              </a:tabLst>
              <a:defRPr/>
            </a:pPr>
            <a:r>
              <a:rPr lang="en-US" sz="2000" b="1" i="1" dirty="0">
                <a:solidFill>
                  <a:prstClr val="black"/>
                </a:solidFill>
                <a:latin typeface="Palatino Linotype" panose="02040502050505030304" pitchFamily="18" charset="0"/>
                <a:ea typeface="Times" panose="02020603050405020304" pitchFamily="18" charset="0"/>
                <a:cs typeface="Times New Roman" panose="02020603050405020304" pitchFamily="18" charset="0"/>
              </a:rPr>
              <a:t>4. It would be useful to run the regressions over different time periods and see how well the results hold.  Similarly, a south dummy might be useful, since the South had fewer hospitals and more blacks…</a:t>
            </a:r>
          </a:p>
          <a:p>
            <a:pPr marL="685800" marR="623888" defTabSz="685800">
              <a:spcBef>
                <a:spcPts val="0"/>
              </a:spcBef>
              <a:spcAft>
                <a:spcPts val="0"/>
              </a:spcAft>
              <a:tabLst>
                <a:tab pos="685800" algn="l"/>
              </a:tabLst>
              <a:defRPr/>
            </a:pPr>
            <a:endParaRPr lang="en-US" sz="2000" dirty="0">
              <a:solidFill>
                <a:prstClr val="black"/>
              </a:solidFill>
              <a:latin typeface="Palatino Linotype" panose="02040502050505030304" pitchFamily="18" charset="0"/>
              <a:ea typeface="Times" panose="02020603050405020304" pitchFamily="18" charset="0"/>
              <a:cs typeface="Times New Roman" panose="02020603050405020304" pitchFamily="18" charset="0"/>
            </a:endParaRPr>
          </a:p>
          <a:p>
            <a:pPr marL="685800" marR="623888" defTabSz="685800">
              <a:spcBef>
                <a:spcPts val="0"/>
              </a:spcBef>
              <a:spcAft>
                <a:spcPts val="0"/>
              </a:spcAft>
              <a:tabLst>
                <a:tab pos="685800" algn="l"/>
              </a:tabLst>
              <a:defRPr/>
            </a:pPr>
            <a:r>
              <a:rPr lang="en-US" sz="2000" dirty="0">
                <a:solidFill>
                  <a:prstClr val="black"/>
                </a:solidFill>
                <a:latin typeface="Palatino Linotype" panose="02040502050505030304" pitchFamily="18" charset="0"/>
                <a:ea typeface="Times" panose="02020603050405020304" pitchFamily="18" charset="0"/>
                <a:cs typeface="Times New Roman" panose="02020603050405020304" pitchFamily="18" charset="0"/>
              </a:rPr>
              <a:t>As attitudes, physician training and medical technology evolved, middle- and upper-class women increasingly chose to give birth in hospitals during the period under study.  This trend accelerated markedly after 1920 (Wertz and Wertz 1989).  In Appendix Table 5, we provide pre- and post-1920 estimates of the effect of licensing on maternal mortality.</a:t>
            </a:r>
          </a:p>
          <a:p>
            <a:pPr marL="685800" marR="623888" defTabSz="685800">
              <a:spcBef>
                <a:spcPts val="0"/>
              </a:spcBef>
              <a:spcAft>
                <a:spcPts val="0"/>
              </a:spcAft>
              <a:tabLst>
                <a:tab pos="685800" algn="l"/>
              </a:tabLst>
              <a:defRPr/>
            </a:pPr>
            <a:endParaRPr lang="en-US" sz="2000" dirty="0">
              <a:solidFill>
                <a:prstClr val="black"/>
              </a:solidFill>
              <a:latin typeface="Palatino Linotype" panose="02040502050505030304" pitchFamily="18" charset="0"/>
              <a:ea typeface="Times" panose="02020603050405020304" pitchFamily="18" charset="0"/>
              <a:cs typeface="Times New Roman" panose="02020603050405020304" pitchFamily="18" charset="0"/>
            </a:endParaRPr>
          </a:p>
          <a:p>
            <a:pPr marL="685800" marR="623888" defTabSz="685800">
              <a:spcBef>
                <a:spcPts val="0"/>
              </a:spcBef>
              <a:spcAft>
                <a:spcPts val="0"/>
              </a:spcAft>
              <a:tabLst>
                <a:tab pos="685800" algn="l"/>
              </a:tabLst>
              <a:defRPr/>
            </a:pPr>
            <a:r>
              <a:rPr lang="en-US" sz="2000" dirty="0">
                <a:solidFill>
                  <a:prstClr val="black"/>
                </a:solidFill>
                <a:latin typeface="Palatino Linotype" panose="02040502050505030304" pitchFamily="18" charset="0"/>
                <a:ea typeface="Times" panose="02020603050405020304" pitchFamily="18" charset="0"/>
                <a:cs typeface="Times New Roman" panose="02020603050405020304" pitchFamily="18" charset="0"/>
              </a:rPr>
              <a:t>If the state fixed effects are replaced with region dummies (i.e., an indicator for South, an indicator for Midwest, etc.), the negative association between maternal mortality and the licensing of midwives remains...</a:t>
            </a:r>
            <a:r>
              <a:rPr lang="en-US" sz="2000" dirty="0">
                <a:solidFill>
                  <a:prstClr val="black"/>
                </a:solidFill>
                <a:latin typeface="Times New Roman" panose="02020603050405020304" pitchFamily="18" charset="0"/>
                <a:ea typeface="Times" panose="02020603050405020304" pitchFamily="18" charset="0"/>
                <a:cs typeface="Times New Roman" panose="02020603050405020304" pitchFamily="18" charset="0"/>
              </a:rPr>
              <a:t> </a:t>
            </a:r>
          </a:p>
          <a:p>
            <a:pPr marL="685800" marR="623888" defTabSz="685800">
              <a:spcBef>
                <a:spcPts val="0"/>
              </a:spcBef>
              <a:spcAft>
                <a:spcPts val="0"/>
              </a:spcAft>
              <a:tabLst>
                <a:tab pos="685800" algn="l"/>
              </a:tabLst>
              <a:defRPr/>
            </a:pPr>
            <a:endParaRPr lang="en-US" sz="1350" dirty="0">
              <a:solidFill>
                <a:prstClr val="black"/>
              </a:solidFill>
              <a:latin typeface="Times New Roman" panose="02020603050405020304" pitchFamily="18" charset="0"/>
              <a:ea typeface="Times"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C134823-C6D7-8453-E6DF-B3930D6495C6}"/>
              </a:ext>
            </a:extLst>
          </p:cNvPr>
          <p:cNvSpPr txBox="1"/>
          <p:nvPr/>
        </p:nvSpPr>
        <p:spPr>
          <a:xfrm>
            <a:off x="1143000" y="151194"/>
            <a:ext cx="7392178" cy="830997"/>
          </a:xfrm>
          <a:prstGeom prst="rect">
            <a:avLst/>
          </a:prstGeom>
          <a:noFill/>
        </p:spPr>
        <p:txBody>
          <a:bodyPr wrap="square" rtlCol="0">
            <a:spAutoFit/>
          </a:bodyPr>
          <a:lstStyle/>
          <a:p>
            <a:pPr defTabSz="685800" fontAlgn="auto">
              <a:spcBef>
                <a:spcPts val="0"/>
              </a:spcBef>
              <a:spcAft>
                <a:spcPts val="0"/>
              </a:spcAft>
              <a:defRPr/>
            </a:pPr>
            <a:r>
              <a:rPr lang="en-US" sz="2400" kern="0" dirty="0">
                <a:solidFill>
                  <a:srgbClr val="FF0000"/>
                </a:solidFill>
              </a:rPr>
              <a:t>It is often useful to repeat or rephrase a comment.  Try to put some structure on vague comments.</a:t>
            </a:r>
          </a:p>
        </p:txBody>
      </p:sp>
      <p:sp>
        <p:nvSpPr>
          <p:cNvPr id="5" name="TextBox 4">
            <a:extLst>
              <a:ext uri="{FF2B5EF4-FFF2-40B4-BE49-F238E27FC236}">
                <a16:creationId xmlns:a16="http://schemas.microsoft.com/office/drawing/2014/main" id="{9C75A10E-5B5B-5217-0A1F-8BEA8FCD06BC}"/>
              </a:ext>
            </a:extLst>
          </p:cNvPr>
          <p:cNvSpPr txBox="1"/>
          <p:nvPr/>
        </p:nvSpPr>
        <p:spPr>
          <a:xfrm>
            <a:off x="2895600" y="5960417"/>
            <a:ext cx="6819900" cy="830997"/>
          </a:xfrm>
          <a:prstGeom prst="rect">
            <a:avLst/>
          </a:prstGeom>
          <a:noFill/>
        </p:spPr>
        <p:txBody>
          <a:bodyPr wrap="square" rtlCol="0">
            <a:spAutoFit/>
          </a:bodyPr>
          <a:lstStyle/>
          <a:p>
            <a:pPr defTabSz="685800" fontAlgn="auto">
              <a:spcBef>
                <a:spcPts val="0"/>
              </a:spcBef>
              <a:spcAft>
                <a:spcPts val="0"/>
              </a:spcAft>
              <a:defRPr/>
            </a:pPr>
            <a:r>
              <a:rPr lang="en-US" sz="2400" kern="0" dirty="0">
                <a:solidFill>
                  <a:srgbClr val="FF0000"/>
                </a:solidFill>
              </a:rPr>
              <a:t>If the referee is wrong or misinformed, avoid pointing it out.  Try to work around it.  </a:t>
            </a:r>
          </a:p>
        </p:txBody>
      </p:sp>
    </p:spTree>
    <p:extLst>
      <p:ext uri="{BB962C8B-B14F-4D97-AF65-F5344CB8AC3E}">
        <p14:creationId xmlns:p14="http://schemas.microsoft.com/office/powerpoint/2010/main" val="3961567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87B712-935F-1867-52D6-8ACDFDB09986}"/>
              </a:ext>
            </a:extLst>
          </p:cNvPr>
          <p:cNvSpPr txBox="1"/>
          <p:nvPr/>
        </p:nvSpPr>
        <p:spPr>
          <a:xfrm>
            <a:off x="971550" y="1663133"/>
            <a:ext cx="6858000" cy="646331"/>
          </a:xfrm>
          <a:prstGeom prst="rect">
            <a:avLst/>
          </a:prstGeom>
          <a:noFill/>
        </p:spPr>
        <p:txBody>
          <a:bodyPr wrap="square">
            <a:spAutoFit/>
          </a:bodyPr>
          <a:lstStyle/>
          <a:p>
            <a:pPr marL="685800" marR="623888" defTabSz="685800">
              <a:spcBef>
                <a:spcPts val="0"/>
              </a:spcBef>
              <a:spcAft>
                <a:spcPts val="0"/>
              </a:spcAft>
              <a:tabLst>
                <a:tab pos="685800" algn="l"/>
              </a:tabLst>
              <a:defRPr/>
            </a:pPr>
            <a:endParaRPr lang="en-US" sz="900" dirty="0">
              <a:solidFill>
                <a:prstClr val="black"/>
              </a:solidFill>
              <a:latin typeface="Times New Roman" panose="02020603050405020304" pitchFamily="18" charset="0"/>
              <a:ea typeface="Times" panose="02020603050405020304" pitchFamily="18" charset="0"/>
              <a:cs typeface="Times New Roman" panose="02020603050405020304" pitchFamily="18" charset="0"/>
            </a:endParaRPr>
          </a:p>
          <a:p>
            <a:pPr marL="685800" marR="623888" defTabSz="685800">
              <a:spcBef>
                <a:spcPts val="0"/>
              </a:spcBef>
              <a:spcAft>
                <a:spcPts val="0"/>
              </a:spcAft>
              <a:tabLst>
                <a:tab pos="685800" algn="l"/>
              </a:tabLst>
              <a:defRPr/>
            </a:pPr>
            <a:endParaRPr lang="en-US" sz="1350" dirty="0">
              <a:solidFill>
                <a:prstClr val="black"/>
              </a:solidFill>
              <a:latin typeface="Times New Roman" panose="02020603050405020304" pitchFamily="18" charset="0"/>
              <a:ea typeface="Times" panose="02020603050405020304" pitchFamily="18" charset="0"/>
              <a:cs typeface="Times New Roman" panose="02020603050405020304" pitchFamily="18" charset="0"/>
            </a:endParaRPr>
          </a:p>
          <a:p>
            <a:pPr marL="685800" marR="623888" defTabSz="685800">
              <a:spcBef>
                <a:spcPts val="0"/>
              </a:spcBef>
              <a:spcAft>
                <a:spcPts val="0"/>
              </a:spcAft>
              <a:tabLst>
                <a:tab pos="685800" algn="l"/>
              </a:tabLst>
              <a:defRPr/>
            </a:pPr>
            <a:endParaRPr lang="en-US" sz="1350" dirty="0">
              <a:solidFill>
                <a:prstClr val="black"/>
              </a:solidFill>
              <a:latin typeface="Times New Roman" panose="02020603050405020304" pitchFamily="18" charset="0"/>
              <a:ea typeface="Times"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C134823-C6D7-8453-E6DF-B3930D6495C6}"/>
              </a:ext>
            </a:extLst>
          </p:cNvPr>
          <p:cNvSpPr txBox="1"/>
          <p:nvPr/>
        </p:nvSpPr>
        <p:spPr>
          <a:xfrm>
            <a:off x="1234362" y="416638"/>
            <a:ext cx="6629400" cy="1569660"/>
          </a:xfrm>
          <a:prstGeom prst="rect">
            <a:avLst/>
          </a:prstGeom>
          <a:noFill/>
        </p:spPr>
        <p:txBody>
          <a:bodyPr wrap="square" rtlCol="0">
            <a:spAutoFit/>
          </a:bodyPr>
          <a:lstStyle/>
          <a:p>
            <a:pPr defTabSz="685800" fontAlgn="auto">
              <a:spcBef>
                <a:spcPts val="0"/>
              </a:spcBef>
              <a:spcAft>
                <a:spcPts val="0"/>
              </a:spcAft>
              <a:defRPr/>
            </a:pPr>
            <a:r>
              <a:rPr lang="en-US" sz="2400" kern="0" dirty="0">
                <a:solidFill>
                  <a:srgbClr val="FF0000"/>
                </a:solidFill>
              </a:rPr>
              <a:t>Do not make referees hunt for your new estimates.  Put new and updated results in the point-by-point responses.  You can put tables or figures in the point-by-point responses. </a:t>
            </a:r>
          </a:p>
        </p:txBody>
      </p:sp>
      <p:pic>
        <p:nvPicPr>
          <p:cNvPr id="3" name="Picture 2">
            <a:extLst>
              <a:ext uri="{FF2B5EF4-FFF2-40B4-BE49-F238E27FC236}">
                <a16:creationId xmlns:a16="http://schemas.microsoft.com/office/drawing/2014/main" id="{0E6073A5-C69C-DFB5-88B4-12A7EB2A661E}"/>
              </a:ext>
            </a:extLst>
          </p:cNvPr>
          <p:cNvPicPr>
            <a:picLocks noChangeAspect="1"/>
          </p:cNvPicPr>
          <p:nvPr/>
        </p:nvPicPr>
        <p:blipFill>
          <a:blip r:embed="rId2"/>
          <a:stretch>
            <a:fillRect/>
          </a:stretch>
        </p:blipFill>
        <p:spPr>
          <a:xfrm>
            <a:off x="1582018" y="3733800"/>
            <a:ext cx="5979963" cy="2077057"/>
          </a:xfrm>
          <a:prstGeom prst="rect">
            <a:avLst/>
          </a:prstGeom>
        </p:spPr>
      </p:pic>
      <p:sp>
        <p:nvSpPr>
          <p:cNvPr id="8" name="TextBox 7">
            <a:extLst>
              <a:ext uri="{FF2B5EF4-FFF2-40B4-BE49-F238E27FC236}">
                <a16:creationId xmlns:a16="http://schemas.microsoft.com/office/drawing/2014/main" id="{C38F35AD-AECE-63B4-A406-4072D102721A}"/>
              </a:ext>
            </a:extLst>
          </p:cNvPr>
          <p:cNvSpPr txBox="1"/>
          <p:nvPr/>
        </p:nvSpPr>
        <p:spPr>
          <a:xfrm>
            <a:off x="1612971" y="2513800"/>
            <a:ext cx="5911688" cy="1015663"/>
          </a:xfrm>
          <a:prstGeom prst="rect">
            <a:avLst/>
          </a:prstGeom>
          <a:noFill/>
        </p:spPr>
        <p:txBody>
          <a:bodyPr wrap="square">
            <a:spAutoFit/>
          </a:bodyPr>
          <a:lstStyle/>
          <a:p>
            <a:pPr defTabSz="685800" fontAlgn="auto">
              <a:spcBef>
                <a:spcPts val="0"/>
              </a:spcBef>
              <a:spcAft>
                <a:spcPts val="0"/>
              </a:spcAft>
            </a:pPr>
            <a:r>
              <a:rPr lang="en-US" sz="1500" dirty="0">
                <a:solidFill>
                  <a:prstClr val="black"/>
                </a:solidFill>
                <a:latin typeface="Palatino Linotype" panose="02040502050505030304" pitchFamily="18" charset="0"/>
                <a:cs typeface="Times New Roman" panose="02020603050405020304" pitchFamily="18" charset="0"/>
              </a:rPr>
              <a:t>The table below reports the results from Table 2 with p-values calculated from the wild cluster bootstrap technique for comparison.  In general, inference changes little when bootstrapping. </a:t>
            </a:r>
          </a:p>
        </p:txBody>
      </p:sp>
    </p:spTree>
    <p:extLst>
      <p:ext uri="{BB962C8B-B14F-4D97-AF65-F5344CB8AC3E}">
        <p14:creationId xmlns:p14="http://schemas.microsoft.com/office/powerpoint/2010/main" val="2063100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2DB0666-9FBC-4C42-15D4-9538271D7AF7}"/>
              </a:ext>
            </a:extLst>
          </p:cNvPr>
          <p:cNvSpPr txBox="1"/>
          <p:nvPr/>
        </p:nvSpPr>
        <p:spPr>
          <a:xfrm>
            <a:off x="1143000" y="583543"/>
            <a:ext cx="6305549" cy="1200329"/>
          </a:xfrm>
          <a:prstGeom prst="rect">
            <a:avLst/>
          </a:prstGeom>
          <a:noFill/>
        </p:spPr>
        <p:txBody>
          <a:bodyPr wrap="square" rtlCol="0">
            <a:spAutoFit/>
          </a:bodyPr>
          <a:lstStyle/>
          <a:p>
            <a:pPr defTabSz="685800" fontAlgn="auto">
              <a:spcBef>
                <a:spcPts val="0"/>
              </a:spcBef>
              <a:spcAft>
                <a:spcPts val="0"/>
              </a:spcAft>
              <a:defRPr/>
            </a:pPr>
            <a:r>
              <a:rPr lang="en-US" sz="2400" kern="0" dirty="0">
                <a:solidFill>
                  <a:srgbClr val="FF0000"/>
                </a:solidFill>
              </a:rPr>
              <a:t>Referees, of course, can be negative.  Often, you will disagree with a suggestion and want to avoid implementing it. </a:t>
            </a:r>
          </a:p>
        </p:txBody>
      </p:sp>
      <p:sp>
        <p:nvSpPr>
          <p:cNvPr id="8" name="TextBox 7">
            <a:extLst>
              <a:ext uri="{FF2B5EF4-FFF2-40B4-BE49-F238E27FC236}">
                <a16:creationId xmlns:a16="http://schemas.microsoft.com/office/drawing/2014/main" id="{CB09275D-6088-9597-217C-9663A3EE4FC0}"/>
              </a:ext>
            </a:extLst>
          </p:cNvPr>
          <p:cNvSpPr txBox="1"/>
          <p:nvPr/>
        </p:nvSpPr>
        <p:spPr>
          <a:xfrm>
            <a:off x="762000" y="1986036"/>
            <a:ext cx="7438637" cy="2693045"/>
          </a:xfrm>
          <a:prstGeom prst="rect">
            <a:avLst/>
          </a:prstGeom>
          <a:noFill/>
        </p:spPr>
        <p:txBody>
          <a:bodyPr wrap="square">
            <a:spAutoFit/>
          </a:bodyPr>
          <a:lstStyle/>
          <a:p>
            <a:pPr marL="47625" defTabSz="685800" fontAlgn="auto">
              <a:spcBef>
                <a:spcPts val="4"/>
              </a:spcBef>
              <a:spcAft>
                <a:spcPts val="0"/>
              </a:spcAft>
            </a:pPr>
            <a:r>
              <a:rPr lang="en-US" sz="2000" b="1" i="1" dirty="0">
                <a:solidFill>
                  <a:prstClr val="black"/>
                </a:solidFill>
                <a:latin typeface="Palatino Linotype" panose="02040502050505030304" pitchFamily="18" charset="0"/>
                <a:ea typeface="Arial" panose="020B0604020202020204" pitchFamily="34" charset="0"/>
                <a:cs typeface="Times New Roman" panose="02020603050405020304" pitchFamily="18" charset="0"/>
              </a:rPr>
              <a:t>1. First, the authors should determine what the main focus of the paper is and organize the structure of the paper accordingly. On the one hand, the title and the introduction focus on suicide behaviors and not on bullying victimization or depression. The rest of the paper also seems to be changing </a:t>
            </a:r>
            <a:r>
              <a:rPr lang="en-US" sz="2000" dirty="0">
                <a:solidFill>
                  <a:prstClr val="black"/>
                </a:solidFill>
                <a:latin typeface="Palatino Linotype" panose="02040502050505030304" pitchFamily="18" charset="0"/>
                <a:ea typeface="Arial" panose="020B0604020202020204" pitchFamily="34" charset="0"/>
                <a:cs typeface="Times New Roman" panose="02020603050405020304" pitchFamily="18" charset="0"/>
              </a:rPr>
              <a:t>focus </a:t>
            </a:r>
            <a:r>
              <a:rPr lang="en-US" sz="2000" b="1" i="1" dirty="0">
                <a:solidFill>
                  <a:prstClr val="black"/>
                </a:solidFill>
                <a:latin typeface="Palatino Linotype" panose="02040502050505030304" pitchFamily="18" charset="0"/>
                <a:ea typeface="Arial" panose="020B0604020202020204" pitchFamily="34" charset="0"/>
                <a:cs typeface="Times New Roman" panose="02020603050405020304" pitchFamily="18" charset="0"/>
              </a:rPr>
              <a:t>from one issue to another without a clear thought process about whether the focus is on bullying victimization, suicide behaviors, depression or LGB. </a:t>
            </a:r>
            <a:endParaRPr lang="en-US" sz="2000" b="1" dirty="0">
              <a:solidFill>
                <a:prstClr val="black"/>
              </a:solidFill>
              <a:latin typeface="Palatino Linotype" panose="02040502050505030304" pitchFamily="18" charset="0"/>
              <a:ea typeface="Arial" panose="020B0604020202020204" pitchFamily="34" charset="0"/>
              <a:cs typeface="Times New Roman" panose="02020603050405020304" pitchFamily="18" charset="0"/>
            </a:endParaRPr>
          </a:p>
          <a:p>
            <a:pPr marL="47625" defTabSz="685800" fontAlgn="auto">
              <a:spcBef>
                <a:spcPts val="4"/>
              </a:spcBef>
              <a:spcAft>
                <a:spcPts val="0"/>
              </a:spcAft>
            </a:pPr>
            <a:r>
              <a:rPr lang="en-US" sz="900" i="1" dirty="0">
                <a:solidFill>
                  <a:prstClr val="black"/>
                </a:solidFill>
                <a:latin typeface="Garamond" panose="02020404030301010803" pitchFamily="18" charset="0"/>
                <a:ea typeface="Arial" panose="020B0604020202020204" pitchFamily="34" charset="0"/>
                <a:cs typeface="+mn-cs"/>
              </a:rPr>
              <a:t> </a:t>
            </a:r>
            <a:endParaRPr lang="en-US" sz="825" dirty="0">
              <a:solidFill>
                <a:prstClr val="black"/>
              </a:solidFill>
              <a:ea typeface="Arial" panose="020B0604020202020204" pitchFamily="34" charset="0"/>
              <a:cs typeface="+mn-cs"/>
            </a:endParaRPr>
          </a:p>
        </p:txBody>
      </p:sp>
      <p:sp>
        <p:nvSpPr>
          <p:cNvPr id="4" name="TextBox 3">
            <a:extLst>
              <a:ext uri="{FF2B5EF4-FFF2-40B4-BE49-F238E27FC236}">
                <a16:creationId xmlns:a16="http://schemas.microsoft.com/office/drawing/2014/main" id="{C92D7627-3634-A1B3-8BE6-E43932B82682}"/>
              </a:ext>
            </a:extLst>
          </p:cNvPr>
          <p:cNvSpPr txBox="1"/>
          <p:nvPr/>
        </p:nvSpPr>
        <p:spPr>
          <a:xfrm>
            <a:off x="1286652" y="4679081"/>
            <a:ext cx="7171547" cy="1938992"/>
          </a:xfrm>
          <a:prstGeom prst="rect">
            <a:avLst/>
          </a:prstGeom>
          <a:noFill/>
        </p:spPr>
        <p:txBody>
          <a:bodyPr wrap="square" rtlCol="0">
            <a:spAutoFit/>
          </a:bodyPr>
          <a:lstStyle/>
          <a:p>
            <a:pPr defTabSz="685800" fontAlgn="auto">
              <a:spcBef>
                <a:spcPts val="0"/>
              </a:spcBef>
              <a:spcAft>
                <a:spcPts val="0"/>
              </a:spcAft>
              <a:defRPr/>
            </a:pPr>
            <a:r>
              <a:rPr lang="en-US" sz="2400" kern="0" dirty="0">
                <a:solidFill>
                  <a:srgbClr val="FF0000"/>
                </a:solidFill>
              </a:rPr>
              <a:t>The rest of the report read like a detailed guide to restructuring our paper, which we did not want to do.  Because the editor was engaged, we decided to push back.  Probably not a good idea if the editor is not engaged!  </a:t>
            </a:r>
          </a:p>
        </p:txBody>
      </p:sp>
    </p:spTree>
    <p:extLst>
      <p:ext uri="{BB962C8B-B14F-4D97-AF65-F5344CB8AC3E}">
        <p14:creationId xmlns:p14="http://schemas.microsoft.com/office/powerpoint/2010/main" val="2067984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78332D4-DCD9-14F4-228A-AC3A3D0BCA3B}"/>
              </a:ext>
            </a:extLst>
          </p:cNvPr>
          <p:cNvSpPr/>
          <p:nvPr/>
        </p:nvSpPr>
        <p:spPr>
          <a:xfrm>
            <a:off x="1333499" y="228600"/>
            <a:ext cx="6172200" cy="880241"/>
          </a:xfrm>
          <a:prstGeom prst="rect">
            <a:avLst/>
          </a:prstGeom>
        </p:spPr>
        <p:txBody>
          <a:bodyPr wrap="square">
            <a:spAutoFit/>
          </a:bodyPr>
          <a:lstStyle/>
          <a:p>
            <a:pPr algn="ctr" defTabSz="685800" eaLnBrk="0" fontAlgn="auto" hangingPunct="0">
              <a:lnSpc>
                <a:spcPct val="80000"/>
              </a:lnSpc>
              <a:spcBef>
                <a:spcPct val="20000"/>
              </a:spcBef>
              <a:spcAft>
                <a:spcPts val="0"/>
              </a:spcAft>
              <a:defRPr/>
            </a:pPr>
            <a:r>
              <a:rPr lang="en-US" altLang="en-US" sz="3200" b="1" kern="0" dirty="0">
                <a:solidFill>
                  <a:prstClr val="black"/>
                </a:solidFill>
                <a:sym typeface="Symbol" panose="05050102010706020507" pitchFamily="18" charset="2"/>
              </a:rPr>
              <a:t>How long should you wait before resubmitting?  </a:t>
            </a:r>
          </a:p>
        </p:txBody>
      </p:sp>
      <p:sp>
        <p:nvSpPr>
          <p:cNvPr id="4" name="Rectangle 3">
            <a:extLst>
              <a:ext uri="{FF2B5EF4-FFF2-40B4-BE49-F238E27FC236}">
                <a16:creationId xmlns:a16="http://schemas.microsoft.com/office/drawing/2014/main" id="{83516CC8-1846-D4BC-01AA-8CB85E7A3F50}"/>
              </a:ext>
            </a:extLst>
          </p:cNvPr>
          <p:cNvSpPr txBox="1">
            <a:spLocks/>
          </p:cNvSpPr>
          <p:nvPr/>
        </p:nvSpPr>
        <p:spPr>
          <a:xfrm>
            <a:off x="457200" y="914400"/>
            <a:ext cx="7924799" cy="2916522"/>
          </a:xfrm>
          <a:prstGeom prst="rect">
            <a:avLst/>
          </a:prstGeom>
        </p:spPr>
        <p:txBody>
          <a:bodyPr vert="horz" lIns="68580" tIns="34290" rIns="68580" bIns="3429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7175" indent="-257175" defTabSz="342900" fontAlgn="auto">
              <a:lnSpc>
                <a:spcPct val="90000"/>
              </a:lnSpc>
              <a:spcAft>
                <a:spcPts val="0"/>
              </a:spcAft>
              <a:defRPr/>
            </a:pPr>
            <a:endParaRPr lang="en-US" altLang="en-US" sz="1800" dirty="0">
              <a:solidFill>
                <a:srgbClr val="000000"/>
              </a:solidFill>
              <a:latin typeface="Arial" panose="020B0604020202020204" pitchFamily="34" charset="0"/>
              <a:cs typeface="Arial" panose="020B0604020202020204" pitchFamily="34" charset="0"/>
            </a:endParaRPr>
          </a:p>
          <a:p>
            <a:pPr marL="257175" indent="-257175" defTabSz="342900" fontAlgn="auto">
              <a:lnSpc>
                <a:spcPct val="90000"/>
              </a:lnSpc>
              <a:spcAft>
                <a:spcPts val="0"/>
              </a:spcAft>
              <a:defRPr/>
            </a:pPr>
            <a:r>
              <a:rPr lang="en-US" altLang="en-US" dirty="0">
                <a:solidFill>
                  <a:srgbClr val="000000"/>
                </a:solidFill>
                <a:latin typeface="Arial" panose="020B0604020202020204" pitchFamily="34" charset="0"/>
                <a:cs typeface="Arial" panose="020B0604020202020204" pitchFamily="34" charset="0"/>
              </a:rPr>
              <a:t>Major revision</a:t>
            </a:r>
          </a:p>
          <a:p>
            <a:pPr marL="557213" lvl="1" indent="-214313" defTabSz="342900" fontAlgn="auto">
              <a:lnSpc>
                <a:spcPct val="90000"/>
              </a:lnSpc>
              <a:spcAft>
                <a:spcPts val="0"/>
              </a:spcAft>
              <a:defRPr/>
            </a:pPr>
            <a:r>
              <a:rPr lang="en-US" altLang="en-US" sz="2400" dirty="0">
                <a:solidFill>
                  <a:srgbClr val="000000"/>
                </a:solidFill>
                <a:latin typeface="Arial" panose="020B0604020202020204" pitchFamily="34" charset="0"/>
                <a:cs typeface="Arial" panose="020B0604020202020204" pitchFamily="34" charset="0"/>
              </a:rPr>
              <a:t>Check to see if there is a deadline</a:t>
            </a:r>
          </a:p>
          <a:p>
            <a:pPr marL="1028700" lvl="2" indent="-342900" defTabSz="342900" fontAlgn="auto">
              <a:lnSpc>
                <a:spcPct val="90000"/>
              </a:lnSpc>
              <a:spcAft>
                <a:spcPts val="0"/>
              </a:spcAft>
              <a:buFont typeface="Courier New" panose="02070309020205020404" pitchFamily="49" charset="0"/>
              <a:buChar char="o"/>
              <a:defRPr/>
            </a:pPr>
            <a:r>
              <a:rPr lang="en-US" altLang="en-US" sz="2000" dirty="0">
                <a:solidFill>
                  <a:srgbClr val="000000"/>
                </a:solidFill>
                <a:latin typeface="Arial" panose="020B0604020202020204" pitchFamily="34" charset="0"/>
                <a:cs typeface="Arial" panose="020B0604020202020204" pitchFamily="34" charset="0"/>
              </a:rPr>
              <a:t>Not all journals set a deadline.  Editors can alter the deadline.</a:t>
            </a:r>
          </a:p>
          <a:p>
            <a:pPr marL="1028700" lvl="2" indent="-342900" defTabSz="342900" fontAlgn="auto">
              <a:lnSpc>
                <a:spcPct val="90000"/>
              </a:lnSpc>
              <a:spcAft>
                <a:spcPts val="0"/>
              </a:spcAft>
              <a:buFont typeface="Courier New" panose="02070309020205020404" pitchFamily="49" charset="0"/>
              <a:buChar char="o"/>
              <a:defRPr/>
            </a:pPr>
            <a:r>
              <a:rPr lang="en-US" altLang="en-US" sz="2000" dirty="0">
                <a:solidFill>
                  <a:srgbClr val="000000"/>
                </a:solidFill>
                <a:latin typeface="Arial" panose="020B0604020202020204" pitchFamily="34" charset="0"/>
                <a:cs typeface="Arial" panose="020B0604020202020204" pitchFamily="34" charset="0"/>
              </a:rPr>
              <a:t>Medical journals have very short deadlines (≤ 1 month)</a:t>
            </a:r>
          </a:p>
          <a:p>
            <a:pPr marL="557213" lvl="1" indent="-214313" defTabSz="342900" fontAlgn="auto">
              <a:lnSpc>
                <a:spcPct val="90000"/>
              </a:lnSpc>
              <a:spcAft>
                <a:spcPts val="0"/>
              </a:spcAft>
              <a:defRPr/>
            </a:pPr>
            <a:r>
              <a:rPr lang="en-US" altLang="en-US" sz="2400" dirty="0">
                <a:solidFill>
                  <a:srgbClr val="000000"/>
                </a:solidFill>
                <a:latin typeface="Arial" panose="020B0604020202020204" pitchFamily="34" charset="0"/>
                <a:cs typeface="Arial" panose="020B0604020202020204" pitchFamily="34" charset="0"/>
              </a:rPr>
              <a:t>Even if there is no deadline, try to resubmit within six months</a:t>
            </a:r>
          </a:p>
          <a:p>
            <a:pPr marL="857250" lvl="2" indent="-171450" defTabSz="342900" fontAlgn="auto">
              <a:lnSpc>
                <a:spcPct val="90000"/>
              </a:lnSpc>
              <a:spcAft>
                <a:spcPts val="0"/>
              </a:spcAft>
              <a:defRPr/>
            </a:pPr>
            <a:r>
              <a:rPr lang="en-US" altLang="en-US" sz="2000" dirty="0">
                <a:solidFill>
                  <a:srgbClr val="000000"/>
                </a:solidFill>
                <a:latin typeface="Arial" panose="020B0604020202020204" pitchFamily="34" charset="0"/>
                <a:cs typeface="Arial" panose="020B0604020202020204" pitchFamily="34" charset="0"/>
              </a:rPr>
              <a:t>If the revision is going to take longer than a year, consider emailing the editor and letting her know  </a:t>
            </a:r>
          </a:p>
          <a:p>
            <a:pPr marL="557213" lvl="1" indent="-214313" defTabSz="342900" fontAlgn="auto">
              <a:lnSpc>
                <a:spcPct val="90000"/>
              </a:lnSpc>
              <a:spcAft>
                <a:spcPts val="0"/>
              </a:spcAft>
              <a:defRPr/>
            </a:pPr>
            <a:endParaRPr lang="en-US" altLang="en-US" sz="1500" dirty="0">
              <a:solidFill>
                <a:srgbClr val="000000"/>
              </a:solidFill>
              <a:latin typeface="Arial" panose="020B0604020202020204" pitchFamily="34" charset="0"/>
              <a:cs typeface="Arial" panose="020B0604020202020204" pitchFamily="34" charset="0"/>
            </a:endParaRPr>
          </a:p>
          <a:p>
            <a:pPr marL="257175" indent="-257175" defTabSz="342900" fontAlgn="auto">
              <a:lnSpc>
                <a:spcPct val="90000"/>
              </a:lnSpc>
              <a:spcAft>
                <a:spcPts val="0"/>
              </a:spcAft>
              <a:defRPr/>
            </a:pPr>
            <a:r>
              <a:rPr lang="en-US" altLang="en-US" dirty="0">
                <a:solidFill>
                  <a:srgbClr val="000000"/>
                </a:solidFill>
                <a:latin typeface="Arial" panose="020B0604020202020204" pitchFamily="34" charset="0"/>
                <a:cs typeface="Arial" panose="020B0604020202020204" pitchFamily="34" charset="0"/>
              </a:rPr>
              <a:t>Minor revision</a:t>
            </a:r>
          </a:p>
          <a:p>
            <a:pPr marL="557213" lvl="1" indent="-214313" defTabSz="342900" fontAlgn="auto">
              <a:lnSpc>
                <a:spcPct val="90000"/>
              </a:lnSpc>
              <a:spcAft>
                <a:spcPts val="0"/>
              </a:spcAft>
              <a:defRPr/>
            </a:pPr>
            <a:r>
              <a:rPr lang="en-US" altLang="en-US" sz="2400" dirty="0">
                <a:solidFill>
                  <a:srgbClr val="000000"/>
                </a:solidFill>
                <a:latin typeface="Arial" panose="020B0604020202020204" pitchFamily="34" charset="0"/>
                <a:cs typeface="Arial" panose="020B0604020202020204" pitchFamily="34" charset="0"/>
              </a:rPr>
              <a:t>Check to see if there is a deadline</a:t>
            </a:r>
          </a:p>
          <a:p>
            <a:pPr marL="557213" lvl="1" indent="-214313" defTabSz="342900" fontAlgn="auto">
              <a:lnSpc>
                <a:spcPct val="90000"/>
              </a:lnSpc>
              <a:spcAft>
                <a:spcPts val="0"/>
              </a:spcAft>
              <a:defRPr/>
            </a:pPr>
            <a:r>
              <a:rPr lang="en-US" altLang="en-US" sz="2400" dirty="0">
                <a:solidFill>
                  <a:srgbClr val="000000"/>
                </a:solidFill>
                <a:latin typeface="Arial" panose="020B0604020202020204" pitchFamily="34" charset="0"/>
                <a:cs typeface="Arial" panose="020B0604020202020204" pitchFamily="34" charset="0"/>
              </a:rPr>
              <a:t>Even if there is no deadline, try to resubmit quickly (within a few weeks?)</a:t>
            </a:r>
          </a:p>
          <a:p>
            <a:pPr marL="342900" lvl="1" indent="0" defTabSz="342900" fontAlgn="auto">
              <a:lnSpc>
                <a:spcPct val="90000"/>
              </a:lnSpc>
              <a:spcAft>
                <a:spcPts val="0"/>
              </a:spcAft>
              <a:buNone/>
              <a:defRPr/>
            </a:pPr>
            <a:r>
              <a:rPr lang="en-US" altLang="en-US" sz="1500" dirty="0">
                <a:solidFill>
                  <a:srgbClr val="000000"/>
                </a:solidFill>
                <a:latin typeface="Arial" panose="020B0604020202020204" pitchFamily="34" charset="0"/>
                <a:cs typeface="Arial" panose="020B0604020202020204" pitchFamily="34" charset="0"/>
              </a:rPr>
              <a:t> </a:t>
            </a:r>
          </a:p>
          <a:p>
            <a:pPr marL="342900" lvl="1" indent="0" defTabSz="342900" fontAlgn="auto">
              <a:lnSpc>
                <a:spcPct val="90000"/>
              </a:lnSpc>
              <a:spcAft>
                <a:spcPts val="0"/>
              </a:spcAft>
              <a:buNone/>
              <a:defRPr/>
            </a:pPr>
            <a:endParaRPr lang="en-US" altLang="en-US" sz="1500" dirty="0">
              <a:solidFill>
                <a:srgbClr val="000000"/>
              </a:solidFill>
              <a:latin typeface="Arial" panose="020B0604020202020204" pitchFamily="34" charset="0"/>
              <a:cs typeface="Arial" panose="020B0604020202020204" pitchFamily="34" charset="0"/>
            </a:endParaRPr>
          </a:p>
          <a:p>
            <a:pPr marL="342900" lvl="1" indent="0" defTabSz="342900" fontAlgn="auto">
              <a:lnSpc>
                <a:spcPct val="90000"/>
              </a:lnSpc>
              <a:spcAft>
                <a:spcPts val="0"/>
              </a:spcAft>
              <a:buNone/>
              <a:defRPr/>
            </a:pPr>
            <a:endParaRPr lang="en-US" altLang="en-US" sz="1500" dirty="0">
              <a:solidFill>
                <a:srgbClr val="000000"/>
              </a:solidFill>
              <a:latin typeface="Arial" panose="020B0604020202020204" pitchFamily="34" charset="0"/>
              <a:cs typeface="Arial" panose="020B0604020202020204" pitchFamily="34" charset="0"/>
            </a:endParaRPr>
          </a:p>
          <a:p>
            <a:pPr marL="342900" lvl="1" indent="0" defTabSz="342900" fontAlgn="auto">
              <a:lnSpc>
                <a:spcPct val="90000"/>
              </a:lnSpc>
              <a:spcAft>
                <a:spcPts val="0"/>
              </a:spcAft>
              <a:buNone/>
              <a:defRPr/>
            </a:pPr>
            <a:endParaRPr lang="en-US" altLang="en-US" sz="2100" dirty="0">
              <a:solidFill>
                <a:srgbClr val="000000"/>
              </a:solidFill>
              <a:latin typeface="Arial" panose="020B0604020202020204" pitchFamily="34" charset="0"/>
              <a:cs typeface="Arial" panose="020B0604020202020204" pitchFamily="34" charset="0"/>
            </a:endParaRPr>
          </a:p>
          <a:p>
            <a:pPr marL="257175" indent="-257175" defTabSz="342900" fontAlgn="auto">
              <a:lnSpc>
                <a:spcPct val="90000"/>
              </a:lnSpc>
              <a:spcAft>
                <a:spcPts val="0"/>
              </a:spcAft>
              <a:defRPr/>
            </a:pPr>
            <a:endParaRPr lang="en-US" altLang="en-US" sz="1500" dirty="0">
              <a:solidFill>
                <a:srgbClr val="000000"/>
              </a:solidFill>
              <a:latin typeface="Arial" pitchFamily="34" charset="0"/>
            </a:endParaRPr>
          </a:p>
        </p:txBody>
      </p:sp>
    </p:spTree>
    <p:extLst>
      <p:ext uri="{BB962C8B-B14F-4D97-AF65-F5344CB8AC3E}">
        <p14:creationId xmlns:p14="http://schemas.microsoft.com/office/powerpoint/2010/main" val="1083254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10;&#10;Description automatically generated">
            <a:extLst>
              <a:ext uri="{FF2B5EF4-FFF2-40B4-BE49-F238E27FC236}">
                <a16:creationId xmlns:a16="http://schemas.microsoft.com/office/drawing/2014/main" id="{225D9332-8D52-8E52-57C9-1A1FA1726B85}"/>
              </a:ext>
            </a:extLst>
          </p:cNvPr>
          <p:cNvPicPr>
            <a:picLocks noChangeAspect="1"/>
          </p:cNvPicPr>
          <p:nvPr/>
        </p:nvPicPr>
        <p:blipFill rotWithShape="1">
          <a:blip r:embed="rId2"/>
          <a:srcRect b="19"/>
          <a:stretch/>
        </p:blipFill>
        <p:spPr>
          <a:xfrm>
            <a:off x="-76200" y="-152400"/>
            <a:ext cx="9143985" cy="5142539"/>
          </a:xfrm>
          <a:prstGeom prst="rect">
            <a:avLst/>
          </a:prstGeom>
        </p:spPr>
      </p:pic>
      <p:sp>
        <p:nvSpPr>
          <p:cNvPr id="3" name="Rectangle 2">
            <a:extLst>
              <a:ext uri="{FF2B5EF4-FFF2-40B4-BE49-F238E27FC236}">
                <a16:creationId xmlns:a16="http://schemas.microsoft.com/office/drawing/2014/main" id="{A9C3F0D2-40D5-C46C-8D8E-9239AC725A2E}"/>
              </a:ext>
            </a:extLst>
          </p:cNvPr>
          <p:cNvSpPr/>
          <p:nvPr/>
        </p:nvSpPr>
        <p:spPr>
          <a:xfrm>
            <a:off x="1143000" y="4334575"/>
            <a:ext cx="6960559" cy="1311128"/>
          </a:xfrm>
          <a:prstGeom prst="rect">
            <a:avLst/>
          </a:prstGeom>
        </p:spPr>
        <p:txBody>
          <a:bodyPr wrap="none">
            <a:spAutoFit/>
          </a:bodyPr>
          <a:lstStyle/>
          <a:p>
            <a:pPr marL="0" marR="0" lvl="0" indent="0" algn="ctr" defTabSz="914400" rtl="0" eaLnBrk="0" fontAlgn="auto" latinLnBrk="0" hangingPunct="0">
              <a:lnSpc>
                <a:spcPct val="80000"/>
              </a:lnSpc>
              <a:spcBef>
                <a:spcPct val="20000"/>
              </a:spcBef>
              <a:spcAft>
                <a:spcPts val="0"/>
              </a:spcAft>
              <a:buClrTx/>
              <a:buSzTx/>
              <a:buFontTx/>
              <a:buNone/>
              <a:tabLst/>
              <a:defRPr/>
            </a:pPr>
            <a:r>
              <a:rPr kumimoji="0" lang="en-US" altLang="en-US" sz="4400" b="1" i="0" u="none" strike="noStrike" kern="0" cap="none" spc="0" normalizeH="0" baseline="0" noProof="0" dirty="0">
                <a:ln>
                  <a:noFill/>
                </a:ln>
                <a:solidFill>
                  <a:prstClr val="black"/>
                </a:solidFill>
                <a:effectLst/>
                <a:uLnTx/>
                <a:uFillTx/>
                <a:latin typeface="Arial" pitchFamily="34" charset="0"/>
                <a:ea typeface="+mn-ea"/>
                <a:cs typeface="Arial" pitchFamily="34" charset="0"/>
                <a:sym typeface="Symbol" panose="05050102010706020507" pitchFamily="18" charset="2"/>
              </a:rPr>
              <a:t>How to write an effective </a:t>
            </a:r>
          </a:p>
          <a:p>
            <a:pPr marL="0" marR="0" lvl="0" indent="0" algn="ctr" defTabSz="914400" rtl="0" eaLnBrk="0" fontAlgn="auto" latinLnBrk="0" hangingPunct="0">
              <a:lnSpc>
                <a:spcPct val="80000"/>
              </a:lnSpc>
              <a:spcBef>
                <a:spcPct val="20000"/>
              </a:spcBef>
              <a:spcAft>
                <a:spcPts val="0"/>
              </a:spcAft>
              <a:buClrTx/>
              <a:buSzTx/>
              <a:buFontTx/>
              <a:buNone/>
              <a:tabLst/>
              <a:defRPr/>
            </a:pPr>
            <a:r>
              <a:rPr kumimoji="0" lang="en-US" altLang="en-US" sz="4400" b="1" i="0" u="none" strike="noStrike" kern="0" cap="none" spc="0" normalizeH="0" baseline="0" noProof="0" dirty="0">
                <a:ln>
                  <a:noFill/>
                </a:ln>
                <a:solidFill>
                  <a:prstClr val="black"/>
                </a:solidFill>
                <a:effectLst/>
                <a:uLnTx/>
                <a:uFillTx/>
                <a:latin typeface="Arial" pitchFamily="34" charset="0"/>
                <a:ea typeface="+mn-ea"/>
                <a:cs typeface="Arial" pitchFamily="34" charset="0"/>
                <a:sym typeface="Symbol" panose="05050102010706020507" pitchFamily="18" charset="2"/>
              </a:rPr>
              <a:t>referee report </a:t>
            </a:r>
          </a:p>
        </p:txBody>
      </p:sp>
    </p:spTree>
    <p:extLst>
      <p:ext uri="{BB962C8B-B14F-4D97-AF65-F5344CB8AC3E}">
        <p14:creationId xmlns:p14="http://schemas.microsoft.com/office/powerpoint/2010/main" val="3205073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78332D4-DCD9-14F4-228A-AC3A3D0BCA3B}"/>
              </a:ext>
            </a:extLst>
          </p:cNvPr>
          <p:cNvSpPr/>
          <p:nvPr/>
        </p:nvSpPr>
        <p:spPr>
          <a:xfrm>
            <a:off x="1704975" y="293975"/>
            <a:ext cx="5734050" cy="891013"/>
          </a:xfrm>
          <a:prstGeom prst="rect">
            <a:avLst/>
          </a:prstGeom>
        </p:spPr>
        <p:txBody>
          <a:bodyPr wrap="square">
            <a:spAutoFit/>
          </a:bodyPr>
          <a:lstStyle/>
          <a:p>
            <a:pPr algn="ctr" defTabSz="685800" eaLnBrk="0" fontAlgn="auto" hangingPunct="0">
              <a:lnSpc>
                <a:spcPct val="80000"/>
              </a:lnSpc>
              <a:spcBef>
                <a:spcPct val="20000"/>
              </a:spcBef>
              <a:spcAft>
                <a:spcPts val="0"/>
              </a:spcAft>
              <a:defRPr/>
            </a:pPr>
            <a:r>
              <a:rPr lang="en-US" altLang="en-US" sz="3200" b="1" kern="0" dirty="0">
                <a:solidFill>
                  <a:prstClr val="black"/>
                </a:solidFill>
                <a:sym typeface="Symbol" panose="05050102010706020507" pitchFamily="18" charset="2"/>
              </a:rPr>
              <a:t>When should you decline a request to referee?</a:t>
            </a:r>
          </a:p>
        </p:txBody>
      </p:sp>
      <p:sp>
        <p:nvSpPr>
          <p:cNvPr id="4" name="Rectangle 3">
            <a:extLst>
              <a:ext uri="{FF2B5EF4-FFF2-40B4-BE49-F238E27FC236}">
                <a16:creationId xmlns:a16="http://schemas.microsoft.com/office/drawing/2014/main" id="{D8CC72C5-04C1-B65C-C231-7E2CCB27270C}"/>
              </a:ext>
            </a:extLst>
          </p:cNvPr>
          <p:cNvSpPr txBox="1">
            <a:spLocks/>
          </p:cNvSpPr>
          <p:nvPr/>
        </p:nvSpPr>
        <p:spPr>
          <a:xfrm>
            <a:off x="352425" y="1143000"/>
            <a:ext cx="8077200" cy="2916522"/>
          </a:xfrm>
          <a:prstGeom prst="rect">
            <a:avLst/>
          </a:prstGeom>
        </p:spPr>
        <p:txBody>
          <a:bodyPr vert="horz" lIns="68580" tIns="34290" rIns="68580" bIns="3429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7175" indent="-257175" defTabSz="342900" fontAlgn="auto">
              <a:lnSpc>
                <a:spcPct val="90000"/>
              </a:lnSpc>
              <a:spcAft>
                <a:spcPts val="0"/>
              </a:spcAft>
              <a:defRPr/>
            </a:pPr>
            <a:endParaRPr lang="en-US" altLang="en-US" sz="1800" dirty="0">
              <a:solidFill>
                <a:srgbClr val="000000"/>
              </a:solidFill>
              <a:latin typeface="Arial" panose="020B0604020202020204" pitchFamily="34" charset="0"/>
              <a:cs typeface="Arial" panose="020B0604020202020204" pitchFamily="34" charset="0"/>
            </a:endParaRPr>
          </a:p>
          <a:p>
            <a:pPr marL="257175" indent="-257175" defTabSz="342900" fontAlgn="auto">
              <a:lnSpc>
                <a:spcPct val="90000"/>
              </a:lnSpc>
              <a:spcAft>
                <a:spcPts val="0"/>
              </a:spcAft>
              <a:defRPr/>
            </a:pPr>
            <a:r>
              <a:rPr lang="en-US" altLang="en-US" dirty="0">
                <a:solidFill>
                  <a:srgbClr val="000000"/>
                </a:solidFill>
                <a:latin typeface="Arial" panose="020B0604020202020204" pitchFamily="34" charset="0"/>
                <a:cs typeface="Arial" panose="020B0604020202020204" pitchFamily="34" charset="0"/>
              </a:rPr>
              <a:t>Do you know the author(s)? </a:t>
            </a:r>
          </a:p>
          <a:p>
            <a:pPr marL="557213" lvl="1" indent="-214313" defTabSz="342900" fontAlgn="auto">
              <a:lnSpc>
                <a:spcPct val="90000"/>
              </a:lnSpc>
              <a:spcAft>
                <a:spcPts val="0"/>
              </a:spcAft>
              <a:defRPr/>
            </a:pPr>
            <a:r>
              <a:rPr lang="en-US" altLang="en-US" sz="2400" dirty="0">
                <a:solidFill>
                  <a:srgbClr val="000000"/>
                </a:solidFill>
                <a:latin typeface="Arial" panose="020B0604020202020204" pitchFamily="34" charset="0"/>
                <a:cs typeface="Arial" panose="020B0604020202020204" pitchFamily="34" charset="0"/>
              </a:rPr>
              <a:t>Can you be objective? </a:t>
            </a:r>
          </a:p>
          <a:p>
            <a:pPr marL="557213" lvl="1" indent="-214313" defTabSz="342900" fontAlgn="auto">
              <a:lnSpc>
                <a:spcPct val="90000"/>
              </a:lnSpc>
              <a:spcAft>
                <a:spcPts val="0"/>
              </a:spcAft>
              <a:defRPr/>
            </a:pPr>
            <a:endParaRPr lang="en-US" altLang="en-US" sz="800" dirty="0">
              <a:solidFill>
                <a:srgbClr val="000000"/>
              </a:solidFill>
              <a:latin typeface="Arial" panose="020B0604020202020204" pitchFamily="34" charset="0"/>
              <a:cs typeface="Arial" panose="020B0604020202020204" pitchFamily="34" charset="0"/>
            </a:endParaRPr>
          </a:p>
          <a:p>
            <a:pPr marL="557213" lvl="1" indent="-214313" defTabSz="342900" fontAlgn="auto">
              <a:lnSpc>
                <a:spcPct val="90000"/>
              </a:lnSpc>
              <a:spcAft>
                <a:spcPts val="0"/>
              </a:spcAft>
              <a:defRPr/>
            </a:pPr>
            <a:r>
              <a:rPr lang="en-US" altLang="en-US" sz="2400" dirty="0">
                <a:solidFill>
                  <a:srgbClr val="000000"/>
                </a:solidFill>
                <a:latin typeface="Arial" panose="020B0604020202020204" pitchFamily="34" charset="0"/>
                <a:cs typeface="Arial" panose="020B0604020202020204" pitchFamily="34" charset="0"/>
              </a:rPr>
              <a:t>How close is your relationship with the author? </a:t>
            </a:r>
          </a:p>
          <a:p>
            <a:pPr marL="1028700" lvl="2" indent="-342900" defTabSz="342900" fontAlgn="auto">
              <a:lnSpc>
                <a:spcPct val="90000"/>
              </a:lnSpc>
              <a:spcAft>
                <a:spcPts val="0"/>
              </a:spcAft>
              <a:buFont typeface="Courier New" panose="02070309020205020404" pitchFamily="49" charset="0"/>
              <a:buChar char="o"/>
              <a:defRPr/>
            </a:pPr>
            <a:r>
              <a:rPr lang="en-US" altLang="en-US" sz="2000" dirty="0">
                <a:solidFill>
                  <a:srgbClr val="000000"/>
                </a:solidFill>
                <a:latin typeface="Arial" panose="020B0604020202020204" pitchFamily="34" charset="0"/>
                <a:cs typeface="Arial" panose="020B0604020202020204" pitchFamily="34" charset="0"/>
              </a:rPr>
              <a:t>At the JHR, being reviewed by a co-author is associated with a .096 increase in the probability of positive recommendation, or a 21% increase relative to the mean of 0.45 (Carrell et al. 2022)</a:t>
            </a:r>
          </a:p>
          <a:p>
            <a:pPr marL="1028700" lvl="2" indent="-342900" defTabSz="342900" fontAlgn="auto">
              <a:lnSpc>
                <a:spcPct val="90000"/>
              </a:lnSpc>
              <a:spcAft>
                <a:spcPts val="0"/>
              </a:spcAft>
              <a:buFont typeface="Courier New" panose="02070309020205020404" pitchFamily="49" charset="0"/>
              <a:buChar char="o"/>
              <a:defRPr/>
            </a:pPr>
            <a:endParaRPr lang="en-US" altLang="en-US" sz="800" dirty="0">
              <a:solidFill>
                <a:srgbClr val="000000"/>
              </a:solidFill>
              <a:latin typeface="Arial" panose="020B0604020202020204" pitchFamily="34" charset="0"/>
              <a:cs typeface="Arial" panose="020B0604020202020204" pitchFamily="34" charset="0"/>
            </a:endParaRPr>
          </a:p>
          <a:p>
            <a:pPr marL="557213" lvl="1" indent="-214313" defTabSz="342900" fontAlgn="auto">
              <a:lnSpc>
                <a:spcPct val="90000"/>
              </a:lnSpc>
              <a:spcAft>
                <a:spcPts val="0"/>
              </a:spcAft>
              <a:defRPr/>
            </a:pPr>
            <a:r>
              <a:rPr lang="en-US" altLang="en-US" sz="2400" dirty="0">
                <a:solidFill>
                  <a:srgbClr val="000000"/>
                </a:solidFill>
                <a:latin typeface="Arial" panose="020B0604020202020204" pitchFamily="34" charset="0"/>
                <a:cs typeface="Arial" panose="020B0604020202020204" pitchFamily="34" charset="0"/>
              </a:rPr>
              <a:t>Email the editor and ask for direction</a:t>
            </a:r>
          </a:p>
          <a:p>
            <a:pPr marL="557213" lvl="1" indent="-214313" defTabSz="342900" fontAlgn="auto">
              <a:lnSpc>
                <a:spcPct val="90000"/>
              </a:lnSpc>
              <a:spcAft>
                <a:spcPts val="0"/>
              </a:spcAft>
              <a:defRPr/>
            </a:pPr>
            <a:endParaRPr lang="en-US" altLang="en-US" sz="800" dirty="0">
              <a:solidFill>
                <a:srgbClr val="000000"/>
              </a:solidFill>
              <a:latin typeface="Arial" panose="020B0604020202020204" pitchFamily="34" charset="0"/>
              <a:cs typeface="Arial" panose="020B0604020202020204" pitchFamily="34" charset="0"/>
            </a:endParaRPr>
          </a:p>
          <a:p>
            <a:pPr marL="557213" lvl="1" indent="-214313" defTabSz="342900" fontAlgn="auto">
              <a:lnSpc>
                <a:spcPct val="90000"/>
              </a:lnSpc>
              <a:spcAft>
                <a:spcPts val="0"/>
              </a:spcAft>
              <a:defRPr/>
            </a:pPr>
            <a:r>
              <a:rPr lang="en-US" altLang="en-US" sz="2400" dirty="0">
                <a:solidFill>
                  <a:srgbClr val="000000"/>
                </a:solidFill>
                <a:latin typeface="Arial" panose="020B0604020202020204" pitchFamily="34" charset="0"/>
                <a:cs typeface="Arial" panose="020B0604020202020204" pitchFamily="34" charset="0"/>
              </a:rPr>
              <a:t>Alternatively, get your report back quickly and let the editor know that you have a relationship with an author</a:t>
            </a:r>
          </a:p>
          <a:p>
            <a:pPr marL="557213" lvl="1" indent="-214313" defTabSz="342900" fontAlgn="auto">
              <a:lnSpc>
                <a:spcPct val="90000"/>
              </a:lnSpc>
              <a:spcAft>
                <a:spcPts val="0"/>
              </a:spcAft>
              <a:defRPr/>
            </a:pPr>
            <a:endParaRPr lang="en-US" altLang="en-US" sz="1200" dirty="0">
              <a:solidFill>
                <a:srgbClr val="000000"/>
              </a:solidFill>
              <a:latin typeface="Arial" panose="020B0604020202020204" pitchFamily="34" charset="0"/>
              <a:cs typeface="Arial" panose="020B0604020202020204" pitchFamily="34" charset="0"/>
            </a:endParaRPr>
          </a:p>
          <a:p>
            <a:pPr marL="342900" lvl="1" indent="0" defTabSz="342900" fontAlgn="auto">
              <a:lnSpc>
                <a:spcPct val="90000"/>
              </a:lnSpc>
              <a:spcAft>
                <a:spcPts val="0"/>
              </a:spcAft>
              <a:buNone/>
              <a:defRPr/>
            </a:pPr>
            <a:endParaRPr lang="en-US" altLang="en-US" sz="1500" dirty="0">
              <a:solidFill>
                <a:srgbClr val="000000"/>
              </a:solidFill>
              <a:latin typeface="Arial" panose="020B0604020202020204" pitchFamily="34" charset="0"/>
              <a:cs typeface="Arial" panose="020B0604020202020204" pitchFamily="34" charset="0"/>
            </a:endParaRPr>
          </a:p>
          <a:p>
            <a:pPr marL="342900" lvl="1" indent="0" defTabSz="342900" fontAlgn="auto">
              <a:lnSpc>
                <a:spcPct val="90000"/>
              </a:lnSpc>
              <a:spcAft>
                <a:spcPts val="0"/>
              </a:spcAft>
              <a:buNone/>
              <a:defRPr/>
            </a:pPr>
            <a:r>
              <a:rPr lang="en-US" altLang="en-US" sz="1600" b="1" dirty="0">
                <a:solidFill>
                  <a:srgbClr val="000000"/>
                </a:solidFill>
                <a:latin typeface="Arial" panose="020B0604020202020204" pitchFamily="34" charset="0"/>
                <a:cs typeface="Arial" panose="020B0604020202020204" pitchFamily="34" charset="0"/>
              </a:rPr>
              <a:t>Reference</a:t>
            </a:r>
          </a:p>
          <a:p>
            <a:pPr marL="342900" lvl="1" indent="0" defTabSz="342900" fontAlgn="auto">
              <a:lnSpc>
                <a:spcPct val="90000"/>
              </a:lnSpc>
              <a:spcAft>
                <a:spcPts val="0"/>
              </a:spcAft>
              <a:buNone/>
              <a:defRPr/>
            </a:pPr>
            <a:r>
              <a:rPr lang="en-US" altLang="en-US" sz="1600" dirty="0">
                <a:solidFill>
                  <a:srgbClr val="000000"/>
                </a:solidFill>
                <a:latin typeface="Arial" panose="020B0604020202020204" pitchFamily="34" charset="0"/>
                <a:cs typeface="Arial" panose="020B0604020202020204" pitchFamily="34" charset="0"/>
              </a:rPr>
              <a:t>Carrell, Scott E., David N. </a:t>
            </a:r>
            <a:r>
              <a:rPr lang="en-US" altLang="en-US" sz="1600" dirty="0" err="1">
                <a:solidFill>
                  <a:srgbClr val="000000"/>
                </a:solidFill>
                <a:latin typeface="Arial" panose="020B0604020202020204" pitchFamily="34" charset="0"/>
                <a:cs typeface="Arial" panose="020B0604020202020204" pitchFamily="34" charset="0"/>
              </a:rPr>
              <a:t>Figlio</a:t>
            </a:r>
            <a:r>
              <a:rPr lang="en-US" altLang="en-US" sz="1600" dirty="0">
                <a:solidFill>
                  <a:srgbClr val="000000"/>
                </a:solidFill>
                <a:latin typeface="Arial" panose="020B0604020202020204" pitchFamily="34" charset="0"/>
                <a:cs typeface="Arial" panose="020B0604020202020204" pitchFamily="34" charset="0"/>
              </a:rPr>
              <a:t>, and Lester R. Lusher. 2022. “Clubs and Networks in Economics Reviewing.” NBER WP No. 29631.</a:t>
            </a:r>
          </a:p>
          <a:p>
            <a:pPr marL="257175" indent="-257175" defTabSz="342900" fontAlgn="auto">
              <a:lnSpc>
                <a:spcPct val="90000"/>
              </a:lnSpc>
              <a:spcAft>
                <a:spcPts val="0"/>
              </a:spcAft>
              <a:defRPr/>
            </a:pPr>
            <a:endParaRPr lang="en-US" altLang="en-US" sz="1500" dirty="0">
              <a:solidFill>
                <a:srgbClr val="000000"/>
              </a:solidFill>
              <a:latin typeface="Arial" pitchFamily="34" charset="0"/>
            </a:endParaRPr>
          </a:p>
        </p:txBody>
      </p:sp>
    </p:spTree>
    <p:extLst>
      <p:ext uri="{BB962C8B-B14F-4D97-AF65-F5344CB8AC3E}">
        <p14:creationId xmlns:p14="http://schemas.microsoft.com/office/powerpoint/2010/main" val="2221627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CC72C5-04C1-B65C-C231-7E2CCB27270C}"/>
              </a:ext>
            </a:extLst>
          </p:cNvPr>
          <p:cNvSpPr txBox="1">
            <a:spLocks/>
          </p:cNvSpPr>
          <p:nvPr/>
        </p:nvSpPr>
        <p:spPr>
          <a:xfrm>
            <a:off x="457200" y="1676400"/>
            <a:ext cx="8077200" cy="2916522"/>
          </a:xfrm>
          <a:prstGeom prst="rect">
            <a:avLst/>
          </a:prstGeom>
        </p:spPr>
        <p:txBody>
          <a:bodyPr vert="horz" lIns="68580" tIns="34290" rIns="68580" bIns="3429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7175" indent="-257175" defTabSz="342900" fontAlgn="auto">
              <a:lnSpc>
                <a:spcPct val="90000"/>
              </a:lnSpc>
              <a:spcAft>
                <a:spcPts val="0"/>
              </a:spcAft>
              <a:defRPr/>
            </a:pPr>
            <a:endParaRPr lang="en-US" altLang="en-US" sz="1800" dirty="0">
              <a:solidFill>
                <a:srgbClr val="000000"/>
              </a:solidFill>
              <a:latin typeface="Arial" panose="020B0604020202020204" pitchFamily="34" charset="0"/>
              <a:cs typeface="Arial" panose="020B0604020202020204" pitchFamily="34" charset="0"/>
            </a:endParaRPr>
          </a:p>
          <a:p>
            <a:pPr marL="257175" indent="-257175" defTabSz="342900" fontAlgn="auto">
              <a:lnSpc>
                <a:spcPct val="90000"/>
              </a:lnSpc>
              <a:spcAft>
                <a:spcPts val="0"/>
              </a:spcAft>
              <a:defRPr/>
            </a:pPr>
            <a:r>
              <a:rPr lang="en-US" altLang="en-US" dirty="0">
                <a:solidFill>
                  <a:srgbClr val="000000"/>
                </a:solidFill>
                <a:latin typeface="Arial" panose="020B0604020202020204" pitchFamily="34" charset="0"/>
                <a:cs typeface="Arial" panose="020B0604020202020204" pitchFamily="34" charset="0"/>
              </a:rPr>
              <a:t>Have you refereed this manuscript before?</a:t>
            </a:r>
          </a:p>
          <a:p>
            <a:pPr marL="557213" lvl="1" indent="-214313" defTabSz="342900" fontAlgn="auto">
              <a:lnSpc>
                <a:spcPct val="90000"/>
              </a:lnSpc>
              <a:spcAft>
                <a:spcPts val="0"/>
              </a:spcAft>
              <a:defRPr/>
            </a:pPr>
            <a:r>
              <a:rPr lang="en-US" altLang="en-US" sz="2400" dirty="0">
                <a:solidFill>
                  <a:srgbClr val="000000"/>
                </a:solidFill>
                <a:latin typeface="Arial" panose="020B0604020202020204" pitchFamily="34" charset="0"/>
                <a:cs typeface="Arial" panose="020B0604020202020204" pitchFamily="34" charset="0"/>
              </a:rPr>
              <a:t>Email the editor and ask for direction</a:t>
            </a:r>
          </a:p>
          <a:p>
            <a:pPr marL="557213" lvl="1" indent="-214313" defTabSz="342900" fontAlgn="auto">
              <a:lnSpc>
                <a:spcPct val="90000"/>
              </a:lnSpc>
              <a:spcAft>
                <a:spcPts val="0"/>
              </a:spcAft>
              <a:defRPr/>
            </a:pPr>
            <a:endParaRPr lang="en-US" altLang="en-US" sz="800" dirty="0">
              <a:solidFill>
                <a:srgbClr val="000000"/>
              </a:solidFill>
              <a:latin typeface="Arial" panose="020B0604020202020204" pitchFamily="34" charset="0"/>
              <a:cs typeface="Arial" panose="020B0604020202020204" pitchFamily="34" charset="0"/>
            </a:endParaRPr>
          </a:p>
          <a:p>
            <a:pPr marL="557213" lvl="1" indent="-214313" defTabSz="342900" fontAlgn="auto">
              <a:lnSpc>
                <a:spcPct val="90000"/>
              </a:lnSpc>
              <a:spcAft>
                <a:spcPts val="0"/>
              </a:spcAft>
              <a:defRPr/>
            </a:pPr>
            <a:r>
              <a:rPr lang="en-US" altLang="en-US" sz="2400" dirty="0">
                <a:solidFill>
                  <a:srgbClr val="000000"/>
                </a:solidFill>
                <a:latin typeface="Arial" panose="020B0604020202020204" pitchFamily="34" charset="0"/>
                <a:cs typeface="Arial" panose="020B0604020202020204" pitchFamily="34" charset="0"/>
              </a:rPr>
              <a:t>Alternatively, get your report back quickly and let the editor know that you’ve reviewed the paper before</a:t>
            </a:r>
          </a:p>
          <a:p>
            <a:pPr marL="557213" lvl="1" indent="-214313" defTabSz="342900" fontAlgn="auto">
              <a:lnSpc>
                <a:spcPct val="90000"/>
              </a:lnSpc>
              <a:spcAft>
                <a:spcPts val="0"/>
              </a:spcAft>
              <a:defRPr/>
            </a:pPr>
            <a:endParaRPr lang="en-US" altLang="en-US" sz="800" dirty="0">
              <a:solidFill>
                <a:srgbClr val="000000"/>
              </a:solidFill>
              <a:latin typeface="Arial" panose="020B0604020202020204" pitchFamily="34" charset="0"/>
              <a:cs typeface="Arial" panose="020B0604020202020204" pitchFamily="34" charset="0"/>
            </a:endParaRPr>
          </a:p>
          <a:p>
            <a:pPr marL="557213" lvl="1" indent="-214313" defTabSz="342900" fontAlgn="auto">
              <a:lnSpc>
                <a:spcPct val="90000"/>
              </a:lnSpc>
              <a:spcAft>
                <a:spcPts val="0"/>
              </a:spcAft>
              <a:defRPr/>
            </a:pPr>
            <a:r>
              <a:rPr lang="en-US" altLang="en-US" sz="2400" dirty="0">
                <a:solidFill>
                  <a:srgbClr val="000000"/>
                </a:solidFill>
                <a:latin typeface="Arial" panose="020B0604020202020204" pitchFamily="34" charset="0"/>
                <a:cs typeface="Arial" panose="020B0604020202020204" pitchFamily="34" charset="0"/>
              </a:rPr>
              <a:t>Has the manuscript changed?</a:t>
            </a:r>
          </a:p>
          <a:p>
            <a:pPr marL="1028700" lvl="2" indent="-342900" defTabSz="342900" fontAlgn="auto">
              <a:lnSpc>
                <a:spcPct val="90000"/>
              </a:lnSpc>
              <a:spcAft>
                <a:spcPts val="0"/>
              </a:spcAft>
              <a:buFont typeface="Courier New" panose="02070309020205020404" pitchFamily="49" charset="0"/>
              <a:buChar char="o"/>
              <a:defRPr/>
            </a:pPr>
            <a:r>
              <a:rPr lang="en-US" altLang="en-US" sz="2000" dirty="0">
                <a:solidFill>
                  <a:srgbClr val="000000"/>
                </a:solidFill>
                <a:latin typeface="Arial" panose="020B0604020202020204" pitchFamily="34" charset="0"/>
                <a:cs typeface="Arial" panose="020B0604020202020204" pitchFamily="34" charset="0"/>
              </a:rPr>
              <a:t>If authors have addressed your comments, it’s ok to recommend “accept as is.”</a:t>
            </a:r>
          </a:p>
          <a:p>
            <a:pPr marL="857250" lvl="2" indent="-171450" defTabSz="342900" fontAlgn="auto">
              <a:lnSpc>
                <a:spcPct val="90000"/>
              </a:lnSpc>
              <a:spcAft>
                <a:spcPts val="0"/>
              </a:spcAft>
              <a:defRPr/>
            </a:pPr>
            <a:endParaRPr lang="en-US" altLang="en-US" sz="1500" dirty="0">
              <a:solidFill>
                <a:srgbClr val="000000"/>
              </a:solidFill>
              <a:latin typeface="Palatino Linotype" panose="02040502050505030304" pitchFamily="18" charset="0"/>
              <a:cs typeface="Arial" panose="020B0604020202020204" pitchFamily="34" charset="0"/>
            </a:endParaRPr>
          </a:p>
          <a:p>
            <a:pPr marL="557213" lvl="1" indent="-214313" defTabSz="342900" fontAlgn="auto">
              <a:lnSpc>
                <a:spcPct val="90000"/>
              </a:lnSpc>
              <a:spcAft>
                <a:spcPts val="0"/>
              </a:spcAft>
              <a:defRPr/>
            </a:pPr>
            <a:endParaRPr lang="en-US" altLang="en-US" sz="1500" dirty="0">
              <a:solidFill>
                <a:srgbClr val="000000"/>
              </a:solidFill>
              <a:latin typeface="Arial" panose="020B0604020202020204" pitchFamily="34" charset="0"/>
              <a:cs typeface="Arial" panose="020B0604020202020204" pitchFamily="34" charset="0"/>
            </a:endParaRPr>
          </a:p>
          <a:p>
            <a:pPr marL="557213" lvl="1" indent="-214313" defTabSz="342900" fontAlgn="auto">
              <a:lnSpc>
                <a:spcPct val="90000"/>
              </a:lnSpc>
              <a:spcAft>
                <a:spcPts val="0"/>
              </a:spcAft>
              <a:defRPr/>
            </a:pPr>
            <a:endParaRPr lang="en-US" altLang="en-US" sz="1200" dirty="0">
              <a:solidFill>
                <a:srgbClr val="000000"/>
              </a:solidFill>
              <a:latin typeface="Arial" panose="020B0604020202020204" pitchFamily="34" charset="0"/>
              <a:cs typeface="Arial" panose="020B0604020202020204" pitchFamily="34" charset="0"/>
            </a:endParaRPr>
          </a:p>
          <a:p>
            <a:pPr marL="342900" lvl="1" indent="0" defTabSz="342900" fontAlgn="auto">
              <a:lnSpc>
                <a:spcPct val="90000"/>
              </a:lnSpc>
              <a:spcAft>
                <a:spcPts val="0"/>
              </a:spcAft>
              <a:buNone/>
              <a:defRPr/>
            </a:pPr>
            <a:endParaRPr lang="en-US" altLang="en-US" sz="2100" dirty="0">
              <a:solidFill>
                <a:srgbClr val="000000"/>
              </a:solidFill>
              <a:latin typeface="Arial" panose="020B0604020202020204" pitchFamily="34" charset="0"/>
              <a:cs typeface="Arial" panose="020B0604020202020204" pitchFamily="34" charset="0"/>
            </a:endParaRPr>
          </a:p>
          <a:p>
            <a:pPr marL="257175" indent="-257175" defTabSz="342900" fontAlgn="auto">
              <a:lnSpc>
                <a:spcPct val="90000"/>
              </a:lnSpc>
              <a:spcAft>
                <a:spcPts val="0"/>
              </a:spcAft>
              <a:defRPr/>
            </a:pPr>
            <a:endParaRPr lang="en-US" altLang="en-US" sz="1500" dirty="0">
              <a:solidFill>
                <a:srgbClr val="000000"/>
              </a:solidFill>
              <a:latin typeface="Arial" pitchFamily="34" charset="0"/>
            </a:endParaRPr>
          </a:p>
        </p:txBody>
      </p:sp>
      <p:sp>
        <p:nvSpPr>
          <p:cNvPr id="2" name="Rectangle 1">
            <a:extLst>
              <a:ext uri="{FF2B5EF4-FFF2-40B4-BE49-F238E27FC236}">
                <a16:creationId xmlns:a16="http://schemas.microsoft.com/office/drawing/2014/main" id="{18E19DD3-7B0F-0FED-E495-048A787289EA}"/>
              </a:ext>
            </a:extLst>
          </p:cNvPr>
          <p:cNvSpPr/>
          <p:nvPr/>
        </p:nvSpPr>
        <p:spPr>
          <a:xfrm>
            <a:off x="1704975" y="381000"/>
            <a:ext cx="5734050" cy="891013"/>
          </a:xfrm>
          <a:prstGeom prst="rect">
            <a:avLst/>
          </a:prstGeom>
        </p:spPr>
        <p:txBody>
          <a:bodyPr wrap="square">
            <a:spAutoFit/>
          </a:bodyPr>
          <a:lstStyle/>
          <a:p>
            <a:pPr algn="ctr" defTabSz="685800" eaLnBrk="0" fontAlgn="auto" hangingPunct="0">
              <a:lnSpc>
                <a:spcPct val="80000"/>
              </a:lnSpc>
              <a:spcBef>
                <a:spcPct val="20000"/>
              </a:spcBef>
              <a:spcAft>
                <a:spcPts val="0"/>
              </a:spcAft>
              <a:defRPr/>
            </a:pPr>
            <a:r>
              <a:rPr lang="en-US" altLang="en-US" sz="3200" b="1" kern="0" dirty="0">
                <a:solidFill>
                  <a:prstClr val="black"/>
                </a:solidFill>
                <a:sym typeface="Symbol" panose="05050102010706020507" pitchFamily="18" charset="2"/>
              </a:rPr>
              <a:t>When should you decline a request to referee?</a:t>
            </a:r>
          </a:p>
        </p:txBody>
      </p:sp>
    </p:spTree>
    <p:extLst>
      <p:ext uri="{BB962C8B-B14F-4D97-AF65-F5344CB8AC3E}">
        <p14:creationId xmlns:p14="http://schemas.microsoft.com/office/powerpoint/2010/main" val="1466029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CC72C5-04C1-B65C-C231-7E2CCB27270C}"/>
              </a:ext>
            </a:extLst>
          </p:cNvPr>
          <p:cNvSpPr txBox="1">
            <a:spLocks/>
          </p:cNvSpPr>
          <p:nvPr/>
        </p:nvSpPr>
        <p:spPr>
          <a:xfrm>
            <a:off x="533400" y="1447800"/>
            <a:ext cx="8382000" cy="2916522"/>
          </a:xfrm>
          <a:prstGeom prst="rect">
            <a:avLst/>
          </a:prstGeom>
        </p:spPr>
        <p:txBody>
          <a:bodyPr vert="horz" lIns="68580" tIns="34290" rIns="68580" bIns="3429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7175" marR="0" lvl="0" indent="-257175" algn="l" defTabSz="342900" rtl="0" eaLnBrk="1" fontAlgn="auto" latinLnBrk="0" hangingPunct="1">
              <a:lnSpc>
                <a:spcPct val="90000"/>
              </a:lnSpc>
              <a:spcBef>
                <a:spcPct val="20000"/>
              </a:spcBef>
              <a:spcAft>
                <a:spcPts val="0"/>
              </a:spcAft>
              <a:buClrTx/>
              <a:buSzTx/>
              <a:buFont typeface="Arial"/>
              <a:buChar char="•"/>
              <a:tabLst/>
              <a:defRPr/>
            </a:pPr>
            <a:endPar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57175" marR="0" lvl="0" indent="-257175" algn="l" defTabSz="342900" rtl="0" eaLnBrk="1" fontAlgn="auto" latinLnBrk="0" hangingPunct="1">
              <a:lnSpc>
                <a:spcPct val="90000"/>
              </a:lnSpc>
              <a:spcBef>
                <a:spcPct val="20000"/>
              </a:spcBef>
              <a:spcAft>
                <a:spcPts val="0"/>
              </a:spcAft>
              <a:buClrTx/>
              <a:buSzTx/>
              <a:buFont typeface="Arial"/>
              <a:buChar char="•"/>
              <a:tabLst/>
              <a:defRPr/>
            </a:pPr>
            <a:r>
              <a:rPr kumimoji="0" lang="en-US" altLang="en-US"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Do you have a competing working paper? </a:t>
            </a:r>
          </a:p>
          <a:p>
            <a:pPr marL="557213" marR="0" lvl="1" indent="-214313" algn="l" defTabSz="342900" rtl="0" eaLnBrk="1" fontAlgn="auto" latinLnBrk="0" hangingPunct="1">
              <a:lnSpc>
                <a:spcPct val="90000"/>
              </a:lnSpc>
              <a:spcBef>
                <a:spcPct val="20000"/>
              </a:spcBef>
              <a:spcAft>
                <a:spcPts val="0"/>
              </a:spcAft>
              <a:buClrTx/>
              <a:buSzTx/>
              <a:buFont typeface="Arial"/>
              <a:buChar char="–"/>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E-mail the editor and ask for direction</a:t>
            </a:r>
          </a:p>
          <a:p>
            <a:pPr marL="557213" marR="0" lvl="1" indent="-214313" algn="l" defTabSz="342900" rtl="0" eaLnBrk="1" fontAlgn="auto" latinLnBrk="0" hangingPunct="1">
              <a:lnSpc>
                <a:spcPct val="90000"/>
              </a:lnSpc>
              <a:spcBef>
                <a:spcPct val="20000"/>
              </a:spcBef>
              <a:spcAft>
                <a:spcPts val="0"/>
              </a:spcAft>
              <a:buClrTx/>
              <a:buSzTx/>
              <a:buFont typeface="Arial"/>
              <a:buChar char="–"/>
              <a:tabLst/>
              <a:defRPr/>
            </a:pPr>
            <a:endParaRPr kumimoji="0" lang="en-US" altLang="en-US" sz="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557213" marR="0" lvl="1" indent="-214313" algn="l" defTabSz="342900" rtl="0" eaLnBrk="1" fontAlgn="auto" latinLnBrk="0" hangingPunct="1">
              <a:lnSpc>
                <a:spcPct val="90000"/>
              </a:lnSpc>
              <a:spcBef>
                <a:spcPct val="20000"/>
              </a:spcBef>
              <a:spcAft>
                <a:spcPts val="0"/>
              </a:spcAft>
              <a:buClrTx/>
              <a:buSzTx/>
              <a:buFont typeface="Arial"/>
              <a:buChar char="–"/>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Alternatively, get your report back quickly and let the editor know that you have a competing paper.  Carefully describe the overlap between the two papers. </a:t>
            </a:r>
          </a:p>
          <a:p>
            <a:pPr marL="557213" marR="0" lvl="1" indent="-214313" algn="l" defTabSz="342900" rtl="0" eaLnBrk="1" fontAlgn="auto" latinLnBrk="0" hangingPunct="1">
              <a:lnSpc>
                <a:spcPct val="90000"/>
              </a:lnSpc>
              <a:spcBef>
                <a:spcPct val="20000"/>
              </a:spcBef>
              <a:spcAft>
                <a:spcPts val="0"/>
              </a:spcAft>
              <a:buClrTx/>
              <a:buSzTx/>
              <a:buFont typeface="Arial"/>
              <a:buChar char="–"/>
              <a:tabLst/>
              <a:defRPr/>
            </a:pPr>
            <a:endParaRPr kumimoji="0" lang="en-US" altLang="en-US" sz="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557213" marR="0" lvl="1" indent="-214313" algn="l" defTabSz="342900" rtl="0" eaLnBrk="1" fontAlgn="auto" latinLnBrk="0" hangingPunct="1">
              <a:lnSpc>
                <a:spcPct val="90000"/>
              </a:lnSpc>
              <a:spcBef>
                <a:spcPct val="20000"/>
              </a:spcBef>
              <a:spcAft>
                <a:spcPts val="0"/>
              </a:spcAft>
              <a:buClrTx/>
              <a:buSzTx/>
              <a:buFont typeface="Arial"/>
              <a:buChar char="–"/>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Is your working paper cited? </a:t>
            </a:r>
          </a:p>
          <a:p>
            <a:pPr marL="557213" marR="0" lvl="1" indent="-214313" algn="l" defTabSz="342900" rtl="0" eaLnBrk="1" fontAlgn="auto" latinLnBrk="0" hangingPunct="1">
              <a:lnSpc>
                <a:spcPct val="90000"/>
              </a:lnSpc>
              <a:spcBef>
                <a:spcPct val="20000"/>
              </a:spcBef>
              <a:spcAft>
                <a:spcPts val="0"/>
              </a:spcAft>
              <a:buClrTx/>
              <a:buSzTx/>
              <a:buFont typeface="Arial"/>
              <a:buChar char="–"/>
              <a:tabLst/>
              <a:defRPr/>
            </a:pPr>
            <a:endParaRPr kumimoji="0" lang="en-US" altLang="en-US" sz="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028700" marR="0" lvl="2" indent="-342900" algn="l" defTabSz="342900" rtl="0" eaLnBrk="1" fontAlgn="auto" latinLnBrk="0" hangingPunct="1">
              <a:lnSpc>
                <a:spcPct val="90000"/>
              </a:lnSpc>
              <a:spcBef>
                <a:spcPct val="20000"/>
              </a:spcBef>
              <a:spcAft>
                <a:spcPts val="0"/>
              </a:spcAft>
              <a:buClrTx/>
              <a:buSzTx/>
              <a:buFont typeface="Courier New" panose="02070309020205020404" pitchFamily="49" charset="0"/>
              <a:buChar char="o"/>
              <a:tabLst/>
              <a:defRPr/>
            </a:pPr>
            <a:r>
              <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How long has your working paper been available?</a:t>
            </a:r>
          </a:p>
          <a:p>
            <a:pPr marL="1028700" marR="0" lvl="2" indent="-342900" algn="l" defTabSz="342900" rtl="0" eaLnBrk="1" fontAlgn="auto" latinLnBrk="0" hangingPunct="1">
              <a:lnSpc>
                <a:spcPct val="90000"/>
              </a:lnSpc>
              <a:spcBef>
                <a:spcPct val="20000"/>
              </a:spcBef>
              <a:spcAft>
                <a:spcPts val="0"/>
              </a:spcAft>
              <a:buClrTx/>
              <a:buSzTx/>
              <a:buFont typeface="Courier New" panose="02070309020205020404" pitchFamily="49" charset="0"/>
              <a:buChar char="o"/>
              <a:tabLst/>
              <a:defRPr/>
            </a:pPr>
            <a:r>
              <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Is your working paper described accurately?</a:t>
            </a:r>
          </a:p>
          <a:p>
            <a:pPr marL="857250" marR="0" lvl="2" indent="-171450" algn="l" defTabSz="342900" rtl="0" eaLnBrk="1" fontAlgn="auto" latinLnBrk="0" hangingPunct="1">
              <a:lnSpc>
                <a:spcPct val="90000"/>
              </a:lnSpc>
              <a:spcBef>
                <a:spcPct val="20000"/>
              </a:spcBef>
              <a:spcAft>
                <a:spcPts val="0"/>
              </a:spcAft>
              <a:buClrTx/>
              <a:buSzTx/>
              <a:buFont typeface="Arial"/>
              <a:buChar char="•"/>
              <a:tabLst/>
              <a:defRPr/>
            </a:pPr>
            <a:endParaRPr kumimoji="0" lang="en-US" altLang="en-US" sz="15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Arial" panose="020B0604020202020204" pitchFamily="34" charset="0"/>
            </a:endParaRPr>
          </a:p>
          <a:p>
            <a:pPr marL="557213" marR="0" lvl="1" indent="-214313" algn="l" defTabSz="342900" rtl="0" eaLnBrk="1" fontAlgn="auto" latinLnBrk="0" hangingPunct="1">
              <a:lnSpc>
                <a:spcPct val="90000"/>
              </a:lnSpc>
              <a:spcBef>
                <a:spcPct val="20000"/>
              </a:spcBef>
              <a:spcAft>
                <a:spcPts val="0"/>
              </a:spcAft>
              <a:buClrTx/>
              <a:buSzTx/>
              <a:buFont typeface="Arial"/>
              <a:buChar char="–"/>
              <a:tabLst/>
              <a:defRPr/>
            </a:pPr>
            <a:endParaRPr kumimoji="0" lang="en-US" altLang="en-US" sz="15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557213" marR="0" lvl="1" indent="-214313" algn="l" defTabSz="342900" rtl="0" eaLnBrk="1" fontAlgn="auto" latinLnBrk="0" hangingPunct="1">
              <a:lnSpc>
                <a:spcPct val="90000"/>
              </a:lnSpc>
              <a:spcBef>
                <a:spcPct val="20000"/>
              </a:spcBef>
              <a:spcAft>
                <a:spcPts val="0"/>
              </a:spcAft>
              <a:buClrTx/>
              <a:buSzTx/>
              <a:buFont typeface="Arial"/>
              <a:buChar char="–"/>
              <a:tabLst/>
              <a:defRPr/>
            </a:pPr>
            <a:endPar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342900" marR="0" lvl="1" indent="0" algn="l" defTabSz="342900" rtl="0" eaLnBrk="1" fontAlgn="auto" latinLnBrk="0" hangingPunct="1">
              <a:lnSpc>
                <a:spcPct val="90000"/>
              </a:lnSpc>
              <a:spcBef>
                <a:spcPct val="20000"/>
              </a:spcBef>
              <a:spcAft>
                <a:spcPts val="0"/>
              </a:spcAft>
              <a:buClrTx/>
              <a:buSzTx/>
              <a:buFont typeface="Arial"/>
              <a:buNone/>
              <a:tabLst/>
              <a:defRPr/>
            </a:pPr>
            <a:endParaRPr kumimoji="0" lang="en-US" altLang="en-US" sz="21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57175" marR="0" lvl="0" indent="-257175" algn="l" defTabSz="342900" rtl="0" eaLnBrk="1" fontAlgn="auto" latinLnBrk="0" hangingPunct="1">
              <a:lnSpc>
                <a:spcPct val="90000"/>
              </a:lnSpc>
              <a:spcBef>
                <a:spcPct val="20000"/>
              </a:spcBef>
              <a:spcAft>
                <a:spcPts val="0"/>
              </a:spcAft>
              <a:buClrTx/>
              <a:buSzTx/>
              <a:buFont typeface="Arial"/>
              <a:buChar char="•"/>
              <a:tabLst/>
              <a:defRPr/>
            </a:pPr>
            <a:endParaRPr kumimoji="0" lang="en-US" altLang="en-US" sz="1500" b="0" i="0" u="none" strike="noStrike" kern="1200" cap="none" spc="0" normalizeH="0" baseline="0" noProof="0" dirty="0">
              <a:ln>
                <a:noFill/>
              </a:ln>
              <a:solidFill>
                <a:srgbClr val="000000"/>
              </a:solidFill>
              <a:effectLst/>
              <a:uLnTx/>
              <a:uFillTx/>
              <a:latin typeface="Arial" pitchFamily="34" charset="0"/>
              <a:ea typeface="+mn-ea"/>
              <a:cs typeface="+mn-cs"/>
            </a:endParaRPr>
          </a:p>
        </p:txBody>
      </p:sp>
      <p:sp>
        <p:nvSpPr>
          <p:cNvPr id="2" name="Rectangle 1">
            <a:extLst>
              <a:ext uri="{FF2B5EF4-FFF2-40B4-BE49-F238E27FC236}">
                <a16:creationId xmlns:a16="http://schemas.microsoft.com/office/drawing/2014/main" id="{0EE87F8C-B0E8-A3C0-EAC2-B331F4213A74}"/>
              </a:ext>
            </a:extLst>
          </p:cNvPr>
          <p:cNvSpPr/>
          <p:nvPr/>
        </p:nvSpPr>
        <p:spPr>
          <a:xfrm>
            <a:off x="1704975" y="381000"/>
            <a:ext cx="5734050" cy="891013"/>
          </a:xfrm>
          <a:prstGeom prst="rect">
            <a:avLst/>
          </a:prstGeom>
        </p:spPr>
        <p:txBody>
          <a:bodyPr wrap="square">
            <a:spAutoFit/>
          </a:bodyPr>
          <a:lstStyle/>
          <a:p>
            <a:pPr algn="ctr" defTabSz="685800" eaLnBrk="0" fontAlgn="auto" hangingPunct="0">
              <a:lnSpc>
                <a:spcPct val="80000"/>
              </a:lnSpc>
              <a:spcBef>
                <a:spcPct val="20000"/>
              </a:spcBef>
              <a:spcAft>
                <a:spcPts val="0"/>
              </a:spcAft>
              <a:defRPr/>
            </a:pPr>
            <a:r>
              <a:rPr lang="en-US" altLang="en-US" sz="3200" b="1" kern="0" dirty="0">
                <a:solidFill>
                  <a:prstClr val="black"/>
                </a:solidFill>
                <a:sym typeface="Symbol" panose="05050102010706020507" pitchFamily="18" charset="2"/>
              </a:rPr>
              <a:t>When should you decline a request to referee?</a:t>
            </a:r>
          </a:p>
        </p:txBody>
      </p:sp>
    </p:spTree>
    <p:extLst>
      <p:ext uri="{BB962C8B-B14F-4D97-AF65-F5344CB8AC3E}">
        <p14:creationId xmlns:p14="http://schemas.microsoft.com/office/powerpoint/2010/main" val="3799437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78332D4-DCD9-14F4-228A-AC3A3D0BCA3B}"/>
              </a:ext>
            </a:extLst>
          </p:cNvPr>
          <p:cNvSpPr/>
          <p:nvPr/>
        </p:nvSpPr>
        <p:spPr>
          <a:xfrm>
            <a:off x="1600200" y="609600"/>
            <a:ext cx="5372100" cy="535531"/>
          </a:xfrm>
          <a:prstGeom prst="rect">
            <a:avLst/>
          </a:prstGeom>
        </p:spPr>
        <p:txBody>
          <a:bodyPr wrap="square">
            <a:spAutoFit/>
          </a:bodyPr>
          <a:lstStyle/>
          <a:p>
            <a:pPr algn="ctr" defTabSz="685800" eaLnBrk="0" fontAlgn="auto" hangingPunct="0">
              <a:lnSpc>
                <a:spcPct val="80000"/>
              </a:lnSpc>
              <a:spcBef>
                <a:spcPct val="20000"/>
              </a:spcBef>
              <a:spcAft>
                <a:spcPts val="0"/>
              </a:spcAft>
              <a:defRPr/>
            </a:pPr>
            <a:r>
              <a:rPr lang="en-US" altLang="en-US" sz="3600" b="1" kern="0" dirty="0">
                <a:solidFill>
                  <a:prstClr val="black"/>
                </a:solidFill>
                <a:sym typeface="Symbol" panose="05050102010706020507" pitchFamily="18" charset="2"/>
              </a:rPr>
              <a:t>Your report</a:t>
            </a:r>
          </a:p>
        </p:txBody>
      </p:sp>
      <p:sp>
        <p:nvSpPr>
          <p:cNvPr id="4" name="Rectangle 3">
            <a:extLst>
              <a:ext uri="{FF2B5EF4-FFF2-40B4-BE49-F238E27FC236}">
                <a16:creationId xmlns:a16="http://schemas.microsoft.com/office/drawing/2014/main" id="{D8CC72C5-04C1-B65C-C231-7E2CCB27270C}"/>
              </a:ext>
            </a:extLst>
          </p:cNvPr>
          <p:cNvSpPr txBox="1">
            <a:spLocks/>
          </p:cNvSpPr>
          <p:nvPr/>
        </p:nvSpPr>
        <p:spPr>
          <a:xfrm>
            <a:off x="1066800" y="1447800"/>
            <a:ext cx="7448550" cy="2916522"/>
          </a:xfrm>
          <a:prstGeom prst="rect">
            <a:avLst/>
          </a:prstGeom>
        </p:spPr>
        <p:txBody>
          <a:bodyPr vert="horz" lIns="68580" tIns="34290" rIns="68580" bIns="3429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7175" indent="-257175" defTabSz="342900" fontAlgn="auto">
              <a:lnSpc>
                <a:spcPct val="90000"/>
              </a:lnSpc>
              <a:spcAft>
                <a:spcPts val="0"/>
              </a:spcAft>
              <a:defRPr/>
            </a:pPr>
            <a:endParaRPr lang="en-US" altLang="en-US" sz="1800" dirty="0">
              <a:solidFill>
                <a:srgbClr val="000000"/>
              </a:solidFill>
              <a:latin typeface="Arial" panose="020B0604020202020204" pitchFamily="34" charset="0"/>
              <a:cs typeface="Arial" panose="020B0604020202020204" pitchFamily="34" charset="0"/>
            </a:endParaRPr>
          </a:p>
          <a:p>
            <a:pPr marL="257175" indent="-257175" defTabSz="342900" fontAlgn="auto">
              <a:lnSpc>
                <a:spcPct val="90000"/>
              </a:lnSpc>
              <a:spcAft>
                <a:spcPts val="0"/>
              </a:spcAft>
              <a:defRPr/>
            </a:pPr>
            <a:r>
              <a:rPr lang="en-US" altLang="en-US" dirty="0">
                <a:solidFill>
                  <a:srgbClr val="000000"/>
                </a:solidFill>
                <a:latin typeface="Arial" panose="020B0604020202020204" pitchFamily="34" charset="0"/>
                <a:cs typeface="Arial" panose="020B0604020202020204" pitchFamily="34" charset="0"/>
              </a:rPr>
              <a:t>Begin report with a quick summary</a:t>
            </a:r>
          </a:p>
          <a:p>
            <a:pPr marL="557213" lvl="1" indent="-214313" defTabSz="342900" fontAlgn="auto">
              <a:lnSpc>
                <a:spcPct val="90000"/>
              </a:lnSpc>
              <a:spcAft>
                <a:spcPts val="0"/>
              </a:spcAft>
              <a:defRPr/>
            </a:pPr>
            <a:r>
              <a:rPr lang="en-US" altLang="en-US" sz="2400" dirty="0">
                <a:solidFill>
                  <a:srgbClr val="000000"/>
                </a:solidFill>
                <a:latin typeface="Arial" panose="020B0604020202020204" pitchFamily="34" charset="0"/>
                <a:cs typeface="Arial" panose="020B0604020202020204" pitchFamily="34" charset="0"/>
              </a:rPr>
              <a:t>Describe, data source, ID strategy, main findings</a:t>
            </a:r>
          </a:p>
          <a:p>
            <a:pPr marL="342900" lvl="1" indent="0" defTabSz="342900" fontAlgn="auto">
              <a:lnSpc>
                <a:spcPct val="90000"/>
              </a:lnSpc>
              <a:spcAft>
                <a:spcPts val="0"/>
              </a:spcAft>
              <a:buNone/>
              <a:defRPr/>
            </a:pPr>
            <a:r>
              <a:rPr lang="en-US" altLang="en-US" sz="1500" dirty="0">
                <a:solidFill>
                  <a:srgbClr val="000000"/>
                </a:solidFill>
                <a:latin typeface="Arial" panose="020B0604020202020204" pitchFamily="34" charset="0"/>
                <a:cs typeface="Arial" panose="020B0604020202020204" pitchFamily="34" charset="0"/>
              </a:rPr>
              <a:t> </a:t>
            </a:r>
            <a:endParaRPr lang="en-US" altLang="en-US" sz="1200" dirty="0">
              <a:solidFill>
                <a:srgbClr val="000000"/>
              </a:solidFill>
              <a:latin typeface="Arial" panose="020B0604020202020204" pitchFamily="34" charset="0"/>
              <a:cs typeface="Arial" panose="020B0604020202020204" pitchFamily="34" charset="0"/>
            </a:endParaRPr>
          </a:p>
          <a:p>
            <a:pPr marL="257175" indent="-257175" defTabSz="342900" fontAlgn="auto">
              <a:lnSpc>
                <a:spcPct val="90000"/>
              </a:lnSpc>
              <a:spcAft>
                <a:spcPts val="0"/>
              </a:spcAft>
              <a:defRPr/>
            </a:pPr>
            <a:r>
              <a:rPr lang="en-US" altLang="en-US" dirty="0">
                <a:solidFill>
                  <a:srgbClr val="000000"/>
                </a:solidFill>
                <a:latin typeface="Arial" panose="020B0604020202020204" pitchFamily="34" charset="0"/>
                <a:cs typeface="Arial" panose="020B0604020202020204" pitchFamily="34" charset="0"/>
              </a:rPr>
              <a:t>What is the bottom line?</a:t>
            </a:r>
          </a:p>
          <a:p>
            <a:pPr marL="557213" lvl="1" indent="-214313" defTabSz="342900" fontAlgn="auto">
              <a:lnSpc>
                <a:spcPct val="90000"/>
              </a:lnSpc>
              <a:spcAft>
                <a:spcPts val="0"/>
              </a:spcAft>
              <a:defRPr/>
            </a:pPr>
            <a:r>
              <a:rPr lang="en-US" altLang="en-US" sz="2400" dirty="0">
                <a:solidFill>
                  <a:srgbClr val="000000"/>
                </a:solidFill>
                <a:latin typeface="Arial" panose="020B0604020202020204" pitchFamily="34" charset="0"/>
                <a:cs typeface="Arial" panose="020B0604020202020204" pitchFamily="34" charset="0"/>
              </a:rPr>
              <a:t>Describe the importance of the contribution and shortcomings </a:t>
            </a:r>
          </a:p>
          <a:p>
            <a:pPr marL="342900" lvl="1" indent="0" defTabSz="342900" fontAlgn="auto">
              <a:lnSpc>
                <a:spcPct val="90000"/>
              </a:lnSpc>
              <a:spcAft>
                <a:spcPts val="0"/>
              </a:spcAft>
              <a:buNone/>
              <a:defRPr/>
            </a:pPr>
            <a:endParaRPr lang="en-US" altLang="en-US" sz="2100" dirty="0">
              <a:solidFill>
                <a:srgbClr val="000000"/>
              </a:solidFill>
              <a:latin typeface="Palatino Linotype" panose="02040502050505030304" pitchFamily="18" charset="0"/>
              <a:cs typeface="Arial" panose="020B0604020202020204" pitchFamily="34" charset="0"/>
            </a:endParaRPr>
          </a:p>
          <a:p>
            <a:pPr marL="342900" lvl="1" indent="0" defTabSz="342900" fontAlgn="auto">
              <a:lnSpc>
                <a:spcPct val="90000"/>
              </a:lnSpc>
              <a:spcAft>
                <a:spcPts val="0"/>
              </a:spcAft>
              <a:buNone/>
              <a:defRPr/>
            </a:pPr>
            <a:endParaRPr lang="en-US" altLang="en-US" sz="1500" dirty="0">
              <a:solidFill>
                <a:srgbClr val="000000"/>
              </a:solidFill>
              <a:latin typeface="Arial" panose="020B0604020202020204" pitchFamily="34" charset="0"/>
              <a:cs typeface="Arial" panose="020B0604020202020204" pitchFamily="34" charset="0"/>
            </a:endParaRPr>
          </a:p>
          <a:p>
            <a:pPr marL="557213" lvl="1" indent="-214313" defTabSz="342900" fontAlgn="auto">
              <a:lnSpc>
                <a:spcPct val="90000"/>
              </a:lnSpc>
              <a:spcAft>
                <a:spcPts val="0"/>
              </a:spcAft>
              <a:defRPr/>
            </a:pPr>
            <a:endParaRPr lang="en-US" altLang="en-US" sz="1500" dirty="0">
              <a:solidFill>
                <a:srgbClr val="000000"/>
              </a:solidFill>
              <a:latin typeface="Arial" panose="020B0604020202020204" pitchFamily="34" charset="0"/>
              <a:cs typeface="Arial" panose="020B0604020202020204" pitchFamily="34" charset="0"/>
            </a:endParaRPr>
          </a:p>
          <a:p>
            <a:pPr marL="557213" lvl="1" indent="-214313" defTabSz="342900" fontAlgn="auto">
              <a:lnSpc>
                <a:spcPct val="90000"/>
              </a:lnSpc>
              <a:spcAft>
                <a:spcPts val="0"/>
              </a:spcAft>
              <a:defRPr/>
            </a:pPr>
            <a:endParaRPr lang="en-US" altLang="en-US" sz="2100" dirty="0">
              <a:solidFill>
                <a:srgbClr val="000000"/>
              </a:solidFill>
              <a:latin typeface="Arial" panose="020B0604020202020204" pitchFamily="34" charset="0"/>
              <a:cs typeface="Arial" panose="020B0604020202020204" pitchFamily="34" charset="0"/>
            </a:endParaRPr>
          </a:p>
          <a:p>
            <a:pPr marL="257175" indent="-257175" defTabSz="342900" fontAlgn="auto">
              <a:lnSpc>
                <a:spcPct val="90000"/>
              </a:lnSpc>
              <a:spcAft>
                <a:spcPts val="0"/>
              </a:spcAft>
              <a:defRPr/>
            </a:pPr>
            <a:endParaRPr lang="en-US" altLang="en-US" sz="2100" dirty="0">
              <a:solidFill>
                <a:srgbClr val="000000"/>
              </a:solidFill>
              <a:latin typeface="Arial" panose="020B0604020202020204" pitchFamily="34" charset="0"/>
              <a:cs typeface="Arial" panose="020B0604020202020204" pitchFamily="34" charset="0"/>
            </a:endParaRPr>
          </a:p>
          <a:p>
            <a:pPr marL="342900" lvl="1" indent="0" defTabSz="342900" fontAlgn="auto">
              <a:lnSpc>
                <a:spcPct val="90000"/>
              </a:lnSpc>
              <a:spcAft>
                <a:spcPts val="0"/>
              </a:spcAft>
              <a:buNone/>
              <a:defRPr/>
            </a:pPr>
            <a:endParaRPr lang="en-US" altLang="en-US" sz="1500" dirty="0">
              <a:solidFill>
                <a:srgbClr val="000000"/>
              </a:solidFill>
              <a:latin typeface="Arial" panose="020B0604020202020204" pitchFamily="34" charset="0"/>
              <a:cs typeface="Arial" panose="020B0604020202020204" pitchFamily="34" charset="0"/>
            </a:endParaRPr>
          </a:p>
          <a:p>
            <a:pPr marL="342900" lvl="1" indent="0" defTabSz="342900" fontAlgn="auto">
              <a:lnSpc>
                <a:spcPct val="90000"/>
              </a:lnSpc>
              <a:spcAft>
                <a:spcPts val="0"/>
              </a:spcAft>
              <a:buNone/>
              <a:defRPr/>
            </a:pPr>
            <a:endParaRPr lang="en-US" altLang="en-US" sz="2100" dirty="0">
              <a:solidFill>
                <a:srgbClr val="000000"/>
              </a:solidFill>
              <a:latin typeface="Arial" panose="020B0604020202020204" pitchFamily="34" charset="0"/>
              <a:cs typeface="Arial" panose="020B0604020202020204" pitchFamily="34" charset="0"/>
            </a:endParaRPr>
          </a:p>
          <a:p>
            <a:pPr marL="257175" indent="-257175" defTabSz="342900" fontAlgn="auto">
              <a:lnSpc>
                <a:spcPct val="90000"/>
              </a:lnSpc>
              <a:spcAft>
                <a:spcPts val="0"/>
              </a:spcAft>
              <a:defRPr/>
            </a:pPr>
            <a:endParaRPr lang="en-US" altLang="en-US" sz="1500" dirty="0">
              <a:solidFill>
                <a:srgbClr val="000000"/>
              </a:solidFill>
              <a:latin typeface="Arial" pitchFamily="34" charset="0"/>
            </a:endParaRPr>
          </a:p>
        </p:txBody>
      </p:sp>
    </p:spTree>
    <p:extLst>
      <p:ext uri="{BB962C8B-B14F-4D97-AF65-F5344CB8AC3E}">
        <p14:creationId xmlns:p14="http://schemas.microsoft.com/office/powerpoint/2010/main" val="1806830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877E3AA-6436-413A-BB2D-5DC67313BE6B}"/>
              </a:ext>
            </a:extLst>
          </p:cNvPr>
          <p:cNvSpPr txBox="1"/>
          <p:nvPr/>
        </p:nvSpPr>
        <p:spPr>
          <a:xfrm>
            <a:off x="332106" y="1295400"/>
            <a:ext cx="8763000" cy="2445991"/>
          </a:xfrm>
          <a:prstGeom prst="rect">
            <a:avLst/>
          </a:prstGeom>
          <a:noFill/>
        </p:spPr>
        <p:txBody>
          <a:bodyPr wrap="square">
            <a:spAutoFit/>
          </a:bodyPr>
          <a:lstStyle/>
          <a:p>
            <a:pPr marL="0" marR="0" lvl="0" indent="0" algn="l" defTabSz="914400" rtl="0" eaLnBrk="1" fontAlgn="base" latinLnBrk="0" hangingPunct="1">
              <a:lnSpc>
                <a:spcPct val="150000"/>
              </a:lnSpc>
              <a:spcBef>
                <a:spcPts val="0"/>
              </a:spcBef>
              <a:spcAft>
                <a:spcPts val="0"/>
              </a:spcAft>
              <a:buClrTx/>
              <a:buSzTx/>
              <a:buFontTx/>
              <a:buNone/>
              <a:tabLst/>
              <a:defRPr/>
            </a:pPr>
            <a:r>
              <a:rPr kumimoji="0" lang="en-US" sz="2400" b="1" i="0" u="sng"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Current:</a:t>
            </a:r>
          </a:p>
          <a:p>
            <a:pPr marL="0" marR="0" lvl="0" indent="0" algn="l" defTabSz="914400" rtl="0" eaLnBrk="1" fontAlgn="base"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Editorial Board, </a:t>
            </a:r>
            <a:r>
              <a:rPr kumimoji="0" lang="en-US" sz="24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American Journal of Health Economics</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2023-</a:t>
            </a:r>
            <a:endParaRPr kumimoji="0" lang="es-ES" sz="2400" b="0" i="0" u="none" strike="noStrike" kern="1200" cap="none" spc="0" normalizeH="0" baseline="0" noProof="0" dirty="0">
              <a:ln>
                <a:noFill/>
              </a:ln>
              <a:solidFill>
                <a:prstClr val="black"/>
              </a:solidFill>
              <a:effectLst/>
              <a:uLnTx/>
              <a:uFillTx/>
              <a:latin typeface="Courier"/>
              <a:ea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50000"/>
              </a:lnSpc>
              <a:spcBef>
                <a:spcPts val="0"/>
              </a:spcBef>
              <a:spcAft>
                <a:spcPts val="0"/>
              </a:spcAft>
              <a:buClrTx/>
              <a:buSzTx/>
              <a:buFontTx/>
              <a:buNone/>
              <a:tabLst/>
              <a:defRPr/>
            </a:pPr>
            <a:endParaRPr kumimoji="0" lang="en-US" sz="8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50000"/>
              </a:lnSpc>
              <a:spcBef>
                <a:spcPts val="0"/>
              </a:spcBef>
              <a:spcAft>
                <a:spcPts val="0"/>
              </a:spcAft>
              <a:buClrTx/>
              <a:buSzTx/>
              <a:buFontTx/>
              <a:buNone/>
              <a:tabLst/>
              <a:defRPr/>
            </a:pPr>
            <a:r>
              <a:rPr kumimoji="0" lang="en-US" sz="2400" b="1" i="0" u="sng"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Past:</a:t>
            </a:r>
          </a:p>
          <a:p>
            <a:pPr marL="0" marR="0" lvl="0" indent="0" algn="l" defTabSz="914400" rtl="0" eaLnBrk="1" fontAlgn="base"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Coeditor, </a:t>
            </a:r>
            <a:r>
              <a:rPr kumimoji="0" lang="en-US" sz="24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Economic Inquiry</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2018-2023</a:t>
            </a:r>
            <a:endParaRPr kumimoji="0" lang="es-ES" sz="2400" b="0" i="0" u="none" strike="noStrike" kern="1200" cap="none" spc="0" normalizeH="0" baseline="0" noProof="0" dirty="0">
              <a:ln>
                <a:noFill/>
              </a:ln>
              <a:solidFill>
                <a:prstClr val="black"/>
              </a:solidFill>
              <a:effectLst/>
              <a:uLnTx/>
              <a:uFillTx/>
              <a:latin typeface="Courier"/>
              <a:ea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90DF1D52-C244-4F11-8E5F-82403E529FF5}"/>
              </a:ext>
            </a:extLst>
          </p:cNvPr>
          <p:cNvSpPr/>
          <p:nvPr/>
        </p:nvSpPr>
        <p:spPr>
          <a:xfrm>
            <a:off x="1119773" y="457200"/>
            <a:ext cx="6904454" cy="535531"/>
          </a:xfrm>
          <a:prstGeom prst="rect">
            <a:avLst/>
          </a:prstGeom>
        </p:spPr>
        <p:txBody>
          <a:bodyPr wrap="none">
            <a:spAutoFit/>
          </a:bodyPr>
          <a:lstStyle/>
          <a:p>
            <a:pPr marL="0" marR="0" lvl="0" indent="0" algn="ctr" defTabSz="914400" rtl="0" eaLnBrk="0" fontAlgn="auto" latinLnBrk="0" hangingPunct="0">
              <a:lnSpc>
                <a:spcPct val="80000"/>
              </a:lnSpc>
              <a:spcBef>
                <a:spcPct val="20000"/>
              </a:spcBef>
              <a:spcAft>
                <a:spcPts val="0"/>
              </a:spcAft>
              <a:buClrTx/>
              <a:buSzTx/>
              <a:buFontTx/>
              <a:buNone/>
              <a:tabLst/>
              <a:defRPr/>
            </a:pPr>
            <a:r>
              <a:rPr kumimoji="0" lang="en-US" altLang="en-US" sz="3600" b="1" i="0" u="none" strike="noStrike" kern="0" cap="none" spc="0" normalizeH="0" baseline="0" noProof="0" dirty="0">
                <a:ln>
                  <a:noFill/>
                </a:ln>
                <a:solidFill>
                  <a:prstClr val="black"/>
                </a:solidFill>
                <a:effectLst/>
                <a:uLnTx/>
                <a:uFillTx/>
                <a:latin typeface="Arial" pitchFamily="34" charset="0"/>
                <a:ea typeface="+mn-ea"/>
                <a:cs typeface="Arial" pitchFamily="34" charset="0"/>
                <a:sym typeface="Symbol" panose="05050102010706020507" pitchFamily="18" charset="2"/>
              </a:rPr>
              <a:t>Mark’s experience as an editor</a:t>
            </a:r>
          </a:p>
        </p:txBody>
      </p:sp>
    </p:spTree>
    <p:extLst>
      <p:ext uri="{BB962C8B-B14F-4D97-AF65-F5344CB8AC3E}">
        <p14:creationId xmlns:p14="http://schemas.microsoft.com/office/powerpoint/2010/main" val="3539620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78332D4-DCD9-14F4-228A-AC3A3D0BCA3B}"/>
              </a:ext>
            </a:extLst>
          </p:cNvPr>
          <p:cNvSpPr/>
          <p:nvPr/>
        </p:nvSpPr>
        <p:spPr>
          <a:xfrm>
            <a:off x="1600200" y="609600"/>
            <a:ext cx="5372100" cy="535531"/>
          </a:xfrm>
          <a:prstGeom prst="rect">
            <a:avLst/>
          </a:prstGeom>
        </p:spPr>
        <p:txBody>
          <a:bodyPr wrap="square">
            <a:spAutoFit/>
          </a:bodyPr>
          <a:lstStyle/>
          <a:p>
            <a:pPr marL="0" marR="0" lvl="0" indent="0" algn="ctr" defTabSz="685800" rtl="0" eaLnBrk="0" fontAlgn="auto" latinLnBrk="0" hangingPunct="0">
              <a:lnSpc>
                <a:spcPct val="80000"/>
              </a:lnSpc>
              <a:spcBef>
                <a:spcPct val="20000"/>
              </a:spcBef>
              <a:spcAft>
                <a:spcPts val="0"/>
              </a:spcAft>
              <a:buClrTx/>
              <a:buSzTx/>
              <a:buFontTx/>
              <a:buNone/>
              <a:tabLst/>
              <a:defRPr/>
            </a:pPr>
            <a:r>
              <a:rPr kumimoji="0" lang="en-US" altLang="en-US" sz="3600" b="1" i="0" u="none" strike="noStrike" kern="0" cap="none" spc="0" normalizeH="0" baseline="0" noProof="0" dirty="0">
                <a:ln>
                  <a:noFill/>
                </a:ln>
                <a:solidFill>
                  <a:prstClr val="black"/>
                </a:solidFill>
                <a:effectLst/>
                <a:uLnTx/>
                <a:uFillTx/>
                <a:latin typeface="Arial" pitchFamily="34" charset="0"/>
                <a:ea typeface="+mn-ea"/>
                <a:cs typeface="Arial" pitchFamily="34" charset="0"/>
                <a:sym typeface="Symbol" panose="05050102010706020507" pitchFamily="18" charset="2"/>
              </a:rPr>
              <a:t>Your report</a:t>
            </a:r>
          </a:p>
        </p:txBody>
      </p:sp>
      <p:sp>
        <p:nvSpPr>
          <p:cNvPr id="4" name="Rectangle 3">
            <a:extLst>
              <a:ext uri="{FF2B5EF4-FFF2-40B4-BE49-F238E27FC236}">
                <a16:creationId xmlns:a16="http://schemas.microsoft.com/office/drawing/2014/main" id="{D8CC72C5-04C1-B65C-C231-7E2CCB27270C}"/>
              </a:ext>
            </a:extLst>
          </p:cNvPr>
          <p:cNvSpPr txBox="1">
            <a:spLocks/>
          </p:cNvSpPr>
          <p:nvPr/>
        </p:nvSpPr>
        <p:spPr>
          <a:xfrm>
            <a:off x="1066800" y="1371600"/>
            <a:ext cx="7448550" cy="2916522"/>
          </a:xfrm>
          <a:prstGeom prst="rect">
            <a:avLst/>
          </a:prstGeom>
        </p:spPr>
        <p:txBody>
          <a:bodyPr vert="horz" lIns="68580" tIns="34290" rIns="68580" bIns="3429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1" indent="0" algn="l" defTabSz="342900" rtl="0" eaLnBrk="1" fontAlgn="auto" latinLnBrk="0" hangingPunct="1">
              <a:lnSpc>
                <a:spcPct val="90000"/>
              </a:lnSpc>
              <a:spcBef>
                <a:spcPct val="20000"/>
              </a:spcBef>
              <a:spcAft>
                <a:spcPts val="0"/>
              </a:spcAft>
              <a:buClrTx/>
              <a:buSzTx/>
              <a:buFont typeface="Arial"/>
              <a:buNone/>
              <a:tabLst/>
              <a:defRPr/>
            </a:pPr>
            <a:endParaRPr kumimoji="0" lang="en-US" altLang="en-US" sz="21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Arial" panose="020B0604020202020204" pitchFamily="34" charset="0"/>
            </a:endParaRPr>
          </a:p>
          <a:p>
            <a:pPr marL="257175" marR="0" lvl="0" indent="-257175" algn="l" defTabSz="342900" rtl="0" eaLnBrk="1" fontAlgn="auto" latinLnBrk="0" hangingPunct="1">
              <a:lnSpc>
                <a:spcPct val="90000"/>
              </a:lnSpc>
              <a:spcBef>
                <a:spcPct val="20000"/>
              </a:spcBef>
              <a:spcAft>
                <a:spcPts val="0"/>
              </a:spcAft>
              <a:buClrTx/>
              <a:buSzTx/>
              <a:buFont typeface="Arial"/>
              <a:buChar char="•"/>
              <a:tabLst/>
              <a:defRPr/>
            </a:pPr>
            <a:r>
              <a:rPr kumimoji="0" lang="en-US" altLang="en-US"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Number your points</a:t>
            </a:r>
          </a:p>
          <a:p>
            <a:pPr marL="557213" marR="0" lvl="1" indent="-214313" algn="l" defTabSz="342900" rtl="0" eaLnBrk="1" fontAlgn="auto" latinLnBrk="0" hangingPunct="1">
              <a:lnSpc>
                <a:spcPct val="90000"/>
              </a:lnSpc>
              <a:spcBef>
                <a:spcPct val="20000"/>
              </a:spcBef>
              <a:spcAft>
                <a:spcPts val="0"/>
              </a:spcAft>
              <a:buClrTx/>
              <a:buSzTx/>
              <a:buFont typeface="Arial"/>
              <a:buChar char="–"/>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Numbering provides structure/guidance</a:t>
            </a:r>
          </a:p>
          <a:p>
            <a:pPr marL="1028700" marR="0" lvl="2" indent="-342900" algn="l" defTabSz="342900" rtl="0" eaLnBrk="1" fontAlgn="auto" latinLnBrk="0" hangingPunct="1">
              <a:lnSpc>
                <a:spcPct val="90000"/>
              </a:lnSpc>
              <a:spcBef>
                <a:spcPct val="20000"/>
              </a:spcBef>
              <a:spcAft>
                <a:spcPts val="0"/>
              </a:spcAft>
              <a:buClrTx/>
              <a:buSzTx/>
              <a:buFont typeface="Courier New" panose="02070309020205020404" pitchFamily="49" charset="0"/>
              <a:buChar char="o"/>
              <a:tabLst/>
              <a:defRPr/>
            </a:pPr>
            <a:r>
              <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Major comments questions, and suggestions</a:t>
            </a:r>
          </a:p>
          <a:p>
            <a:pPr marL="1028700" marR="0" lvl="2" indent="-342900" algn="l" defTabSz="342900" rtl="0" eaLnBrk="1" fontAlgn="auto" latinLnBrk="0" hangingPunct="1">
              <a:lnSpc>
                <a:spcPct val="90000"/>
              </a:lnSpc>
              <a:spcBef>
                <a:spcPct val="20000"/>
              </a:spcBef>
              <a:spcAft>
                <a:spcPts val="0"/>
              </a:spcAft>
              <a:buClrTx/>
              <a:buSzTx/>
              <a:buFont typeface="Courier New" panose="02070309020205020404" pitchFamily="49" charset="0"/>
              <a:buChar char="o"/>
              <a:tabLst/>
              <a:defRPr/>
            </a:pPr>
            <a:r>
              <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Minor comments, questions, and suggestions</a:t>
            </a:r>
          </a:p>
          <a:p>
            <a:pPr marL="685800" marR="0" lvl="2" indent="0" algn="l" defTabSz="342900" rtl="0" eaLnBrk="1" fontAlgn="auto" latinLnBrk="0" hangingPunct="1">
              <a:lnSpc>
                <a:spcPct val="90000"/>
              </a:lnSpc>
              <a:spcBef>
                <a:spcPct val="20000"/>
              </a:spcBef>
              <a:spcAft>
                <a:spcPts val="0"/>
              </a:spcAft>
              <a:buClrTx/>
              <a:buSzTx/>
              <a:buFont typeface="Arial"/>
              <a:buNone/>
              <a:tabLst/>
              <a:defRPr/>
            </a:pPr>
            <a:endPar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a:p>
            <a:pPr marL="257175" marR="0" lvl="0" indent="-257175" algn="l" defTabSz="342900" rtl="0" eaLnBrk="1" fontAlgn="auto" latinLnBrk="0" hangingPunct="1">
              <a:lnSpc>
                <a:spcPct val="90000"/>
              </a:lnSpc>
              <a:spcBef>
                <a:spcPct val="20000"/>
              </a:spcBef>
              <a:spcAft>
                <a:spcPts val="0"/>
              </a:spcAft>
              <a:buClrTx/>
              <a:buSzTx/>
              <a:buFont typeface="Arial"/>
              <a:buChar char="•"/>
              <a:tabLst/>
              <a:defRPr/>
            </a:pPr>
            <a:r>
              <a:rPr kumimoji="0" lang="en-US" altLang="en-US"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Be constructive</a:t>
            </a:r>
          </a:p>
          <a:p>
            <a:pPr marL="557213" marR="0" lvl="1" indent="-214313" algn="l" defTabSz="342900" rtl="0" eaLnBrk="1" fontAlgn="auto" latinLnBrk="0" hangingPunct="1">
              <a:lnSpc>
                <a:spcPct val="90000"/>
              </a:lnSpc>
              <a:spcBef>
                <a:spcPct val="20000"/>
              </a:spcBef>
              <a:spcAft>
                <a:spcPts val="0"/>
              </a:spcAft>
              <a:buClrTx/>
              <a:buSzTx/>
              <a:buFont typeface="Arial"/>
              <a:buChar char="–"/>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Your job is not to impress the editor</a:t>
            </a:r>
          </a:p>
          <a:p>
            <a:pPr marL="557213" marR="0" lvl="1" indent="-214313" algn="l" defTabSz="342900" rtl="0" eaLnBrk="1" fontAlgn="auto" latinLnBrk="0" hangingPunct="1">
              <a:lnSpc>
                <a:spcPct val="90000"/>
              </a:lnSpc>
              <a:spcBef>
                <a:spcPct val="20000"/>
              </a:spcBef>
              <a:spcAft>
                <a:spcPts val="0"/>
              </a:spcAft>
              <a:buClrTx/>
              <a:buSzTx/>
              <a:buFont typeface="Arial"/>
              <a:buChar char="–"/>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Ask if you’re not certain</a:t>
            </a:r>
          </a:p>
          <a:p>
            <a:pPr marL="557213" marR="0" lvl="1" indent="-214313" algn="l" defTabSz="342900" rtl="0" eaLnBrk="1" fontAlgn="auto" latinLnBrk="0" hangingPunct="1">
              <a:lnSpc>
                <a:spcPct val="90000"/>
              </a:lnSpc>
              <a:spcBef>
                <a:spcPct val="20000"/>
              </a:spcBef>
              <a:spcAft>
                <a:spcPts val="0"/>
              </a:spcAft>
              <a:buClrTx/>
              <a:buSzTx/>
              <a:buFont typeface="Arial"/>
              <a:buChar char="–"/>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Try not to stargaze</a:t>
            </a:r>
          </a:p>
          <a:p>
            <a:pPr marL="342900" marR="0" lvl="1" indent="0" algn="l" defTabSz="342900" rtl="0" eaLnBrk="1" fontAlgn="auto" latinLnBrk="0" hangingPunct="1">
              <a:lnSpc>
                <a:spcPct val="90000"/>
              </a:lnSpc>
              <a:spcBef>
                <a:spcPct val="20000"/>
              </a:spcBef>
              <a:spcAft>
                <a:spcPts val="0"/>
              </a:spcAft>
              <a:buClrTx/>
              <a:buSzTx/>
              <a:buFont typeface="Arial"/>
              <a:buNone/>
              <a:tabLst/>
              <a:defRPr/>
            </a:pPr>
            <a:endParaRPr kumimoji="0" lang="en-US" altLang="en-US" sz="15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557213" marR="0" lvl="1" indent="-214313" algn="l" defTabSz="342900" rtl="0" eaLnBrk="1" fontAlgn="auto" latinLnBrk="0" hangingPunct="1">
              <a:lnSpc>
                <a:spcPct val="90000"/>
              </a:lnSpc>
              <a:spcBef>
                <a:spcPct val="20000"/>
              </a:spcBef>
              <a:spcAft>
                <a:spcPts val="0"/>
              </a:spcAft>
              <a:buClrTx/>
              <a:buSzTx/>
              <a:buFont typeface="Arial"/>
              <a:buChar char="–"/>
              <a:tabLst/>
              <a:defRPr/>
            </a:pPr>
            <a:endParaRPr kumimoji="0" lang="en-US" altLang="en-US" sz="15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557213" marR="0" lvl="1" indent="-214313" algn="l" defTabSz="342900" rtl="0" eaLnBrk="1" fontAlgn="auto" latinLnBrk="0" hangingPunct="1">
              <a:lnSpc>
                <a:spcPct val="90000"/>
              </a:lnSpc>
              <a:spcBef>
                <a:spcPct val="20000"/>
              </a:spcBef>
              <a:spcAft>
                <a:spcPts val="0"/>
              </a:spcAft>
              <a:buClrTx/>
              <a:buSzTx/>
              <a:buFont typeface="Arial"/>
              <a:buChar char="–"/>
              <a:tabLst/>
              <a:defRPr/>
            </a:pPr>
            <a:endParaRPr kumimoji="0" lang="en-US" altLang="en-US" sz="21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57175" marR="0" lvl="0" indent="-257175" algn="l" defTabSz="342900" rtl="0" eaLnBrk="1" fontAlgn="auto" latinLnBrk="0" hangingPunct="1">
              <a:lnSpc>
                <a:spcPct val="90000"/>
              </a:lnSpc>
              <a:spcBef>
                <a:spcPct val="20000"/>
              </a:spcBef>
              <a:spcAft>
                <a:spcPts val="0"/>
              </a:spcAft>
              <a:buClrTx/>
              <a:buSzTx/>
              <a:buFont typeface="Arial"/>
              <a:buChar char="•"/>
              <a:tabLst/>
              <a:defRPr/>
            </a:pPr>
            <a:endParaRPr kumimoji="0" lang="en-US" altLang="en-US" sz="21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342900" marR="0" lvl="1" indent="0" algn="l" defTabSz="342900" rtl="0" eaLnBrk="1" fontAlgn="auto" latinLnBrk="0" hangingPunct="1">
              <a:lnSpc>
                <a:spcPct val="90000"/>
              </a:lnSpc>
              <a:spcBef>
                <a:spcPct val="20000"/>
              </a:spcBef>
              <a:spcAft>
                <a:spcPts val="0"/>
              </a:spcAft>
              <a:buClrTx/>
              <a:buSzTx/>
              <a:buFont typeface="Arial"/>
              <a:buNone/>
              <a:tabLst/>
              <a:defRPr/>
            </a:pPr>
            <a:endParaRPr kumimoji="0" lang="en-US" altLang="en-US" sz="15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342900" marR="0" lvl="1" indent="0" algn="l" defTabSz="342900" rtl="0" eaLnBrk="1" fontAlgn="auto" latinLnBrk="0" hangingPunct="1">
              <a:lnSpc>
                <a:spcPct val="90000"/>
              </a:lnSpc>
              <a:spcBef>
                <a:spcPct val="20000"/>
              </a:spcBef>
              <a:spcAft>
                <a:spcPts val="0"/>
              </a:spcAft>
              <a:buClrTx/>
              <a:buSzTx/>
              <a:buFont typeface="Arial"/>
              <a:buNone/>
              <a:tabLst/>
              <a:defRPr/>
            </a:pPr>
            <a:endParaRPr kumimoji="0" lang="en-US" altLang="en-US" sz="21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57175" marR="0" lvl="0" indent="-257175" algn="l" defTabSz="342900" rtl="0" eaLnBrk="1" fontAlgn="auto" latinLnBrk="0" hangingPunct="1">
              <a:lnSpc>
                <a:spcPct val="90000"/>
              </a:lnSpc>
              <a:spcBef>
                <a:spcPct val="20000"/>
              </a:spcBef>
              <a:spcAft>
                <a:spcPts val="0"/>
              </a:spcAft>
              <a:buClrTx/>
              <a:buSzTx/>
              <a:buFont typeface="Arial"/>
              <a:buChar char="•"/>
              <a:tabLst/>
              <a:defRPr/>
            </a:pPr>
            <a:endParaRPr kumimoji="0" lang="en-US" altLang="en-US" sz="1500" b="0" i="0" u="none" strike="noStrike" kern="1200" cap="none" spc="0" normalizeH="0" baseline="0" noProof="0" dirty="0">
              <a:ln>
                <a:noFill/>
              </a:ln>
              <a:solidFill>
                <a:srgbClr val="000000"/>
              </a:solidFill>
              <a:effectLst/>
              <a:uLnTx/>
              <a:uFillTx/>
              <a:latin typeface="Arial" pitchFamily="34" charset="0"/>
              <a:ea typeface="+mn-ea"/>
              <a:cs typeface="+mn-cs"/>
            </a:endParaRPr>
          </a:p>
        </p:txBody>
      </p:sp>
    </p:spTree>
    <p:extLst>
      <p:ext uri="{BB962C8B-B14F-4D97-AF65-F5344CB8AC3E}">
        <p14:creationId xmlns:p14="http://schemas.microsoft.com/office/powerpoint/2010/main" val="1073802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78332D4-DCD9-14F4-228A-AC3A3D0BCA3B}"/>
              </a:ext>
            </a:extLst>
          </p:cNvPr>
          <p:cNvSpPr/>
          <p:nvPr/>
        </p:nvSpPr>
        <p:spPr>
          <a:xfrm>
            <a:off x="1752600" y="609600"/>
            <a:ext cx="5372100" cy="535531"/>
          </a:xfrm>
          <a:prstGeom prst="rect">
            <a:avLst/>
          </a:prstGeom>
        </p:spPr>
        <p:txBody>
          <a:bodyPr wrap="square">
            <a:spAutoFit/>
          </a:bodyPr>
          <a:lstStyle/>
          <a:p>
            <a:pPr algn="ctr" defTabSz="685800" eaLnBrk="0" fontAlgn="auto" hangingPunct="0">
              <a:lnSpc>
                <a:spcPct val="80000"/>
              </a:lnSpc>
              <a:spcBef>
                <a:spcPct val="20000"/>
              </a:spcBef>
              <a:spcAft>
                <a:spcPts val="0"/>
              </a:spcAft>
              <a:defRPr/>
            </a:pPr>
            <a:r>
              <a:rPr lang="en-US" altLang="en-US" sz="3600" b="1" kern="0" dirty="0">
                <a:solidFill>
                  <a:prstClr val="black"/>
                </a:solidFill>
                <a:sym typeface="Symbol" panose="05050102010706020507" pitchFamily="18" charset="2"/>
              </a:rPr>
              <a:t>Your report</a:t>
            </a:r>
          </a:p>
        </p:txBody>
      </p:sp>
      <p:sp useBgFill="1">
        <p:nvSpPr>
          <p:cNvPr id="4" name="Rectangle 3">
            <a:extLst>
              <a:ext uri="{FF2B5EF4-FFF2-40B4-BE49-F238E27FC236}">
                <a16:creationId xmlns:a16="http://schemas.microsoft.com/office/drawing/2014/main" id="{D8CC72C5-04C1-B65C-C231-7E2CCB27270C}"/>
              </a:ext>
            </a:extLst>
          </p:cNvPr>
          <p:cNvSpPr txBox="1">
            <a:spLocks/>
          </p:cNvSpPr>
          <p:nvPr/>
        </p:nvSpPr>
        <p:spPr>
          <a:xfrm>
            <a:off x="838200" y="1219200"/>
            <a:ext cx="7772400" cy="2916522"/>
          </a:xfrm>
          <a:prstGeom prst="rect">
            <a:avLst/>
          </a:prstGeom>
        </p:spPr>
        <p:txBody>
          <a:bodyPr vert="horz" lIns="68580" tIns="34290" rIns="68580" bIns="3429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lvl="1" indent="0" defTabSz="342900" fontAlgn="auto">
              <a:lnSpc>
                <a:spcPct val="90000"/>
              </a:lnSpc>
              <a:spcAft>
                <a:spcPts val="0"/>
              </a:spcAft>
              <a:buNone/>
              <a:defRPr/>
            </a:pPr>
            <a:endParaRPr lang="en-US" altLang="en-US" sz="1500" dirty="0">
              <a:solidFill>
                <a:srgbClr val="000000"/>
              </a:solidFill>
              <a:latin typeface="Arial" panose="020B0604020202020204" pitchFamily="34" charset="0"/>
              <a:cs typeface="Arial" panose="020B0604020202020204" pitchFamily="34" charset="0"/>
            </a:endParaRPr>
          </a:p>
          <a:p>
            <a:pPr marL="257175" indent="-257175" defTabSz="342900" fontAlgn="auto">
              <a:lnSpc>
                <a:spcPct val="90000"/>
              </a:lnSpc>
              <a:spcAft>
                <a:spcPts val="0"/>
              </a:spcAft>
              <a:defRPr/>
            </a:pPr>
            <a:r>
              <a:rPr lang="en-US" altLang="en-US" dirty="0">
                <a:solidFill>
                  <a:srgbClr val="000000"/>
                </a:solidFill>
                <a:latin typeface="Arial" panose="020B0604020202020204" pitchFamily="34" charset="0"/>
                <a:cs typeface="Arial" panose="020B0604020202020204" pitchFamily="34" charset="0"/>
              </a:rPr>
              <a:t>Try to keep the report to one or two pages</a:t>
            </a:r>
          </a:p>
          <a:p>
            <a:pPr marL="557213" lvl="1" indent="-214313" defTabSz="342900" fontAlgn="auto">
              <a:lnSpc>
                <a:spcPct val="90000"/>
              </a:lnSpc>
              <a:spcAft>
                <a:spcPts val="0"/>
              </a:spcAft>
              <a:defRPr/>
            </a:pPr>
            <a:r>
              <a:rPr lang="en-US" altLang="en-US" sz="2400" dirty="0">
                <a:solidFill>
                  <a:srgbClr val="000000"/>
                </a:solidFill>
                <a:latin typeface="Arial" panose="020B0604020202020204" pitchFamily="34" charset="0"/>
                <a:cs typeface="Arial" panose="020B0604020202020204" pitchFamily="34" charset="0"/>
              </a:rPr>
              <a:t>If you are recommending revisions, your report will usually be longer than if you are recommending rejection</a:t>
            </a:r>
          </a:p>
          <a:p>
            <a:pPr marL="857250" lvl="2" indent="-171450" defTabSz="342900" fontAlgn="auto">
              <a:lnSpc>
                <a:spcPct val="90000"/>
              </a:lnSpc>
              <a:spcAft>
                <a:spcPts val="0"/>
              </a:spcAft>
              <a:buFont typeface="Courier New" panose="02070309020205020404" pitchFamily="49" charset="0"/>
              <a:buChar char="o"/>
              <a:defRPr/>
            </a:pPr>
            <a:r>
              <a:rPr lang="en-US" altLang="en-US" sz="2000" dirty="0">
                <a:solidFill>
                  <a:srgbClr val="000000"/>
                </a:solidFill>
                <a:latin typeface="Arial" panose="020B0604020202020204" pitchFamily="34" charset="0"/>
                <a:cs typeface="Arial" panose="020B0604020202020204" pitchFamily="34" charset="0"/>
              </a:rPr>
              <a:t>In general, 5-page reports are useless</a:t>
            </a:r>
          </a:p>
          <a:p>
            <a:pPr marL="557213" lvl="1" indent="-214313" defTabSz="342900" fontAlgn="auto">
              <a:lnSpc>
                <a:spcPct val="90000"/>
              </a:lnSpc>
              <a:spcAft>
                <a:spcPts val="0"/>
              </a:spcAft>
              <a:defRPr/>
            </a:pPr>
            <a:endParaRPr lang="en-US" altLang="en-US" sz="2100" dirty="0">
              <a:solidFill>
                <a:srgbClr val="000000"/>
              </a:solidFill>
              <a:latin typeface="Arial" panose="020B0604020202020204" pitchFamily="34" charset="0"/>
              <a:cs typeface="Arial" panose="020B0604020202020204" pitchFamily="34" charset="0"/>
            </a:endParaRPr>
          </a:p>
          <a:p>
            <a:pPr marL="257175" indent="-257175" defTabSz="342900" fontAlgn="auto">
              <a:lnSpc>
                <a:spcPct val="90000"/>
              </a:lnSpc>
              <a:spcAft>
                <a:spcPts val="0"/>
              </a:spcAft>
              <a:defRPr/>
            </a:pPr>
            <a:endParaRPr lang="en-US" altLang="en-US" sz="2100" dirty="0">
              <a:solidFill>
                <a:srgbClr val="000000"/>
              </a:solidFill>
              <a:latin typeface="Arial" panose="020B0604020202020204" pitchFamily="34" charset="0"/>
              <a:cs typeface="Arial" panose="020B0604020202020204" pitchFamily="34" charset="0"/>
            </a:endParaRPr>
          </a:p>
          <a:p>
            <a:pPr marL="342900" lvl="1" indent="0" defTabSz="342900" fontAlgn="auto">
              <a:lnSpc>
                <a:spcPct val="90000"/>
              </a:lnSpc>
              <a:spcAft>
                <a:spcPts val="0"/>
              </a:spcAft>
              <a:buNone/>
              <a:defRPr/>
            </a:pPr>
            <a:endParaRPr lang="en-US" altLang="en-US" sz="1500" dirty="0">
              <a:solidFill>
                <a:srgbClr val="000000"/>
              </a:solidFill>
              <a:latin typeface="Arial" panose="020B0604020202020204" pitchFamily="34" charset="0"/>
              <a:cs typeface="Arial" panose="020B0604020202020204" pitchFamily="34" charset="0"/>
            </a:endParaRPr>
          </a:p>
          <a:p>
            <a:pPr marL="342900" lvl="1" indent="0" defTabSz="342900" fontAlgn="auto">
              <a:lnSpc>
                <a:spcPct val="90000"/>
              </a:lnSpc>
              <a:spcAft>
                <a:spcPts val="0"/>
              </a:spcAft>
              <a:buNone/>
              <a:defRPr/>
            </a:pPr>
            <a:endParaRPr lang="en-US" altLang="en-US" sz="2100" dirty="0">
              <a:solidFill>
                <a:srgbClr val="000000"/>
              </a:solidFill>
              <a:latin typeface="Arial" panose="020B0604020202020204" pitchFamily="34" charset="0"/>
              <a:cs typeface="Arial" panose="020B0604020202020204" pitchFamily="34" charset="0"/>
            </a:endParaRPr>
          </a:p>
          <a:p>
            <a:pPr marL="257175" indent="-257175" defTabSz="342900" fontAlgn="auto">
              <a:lnSpc>
                <a:spcPct val="90000"/>
              </a:lnSpc>
              <a:spcAft>
                <a:spcPts val="0"/>
              </a:spcAft>
              <a:defRPr/>
            </a:pPr>
            <a:endParaRPr lang="en-US" altLang="en-US" sz="1500" dirty="0">
              <a:solidFill>
                <a:srgbClr val="000000"/>
              </a:solidFill>
              <a:latin typeface="Arial" pitchFamily="34" charset="0"/>
            </a:endParaRPr>
          </a:p>
        </p:txBody>
      </p:sp>
    </p:spTree>
    <p:extLst>
      <p:ext uri="{BB962C8B-B14F-4D97-AF65-F5344CB8AC3E}">
        <p14:creationId xmlns:p14="http://schemas.microsoft.com/office/powerpoint/2010/main" val="2702370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78332D4-DCD9-14F4-228A-AC3A3D0BCA3B}"/>
              </a:ext>
            </a:extLst>
          </p:cNvPr>
          <p:cNvSpPr/>
          <p:nvPr/>
        </p:nvSpPr>
        <p:spPr>
          <a:xfrm>
            <a:off x="1752600" y="439653"/>
            <a:ext cx="5372100" cy="535531"/>
          </a:xfrm>
          <a:prstGeom prst="rect">
            <a:avLst/>
          </a:prstGeom>
        </p:spPr>
        <p:txBody>
          <a:bodyPr wrap="square">
            <a:spAutoFit/>
          </a:bodyPr>
          <a:lstStyle/>
          <a:p>
            <a:pPr marL="0" marR="0" lvl="0" indent="0" algn="ctr" defTabSz="685800" rtl="0" eaLnBrk="0" fontAlgn="auto" latinLnBrk="0" hangingPunct="0">
              <a:lnSpc>
                <a:spcPct val="80000"/>
              </a:lnSpc>
              <a:spcBef>
                <a:spcPct val="20000"/>
              </a:spcBef>
              <a:spcAft>
                <a:spcPts val="0"/>
              </a:spcAft>
              <a:buClrTx/>
              <a:buSzTx/>
              <a:buFontTx/>
              <a:buNone/>
              <a:tabLst/>
              <a:defRPr/>
            </a:pPr>
            <a:r>
              <a:rPr kumimoji="0" lang="en-US" altLang="en-US" sz="3600" b="1" i="0" u="none" strike="noStrike" kern="0" cap="none" spc="0" normalizeH="0" baseline="0" noProof="0" dirty="0">
                <a:ln>
                  <a:noFill/>
                </a:ln>
                <a:solidFill>
                  <a:prstClr val="black"/>
                </a:solidFill>
                <a:effectLst/>
                <a:uLnTx/>
                <a:uFillTx/>
                <a:latin typeface="Arial" pitchFamily="34" charset="0"/>
                <a:ea typeface="+mn-ea"/>
                <a:cs typeface="Arial" pitchFamily="34" charset="0"/>
                <a:sym typeface="Symbol" panose="05050102010706020507" pitchFamily="18" charset="2"/>
              </a:rPr>
              <a:t>Your report</a:t>
            </a:r>
          </a:p>
        </p:txBody>
      </p:sp>
      <p:sp useBgFill="1">
        <p:nvSpPr>
          <p:cNvPr id="4" name="Rectangle 3">
            <a:extLst>
              <a:ext uri="{FF2B5EF4-FFF2-40B4-BE49-F238E27FC236}">
                <a16:creationId xmlns:a16="http://schemas.microsoft.com/office/drawing/2014/main" id="{D8CC72C5-04C1-B65C-C231-7E2CCB27270C}"/>
              </a:ext>
            </a:extLst>
          </p:cNvPr>
          <p:cNvSpPr txBox="1">
            <a:spLocks/>
          </p:cNvSpPr>
          <p:nvPr/>
        </p:nvSpPr>
        <p:spPr>
          <a:xfrm>
            <a:off x="323850" y="835531"/>
            <a:ext cx="8515350" cy="2916522"/>
          </a:xfrm>
          <a:prstGeom prst="rect">
            <a:avLst/>
          </a:prstGeom>
        </p:spPr>
        <p:txBody>
          <a:bodyPr vert="horz" lIns="68580" tIns="34290" rIns="68580" bIns="3429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1" indent="0" algn="l" defTabSz="342900" rtl="0" eaLnBrk="1" fontAlgn="auto" latinLnBrk="0" hangingPunct="1">
              <a:lnSpc>
                <a:spcPct val="90000"/>
              </a:lnSpc>
              <a:spcBef>
                <a:spcPct val="20000"/>
              </a:spcBef>
              <a:spcAft>
                <a:spcPts val="0"/>
              </a:spcAft>
              <a:buClrTx/>
              <a:buSzTx/>
              <a:buFont typeface="Arial"/>
              <a:buNone/>
              <a:tabLst/>
              <a:defRPr/>
            </a:pPr>
            <a:endParaRPr kumimoji="0" lang="en-US" altLang="en-US" sz="3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57175" marR="0" lvl="0" indent="-257175" algn="l" defTabSz="342900" rtl="0" eaLnBrk="1" fontAlgn="auto" latinLnBrk="0" hangingPunct="1">
              <a:lnSpc>
                <a:spcPct val="90000"/>
              </a:lnSpc>
              <a:spcBef>
                <a:spcPct val="20000"/>
              </a:spcBef>
              <a:spcAft>
                <a:spcPts val="0"/>
              </a:spcAft>
              <a:buClrTx/>
              <a:buSzTx/>
              <a:buFont typeface="Arial"/>
              <a:buChar char="•"/>
              <a:tabLst/>
              <a:defRPr/>
            </a:pPr>
            <a:r>
              <a:rPr kumimoji="0" lang="en-US" altLang="en-US"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You are writing with two audiences in mind</a:t>
            </a:r>
          </a:p>
          <a:p>
            <a:pPr marL="557213" marR="0" lvl="1" indent="-214313" algn="l" defTabSz="342900" rtl="0" eaLnBrk="1" fontAlgn="auto" latinLnBrk="0" hangingPunct="1">
              <a:lnSpc>
                <a:spcPct val="90000"/>
              </a:lnSpc>
              <a:spcBef>
                <a:spcPct val="20000"/>
              </a:spcBef>
              <a:spcAft>
                <a:spcPts val="0"/>
              </a:spcAft>
              <a:buClrTx/>
              <a:buSzTx/>
              <a:buFont typeface="Arial"/>
              <a:buChar char="–"/>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Provide enough background so that the editor can understand your major points.  Remember, the editor probably has not read the paper carefully. </a:t>
            </a:r>
          </a:p>
          <a:p>
            <a:pPr marL="857250" marR="0" lvl="2" indent="-171450" algn="l" defTabSz="342900" rtl="0" eaLnBrk="1" fontAlgn="auto" latinLnBrk="0" hangingPunct="1">
              <a:lnSpc>
                <a:spcPct val="90000"/>
              </a:lnSpc>
              <a:spcBef>
                <a:spcPct val="20000"/>
              </a:spcBef>
              <a:spcAft>
                <a:spcPts val="0"/>
              </a:spcAft>
              <a:buClrTx/>
              <a:buSzTx/>
              <a:buFont typeface="Courier New" panose="02070309020205020404" pitchFamily="49" charset="0"/>
              <a:buChar char="o"/>
              <a:tabLst/>
              <a:defRPr/>
            </a:pPr>
            <a:r>
              <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You’re trying to persuade the editor, not the author(s)</a:t>
            </a:r>
          </a:p>
          <a:p>
            <a:pPr marL="857250" marR="0" lvl="2" indent="-171450" algn="l" defTabSz="342900" rtl="0" eaLnBrk="1" fontAlgn="auto" latinLnBrk="0" hangingPunct="1">
              <a:lnSpc>
                <a:spcPct val="90000"/>
              </a:lnSpc>
              <a:spcBef>
                <a:spcPct val="20000"/>
              </a:spcBef>
              <a:spcAft>
                <a:spcPts val="0"/>
              </a:spcAft>
              <a:buClrTx/>
              <a:buSzTx/>
              <a:buFont typeface="Courier New" panose="02070309020205020404" pitchFamily="49" charset="0"/>
              <a:buChar char="o"/>
              <a:tabLst/>
              <a:defRPr/>
            </a:pPr>
            <a:r>
              <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If you’re writing a positive report, keep in mind that another referee is almost certainly writing a negative report.  Be clear about why you like the paper. </a:t>
            </a:r>
          </a:p>
          <a:p>
            <a:pPr marL="857250" marR="0" lvl="2" indent="-171450" algn="l" defTabSz="342900" rtl="0" eaLnBrk="1" fontAlgn="auto" latinLnBrk="0" hangingPunct="1">
              <a:lnSpc>
                <a:spcPct val="90000"/>
              </a:lnSpc>
              <a:spcBef>
                <a:spcPct val="20000"/>
              </a:spcBef>
              <a:spcAft>
                <a:spcPts val="0"/>
              </a:spcAft>
              <a:buClrTx/>
              <a:buSzTx/>
              <a:buFont typeface="Courier New" panose="02070309020205020404" pitchFamily="49" charset="0"/>
              <a:buChar char="o"/>
              <a:tabLst/>
              <a:defRPr/>
            </a:pPr>
            <a:r>
              <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If you’re writing a negative report, try to put yourself in the author’s shoes.  Be clear, but not gratuitously negative or pedantic.  </a:t>
            </a:r>
          </a:p>
          <a:p>
            <a:pPr marL="557213" marR="0" lvl="1" indent="-214313" algn="l" defTabSz="342900" rtl="0" eaLnBrk="1" fontAlgn="auto" latinLnBrk="0" hangingPunct="1">
              <a:lnSpc>
                <a:spcPct val="90000"/>
              </a:lnSpc>
              <a:spcBef>
                <a:spcPct val="20000"/>
              </a:spcBef>
              <a:spcAft>
                <a:spcPts val="0"/>
              </a:spcAft>
              <a:buClrTx/>
              <a:buSzTx/>
              <a:buFont typeface="Arial"/>
              <a:buChar char="–"/>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Other comments, suggestions, and questions can be directed to the author(s).  You can assume an intimate knowledge of the methodology and institutional details.  </a:t>
            </a:r>
          </a:p>
          <a:p>
            <a:pPr marL="557213" marR="0" lvl="1" indent="-214313" algn="l" defTabSz="342900" rtl="0" eaLnBrk="1" fontAlgn="auto" latinLnBrk="0" hangingPunct="1">
              <a:lnSpc>
                <a:spcPct val="90000"/>
              </a:lnSpc>
              <a:spcBef>
                <a:spcPct val="20000"/>
              </a:spcBef>
              <a:spcAft>
                <a:spcPts val="0"/>
              </a:spcAft>
              <a:buClrTx/>
              <a:buSzTx/>
              <a:buFont typeface="Arial"/>
              <a:buChar char="–"/>
              <a:tabLst/>
              <a:defRPr/>
            </a:pPr>
            <a:endParaRPr kumimoji="0" lang="en-US" altLang="en-US" sz="21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57175" marR="0" lvl="0" indent="-257175" algn="l" defTabSz="342900" rtl="0" eaLnBrk="1" fontAlgn="auto" latinLnBrk="0" hangingPunct="1">
              <a:lnSpc>
                <a:spcPct val="90000"/>
              </a:lnSpc>
              <a:spcBef>
                <a:spcPct val="20000"/>
              </a:spcBef>
              <a:spcAft>
                <a:spcPts val="0"/>
              </a:spcAft>
              <a:buClrTx/>
              <a:buSzTx/>
              <a:buFont typeface="Arial"/>
              <a:buChar char="•"/>
              <a:tabLst/>
              <a:defRPr/>
            </a:pPr>
            <a:endParaRPr kumimoji="0" lang="en-US" altLang="en-US" sz="21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342900" marR="0" lvl="1" indent="0" algn="l" defTabSz="342900" rtl="0" eaLnBrk="1" fontAlgn="auto" latinLnBrk="0" hangingPunct="1">
              <a:lnSpc>
                <a:spcPct val="90000"/>
              </a:lnSpc>
              <a:spcBef>
                <a:spcPct val="20000"/>
              </a:spcBef>
              <a:spcAft>
                <a:spcPts val="0"/>
              </a:spcAft>
              <a:buClrTx/>
              <a:buSzTx/>
              <a:buFont typeface="Arial"/>
              <a:buNone/>
              <a:tabLst/>
              <a:defRPr/>
            </a:pPr>
            <a:endParaRPr kumimoji="0" lang="en-US" altLang="en-US" sz="15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342900" marR="0" lvl="1" indent="0" algn="l" defTabSz="342900" rtl="0" eaLnBrk="1" fontAlgn="auto" latinLnBrk="0" hangingPunct="1">
              <a:lnSpc>
                <a:spcPct val="90000"/>
              </a:lnSpc>
              <a:spcBef>
                <a:spcPct val="20000"/>
              </a:spcBef>
              <a:spcAft>
                <a:spcPts val="0"/>
              </a:spcAft>
              <a:buClrTx/>
              <a:buSzTx/>
              <a:buFont typeface="Arial"/>
              <a:buNone/>
              <a:tabLst/>
              <a:defRPr/>
            </a:pPr>
            <a:endParaRPr kumimoji="0" lang="en-US" altLang="en-US" sz="21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57175" marR="0" lvl="0" indent="-257175" algn="l" defTabSz="342900" rtl="0" eaLnBrk="1" fontAlgn="auto" latinLnBrk="0" hangingPunct="1">
              <a:lnSpc>
                <a:spcPct val="90000"/>
              </a:lnSpc>
              <a:spcBef>
                <a:spcPct val="20000"/>
              </a:spcBef>
              <a:spcAft>
                <a:spcPts val="0"/>
              </a:spcAft>
              <a:buClrTx/>
              <a:buSzTx/>
              <a:buFont typeface="Arial"/>
              <a:buChar char="•"/>
              <a:tabLst/>
              <a:defRPr/>
            </a:pPr>
            <a:endParaRPr kumimoji="0" lang="en-US" altLang="en-US" sz="1500" b="0" i="0" u="none" strike="noStrike" kern="1200" cap="none" spc="0" normalizeH="0" baseline="0" noProof="0" dirty="0">
              <a:ln>
                <a:noFill/>
              </a:ln>
              <a:solidFill>
                <a:srgbClr val="000000"/>
              </a:solidFill>
              <a:effectLst/>
              <a:uLnTx/>
              <a:uFillTx/>
              <a:latin typeface="Arial" pitchFamily="34" charset="0"/>
              <a:ea typeface="+mn-ea"/>
              <a:cs typeface="+mn-cs"/>
            </a:endParaRPr>
          </a:p>
        </p:txBody>
      </p:sp>
    </p:spTree>
    <p:extLst>
      <p:ext uri="{BB962C8B-B14F-4D97-AF65-F5344CB8AC3E}">
        <p14:creationId xmlns:p14="http://schemas.microsoft.com/office/powerpoint/2010/main" val="240342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78332D4-DCD9-14F4-228A-AC3A3D0BCA3B}"/>
              </a:ext>
            </a:extLst>
          </p:cNvPr>
          <p:cNvSpPr/>
          <p:nvPr/>
        </p:nvSpPr>
        <p:spPr>
          <a:xfrm>
            <a:off x="1976577" y="592753"/>
            <a:ext cx="5190845" cy="486287"/>
          </a:xfrm>
          <a:prstGeom prst="rect">
            <a:avLst/>
          </a:prstGeom>
        </p:spPr>
        <p:txBody>
          <a:bodyPr wrap="none">
            <a:spAutoFit/>
          </a:bodyPr>
          <a:lstStyle/>
          <a:p>
            <a:pPr algn="ctr" defTabSz="685800" eaLnBrk="0" fontAlgn="auto" hangingPunct="0">
              <a:lnSpc>
                <a:spcPct val="80000"/>
              </a:lnSpc>
              <a:spcBef>
                <a:spcPct val="20000"/>
              </a:spcBef>
              <a:spcAft>
                <a:spcPts val="0"/>
              </a:spcAft>
              <a:defRPr/>
            </a:pPr>
            <a:r>
              <a:rPr lang="en-US" altLang="en-US" sz="3200" b="1" kern="0" dirty="0">
                <a:solidFill>
                  <a:prstClr val="black"/>
                </a:solidFill>
                <a:sym typeface="Symbol" panose="05050102010706020507" pitchFamily="18" charset="2"/>
              </a:rPr>
              <a:t>Negative but constructive</a:t>
            </a:r>
          </a:p>
        </p:txBody>
      </p:sp>
      <p:sp>
        <p:nvSpPr>
          <p:cNvPr id="10" name="TextBox 9">
            <a:extLst>
              <a:ext uri="{FF2B5EF4-FFF2-40B4-BE49-F238E27FC236}">
                <a16:creationId xmlns:a16="http://schemas.microsoft.com/office/drawing/2014/main" id="{A387B712-935F-1867-52D6-8ACDFDB09986}"/>
              </a:ext>
            </a:extLst>
          </p:cNvPr>
          <p:cNvSpPr txBox="1"/>
          <p:nvPr/>
        </p:nvSpPr>
        <p:spPr>
          <a:xfrm>
            <a:off x="76200" y="1143000"/>
            <a:ext cx="9144000" cy="4524315"/>
          </a:xfrm>
          <a:prstGeom prst="rect">
            <a:avLst/>
          </a:prstGeom>
          <a:noFill/>
        </p:spPr>
        <p:txBody>
          <a:bodyPr wrap="square">
            <a:spAutoFit/>
          </a:bodyPr>
          <a:lstStyle/>
          <a:p>
            <a:pPr marL="685800" marR="623888" defTabSz="685800" fontAlgn="auto">
              <a:spcBef>
                <a:spcPts val="0"/>
              </a:spcBef>
              <a:spcAft>
                <a:spcPts val="0"/>
              </a:spcAft>
              <a:tabLst>
                <a:tab pos="685800" algn="l"/>
              </a:tabLst>
            </a:pPr>
            <a:endParaRPr lang="en-US" sz="2400" dirty="0">
              <a:solidFill>
                <a:prstClr val="black"/>
              </a:solidFill>
              <a:latin typeface="Times New Roman" panose="02020603050405020304" pitchFamily="18" charset="0"/>
              <a:ea typeface="Times" panose="02020603050405020304" pitchFamily="18" charset="0"/>
              <a:cs typeface="Times New Roman" panose="02020603050405020304" pitchFamily="18" charset="0"/>
            </a:endParaRPr>
          </a:p>
          <a:p>
            <a:pPr marL="685800" marR="623888" defTabSz="685800" fontAlgn="auto">
              <a:spcBef>
                <a:spcPts val="0"/>
              </a:spcBef>
              <a:spcAft>
                <a:spcPts val="0"/>
              </a:spcAft>
              <a:tabLst>
                <a:tab pos="685800" algn="l"/>
              </a:tabLst>
            </a:pPr>
            <a:r>
              <a:rPr lang="en-US" sz="2400" dirty="0">
                <a:solidFill>
                  <a:prstClr val="black"/>
                </a:solidFill>
                <a:latin typeface="Palatino Linotype" panose="02040502050505030304" pitchFamily="18" charset="0"/>
                <a:ea typeface="Times" panose="02020603050405020304" pitchFamily="18" charset="0"/>
                <a:cs typeface="Times New Roman" panose="02020603050405020304" pitchFamily="18" charset="0"/>
              </a:rPr>
              <a:t>In Table 4, the authors split the sample based on the gender of the instructor.  Unfortunately, they run into power issues.  In columns (1) and (2) of Table 4, neither of the 𝛿 estimates is statistically significant and the estimates of 𝛾 are not distinguishable from each other in a statistical sense… </a:t>
            </a:r>
          </a:p>
          <a:p>
            <a:pPr marL="685800" marR="623888" defTabSz="685800" fontAlgn="auto">
              <a:spcBef>
                <a:spcPts val="0"/>
              </a:spcBef>
              <a:spcAft>
                <a:spcPts val="0"/>
              </a:spcAft>
              <a:tabLst>
                <a:tab pos="685800" algn="l"/>
              </a:tabLst>
            </a:pPr>
            <a:endParaRPr lang="en-US" sz="2400" dirty="0">
              <a:solidFill>
                <a:prstClr val="black"/>
              </a:solidFill>
              <a:latin typeface="Palatino Linotype" panose="02040502050505030304" pitchFamily="18" charset="0"/>
              <a:ea typeface="Times" panose="02020603050405020304" pitchFamily="18" charset="0"/>
              <a:cs typeface="Times New Roman" panose="02020603050405020304" pitchFamily="18" charset="0"/>
            </a:endParaRPr>
          </a:p>
          <a:p>
            <a:pPr marL="685800" marR="623888" defTabSz="685800" fontAlgn="auto">
              <a:spcBef>
                <a:spcPts val="0"/>
              </a:spcBef>
              <a:spcAft>
                <a:spcPts val="0"/>
              </a:spcAft>
              <a:tabLst>
                <a:tab pos="685800" algn="l"/>
              </a:tabLst>
            </a:pPr>
            <a:r>
              <a:rPr lang="en-US" sz="2400" dirty="0">
                <a:solidFill>
                  <a:prstClr val="black"/>
                </a:solidFill>
                <a:latin typeface="Palatino Linotype" panose="02040502050505030304" pitchFamily="18" charset="0"/>
                <a:ea typeface="Times" panose="02020603050405020304" pitchFamily="18" charset="0"/>
                <a:cs typeface="Times New Roman" panose="02020603050405020304" pitchFamily="18" charset="0"/>
              </a:rPr>
              <a:t>On page 18, the authors argue…, but I  am skeptical given the power issues referred to above.  Would it be possible to collect more data?  With more data, the authors might be able to convincingly... </a:t>
            </a:r>
          </a:p>
        </p:txBody>
      </p:sp>
    </p:spTree>
    <p:extLst>
      <p:ext uri="{BB962C8B-B14F-4D97-AF65-F5344CB8AC3E}">
        <p14:creationId xmlns:p14="http://schemas.microsoft.com/office/powerpoint/2010/main" val="2735468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78332D4-DCD9-14F4-228A-AC3A3D0BCA3B}"/>
              </a:ext>
            </a:extLst>
          </p:cNvPr>
          <p:cNvSpPr/>
          <p:nvPr/>
        </p:nvSpPr>
        <p:spPr>
          <a:xfrm>
            <a:off x="2113319" y="457200"/>
            <a:ext cx="5145961" cy="486287"/>
          </a:xfrm>
          <a:prstGeom prst="rect">
            <a:avLst/>
          </a:prstGeom>
        </p:spPr>
        <p:txBody>
          <a:bodyPr wrap="none">
            <a:spAutoFit/>
          </a:bodyPr>
          <a:lstStyle/>
          <a:p>
            <a:pPr algn="ctr" defTabSz="685800" eaLnBrk="0" fontAlgn="auto" hangingPunct="0">
              <a:lnSpc>
                <a:spcPct val="80000"/>
              </a:lnSpc>
              <a:spcBef>
                <a:spcPct val="20000"/>
              </a:spcBef>
              <a:spcAft>
                <a:spcPts val="0"/>
              </a:spcAft>
              <a:defRPr/>
            </a:pPr>
            <a:r>
              <a:rPr lang="en-US" altLang="en-US" sz="3200" b="1" kern="0" dirty="0">
                <a:solidFill>
                  <a:prstClr val="black"/>
                </a:solidFill>
                <a:sym typeface="Symbol" panose="05050102010706020507" pitchFamily="18" charset="2"/>
              </a:rPr>
              <a:t>Positive and constructive</a:t>
            </a:r>
          </a:p>
        </p:txBody>
      </p:sp>
      <p:sp>
        <p:nvSpPr>
          <p:cNvPr id="10" name="TextBox 9">
            <a:extLst>
              <a:ext uri="{FF2B5EF4-FFF2-40B4-BE49-F238E27FC236}">
                <a16:creationId xmlns:a16="http://schemas.microsoft.com/office/drawing/2014/main" id="{A387B712-935F-1867-52D6-8ACDFDB09986}"/>
              </a:ext>
            </a:extLst>
          </p:cNvPr>
          <p:cNvSpPr txBox="1"/>
          <p:nvPr/>
        </p:nvSpPr>
        <p:spPr>
          <a:xfrm>
            <a:off x="-1" y="700343"/>
            <a:ext cx="9372600" cy="4293483"/>
          </a:xfrm>
          <a:prstGeom prst="rect">
            <a:avLst/>
          </a:prstGeom>
          <a:noFill/>
        </p:spPr>
        <p:txBody>
          <a:bodyPr wrap="square">
            <a:spAutoFit/>
          </a:bodyPr>
          <a:lstStyle/>
          <a:p>
            <a:pPr marL="685800" marR="623888" defTabSz="685800">
              <a:spcBef>
                <a:spcPts val="0"/>
              </a:spcBef>
              <a:spcAft>
                <a:spcPts val="0"/>
              </a:spcAft>
              <a:tabLst>
                <a:tab pos="685800" algn="l"/>
              </a:tabLst>
              <a:defRPr/>
            </a:pPr>
            <a:endParaRPr lang="en-US" sz="900" dirty="0">
              <a:solidFill>
                <a:prstClr val="black"/>
              </a:solidFill>
              <a:latin typeface="Times New Roman" panose="02020603050405020304" pitchFamily="18" charset="0"/>
              <a:ea typeface="Times" panose="02020603050405020304" pitchFamily="18" charset="0"/>
              <a:cs typeface="Times New Roman" panose="02020603050405020304" pitchFamily="18" charset="0"/>
            </a:endParaRPr>
          </a:p>
          <a:p>
            <a:pPr marL="685800" marR="623888" defTabSz="685800">
              <a:spcBef>
                <a:spcPts val="0"/>
              </a:spcBef>
              <a:spcAft>
                <a:spcPts val="0"/>
              </a:spcAft>
              <a:tabLst>
                <a:tab pos="685800" algn="l"/>
              </a:tabLst>
              <a:defRPr/>
            </a:pPr>
            <a:endParaRPr lang="en-US" sz="2400" dirty="0">
              <a:solidFill>
                <a:prstClr val="black"/>
              </a:solidFill>
              <a:latin typeface="Times New Roman" panose="02020603050405020304" pitchFamily="18" charset="0"/>
              <a:ea typeface="Times" panose="02020603050405020304" pitchFamily="18" charset="0"/>
              <a:cs typeface="Times New Roman" panose="02020603050405020304" pitchFamily="18" charset="0"/>
            </a:endParaRPr>
          </a:p>
          <a:p>
            <a:pPr marL="685800" marR="623888" defTabSz="685800">
              <a:spcBef>
                <a:spcPts val="0"/>
              </a:spcBef>
              <a:spcAft>
                <a:spcPts val="0"/>
              </a:spcAft>
              <a:tabLst>
                <a:tab pos="685800" algn="l"/>
              </a:tabLst>
              <a:defRPr/>
            </a:pPr>
            <a:r>
              <a:rPr lang="en-US" sz="2400" dirty="0">
                <a:solidFill>
                  <a:prstClr val="black"/>
                </a:solidFill>
                <a:latin typeface="Palatino Linotype" panose="02040502050505030304" pitchFamily="18" charset="0"/>
                <a:ea typeface="Times" panose="02020603050405020304" pitchFamily="18" charset="0"/>
                <a:cs typeface="Times New Roman" panose="02020603050405020304" pitchFamily="18" charset="0"/>
              </a:rPr>
              <a:t>The authors identification strategy is clever and the research question is of first-order importance, although…</a:t>
            </a:r>
          </a:p>
          <a:p>
            <a:pPr marL="685800" marR="623888" defTabSz="685800">
              <a:spcBef>
                <a:spcPts val="0"/>
              </a:spcBef>
              <a:spcAft>
                <a:spcPts val="0"/>
              </a:spcAft>
              <a:tabLst>
                <a:tab pos="685800" algn="l"/>
              </a:tabLst>
              <a:defRPr/>
            </a:pPr>
            <a:r>
              <a:rPr lang="en-US" sz="2400" dirty="0">
                <a:solidFill>
                  <a:prstClr val="black"/>
                </a:solidFill>
                <a:latin typeface="Palatino Linotype" panose="02040502050505030304" pitchFamily="18" charset="0"/>
                <a:ea typeface="Times" panose="02020603050405020304" pitchFamily="18" charset="0"/>
                <a:cs typeface="Times New Roman" panose="02020603050405020304" pitchFamily="18" charset="0"/>
              </a:rPr>
              <a:t>  </a:t>
            </a:r>
          </a:p>
          <a:p>
            <a:pPr marL="685800" marR="623888" defTabSz="685800">
              <a:spcBef>
                <a:spcPts val="0"/>
              </a:spcBef>
              <a:spcAft>
                <a:spcPts val="0"/>
              </a:spcAft>
              <a:tabLst>
                <a:tab pos="685800" algn="l"/>
              </a:tabLst>
              <a:defRPr/>
            </a:pPr>
            <a:r>
              <a:rPr lang="en-US" sz="2400" dirty="0">
                <a:solidFill>
                  <a:prstClr val="black"/>
                </a:solidFill>
                <a:latin typeface="Palatino Linotype" panose="02040502050505030304" pitchFamily="18" charset="0"/>
                <a:ea typeface="Times" panose="02020603050405020304" pitchFamily="18" charset="0"/>
                <a:cs typeface="Times New Roman" panose="02020603050405020304" pitchFamily="18" charset="0"/>
              </a:rPr>
              <a:t>1.  The empirical setup is standard, but instead of using an indicator (ban vs. no ban), the author uses an index that is intended to capture the strictness/intensity of the smoking ban.  This index involves weighting the four different types of bans by…My preference would be to start by showing the results based on a simple ban indicator, then…</a:t>
            </a:r>
          </a:p>
        </p:txBody>
      </p:sp>
    </p:spTree>
    <p:extLst>
      <p:ext uri="{BB962C8B-B14F-4D97-AF65-F5344CB8AC3E}">
        <p14:creationId xmlns:p14="http://schemas.microsoft.com/office/powerpoint/2010/main" val="3022697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9C3F0D2-40D5-C46C-8D8E-9239AC725A2E}"/>
              </a:ext>
            </a:extLst>
          </p:cNvPr>
          <p:cNvSpPr/>
          <p:nvPr/>
        </p:nvSpPr>
        <p:spPr>
          <a:xfrm>
            <a:off x="381000" y="1524000"/>
            <a:ext cx="8531503" cy="1311128"/>
          </a:xfrm>
          <a:prstGeom prst="rect">
            <a:avLst/>
          </a:prstGeom>
        </p:spPr>
        <p:txBody>
          <a:bodyPr wrap="none">
            <a:spAutoFit/>
          </a:bodyPr>
          <a:lstStyle/>
          <a:p>
            <a:pPr marL="0" marR="0" lvl="0" indent="0" algn="ctr" defTabSz="914400" rtl="0" eaLnBrk="0" fontAlgn="auto" latinLnBrk="0" hangingPunct="0">
              <a:lnSpc>
                <a:spcPct val="80000"/>
              </a:lnSpc>
              <a:spcBef>
                <a:spcPct val="20000"/>
              </a:spcBef>
              <a:spcAft>
                <a:spcPts val="0"/>
              </a:spcAft>
              <a:buClrTx/>
              <a:buSzTx/>
              <a:buFontTx/>
              <a:buNone/>
              <a:tabLst/>
              <a:defRPr/>
            </a:pPr>
            <a:r>
              <a:rPr kumimoji="0" lang="en-US" altLang="en-US" sz="4400" b="1" i="0" u="none" strike="noStrike" kern="0" cap="none" spc="0" normalizeH="0" baseline="0" noProof="0" dirty="0">
                <a:ln>
                  <a:noFill/>
                </a:ln>
                <a:solidFill>
                  <a:prstClr val="black"/>
                </a:solidFill>
                <a:effectLst/>
                <a:uLnTx/>
                <a:uFillTx/>
                <a:latin typeface="Arial" pitchFamily="34" charset="0"/>
                <a:ea typeface="+mn-ea"/>
                <a:cs typeface="Arial" pitchFamily="34" charset="0"/>
                <a:sym typeface="Symbol" panose="05050102010706020507" pitchFamily="18" charset="2"/>
              </a:rPr>
              <a:t>So you have referee reports…  </a:t>
            </a:r>
          </a:p>
          <a:p>
            <a:pPr marL="0" marR="0" lvl="0" indent="0" algn="ctr" defTabSz="914400" rtl="0" eaLnBrk="0" fontAlgn="auto" latinLnBrk="0" hangingPunct="0">
              <a:lnSpc>
                <a:spcPct val="80000"/>
              </a:lnSpc>
              <a:spcBef>
                <a:spcPct val="20000"/>
              </a:spcBef>
              <a:spcAft>
                <a:spcPts val="0"/>
              </a:spcAft>
              <a:buClrTx/>
              <a:buSzTx/>
              <a:buFontTx/>
              <a:buNone/>
              <a:tabLst/>
              <a:defRPr/>
            </a:pPr>
            <a:r>
              <a:rPr kumimoji="0" lang="en-US" altLang="en-US" sz="4400" b="1" i="0" u="none" strike="noStrike" kern="0" cap="none" spc="0" normalizeH="0" baseline="0" noProof="0" dirty="0">
                <a:ln>
                  <a:noFill/>
                </a:ln>
                <a:solidFill>
                  <a:prstClr val="black"/>
                </a:solidFill>
                <a:effectLst/>
                <a:uLnTx/>
                <a:uFillTx/>
                <a:latin typeface="Arial" pitchFamily="34" charset="0"/>
                <a:ea typeface="+mn-ea"/>
                <a:cs typeface="Arial" pitchFamily="34" charset="0"/>
                <a:sym typeface="Symbol" panose="05050102010706020507" pitchFamily="18" charset="2"/>
              </a:rPr>
              <a:t>Now what?</a:t>
            </a:r>
          </a:p>
        </p:txBody>
      </p:sp>
    </p:spTree>
    <p:extLst>
      <p:ext uri="{BB962C8B-B14F-4D97-AF65-F5344CB8AC3E}">
        <p14:creationId xmlns:p14="http://schemas.microsoft.com/office/powerpoint/2010/main" val="2302897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EABBE47-17F2-1F64-D42D-77AE30B7F638}"/>
              </a:ext>
            </a:extLst>
          </p:cNvPr>
          <p:cNvSpPr txBox="1">
            <a:spLocks/>
          </p:cNvSpPr>
          <p:nvPr/>
        </p:nvSpPr>
        <p:spPr>
          <a:xfrm>
            <a:off x="239115" y="838200"/>
            <a:ext cx="8665770" cy="388869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base" latinLnBrk="0" hangingPunct="1">
              <a:lnSpc>
                <a:spcPct val="90000"/>
              </a:lnSpc>
              <a:spcBef>
                <a:spcPct val="20000"/>
              </a:spcBef>
              <a:spcAft>
                <a:spcPct val="0"/>
              </a:spcAft>
              <a:buClrTx/>
              <a:buSzTx/>
              <a:buFont typeface="Arial"/>
              <a:buChar char="•"/>
              <a:tabLst/>
              <a:defRPr/>
            </a:pPr>
            <a:endPar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342900" marR="0" lvl="0" indent="-342900" algn="l" defTabSz="457200" rtl="0" eaLnBrk="1" fontAlgn="base" latinLnBrk="0" hangingPunct="1">
              <a:lnSpc>
                <a:spcPct val="90000"/>
              </a:lnSpc>
              <a:spcBef>
                <a:spcPct val="20000"/>
              </a:spcBef>
              <a:spcAft>
                <a:spcPct val="0"/>
              </a:spcAft>
              <a:buClrTx/>
              <a:buSzTx/>
              <a:buFont typeface="Arial"/>
              <a:buChar char="•"/>
              <a:tabLst/>
              <a:defRPr/>
            </a:pPr>
            <a:r>
              <a:rPr kumimoji="0" lang="en-US" altLang="en-US" sz="3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Rejection</a:t>
            </a:r>
          </a:p>
          <a:p>
            <a:pPr marL="742950" marR="0" lvl="1" indent="-285750" algn="l" defTabSz="457200" rtl="0" eaLnBrk="1" fontAlgn="base" latinLnBrk="0" hangingPunct="1">
              <a:lnSpc>
                <a:spcPct val="90000"/>
              </a:lnSpc>
              <a:spcBef>
                <a:spcPct val="20000"/>
              </a:spcBef>
              <a:spcAft>
                <a:spcPct val="0"/>
              </a:spcAft>
              <a:buClrTx/>
              <a:buSzTx/>
              <a:buFont typeface="Arial"/>
              <a:buChar char="–"/>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Do not email the editor. </a:t>
            </a:r>
            <a:r>
              <a:rPr kumimoji="0" lang="en-US" altLang="en-US" sz="2400" b="0" i="0" u="none" strike="noStrike" kern="1200" cap="none" spc="0" normalizeH="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The editor does not want or expect</a:t>
            </a:r>
            <a:r>
              <a:rPr kumimoji="0" lang="en-US" altLang="en-US" sz="2400" b="0" i="0" u="none" strike="noStrike" kern="1200" cap="none" spc="0" normalizeH="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an                        email acknowledging the rejection.</a:t>
            </a:r>
          </a:p>
          <a:p>
            <a:pPr marL="742950" marR="0" lvl="1" indent="-285750" algn="l" defTabSz="457200" rtl="0" eaLnBrk="1" fontAlgn="base" latinLnBrk="0" hangingPunct="1">
              <a:lnSpc>
                <a:spcPct val="90000"/>
              </a:lnSpc>
              <a:spcBef>
                <a:spcPct val="20000"/>
              </a:spcBef>
              <a:spcAft>
                <a:spcPct val="0"/>
              </a:spcAft>
              <a:buClrTx/>
              <a:buSzTx/>
              <a:buFont typeface="Arial"/>
              <a:buChar char="–"/>
              <a:tabLst/>
              <a:defRPr/>
            </a:pPr>
            <a:endParaRPr kumimoji="0" lang="en-US" altLang="en-US" sz="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742950" marR="0" lvl="1" indent="-285750" algn="l" defTabSz="457200" rtl="0" eaLnBrk="1" fontAlgn="base" latinLnBrk="0" hangingPunct="1">
              <a:lnSpc>
                <a:spcPct val="90000"/>
              </a:lnSpc>
              <a:spcBef>
                <a:spcPct val="20000"/>
              </a:spcBef>
              <a:spcAft>
                <a:spcPct val="0"/>
              </a:spcAft>
              <a:buClrTx/>
              <a:buSzTx/>
              <a:buFont typeface="Arial"/>
              <a:buChar char="–"/>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Wait a few days before emailing the editor.  Appeals can occasionally elicit a response and reassessment.  </a:t>
            </a:r>
          </a:p>
          <a:p>
            <a:pPr marL="1200150" lvl="2" indent="-342900">
              <a:lnSpc>
                <a:spcPct val="90000"/>
              </a:lnSpc>
              <a:buFont typeface="Courier New" panose="02070309020205020404" pitchFamily="49" charset="0"/>
              <a:buChar char="o"/>
              <a:defRPr/>
            </a:pPr>
            <a:r>
              <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Some journals have a formal appeals process</a:t>
            </a:r>
          </a:p>
          <a:p>
            <a:pPr marL="742950" marR="0" lvl="1" indent="-285750" algn="l" defTabSz="457200" rtl="0" eaLnBrk="1" fontAlgn="base" latinLnBrk="0" hangingPunct="1">
              <a:lnSpc>
                <a:spcPct val="90000"/>
              </a:lnSpc>
              <a:spcBef>
                <a:spcPct val="20000"/>
              </a:spcBef>
              <a:spcAft>
                <a:spcPct val="0"/>
              </a:spcAft>
              <a:buClrTx/>
              <a:buSzTx/>
              <a:buFont typeface="Arial"/>
              <a:buChar char="–"/>
              <a:tabLst/>
              <a:defRPr/>
            </a:pPr>
            <a:endParaRPr kumimoji="0" lang="en-US" altLang="en-US" sz="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742950" marR="0" lvl="1" indent="-285750" algn="l" defTabSz="457200" rtl="0" eaLnBrk="1" fontAlgn="base" latinLnBrk="0" hangingPunct="1">
              <a:lnSpc>
                <a:spcPct val="90000"/>
              </a:lnSpc>
              <a:spcBef>
                <a:spcPct val="20000"/>
              </a:spcBef>
              <a:spcAft>
                <a:spcPct val="0"/>
              </a:spcAft>
              <a:buClrTx/>
              <a:buSzTx/>
              <a:buFont typeface="Arial"/>
              <a:buChar char="–"/>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Think about revising the paper.  If the reports sound similar (if the same issue is raised by each and every referee), then do your very best to revise the paper.  </a:t>
            </a:r>
          </a:p>
          <a:p>
            <a:pPr marL="457200" marR="0" lvl="1" indent="0" algn="l" defTabSz="457200" rtl="0" eaLnBrk="1" fontAlgn="base" latinLnBrk="0" hangingPunct="1">
              <a:lnSpc>
                <a:spcPct val="90000"/>
              </a:lnSpc>
              <a:spcBef>
                <a:spcPct val="20000"/>
              </a:spcBef>
              <a:spcAft>
                <a:spcPct val="0"/>
              </a:spcAft>
              <a:buClrTx/>
              <a:buSzTx/>
              <a:buFont typeface="Arial"/>
              <a:buNone/>
              <a:tabLst/>
              <a:defRPr/>
            </a:pPr>
            <a:endPar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457200" marR="0" lvl="1" indent="0" algn="l" defTabSz="457200" rtl="0" eaLnBrk="1" fontAlgn="base" latinLnBrk="0" hangingPunct="1">
              <a:lnSpc>
                <a:spcPct val="90000"/>
              </a:lnSpc>
              <a:spcBef>
                <a:spcPct val="20000"/>
              </a:spcBef>
              <a:spcAft>
                <a:spcPct val="0"/>
              </a:spcAft>
              <a:buClrTx/>
              <a:buSzTx/>
              <a:buFont typeface="Arial"/>
              <a:buNone/>
              <a:tabLst/>
              <a:defRPr/>
            </a:pPr>
            <a:endPar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457200" marR="0" lvl="1" indent="0" algn="l" defTabSz="457200" rtl="0" eaLnBrk="1" fontAlgn="base" latinLnBrk="0" hangingPunct="1">
              <a:lnSpc>
                <a:spcPct val="90000"/>
              </a:lnSpc>
              <a:spcBef>
                <a:spcPct val="20000"/>
              </a:spcBef>
              <a:spcAft>
                <a:spcPct val="0"/>
              </a:spcAft>
              <a:buClrTx/>
              <a:buSzTx/>
              <a:buFont typeface="Arial"/>
              <a:buNone/>
              <a:tabLst/>
              <a:defRPr/>
            </a:pPr>
            <a:endParaRPr kumimoji="0" lang="en-US"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342900" marR="0" lvl="0" indent="-342900" algn="l" defTabSz="457200" rtl="0" eaLnBrk="1" fontAlgn="base" latinLnBrk="0" hangingPunct="1">
              <a:lnSpc>
                <a:spcPct val="90000"/>
              </a:lnSpc>
              <a:spcBef>
                <a:spcPct val="20000"/>
              </a:spcBef>
              <a:spcAft>
                <a:spcPct val="0"/>
              </a:spcAft>
              <a:buClrTx/>
              <a:buSzTx/>
              <a:buFont typeface="Arial"/>
              <a:buChar char="•"/>
              <a:tabLst/>
              <a:defRPr/>
            </a:pPr>
            <a:endParaRPr kumimoji="0" lang="en-US" altLang="en-US" sz="2000" b="0" i="0" u="none" strike="noStrike" kern="1200" cap="none" spc="0" normalizeH="0" baseline="0" noProof="0" dirty="0">
              <a:ln>
                <a:noFill/>
              </a:ln>
              <a:solidFill>
                <a:srgbClr val="000000"/>
              </a:solidFill>
              <a:effectLst/>
              <a:uLnTx/>
              <a:uFillTx/>
              <a:latin typeface="Arial" pitchFamily="34" charset="0"/>
              <a:ea typeface="+mn-ea"/>
              <a:cs typeface="+mn-cs"/>
            </a:endParaRPr>
          </a:p>
        </p:txBody>
      </p:sp>
      <p:pic>
        <p:nvPicPr>
          <p:cNvPr id="3" name="Picture 2">
            <a:extLst>
              <a:ext uri="{FF2B5EF4-FFF2-40B4-BE49-F238E27FC236}">
                <a16:creationId xmlns:a16="http://schemas.microsoft.com/office/drawing/2014/main" id="{2174E506-9047-06C9-0F78-D08119480E9E}"/>
              </a:ext>
            </a:extLst>
          </p:cNvPr>
          <p:cNvPicPr>
            <a:picLocks noChangeAspect="1"/>
          </p:cNvPicPr>
          <p:nvPr/>
        </p:nvPicPr>
        <p:blipFill>
          <a:blip r:embed="rId2"/>
          <a:stretch>
            <a:fillRect/>
          </a:stretch>
        </p:blipFill>
        <p:spPr>
          <a:xfrm>
            <a:off x="6477004" y="152401"/>
            <a:ext cx="2065973" cy="2083118"/>
          </a:xfrm>
          <a:prstGeom prst="rect">
            <a:avLst/>
          </a:prstGeom>
        </p:spPr>
      </p:pic>
    </p:spTree>
    <p:extLst>
      <p:ext uri="{BB962C8B-B14F-4D97-AF65-F5344CB8AC3E}">
        <p14:creationId xmlns:p14="http://schemas.microsoft.com/office/powerpoint/2010/main" val="3438440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EABBE47-17F2-1F64-D42D-77AE30B7F638}"/>
              </a:ext>
            </a:extLst>
          </p:cNvPr>
          <p:cNvSpPr txBox="1">
            <a:spLocks/>
          </p:cNvSpPr>
          <p:nvPr/>
        </p:nvSpPr>
        <p:spPr>
          <a:xfrm>
            <a:off x="239115" y="990600"/>
            <a:ext cx="8665770" cy="388869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base" latinLnBrk="0" hangingPunct="1">
              <a:lnSpc>
                <a:spcPct val="90000"/>
              </a:lnSpc>
              <a:spcBef>
                <a:spcPct val="20000"/>
              </a:spcBef>
              <a:spcAft>
                <a:spcPct val="0"/>
              </a:spcAft>
              <a:buClrTx/>
              <a:buSzTx/>
              <a:buFont typeface="Arial"/>
              <a:buChar char="•"/>
              <a:tabLst/>
              <a:defRPr/>
            </a:pPr>
            <a:endPar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342900" marR="0" lvl="0" indent="-342900" algn="l" defTabSz="457200" rtl="0" eaLnBrk="1" fontAlgn="base" latinLnBrk="0" hangingPunct="1">
              <a:lnSpc>
                <a:spcPct val="90000"/>
              </a:lnSpc>
              <a:spcBef>
                <a:spcPct val="20000"/>
              </a:spcBef>
              <a:spcAft>
                <a:spcPct val="0"/>
              </a:spcAft>
              <a:buClrTx/>
              <a:buSzTx/>
              <a:buFont typeface="Arial"/>
              <a:buChar char="•"/>
              <a:tabLst/>
              <a:defRPr/>
            </a:pPr>
            <a:r>
              <a:rPr kumimoji="0" lang="en-US" altLang="en-US" sz="3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Rejection</a:t>
            </a:r>
          </a:p>
          <a:p>
            <a:pPr marL="742950" marR="0" lvl="1" indent="-285750" algn="l" defTabSz="457200" rtl="0" eaLnBrk="1" fontAlgn="base" latinLnBrk="0" hangingPunct="1">
              <a:lnSpc>
                <a:spcPct val="90000"/>
              </a:lnSpc>
              <a:spcBef>
                <a:spcPct val="20000"/>
              </a:spcBef>
              <a:spcAft>
                <a:spcPct val="0"/>
              </a:spcAft>
              <a:buClrTx/>
              <a:buSzTx/>
              <a:buFont typeface="Arial"/>
              <a:buChar char="–"/>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Look for easily addressed comments.                        There is some chance that you will draw the same referee at the next journal to which you submit.  </a:t>
            </a:r>
          </a:p>
          <a:p>
            <a:pPr marL="1200150" lvl="2" indent="-342900">
              <a:lnSpc>
                <a:spcPct val="90000"/>
              </a:lnSpc>
              <a:buFont typeface="Courier New" panose="02070309020205020404" pitchFamily="49" charset="0"/>
              <a:buChar char="o"/>
              <a:defRPr/>
            </a:pPr>
            <a:r>
              <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Referees </a:t>
            </a:r>
            <a:r>
              <a:rPr lang="en-US" altLang="en-US" sz="2000" dirty="0">
                <a:solidFill>
                  <a:srgbClr val="000000"/>
                </a:solidFill>
                <a:latin typeface="Arial" panose="020B0604020202020204" pitchFamily="34" charset="0"/>
                <a:cs typeface="Arial" panose="020B0604020202020204" pitchFamily="34" charset="0"/>
              </a:rPr>
              <a:t>do </a:t>
            </a:r>
            <a:r>
              <a:rPr lang="en-US" altLang="en-US" sz="2000" b="1" dirty="0">
                <a:solidFill>
                  <a:srgbClr val="000000"/>
                </a:solidFill>
                <a:latin typeface="Arial" panose="020B0604020202020204" pitchFamily="34" charset="0"/>
                <a:cs typeface="Arial" panose="020B0604020202020204" pitchFamily="34" charset="0"/>
              </a:rPr>
              <a:t>NOT</a:t>
            </a:r>
            <a:r>
              <a:rPr lang="en-US" altLang="en-US" sz="2000" dirty="0">
                <a:solidFill>
                  <a:srgbClr val="000000"/>
                </a:solidFill>
                <a:latin typeface="Arial" panose="020B0604020202020204" pitchFamily="34" charset="0"/>
                <a:cs typeface="Arial" panose="020B0604020202020204" pitchFamily="34" charset="0"/>
              </a:rPr>
              <a:t> </a:t>
            </a:r>
            <a:r>
              <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have to recuse themselves if they’ve provided comments on your paper to another journal  </a:t>
            </a:r>
          </a:p>
          <a:p>
            <a:pPr marL="1200150" lvl="2" indent="-342900">
              <a:lnSpc>
                <a:spcPct val="90000"/>
              </a:lnSpc>
              <a:buFont typeface="Courier New" panose="02070309020205020404" pitchFamily="49" charset="0"/>
              <a:buChar char="o"/>
              <a:defRPr/>
            </a:pPr>
            <a:r>
              <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If your research question is narrow, there is a good chance that you will draw the same referee again and again </a:t>
            </a:r>
            <a:endParaRPr kumimoji="0" lang="en-US" altLang="en-US" sz="1600" b="0" i="0" u="none" strike="noStrike" kern="1200" cap="none" spc="0" normalizeH="0" baseline="0" noProof="0" dirty="0">
              <a:ln>
                <a:noFill/>
              </a:ln>
              <a:solidFill>
                <a:srgbClr val="000000"/>
              </a:solidFill>
              <a:effectLst/>
              <a:uLnTx/>
              <a:uFillTx/>
              <a:latin typeface="Arial" pitchFamily="34" charset="0"/>
              <a:ea typeface="+mn-ea"/>
              <a:cs typeface="+mn-cs"/>
            </a:endParaRPr>
          </a:p>
        </p:txBody>
      </p:sp>
      <p:pic>
        <p:nvPicPr>
          <p:cNvPr id="3" name="Picture 2">
            <a:extLst>
              <a:ext uri="{FF2B5EF4-FFF2-40B4-BE49-F238E27FC236}">
                <a16:creationId xmlns:a16="http://schemas.microsoft.com/office/drawing/2014/main" id="{72EA0A8E-F723-72AB-F696-AAE6FF1203E3}"/>
              </a:ext>
            </a:extLst>
          </p:cNvPr>
          <p:cNvPicPr>
            <a:picLocks noChangeAspect="1"/>
          </p:cNvPicPr>
          <p:nvPr/>
        </p:nvPicPr>
        <p:blipFill>
          <a:blip r:embed="rId2"/>
          <a:stretch>
            <a:fillRect/>
          </a:stretch>
        </p:blipFill>
        <p:spPr>
          <a:xfrm>
            <a:off x="6477000" y="152404"/>
            <a:ext cx="2068552" cy="2085013"/>
          </a:xfrm>
          <a:prstGeom prst="rect">
            <a:avLst/>
          </a:prstGeom>
        </p:spPr>
      </p:pic>
    </p:spTree>
    <p:extLst>
      <p:ext uri="{BB962C8B-B14F-4D97-AF65-F5344CB8AC3E}">
        <p14:creationId xmlns:p14="http://schemas.microsoft.com/office/powerpoint/2010/main" val="918752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BA89338E-EC2D-7B8D-3A4B-FE903B12AE5E}"/>
              </a:ext>
            </a:extLst>
          </p:cNvPr>
          <p:cNvSpPr txBox="1">
            <a:spLocks/>
          </p:cNvSpPr>
          <p:nvPr/>
        </p:nvSpPr>
        <p:spPr>
          <a:xfrm>
            <a:off x="152400" y="609600"/>
            <a:ext cx="8600085" cy="388869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base" latinLnBrk="0" hangingPunct="1">
              <a:lnSpc>
                <a:spcPct val="90000"/>
              </a:lnSpc>
              <a:spcBef>
                <a:spcPct val="20000"/>
              </a:spcBef>
              <a:spcAft>
                <a:spcPct val="0"/>
              </a:spcAft>
              <a:buClrTx/>
              <a:buSzTx/>
              <a:buFont typeface="Arial"/>
              <a:buChar char="•"/>
              <a:tabLst/>
              <a:defRPr/>
            </a:pPr>
            <a:endPar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342900" marR="0" lvl="0" indent="-342900" algn="l" defTabSz="457200" rtl="0" eaLnBrk="1" fontAlgn="base" latinLnBrk="0" hangingPunct="1">
              <a:lnSpc>
                <a:spcPct val="90000"/>
              </a:lnSpc>
              <a:spcBef>
                <a:spcPct val="20000"/>
              </a:spcBef>
              <a:spcAft>
                <a:spcPct val="0"/>
              </a:spcAft>
              <a:buClrTx/>
              <a:buSzTx/>
              <a:buFont typeface="Arial"/>
              <a:buChar char="•"/>
              <a:tabLst/>
              <a:defRPr/>
            </a:pPr>
            <a:r>
              <a:rPr kumimoji="0" lang="en-US" altLang="en-US"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Congratulations! </a:t>
            </a:r>
            <a:r>
              <a:rPr lang="en-US" altLang="en-US" dirty="0">
                <a:solidFill>
                  <a:srgbClr val="000000"/>
                </a:solidFill>
                <a:latin typeface="Arial" panose="020B0604020202020204" pitchFamily="34" charset="0"/>
                <a:cs typeface="Arial" panose="020B0604020202020204" pitchFamily="34" charset="0"/>
              </a:rPr>
              <a:t> </a:t>
            </a:r>
            <a:r>
              <a:rPr kumimoji="0" lang="en-US" altLang="en-US"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You have an R&amp;R</a:t>
            </a:r>
          </a:p>
          <a:p>
            <a:pPr marL="742950" marR="0" lvl="1" indent="-285750" algn="l" defTabSz="457200" rtl="0" eaLnBrk="1" fontAlgn="base" latinLnBrk="0" hangingPunct="1">
              <a:lnSpc>
                <a:spcPct val="90000"/>
              </a:lnSpc>
              <a:spcBef>
                <a:spcPct val="20000"/>
              </a:spcBef>
              <a:spcAft>
                <a:spcPct val="0"/>
              </a:spcAft>
              <a:buClrTx/>
              <a:buSzTx/>
              <a:buFont typeface="Arial"/>
              <a:buChar char="–"/>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Do not email the editor.  The editor does not                want or expect an email acknowledging the decision.</a:t>
            </a:r>
          </a:p>
          <a:p>
            <a:pPr marL="742950" marR="0" lvl="1" indent="-285750" algn="l" defTabSz="457200" rtl="0" eaLnBrk="1" fontAlgn="base" latinLnBrk="0" hangingPunct="1">
              <a:lnSpc>
                <a:spcPct val="90000"/>
              </a:lnSpc>
              <a:spcBef>
                <a:spcPct val="20000"/>
              </a:spcBef>
              <a:spcAft>
                <a:spcPct val="0"/>
              </a:spcAft>
              <a:buClrTx/>
              <a:buSzTx/>
              <a:buFont typeface="Arial"/>
              <a:buChar char="–"/>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If you hit a roadblock in the revision process, you might consider emailing the editor.  Read the decision letter carefully. </a:t>
            </a:r>
          </a:p>
          <a:p>
            <a:pPr marL="1143000" marR="0" lvl="2" indent="-285750" algn="l" defTabSz="457200" rtl="0" eaLnBrk="1" fontAlgn="base" latinLnBrk="0" hangingPunct="1">
              <a:lnSpc>
                <a:spcPct val="90000"/>
              </a:lnSpc>
              <a:spcBef>
                <a:spcPct val="20000"/>
              </a:spcBef>
              <a:spcAft>
                <a:spcPct val="0"/>
              </a:spcAft>
              <a:buClrTx/>
              <a:buSzTx/>
              <a:buFont typeface="Courier New" panose="02070309020205020404" pitchFamily="49" charset="0"/>
              <a:buChar char="o"/>
              <a:tabLst/>
              <a:defRPr/>
            </a:pPr>
            <a:r>
              <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 will often explicitly invite authors to contact me if they run into a roadblock</a:t>
            </a:r>
          </a:p>
          <a:p>
            <a:pPr marL="1143000" marR="0" lvl="2" indent="-285750" algn="l" defTabSz="457200" rtl="0" eaLnBrk="1" fontAlgn="base" latinLnBrk="0" hangingPunct="1">
              <a:lnSpc>
                <a:spcPct val="90000"/>
              </a:lnSpc>
              <a:spcBef>
                <a:spcPct val="20000"/>
              </a:spcBef>
              <a:spcAft>
                <a:spcPct val="0"/>
              </a:spcAft>
              <a:buClrTx/>
              <a:buSzTx/>
              <a:buFont typeface="Courier New" panose="02070309020205020404" pitchFamily="49" charset="0"/>
              <a:buChar char="o"/>
              <a:tabLst/>
              <a:defRPr/>
            </a:pPr>
            <a:r>
              <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 good editor will give you direction.  She will tell you what to focus on and clearly point you to the most pressing issues.   </a:t>
            </a:r>
          </a:p>
          <a:p>
            <a:pPr marL="1143000" marR="0" lvl="2" indent="-285750" algn="l" defTabSz="457200" rtl="0" eaLnBrk="1" fontAlgn="base" latinLnBrk="0" hangingPunct="1">
              <a:lnSpc>
                <a:spcPct val="90000"/>
              </a:lnSpc>
              <a:spcBef>
                <a:spcPct val="20000"/>
              </a:spcBef>
              <a:spcAft>
                <a:spcPct val="0"/>
              </a:spcAft>
              <a:buClrTx/>
              <a:buSzTx/>
              <a:buFont typeface="Courier New" panose="02070309020205020404" pitchFamily="49" charset="0"/>
              <a:buChar char="o"/>
              <a:tabLst/>
              <a:defRPr/>
            </a:pPr>
            <a:r>
              <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Other editors will not give you any direction. They will likely leave the final decision to the referees.  If this is the case, then you are engaging directly with the referees and the editor is, in all likelihood, going to blindly follow their recommendations.   </a:t>
            </a:r>
          </a:p>
          <a:p>
            <a:pPr marL="457200" marR="0" lvl="1" indent="0" algn="l" defTabSz="457200" rtl="0" eaLnBrk="1" fontAlgn="base" latinLnBrk="0" hangingPunct="1">
              <a:lnSpc>
                <a:spcPct val="90000"/>
              </a:lnSpc>
              <a:spcBef>
                <a:spcPct val="20000"/>
              </a:spcBef>
              <a:spcAft>
                <a:spcPct val="0"/>
              </a:spcAft>
              <a:buClrTx/>
              <a:buSzTx/>
              <a:buFont typeface="Arial"/>
              <a:buNone/>
              <a:tabLst/>
              <a:defRPr/>
            </a:pPr>
            <a:endPar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457200" marR="0" lvl="1" indent="0" algn="l" defTabSz="457200" rtl="0" eaLnBrk="1" fontAlgn="base" latinLnBrk="0" hangingPunct="1">
              <a:lnSpc>
                <a:spcPct val="90000"/>
              </a:lnSpc>
              <a:spcBef>
                <a:spcPct val="20000"/>
              </a:spcBef>
              <a:spcAft>
                <a:spcPct val="0"/>
              </a:spcAft>
              <a:buClrTx/>
              <a:buSzTx/>
              <a:buFont typeface="Arial"/>
              <a:buNone/>
              <a:tabLst/>
              <a:defRPr/>
            </a:pPr>
            <a:endPar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457200" marR="0" lvl="1" indent="0" algn="l" defTabSz="457200" rtl="0" eaLnBrk="1" fontAlgn="base" latinLnBrk="0" hangingPunct="1">
              <a:lnSpc>
                <a:spcPct val="90000"/>
              </a:lnSpc>
              <a:spcBef>
                <a:spcPct val="20000"/>
              </a:spcBef>
              <a:spcAft>
                <a:spcPct val="0"/>
              </a:spcAft>
              <a:buClrTx/>
              <a:buSzTx/>
              <a:buFont typeface="Arial"/>
              <a:buNone/>
              <a:tabLst/>
              <a:defRPr/>
            </a:pPr>
            <a:endParaRPr kumimoji="0" lang="en-US"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342900" marR="0" lvl="0" indent="-342900" algn="l" defTabSz="457200" rtl="0" eaLnBrk="1" fontAlgn="base" latinLnBrk="0" hangingPunct="1">
              <a:lnSpc>
                <a:spcPct val="90000"/>
              </a:lnSpc>
              <a:spcBef>
                <a:spcPct val="20000"/>
              </a:spcBef>
              <a:spcAft>
                <a:spcPct val="0"/>
              </a:spcAft>
              <a:buClrTx/>
              <a:buSzTx/>
              <a:buFont typeface="Arial"/>
              <a:buChar char="•"/>
              <a:tabLst/>
              <a:defRPr/>
            </a:pPr>
            <a:endParaRPr kumimoji="0" lang="en-US" altLang="en-US" sz="2000" b="0" i="0" u="none" strike="noStrike" kern="1200" cap="none" spc="0" normalizeH="0" baseline="0" noProof="0" dirty="0">
              <a:ln>
                <a:noFill/>
              </a:ln>
              <a:solidFill>
                <a:srgbClr val="000000"/>
              </a:solidFill>
              <a:effectLst/>
              <a:uLnTx/>
              <a:uFillTx/>
              <a:latin typeface="Arial" pitchFamily="34" charset="0"/>
              <a:ea typeface="+mn-ea"/>
              <a:cs typeface="+mn-cs"/>
            </a:endParaRPr>
          </a:p>
        </p:txBody>
      </p:sp>
      <p:pic>
        <p:nvPicPr>
          <p:cNvPr id="2" name="Picture 1">
            <a:extLst>
              <a:ext uri="{FF2B5EF4-FFF2-40B4-BE49-F238E27FC236}">
                <a16:creationId xmlns:a16="http://schemas.microsoft.com/office/drawing/2014/main" id="{BF072E97-624E-FAB9-9162-1A508222624B}"/>
              </a:ext>
            </a:extLst>
          </p:cNvPr>
          <p:cNvPicPr>
            <a:picLocks noChangeAspect="1"/>
          </p:cNvPicPr>
          <p:nvPr/>
        </p:nvPicPr>
        <p:blipFill>
          <a:blip r:embed="rId2"/>
          <a:stretch>
            <a:fillRect/>
          </a:stretch>
        </p:blipFill>
        <p:spPr>
          <a:xfrm>
            <a:off x="7147249" y="0"/>
            <a:ext cx="1981200" cy="1981200"/>
          </a:xfrm>
          <a:prstGeom prst="rect">
            <a:avLst/>
          </a:prstGeom>
        </p:spPr>
      </p:pic>
    </p:spTree>
    <p:extLst>
      <p:ext uri="{BB962C8B-B14F-4D97-AF65-F5344CB8AC3E}">
        <p14:creationId xmlns:p14="http://schemas.microsoft.com/office/powerpoint/2010/main" val="2483571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BA89338E-EC2D-7B8D-3A4B-FE903B12AE5E}"/>
              </a:ext>
            </a:extLst>
          </p:cNvPr>
          <p:cNvSpPr txBox="1">
            <a:spLocks/>
          </p:cNvSpPr>
          <p:nvPr/>
        </p:nvSpPr>
        <p:spPr>
          <a:xfrm>
            <a:off x="381000" y="533400"/>
            <a:ext cx="8559652" cy="388869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defRPr/>
            </a:pPr>
            <a:endParaRPr lang="en-US" altLang="en-US" sz="2400" dirty="0">
              <a:solidFill>
                <a:srgbClr val="000000"/>
              </a:solidFill>
              <a:latin typeface="Arial" panose="020B0604020202020204" pitchFamily="34" charset="0"/>
              <a:cs typeface="Arial" panose="020B0604020202020204" pitchFamily="34" charset="0"/>
            </a:endParaRPr>
          </a:p>
          <a:p>
            <a:pPr marL="0" indent="0">
              <a:lnSpc>
                <a:spcPct val="90000"/>
              </a:lnSpc>
              <a:buNone/>
              <a:defRPr/>
            </a:pPr>
            <a:r>
              <a:rPr lang="en-US" altLang="en-US" dirty="0">
                <a:solidFill>
                  <a:srgbClr val="000000"/>
                </a:solidFill>
                <a:latin typeface="Arial" panose="020B0604020202020204" pitchFamily="34" charset="0"/>
                <a:cs typeface="Arial" panose="020B0604020202020204" pitchFamily="34" charset="0"/>
              </a:rPr>
              <a:t>To resubmit, you’ll need to do the following:</a:t>
            </a:r>
          </a:p>
          <a:p>
            <a:pPr>
              <a:lnSpc>
                <a:spcPct val="90000"/>
              </a:lnSpc>
              <a:defRPr/>
            </a:pPr>
            <a:endParaRPr lang="en-US" altLang="en-US" dirty="0">
              <a:solidFill>
                <a:srgbClr val="000000"/>
              </a:solidFill>
              <a:latin typeface="Arial" panose="020B0604020202020204" pitchFamily="34" charset="0"/>
              <a:cs typeface="Arial" panose="020B0604020202020204" pitchFamily="34" charset="0"/>
            </a:endParaRPr>
          </a:p>
          <a:p>
            <a:pPr marL="514350" indent="-514350">
              <a:lnSpc>
                <a:spcPct val="90000"/>
              </a:lnSpc>
              <a:buFont typeface="+mj-lt"/>
              <a:buAutoNum type="arabicPeriod"/>
              <a:defRPr/>
            </a:pPr>
            <a:r>
              <a:rPr lang="en-US" altLang="en-US" dirty="0">
                <a:solidFill>
                  <a:srgbClr val="000000"/>
                </a:solidFill>
                <a:latin typeface="Arial" panose="020B0604020202020204" pitchFamily="34" charset="0"/>
                <a:cs typeface="Arial" panose="020B0604020202020204" pitchFamily="34" charset="0"/>
              </a:rPr>
              <a:t>Revise your paper</a:t>
            </a:r>
          </a:p>
          <a:p>
            <a:pPr marL="514350" indent="-514350">
              <a:lnSpc>
                <a:spcPct val="90000"/>
              </a:lnSpc>
              <a:buFont typeface="+mj-lt"/>
              <a:buAutoNum type="arabicPeriod"/>
              <a:defRPr/>
            </a:pPr>
            <a:r>
              <a:rPr lang="en-US" altLang="en-US" dirty="0">
                <a:solidFill>
                  <a:srgbClr val="000000"/>
                </a:solidFill>
                <a:latin typeface="Arial" panose="020B0604020202020204" pitchFamily="34" charset="0"/>
                <a:cs typeface="Arial" panose="020B0604020202020204" pitchFamily="34" charset="0"/>
              </a:rPr>
              <a:t>Write a letter to the editor</a:t>
            </a:r>
          </a:p>
          <a:p>
            <a:pPr marL="514350" indent="-514350">
              <a:lnSpc>
                <a:spcPct val="90000"/>
              </a:lnSpc>
              <a:buFont typeface="+mj-lt"/>
              <a:buAutoNum type="arabicPeriod"/>
              <a:defRPr/>
            </a:pPr>
            <a:r>
              <a:rPr lang="en-US" altLang="en-US" dirty="0">
                <a:solidFill>
                  <a:srgbClr val="000000"/>
                </a:solidFill>
                <a:latin typeface="Arial" panose="020B0604020202020204" pitchFamily="34" charset="0"/>
                <a:cs typeface="Arial" panose="020B0604020202020204" pitchFamily="34" charset="0"/>
              </a:rPr>
              <a:t>Write point-by-point responses to the reviewer comments </a:t>
            </a:r>
          </a:p>
          <a:p>
            <a:pPr marL="457200" lvl="1" indent="0">
              <a:lnSpc>
                <a:spcPct val="90000"/>
              </a:lnSpc>
              <a:buNone/>
              <a:defRPr/>
            </a:pPr>
            <a:endParaRPr lang="en-US" altLang="en-US" dirty="0">
              <a:solidFill>
                <a:srgbClr val="000000"/>
              </a:solidFill>
              <a:latin typeface="Arial" panose="020B0604020202020204" pitchFamily="34" charset="0"/>
              <a:cs typeface="Arial" panose="020B0604020202020204" pitchFamily="34" charset="0"/>
            </a:endParaRPr>
          </a:p>
          <a:p>
            <a:pPr>
              <a:lnSpc>
                <a:spcPct val="90000"/>
              </a:lnSpc>
              <a:defRPr/>
            </a:pPr>
            <a:endParaRPr lang="en-US" altLang="en-US" sz="2000" dirty="0">
              <a:solidFill>
                <a:srgbClr val="000000"/>
              </a:solidFill>
              <a:latin typeface="Arial" pitchFamily="34" charset="0"/>
            </a:endParaRPr>
          </a:p>
        </p:txBody>
      </p:sp>
      <p:sp>
        <p:nvSpPr>
          <p:cNvPr id="4" name="Rectangle 3">
            <a:extLst>
              <a:ext uri="{FF2B5EF4-FFF2-40B4-BE49-F238E27FC236}">
                <a16:creationId xmlns:a16="http://schemas.microsoft.com/office/drawing/2014/main" id="{80620AB5-A9F5-41B5-BD90-654C1D97803B}"/>
              </a:ext>
            </a:extLst>
          </p:cNvPr>
          <p:cNvSpPr txBox="1">
            <a:spLocks/>
          </p:cNvSpPr>
          <p:nvPr/>
        </p:nvSpPr>
        <p:spPr>
          <a:xfrm>
            <a:off x="25252" y="4648200"/>
            <a:ext cx="8915400" cy="407794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0">
              <a:lnSpc>
                <a:spcPct val="90000"/>
              </a:lnSpc>
              <a:buNone/>
              <a:defRPr/>
            </a:pPr>
            <a:r>
              <a:rPr lang="en-US" altLang="en-US" sz="3200" dirty="0">
                <a:solidFill>
                  <a:srgbClr val="FF0000"/>
                </a:solidFill>
                <a:latin typeface="Arial" panose="020B0604020202020204" pitchFamily="34" charset="0"/>
                <a:cs typeface="Arial" panose="020B0604020202020204" pitchFamily="34" charset="0"/>
              </a:rPr>
              <a:t>Your </a:t>
            </a:r>
            <a:r>
              <a:rPr kumimoji="0" lang="en-US" altLang="en-US" sz="32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goal when writing letter and responding to comments is to sound responsive!</a:t>
            </a:r>
          </a:p>
          <a:p>
            <a:pPr marL="342900" marR="0" lvl="0" indent="-342900" algn="l" defTabSz="457200" rtl="0" eaLnBrk="1" fontAlgn="base" latinLnBrk="0" hangingPunct="1">
              <a:lnSpc>
                <a:spcPct val="90000"/>
              </a:lnSpc>
              <a:spcBef>
                <a:spcPct val="20000"/>
              </a:spcBef>
              <a:spcAft>
                <a:spcPct val="0"/>
              </a:spcAft>
              <a:buClrTx/>
              <a:buSzTx/>
              <a:buFont typeface="Arial"/>
              <a:buChar char="•"/>
              <a:tabLst/>
              <a:defRPr/>
            </a:pPr>
            <a:endParaRPr kumimoji="0" lang="en-US" altLang="en-US" sz="2000" b="0" i="0" u="none" strike="noStrike" kern="1200" cap="none" spc="0" normalizeH="0" baseline="0" noProof="0" dirty="0">
              <a:ln>
                <a:noFill/>
              </a:ln>
              <a:solidFill>
                <a:srgbClr val="000000"/>
              </a:solidFill>
              <a:effectLst/>
              <a:uLnTx/>
              <a:uFillTx/>
              <a:latin typeface="Arial" pitchFamily="34" charset="0"/>
              <a:ea typeface="+mn-ea"/>
              <a:cs typeface="+mn-cs"/>
            </a:endParaRPr>
          </a:p>
        </p:txBody>
      </p:sp>
    </p:spTree>
    <p:extLst>
      <p:ext uri="{BB962C8B-B14F-4D97-AF65-F5344CB8AC3E}">
        <p14:creationId xmlns:p14="http://schemas.microsoft.com/office/powerpoint/2010/main" val="3678972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BA89338E-EC2D-7B8D-3A4B-FE903B12AE5E}"/>
              </a:ext>
            </a:extLst>
          </p:cNvPr>
          <p:cNvSpPr txBox="1">
            <a:spLocks/>
          </p:cNvSpPr>
          <p:nvPr/>
        </p:nvSpPr>
        <p:spPr>
          <a:xfrm>
            <a:off x="2819400" y="304800"/>
            <a:ext cx="8559652" cy="388869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base" latinLnBrk="0" hangingPunct="1">
              <a:lnSpc>
                <a:spcPct val="90000"/>
              </a:lnSpc>
              <a:spcBef>
                <a:spcPct val="20000"/>
              </a:spcBef>
              <a:spcAft>
                <a:spcPct val="0"/>
              </a:spcAft>
              <a:buClrTx/>
              <a:buSzTx/>
              <a:buNone/>
              <a:tabLst/>
              <a:defRPr/>
            </a:pPr>
            <a:r>
              <a:rPr lang="en-US" altLang="en-US" sz="2800" b="1" dirty="0">
                <a:solidFill>
                  <a:srgbClr val="000000"/>
                </a:solidFill>
                <a:latin typeface="Arial" panose="020B0604020202020204" pitchFamily="34" charset="0"/>
                <a:cs typeface="Arial" panose="020B0604020202020204" pitchFamily="34" charset="0"/>
              </a:rPr>
              <a:t>Letter to the Editor</a:t>
            </a:r>
            <a:endParaRPr kumimoji="0" lang="en-US" altLang="en-US" sz="2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342900" marR="0" lvl="0" indent="-342900" algn="l" defTabSz="457200" rtl="0" eaLnBrk="1" fontAlgn="base" latinLnBrk="0" hangingPunct="1">
              <a:lnSpc>
                <a:spcPct val="90000"/>
              </a:lnSpc>
              <a:spcBef>
                <a:spcPct val="20000"/>
              </a:spcBef>
              <a:spcAft>
                <a:spcPct val="0"/>
              </a:spcAft>
              <a:buClrTx/>
              <a:buSzTx/>
              <a:buFont typeface="Arial"/>
              <a:buChar char="•"/>
              <a:tabLst/>
              <a:defRPr/>
            </a:pPr>
            <a:endParaRPr kumimoji="0" lang="en-US" altLang="en-US" sz="2000" b="0" i="0" u="none" strike="noStrike" kern="1200" cap="none" spc="0" normalizeH="0" baseline="0" noProof="0" dirty="0">
              <a:ln>
                <a:noFill/>
              </a:ln>
              <a:solidFill>
                <a:srgbClr val="000000"/>
              </a:solidFill>
              <a:effectLst/>
              <a:uLnTx/>
              <a:uFillTx/>
              <a:latin typeface="Arial" pitchFamily="34" charset="0"/>
              <a:ea typeface="+mn-ea"/>
              <a:cs typeface="+mn-cs"/>
            </a:endParaRPr>
          </a:p>
        </p:txBody>
      </p:sp>
      <p:sp>
        <p:nvSpPr>
          <p:cNvPr id="2" name="TextBox 1">
            <a:extLst>
              <a:ext uri="{FF2B5EF4-FFF2-40B4-BE49-F238E27FC236}">
                <a16:creationId xmlns:a16="http://schemas.microsoft.com/office/drawing/2014/main" id="{23B7A324-DBFF-DC8A-6292-AEABA8AA8F6F}"/>
              </a:ext>
            </a:extLst>
          </p:cNvPr>
          <p:cNvSpPr txBox="1"/>
          <p:nvPr/>
        </p:nvSpPr>
        <p:spPr>
          <a:xfrm>
            <a:off x="-228600" y="736223"/>
            <a:ext cx="9753600" cy="5816977"/>
          </a:xfrm>
          <a:prstGeom prst="rect">
            <a:avLst/>
          </a:prstGeom>
          <a:noFill/>
        </p:spPr>
        <p:txBody>
          <a:bodyPr wrap="square">
            <a:spAutoFit/>
          </a:bodyPr>
          <a:lstStyle/>
          <a:p>
            <a:pPr marL="914400" marR="831850">
              <a:tabLst>
                <a:tab pos="914400" algn="l"/>
              </a:tabLst>
            </a:pPr>
            <a:endParaRPr lang="en-US" sz="1200" dirty="0">
              <a:latin typeface="Times New Roman" panose="02020603050405020304" pitchFamily="18" charset="0"/>
              <a:ea typeface="Times" panose="02020603050405020304" pitchFamily="18" charset="0"/>
              <a:cs typeface="Times New Roman" panose="02020603050405020304" pitchFamily="18" charset="0"/>
            </a:endParaRPr>
          </a:p>
          <a:p>
            <a:pPr marL="914400" marR="831850">
              <a:tabLst>
                <a:tab pos="914400" algn="l"/>
              </a:tabLst>
            </a:pPr>
            <a:r>
              <a:rPr lang="en-US" sz="2000" dirty="0">
                <a:latin typeface="Palatino Linotype" panose="02040502050505030304" pitchFamily="18" charset="0"/>
                <a:ea typeface="Times" panose="02020603050405020304" pitchFamily="18" charset="0"/>
                <a:cs typeface="Times New Roman" panose="02020603050405020304" pitchFamily="18" charset="0"/>
              </a:rPr>
              <a:t>Dear Dr. ________,</a:t>
            </a:r>
          </a:p>
          <a:p>
            <a:pPr marL="914400" marR="831850">
              <a:tabLst>
                <a:tab pos="914400" algn="l"/>
              </a:tabLst>
            </a:pPr>
            <a:endParaRPr lang="en-US" sz="2000" dirty="0">
              <a:latin typeface="Palatino Linotype" panose="02040502050505030304" pitchFamily="18" charset="0"/>
              <a:ea typeface="Times" panose="02020603050405020304" pitchFamily="18" charset="0"/>
              <a:cs typeface="Times New Roman" panose="02020603050405020304" pitchFamily="18" charset="0"/>
            </a:endParaRPr>
          </a:p>
          <a:p>
            <a:pPr marL="914400" marR="831850">
              <a:tabLst>
                <a:tab pos="914400" algn="l"/>
              </a:tabLst>
            </a:pPr>
            <a:r>
              <a:rPr lang="en-US" sz="2000" dirty="0">
                <a:latin typeface="Palatino Linotype" panose="02040502050505030304" pitchFamily="18" charset="0"/>
                <a:ea typeface="Times" panose="02020603050405020304" pitchFamily="18" charset="0"/>
                <a:cs typeface="Times New Roman" panose="02020603050405020304" pitchFamily="18" charset="0"/>
              </a:rPr>
              <a:t>Thank you for the opportunity to revise our paper, “Terror Attacks and Election Outcomes in Europe” (MS# 4662).  In response to your comments and those of the reviewers, we have made several substantial changes to the paper:</a:t>
            </a:r>
          </a:p>
          <a:p>
            <a:pPr marL="914400" marR="831850">
              <a:tabLst>
                <a:tab pos="914400" algn="l"/>
              </a:tabLst>
            </a:pPr>
            <a:endParaRPr lang="en-US" sz="2000" dirty="0">
              <a:latin typeface="Palatino Linotype" panose="02040502050505030304" pitchFamily="18" charset="0"/>
              <a:ea typeface="Times" panose="02020603050405020304" pitchFamily="18" charset="0"/>
              <a:cs typeface="Times New Roman" panose="02020603050405020304" pitchFamily="18" charset="0"/>
            </a:endParaRPr>
          </a:p>
          <a:p>
            <a:pPr marL="1200150" marR="831850" indent="-285750">
              <a:buFont typeface="Arial" panose="020B0604020202020204" pitchFamily="34" charset="0"/>
              <a:buChar char="•"/>
              <a:tabLst>
                <a:tab pos="914400" algn="l"/>
              </a:tabLst>
            </a:pPr>
            <a:r>
              <a:rPr lang="en-US" sz="2000" dirty="0">
                <a:latin typeface="Palatino Linotype" panose="02040502050505030304" pitchFamily="18" charset="0"/>
                <a:ea typeface="Times" panose="02020603050405020304" pitchFamily="18" charset="0"/>
                <a:cs typeface="Times New Roman" panose="02020603050405020304" pitchFamily="18" charset="0"/>
              </a:rPr>
              <a:t>The effects of terror attacks occurring 2-3 months before an election are now examined in Section 2.1.  Reviewer 2 suggested that this analysis be included in a separate...</a:t>
            </a:r>
          </a:p>
          <a:p>
            <a:pPr marL="1200150" marR="831850" indent="-285750">
              <a:buFont typeface="Arial" panose="020B0604020202020204" pitchFamily="34" charset="0"/>
              <a:buChar char="•"/>
              <a:tabLst>
                <a:tab pos="914400" algn="l"/>
              </a:tabLst>
            </a:pPr>
            <a:r>
              <a:rPr lang="en-US" sz="2000" dirty="0">
                <a:latin typeface="Palatino Linotype" panose="02040502050505030304" pitchFamily="18" charset="0"/>
                <a:ea typeface="Times" panose="02020603050405020304" pitchFamily="18" charset="0"/>
                <a:cs typeface="Times New Roman" panose="02020603050405020304" pitchFamily="18" charset="0"/>
              </a:rPr>
              <a:t>In response to a comment made by Reviewer 1, we restructured…</a:t>
            </a:r>
          </a:p>
          <a:p>
            <a:pPr marL="1200150" marR="831850" indent="-285750">
              <a:buFont typeface="Arial" panose="020B0604020202020204" pitchFamily="34" charset="0"/>
              <a:buChar char="•"/>
              <a:tabLst>
                <a:tab pos="914400" algn="l"/>
              </a:tabLst>
            </a:pPr>
            <a:r>
              <a:rPr lang="en-US" sz="2000" dirty="0">
                <a:latin typeface="Palatino Linotype" panose="02040502050505030304" pitchFamily="18" charset="0"/>
                <a:ea typeface="Times" panose="02020603050405020304" pitchFamily="18" charset="0"/>
                <a:cs typeface="Times New Roman" panose="02020603050405020304" pitchFamily="18" charset="0"/>
              </a:rPr>
              <a:t>Although we could not obtain data on the number of fatalities per month, we were able to…</a:t>
            </a:r>
          </a:p>
          <a:p>
            <a:pPr marL="1200150" marR="831850" indent="-285750">
              <a:buFont typeface="Arial" panose="020B0604020202020204" pitchFamily="34" charset="0"/>
              <a:buChar char="•"/>
              <a:tabLst>
                <a:tab pos="914400" algn="l"/>
              </a:tabLst>
            </a:pPr>
            <a:r>
              <a:rPr lang="en-US" sz="2000" dirty="0">
                <a:latin typeface="Palatino Linotype" panose="02040502050505030304" pitchFamily="18" charset="0"/>
                <a:ea typeface="Times" panose="02020603050405020304" pitchFamily="18" charset="0"/>
                <a:cs typeface="Times New Roman" panose="02020603050405020304" pitchFamily="18" charset="0"/>
              </a:rPr>
              <a:t>We now include “back-of-the-envelope” estimates of the cost to society from allowing… </a:t>
            </a:r>
          </a:p>
          <a:p>
            <a:pPr marL="1200150" marR="831850" indent="-285750">
              <a:buFont typeface="Arial" panose="020B0604020202020204" pitchFamily="34" charset="0"/>
              <a:buChar char="•"/>
              <a:tabLst>
                <a:tab pos="914400" algn="l"/>
              </a:tabLst>
            </a:pPr>
            <a:endParaRPr lang="en-US" sz="2000" dirty="0">
              <a:latin typeface="Palatino Linotype" panose="02040502050505030304" pitchFamily="18" charset="0"/>
              <a:ea typeface="Times" panose="02020603050405020304" pitchFamily="18" charset="0"/>
              <a:cs typeface="Times New Roman" panose="02020603050405020304" pitchFamily="18" charset="0"/>
            </a:endParaRPr>
          </a:p>
          <a:p>
            <a:pPr marL="914400" marR="831850">
              <a:tabLst>
                <a:tab pos="914400" algn="l"/>
              </a:tabLst>
            </a:pPr>
            <a:r>
              <a:rPr lang="en-US" sz="2000" dirty="0">
                <a:latin typeface="Palatino Linotype" panose="02040502050505030304" pitchFamily="18" charset="0"/>
                <a:ea typeface="Times" panose="02020603050405020304" pitchFamily="18" charset="0"/>
                <a:cs typeface="Times New Roman" panose="02020603050405020304" pitchFamily="18" charset="0"/>
              </a:rPr>
              <a:t>Our point-by-point responses to the comments of the reviewers are below.  We have bolded and italicized their comments. </a:t>
            </a:r>
          </a:p>
        </p:txBody>
      </p:sp>
    </p:spTree>
    <p:extLst>
      <p:ext uri="{BB962C8B-B14F-4D97-AF65-F5344CB8AC3E}">
        <p14:creationId xmlns:p14="http://schemas.microsoft.com/office/powerpoint/2010/main" val="2956572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BF8802-09B6-DBB8-D510-45EE49A6B787}"/>
              </a:ext>
            </a:extLst>
          </p:cNvPr>
          <p:cNvSpPr txBox="1"/>
          <p:nvPr/>
        </p:nvSpPr>
        <p:spPr>
          <a:xfrm>
            <a:off x="-225490" y="457200"/>
            <a:ext cx="9372600" cy="5632311"/>
          </a:xfrm>
          <a:prstGeom prst="rect">
            <a:avLst/>
          </a:prstGeom>
          <a:noFill/>
        </p:spPr>
        <p:txBody>
          <a:bodyPr wrap="square">
            <a:spAutoFit/>
          </a:bodyPr>
          <a:lstStyle/>
          <a:p>
            <a:pPr marL="914400" marR="831850" lvl="0" indent="0" algn="l" defTabSz="914400" rtl="0" eaLnBrk="1" fontAlgn="base" latinLnBrk="0" hangingPunct="1">
              <a:lnSpc>
                <a:spcPct val="100000"/>
              </a:lnSpc>
              <a:spcBef>
                <a:spcPct val="0"/>
              </a:spcBef>
              <a:spcAft>
                <a:spcPct val="0"/>
              </a:spcAft>
              <a:buClrTx/>
              <a:buSzTx/>
              <a:buFontTx/>
              <a:buNone/>
              <a:tabLst>
                <a:tab pos="914400" algn="l"/>
              </a:tabLst>
              <a:defRPr/>
            </a:pP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panose="02020603050405020304" pitchFamily="18" charset="0"/>
              <a:cs typeface="Times New Roman" panose="02020603050405020304" pitchFamily="18" charset="0"/>
            </a:endParaRPr>
          </a:p>
          <a:p>
            <a:pPr marL="914400" marR="831850" lvl="0" indent="0" algn="ctr" defTabSz="914400" rtl="0" eaLnBrk="1" fontAlgn="base" latinLnBrk="0" hangingPunct="1">
              <a:lnSpc>
                <a:spcPct val="100000"/>
              </a:lnSpc>
              <a:spcBef>
                <a:spcPct val="0"/>
              </a:spcBef>
              <a:spcAft>
                <a:spcPct val="0"/>
              </a:spcAft>
              <a:buClrTx/>
              <a:buSzTx/>
              <a:buFontTx/>
              <a:buNone/>
              <a:tabLst>
                <a:tab pos="914400" algn="l"/>
              </a:tabLst>
              <a:defRPr/>
            </a:pPr>
            <a:r>
              <a:rPr kumimoji="0" lang="en-US" sz="3200" b="1" i="0" u="none" strike="noStrike" kern="1200" cap="none" spc="0" normalizeH="0" baseline="0" noProof="0" dirty="0">
                <a:ln>
                  <a:noFill/>
                </a:ln>
                <a:solidFill>
                  <a:prstClr val="black"/>
                </a:solidFill>
                <a:effectLst/>
                <a:uLnTx/>
                <a:uFillTx/>
                <a:latin typeface="Palatino Linotype" panose="02040502050505030304" pitchFamily="18" charset="0"/>
                <a:ea typeface="Times" panose="02020603050405020304" pitchFamily="18" charset="0"/>
                <a:cs typeface="Times New Roman" panose="02020603050405020304" pitchFamily="18" charset="0"/>
              </a:rPr>
              <a:t>Point-by-point responses to Reviewer 1</a:t>
            </a:r>
          </a:p>
          <a:p>
            <a:pPr marL="914400" marR="831850" lvl="0" indent="0" algn="l" defTabSz="914400" rtl="0" eaLnBrk="1" fontAlgn="base" latinLnBrk="0" hangingPunct="1">
              <a:lnSpc>
                <a:spcPct val="100000"/>
              </a:lnSpc>
              <a:spcBef>
                <a:spcPct val="0"/>
              </a:spcBef>
              <a:spcAft>
                <a:spcPct val="0"/>
              </a:spcAft>
              <a:buClrTx/>
              <a:buSzTx/>
              <a:buFontTx/>
              <a:buNone/>
              <a:tabLst>
                <a:tab pos="914400" algn="l"/>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panose="02020603050405020304" pitchFamily="18" charset="0"/>
              <a:cs typeface="Times New Roman" panose="02020603050405020304" pitchFamily="18" charset="0"/>
            </a:endParaRPr>
          </a:p>
          <a:p>
            <a:pPr marL="914400" marR="831850" lvl="0" indent="0" algn="l" defTabSz="914400" rtl="0" eaLnBrk="1" fontAlgn="base" latinLnBrk="0" hangingPunct="1">
              <a:lnSpc>
                <a:spcPct val="100000"/>
              </a:lnSpc>
              <a:spcBef>
                <a:spcPct val="0"/>
              </a:spcBef>
              <a:spcAft>
                <a:spcPct val="0"/>
              </a:spcAft>
              <a:buClrTx/>
              <a:buSzTx/>
              <a:buFontTx/>
              <a:buNone/>
              <a:tabLst>
                <a:tab pos="914400" algn="l"/>
              </a:tabLst>
              <a:defRPr/>
            </a:pPr>
            <a:r>
              <a:rPr kumimoji="0" lang="en-US" sz="2000" b="1" i="1" u="none" strike="noStrike" kern="1200" cap="none" spc="0" normalizeH="0" baseline="0" noProof="0" dirty="0">
                <a:ln>
                  <a:noFill/>
                </a:ln>
                <a:solidFill>
                  <a:prstClr val="black"/>
                </a:solidFill>
                <a:effectLst/>
                <a:uLnTx/>
                <a:uFillTx/>
                <a:latin typeface="Palatino Linotype" panose="02040502050505030304" pitchFamily="18" charset="0"/>
                <a:ea typeface="Times" panose="02020603050405020304" pitchFamily="18" charset="0"/>
                <a:cs typeface="Times New Roman" panose="02020603050405020304" pitchFamily="18" charset="0"/>
              </a:rPr>
              <a:t>3. Another issue is the type of terror attacks is not documented. The effect of an Islamic terror attack is probably very different than an attack by a left-wing terrorist group, don't you think?</a:t>
            </a:r>
          </a:p>
          <a:p>
            <a:pPr marL="914400" marR="831850" lvl="0" indent="0" algn="l" defTabSz="914400" rtl="0" eaLnBrk="1" fontAlgn="base" latinLnBrk="0" hangingPunct="1">
              <a:lnSpc>
                <a:spcPct val="100000"/>
              </a:lnSpc>
              <a:spcBef>
                <a:spcPct val="0"/>
              </a:spcBef>
              <a:spcAft>
                <a:spcPct val="0"/>
              </a:spcAft>
              <a:buClrTx/>
              <a:buSzTx/>
              <a:buFontTx/>
              <a:buNone/>
              <a:tabLst>
                <a:tab pos="914400" algn="l"/>
              </a:tabLst>
              <a:defRPr/>
            </a:pPr>
            <a:endParaRPr kumimoji="0" lang="en-US" sz="1800" b="0" i="0" u="none" strike="noStrike" kern="1200" cap="none" spc="0" normalizeH="0" baseline="0" noProof="0" dirty="0">
              <a:ln>
                <a:noFill/>
              </a:ln>
              <a:solidFill>
                <a:prstClr val="black"/>
              </a:solidFill>
              <a:effectLst/>
              <a:uLnTx/>
              <a:uFillTx/>
              <a:latin typeface="Palatino Linotype" panose="02040502050505030304" pitchFamily="18" charset="0"/>
              <a:ea typeface="Times" panose="02020603050405020304" pitchFamily="18" charset="0"/>
              <a:cs typeface="Times New Roman" panose="02020603050405020304" pitchFamily="18" charset="0"/>
            </a:endParaRPr>
          </a:p>
          <a:p>
            <a:pPr marL="914400" marR="831850" lvl="0" indent="0" algn="l" defTabSz="914400" rtl="0" eaLnBrk="1" fontAlgn="base" latinLnBrk="0" hangingPunct="1">
              <a:lnSpc>
                <a:spcPct val="100000"/>
              </a:lnSpc>
              <a:spcBef>
                <a:spcPct val="0"/>
              </a:spcBef>
              <a:spcAft>
                <a:spcPct val="0"/>
              </a:spcAft>
              <a:buClrTx/>
              <a:buSzTx/>
              <a:buFontTx/>
              <a:buNone/>
              <a:tabLst>
                <a:tab pos="914400" algn="l"/>
              </a:tabLst>
              <a:defRPr/>
            </a:pPr>
            <a:r>
              <a:rPr kumimoji="0" lang="en-US" sz="2000" b="0" i="0" u="none" strike="noStrike" kern="1200" cap="none" spc="0" normalizeH="0" baseline="0" noProof="0" dirty="0">
                <a:ln>
                  <a:noFill/>
                </a:ln>
                <a:solidFill>
                  <a:prstClr val="black"/>
                </a:solidFill>
                <a:effectLst/>
                <a:uLnTx/>
                <a:uFillTx/>
                <a:latin typeface="Palatino Linotype" panose="02040502050505030304" pitchFamily="18" charset="0"/>
                <a:ea typeface="Times" panose="02020603050405020304" pitchFamily="18" charset="0"/>
                <a:cs typeface="Times New Roman" panose="02020603050405020304" pitchFamily="18" charset="0"/>
              </a:rPr>
              <a:t>In response to this comment, we now include a list of all known groups that committed terror attacks shortly before a European legislative election during the period under study (online Appendix Table A3).  There are more than 100 terrorist groups on this list, 13 of which can be labeled Islamic.</a:t>
            </a:r>
          </a:p>
          <a:p>
            <a:pPr marL="914400" marR="831850" lvl="0" indent="0" algn="l" defTabSz="914400" rtl="0" eaLnBrk="1" fontAlgn="base" latinLnBrk="0" hangingPunct="1">
              <a:lnSpc>
                <a:spcPct val="100000"/>
              </a:lnSpc>
              <a:spcBef>
                <a:spcPct val="0"/>
              </a:spcBef>
              <a:spcAft>
                <a:spcPct val="0"/>
              </a:spcAft>
              <a:buClrTx/>
              <a:buSzTx/>
              <a:buFontTx/>
              <a:buNone/>
              <a:tabLst>
                <a:tab pos="914400" algn="l"/>
              </a:tabLst>
              <a:defRPr/>
            </a:pPr>
            <a:endParaRPr kumimoji="0" lang="en-US" sz="2000" b="0" i="0" u="none" strike="noStrike" kern="1200" cap="none" spc="0" normalizeH="0" baseline="0" noProof="0" dirty="0">
              <a:ln>
                <a:noFill/>
              </a:ln>
              <a:solidFill>
                <a:prstClr val="black"/>
              </a:solidFill>
              <a:effectLst/>
              <a:uLnTx/>
              <a:uFillTx/>
              <a:latin typeface="Palatino Linotype" panose="02040502050505030304" pitchFamily="18" charset="0"/>
              <a:ea typeface="Times" panose="02020603050405020304" pitchFamily="18" charset="0"/>
              <a:cs typeface="Times New Roman" panose="02020603050405020304" pitchFamily="18" charset="0"/>
            </a:endParaRPr>
          </a:p>
          <a:p>
            <a:pPr marL="914400" marR="831850" lvl="0" indent="0" algn="l" defTabSz="914400" rtl="0" eaLnBrk="1" fontAlgn="base" latinLnBrk="0" hangingPunct="1">
              <a:lnSpc>
                <a:spcPct val="100000"/>
              </a:lnSpc>
              <a:spcBef>
                <a:spcPct val="0"/>
              </a:spcBef>
              <a:spcAft>
                <a:spcPct val="0"/>
              </a:spcAft>
              <a:buClrTx/>
              <a:buSzTx/>
              <a:buFontTx/>
              <a:buNone/>
              <a:tabLst>
                <a:tab pos="914400" algn="l"/>
              </a:tabLst>
              <a:defRPr/>
            </a:pPr>
            <a:r>
              <a:rPr kumimoji="0" lang="en-US" sz="2000" b="0" i="0" u="none" strike="noStrike" kern="1200" cap="none" spc="0" normalizeH="0" baseline="0" noProof="0" dirty="0">
                <a:ln>
                  <a:noFill/>
                </a:ln>
                <a:solidFill>
                  <a:prstClr val="black"/>
                </a:solidFill>
                <a:effectLst/>
                <a:uLnTx/>
                <a:uFillTx/>
                <a:latin typeface="Palatino Linotype" panose="02040502050505030304" pitchFamily="18" charset="0"/>
                <a:ea typeface="Times" panose="02020603050405020304" pitchFamily="18" charset="0"/>
                <a:cs typeface="Times New Roman" panose="02020603050405020304" pitchFamily="18" charset="0"/>
              </a:rPr>
              <a:t>Making distinctions between European terrorist groups based on their political orientation on a left-right scale proved to be difficult, but we now examine effects of terror attacks perpetrated by Islamic terrorist groups versus terror attacks perpetrated by non-Islamic groups…</a:t>
            </a:r>
          </a:p>
        </p:txBody>
      </p:sp>
    </p:spTree>
    <p:extLst>
      <p:ext uri="{BB962C8B-B14F-4D97-AF65-F5344CB8AC3E}">
        <p14:creationId xmlns:p14="http://schemas.microsoft.com/office/powerpoint/2010/main" val="715346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0AB0899F-92CC-4F03-AE99-375B13846225}" vid="{E3288AC6-8055-4991-B73C-87F3D2DE19A8}"/>
    </a:ext>
  </a:extLst>
</a:theme>
</file>

<file path=ppt/theme/theme2.xml><?xml version="1.0" encoding="utf-8"?>
<a:theme xmlns:a="http://schemas.openxmlformats.org/drawingml/2006/main" name="1_Custom Design">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B11E"/>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59909</TotalTime>
  <Words>1987</Words>
  <Application>Microsoft Office PowerPoint</Application>
  <PresentationFormat>Presentación en pantalla (4:3)</PresentationFormat>
  <Paragraphs>206</Paragraphs>
  <Slides>24</Slides>
  <Notes>0</Notes>
  <HiddenSlides>0</HiddenSlides>
  <MMClips>0</MMClips>
  <ScaleCrop>false</ScaleCrop>
  <HeadingPairs>
    <vt:vector size="6" baseType="variant">
      <vt:variant>
        <vt:lpstr>Fuentes usadas</vt:lpstr>
      </vt:variant>
      <vt:variant>
        <vt:i4>10</vt:i4>
      </vt:variant>
      <vt:variant>
        <vt:lpstr>Tema</vt:lpstr>
      </vt:variant>
      <vt:variant>
        <vt:i4>2</vt:i4>
      </vt:variant>
      <vt:variant>
        <vt:lpstr>Títulos de diapositiva</vt:lpstr>
      </vt:variant>
      <vt:variant>
        <vt:i4>24</vt:i4>
      </vt:variant>
    </vt:vector>
  </HeadingPairs>
  <TitlesOfParts>
    <vt:vector size="36" baseType="lpstr">
      <vt:lpstr>Arial</vt:lpstr>
      <vt:lpstr>Calibri</vt:lpstr>
      <vt:lpstr>Calibri Light</vt:lpstr>
      <vt:lpstr>Courier</vt:lpstr>
      <vt:lpstr>Courier New</vt:lpstr>
      <vt:lpstr>Garamond</vt:lpstr>
      <vt:lpstr>Palatino Linotype</vt:lpstr>
      <vt:lpstr>Symbol</vt:lpstr>
      <vt:lpstr>Times</vt:lpstr>
      <vt:lpstr>Times New Roman</vt:lpstr>
      <vt:lpstr>Office Theme</vt:lpstr>
      <vt:lpstr>1_Custom Design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UofC@D&amp;HSC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Daniel I. Rees</dc:creator>
  <cp:lastModifiedBy>REES , DANIEL IRA</cp:lastModifiedBy>
  <cp:revision>929</cp:revision>
  <dcterms:created xsi:type="dcterms:W3CDTF">2011-09-29T20:26:40Z</dcterms:created>
  <dcterms:modified xsi:type="dcterms:W3CDTF">2024-10-31T12:40:10Z</dcterms:modified>
</cp:coreProperties>
</file>