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86" r:id="rId13"/>
    <p:sldId id="287" r:id="rId14"/>
    <p:sldId id="269" r:id="rId15"/>
    <p:sldId id="270" r:id="rId16"/>
    <p:sldId id="28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5" r:id="rId25"/>
    <p:sldId id="278" r:id="rId26"/>
    <p:sldId id="279" r:id="rId27"/>
    <p:sldId id="280" r:id="rId28"/>
    <p:sldId id="282" r:id="rId29"/>
    <p:sldId id="283" r:id="rId3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07A6-F614-B400-67A0-1DBCEC700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E4CBA-4C98-2702-1E39-3CF6F047E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33B3-A463-EE2E-3D45-A7D676DC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0477-7931-800A-06AC-681900B9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4D78-F3B3-A8D8-7D5E-483DA6DF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5E36-F9D6-36AF-B74A-39D70F73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01BEB-3396-D10B-47CA-F249DE546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9CD4-2F00-60B0-7143-46967F9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0DC8F-8FBF-6F18-5CB5-8ECC1610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9F47-2541-44EF-6309-711385E0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15CAD-F80F-AA2E-897E-2290AE58E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320D8-CC01-370B-735B-975C662C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269DF-0BDB-230E-0C7A-C284C81A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76895-4C6F-D905-FED6-1EFBE8BC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2D835-AA45-5384-8564-BD6ACF18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0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375C-E4A7-30B2-87C9-0DAC8352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5B76-7353-E3FA-1472-76F6B2DD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1DDB0-5D39-9722-6BB9-43AC2743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81782-A2A0-2638-D516-D8773A36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B3A11-EF9C-F02E-0711-F7A2CEF6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91A8-5DEB-04A3-8F1C-B5B700ED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7CE26-B62A-60A8-98C1-4BC6CD0C6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C6904-0199-EEF7-40CD-10F11756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3DD8-E908-4E35-DC26-02FEBC99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80AEA-32C2-9013-5A04-DAF889E5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9C8C-9545-D2DC-771D-759EB082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7078-3272-01A4-CDC3-AFEE3444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195E0-48AB-A8FE-49D2-7296DB4F0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D95EF-4699-CE82-79B5-B0A1235A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8503E-8BEC-EBBF-EB84-C171E681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7AD9-277A-4778-1717-AB8EE346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9BEF-11B4-9A40-625E-F3242E2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55E6E-D7B7-E80A-801A-783718A6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55D03-E6C7-9CFA-F780-B78645201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B09FF-B5F5-EFE9-DE3F-EEF17F588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4F056-F092-B9C9-265C-660FAB2E7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54E8C-299B-8874-C22C-E699C2E4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29D0C-103D-A431-3234-C56DC94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674E6-64A0-C435-CE70-C7E60162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3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F88F-4E43-8C14-6215-9D6E445E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BB82A-F41F-7C88-4018-D0BC81F9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4B214-13B0-A504-4AA4-9F12F11B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8B84D-2537-92C0-9C7F-40708914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7E682-754B-B584-4433-F080DF91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F01A6-0EF8-9E19-7C38-2A302E79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FDC31-2E8F-A1FB-94AB-3D8BAD99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0788-B5F2-3C98-C629-C3C57434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FB3D-2107-F8AD-D1FA-A84DEC05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6AA8F-75BD-777B-A585-7AF5F2502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BE2B4-EF12-1E5F-2378-306D0A70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73227-3E54-1BE9-6942-385C62FD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2DE95-48EF-C32F-E9E8-3D5C781F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CE3B-97A9-FE79-F51D-C747C03A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090C5-8013-5710-50D6-6304BCFA6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8F4E-058E-9C4D-967A-CB3BC8787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86863-8CD0-C391-C41C-2522745A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FABA-303A-4EBD-8BCC-D5FC76AD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9CF34-FAAF-53CC-E3A1-AE57D1E6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15BA1-2DFA-9ECA-DC16-D325C36B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1473-B0E8-7900-0E39-3E135078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F0FD-7A77-54BC-2316-7570E0F2A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3CF2-A6A7-B249-0AB4-DEA37279B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758BF-FE2B-2C83-832F-DC1719FD5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Mixtape: The Podcast">
            <a:extLst>
              <a:ext uri="{FF2B5EF4-FFF2-40B4-BE49-F238E27FC236}">
                <a16:creationId xmlns:a16="http://schemas.microsoft.com/office/drawing/2014/main" id="{F6042501-FDDE-B9E0-17B1-720B4CBE46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986" y="32657"/>
            <a:ext cx="1094014" cy="109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83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5D9332-8D52-8E52-57C9-1A1FA1726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33F9BEB-427E-7DC6-E216-CD347906A063}"/>
              </a:ext>
            </a:extLst>
          </p:cNvPr>
          <p:cNvSpPr txBox="1">
            <a:spLocks/>
          </p:cNvSpPr>
          <p:nvPr/>
        </p:nvSpPr>
        <p:spPr>
          <a:xfrm>
            <a:off x="2224216" y="5824086"/>
            <a:ext cx="8690919" cy="7191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Palatino Linotype" panose="02040502050505030304" pitchFamily="18" charset="0"/>
              </a:rPr>
              <a:t>Section 0. Outline of workshop and introductions</a:t>
            </a:r>
          </a:p>
          <a:p>
            <a:r>
              <a:rPr lang="en-US" sz="2800" b="1" dirty="0">
                <a:latin typeface="Palatino Linotype" panose="02040502050505030304" pitchFamily="18" charset="0"/>
              </a:rPr>
              <a:t>Section 1. Starting your research project: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What makes a research question viable?</a:t>
            </a:r>
          </a:p>
        </p:txBody>
      </p:sp>
    </p:spTree>
    <p:extLst>
      <p:ext uri="{BB962C8B-B14F-4D97-AF65-F5344CB8AC3E}">
        <p14:creationId xmlns:p14="http://schemas.microsoft.com/office/powerpoint/2010/main" val="44657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D5C4-DA56-7C8C-D810-38048D16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6" y="1505336"/>
            <a:ext cx="12002530" cy="535266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Hardest hurdle. Do not assume the data exist…get on this yesterday!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Even if data exist, collecting/cleaning/etc. can be a heavy lift…get on this yesterday!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Data on X and Y are available, but I do not have a well-defined natural experiment. Should I dump the idea?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As a grad student trying to write your JMP, you should probably dump it.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As a junior prof. trying to get tenure, you should probably dump it.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Maybe you can pivot to a non-econ journal, but this takes time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You can become a structural labor economist, but then you won’t have any friends.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Just kidding!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Not really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93F127-8898-432C-E142-5B826F65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75" y="446040"/>
            <a:ext cx="10515600" cy="94928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Hurdle #3. Are the data available? Does a well-defined natural experiment exist?</a:t>
            </a:r>
            <a:br>
              <a:rPr lang="en-US" sz="2800" dirty="0">
                <a:latin typeface="Palatino Linotype" panose="02040502050505030304" pitchFamily="18" charset="0"/>
              </a:rPr>
            </a:br>
            <a:endParaRPr lang="en-US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D8F0A-1D4B-B3F6-5414-5527DF073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6547"/>
            <a:ext cx="12192000" cy="4374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Start with hypothesis of interest and then try to identify a natural experiment</a:t>
            </a:r>
          </a:p>
          <a:p>
            <a:pPr marL="0" indent="0" algn="ctr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vs.</a:t>
            </a:r>
          </a:p>
          <a:p>
            <a:pPr marL="0" indent="0" algn="ctr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Observe a natural experiment and then come up with a question</a:t>
            </a: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Some “old-school” folks think the pure form of research is to do the former.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Impractical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Miss out on a lot of good topics</a:t>
            </a: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Always have your natural experiment radar on…”one does not know where an inspiration will come from.”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DF053C-A6E3-56AB-6303-020C00E0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27" y="133478"/>
            <a:ext cx="10515600" cy="84219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Hurdle #3 (continued)</a:t>
            </a:r>
          </a:p>
        </p:txBody>
      </p:sp>
    </p:spTree>
    <p:extLst>
      <p:ext uri="{BB962C8B-B14F-4D97-AF65-F5344CB8AC3E}">
        <p14:creationId xmlns:p14="http://schemas.microsoft.com/office/powerpoint/2010/main" val="341402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6512-E541-4264-25FC-6A7FD98C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8" y="436605"/>
            <a:ext cx="11271422" cy="5740358"/>
          </a:xfrm>
        </p:spPr>
        <p:txBody>
          <a:bodyPr/>
          <a:lstStyle/>
          <a:p>
            <a:pPr lvl="1"/>
            <a:r>
              <a:rPr lang="en-US" sz="2000" dirty="0">
                <a:latin typeface="Palatino Linotype" panose="02040502050505030304" pitchFamily="18" charset="0"/>
              </a:rPr>
              <a:t>My trip with Dan Rees to the Smithsonian Museum of American History</a:t>
            </a: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“Lively discussions” with my wife</a:t>
            </a: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B01B7-F58F-7430-8082-18F8A65179E1}"/>
              </a:ext>
            </a:extLst>
          </p:cNvPr>
          <p:cNvSpPr txBox="1"/>
          <p:nvPr/>
        </p:nvSpPr>
        <p:spPr>
          <a:xfrm>
            <a:off x="2444756" y="1021773"/>
            <a:ext cx="3936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Palatino Linotype" panose="02040502050505030304" pitchFamily="18" charset="0"/>
              </a:rPr>
              <a:t>Poor People’s Caravan </a:t>
            </a:r>
            <a:r>
              <a:rPr lang="en-US" sz="1400" dirty="0">
                <a:latin typeface="Palatino Linotype" panose="02040502050505030304" pitchFamily="18" charset="0"/>
              </a:rPr>
              <a:t>– March on D.C. to demand economic and human rights for poor Americans of diverse backgrounds in 1968.</a:t>
            </a:r>
          </a:p>
        </p:txBody>
      </p:sp>
      <p:pic>
        <p:nvPicPr>
          <p:cNvPr id="1026" name="Picture 2" descr="1968 Poor People's Campaign Caravan Routes | National Museum of African  American History and Culture">
            <a:extLst>
              <a:ext uri="{FF2B5EF4-FFF2-40B4-BE49-F238E27FC236}">
                <a16:creationId xmlns:a16="http://schemas.microsoft.com/office/drawing/2014/main" id="{51787462-DC14-6C7B-7688-885B1F87A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5" b="4651"/>
          <a:stretch/>
        </p:blipFill>
        <p:spPr bwMode="auto">
          <a:xfrm>
            <a:off x="6779474" y="1010117"/>
            <a:ext cx="3532414" cy="203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BF2ABD-F2A3-4E71-3FB7-2EF885D21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8" t="7096" r="4917" b="2508"/>
          <a:stretch/>
        </p:blipFill>
        <p:spPr>
          <a:xfrm>
            <a:off x="324250" y="3486005"/>
            <a:ext cx="3521063" cy="2658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158B96-7EAD-47A9-ADB7-BCFFC1E90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519" y="3486005"/>
            <a:ext cx="4333103" cy="20548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A2AFB6-1757-5667-B079-7638731CC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962" y="3986009"/>
            <a:ext cx="3762253" cy="13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9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E245-4298-C1D0-EE35-A38CD9136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551935"/>
            <a:ext cx="11335265" cy="5625028"/>
          </a:xfrm>
        </p:spPr>
        <p:txBody>
          <a:bodyPr/>
          <a:lstStyle/>
          <a:p>
            <a:r>
              <a:rPr lang="en-US" sz="2000" dirty="0">
                <a:latin typeface="Palatino Linotype" panose="02040502050505030304" pitchFamily="18" charset="0"/>
              </a:rPr>
              <a:t>Bleakley and </a:t>
            </a:r>
            <a:r>
              <a:rPr lang="en-US" sz="2000" dirty="0" err="1">
                <a:latin typeface="Palatino Linotype" panose="02040502050505030304" pitchFamily="18" charset="0"/>
              </a:rPr>
              <a:t>Ferrie’s</a:t>
            </a:r>
            <a:r>
              <a:rPr lang="en-US" sz="2000" dirty="0">
                <a:latin typeface="Palatino Linotype" panose="02040502050505030304" pitchFamily="18" charset="0"/>
              </a:rPr>
              <a:t> QJE on Georgia land lotteries</a:t>
            </a: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000" dirty="0">
                <a:latin typeface="Garamond" panose="02020404030301010803" pitchFamily="18" charset="0"/>
              </a:rPr>
              <a:t>But, most importantly, become an expert of institutional details, the historical context, etc. of your areas of interest.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Do this and ideas will naturally come!</a:t>
            </a: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D6BD9-386E-119C-B7EC-7E64828BF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3" t="9747" r="2752" b="4058"/>
          <a:stretch/>
        </p:blipFill>
        <p:spPr>
          <a:xfrm>
            <a:off x="3212756" y="1108576"/>
            <a:ext cx="4942611" cy="39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1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B6459-C770-4086-8074-DB0543DF5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145" y="220805"/>
            <a:ext cx="8725393" cy="54341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If you can get over these 3 hurdles, you are off to the races!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If you can’t, get back up, and go back to the drawing board.</a:t>
            </a:r>
          </a:p>
          <a:p>
            <a:endParaRPr lang="en-US" sz="2400" dirty="0"/>
          </a:p>
        </p:txBody>
      </p:sp>
      <p:pic>
        <p:nvPicPr>
          <p:cNvPr id="6" name="Picture 2" descr="What You Can Learn from the World's Greatest 400m Hurdler — Markovitz  Consulting">
            <a:extLst>
              <a:ext uri="{FF2B5EF4-FFF2-40B4-BE49-F238E27FC236}">
                <a16:creationId xmlns:a16="http://schemas.microsoft.com/office/drawing/2014/main" id="{504CE05E-2EF0-442B-899A-F0640D8D6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78" y="690140"/>
            <a:ext cx="3899527" cy="23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29981-EDDD-4299-B939-1A2B39E22417}"/>
              </a:ext>
            </a:extLst>
          </p:cNvPr>
          <p:cNvSpPr txBox="1"/>
          <p:nvPr/>
        </p:nvSpPr>
        <p:spPr>
          <a:xfrm>
            <a:off x="7768304" y="2603642"/>
            <a:ext cx="2168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Edwin Moses, the greatest 400m hurdler of all time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71A800-AABE-4523-B581-1E8D6EACF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593" y="3792696"/>
            <a:ext cx="3301895" cy="288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4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7009-4254-D66B-5D47-09178A20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470" y="1987980"/>
            <a:ext cx="5356654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Short break</a:t>
            </a:r>
          </a:p>
        </p:txBody>
      </p:sp>
    </p:spTree>
    <p:extLst>
      <p:ext uri="{BB962C8B-B14F-4D97-AF65-F5344CB8AC3E}">
        <p14:creationId xmlns:p14="http://schemas.microsoft.com/office/powerpoint/2010/main" val="347954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5D9332-8D52-8E52-57C9-1A1FA1726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33F9BEB-427E-7DC6-E216-CD347906A063}"/>
              </a:ext>
            </a:extLst>
          </p:cNvPr>
          <p:cNvSpPr txBox="1">
            <a:spLocks/>
          </p:cNvSpPr>
          <p:nvPr/>
        </p:nvSpPr>
        <p:spPr>
          <a:xfrm>
            <a:off x="1944130" y="5552237"/>
            <a:ext cx="8690919" cy="7191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Palatino Linotype" panose="02040502050505030304" pitchFamily="18" charset="0"/>
              </a:rPr>
              <a:t>Section 1. Starting your research project: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When to cut the cord</a:t>
            </a:r>
          </a:p>
        </p:txBody>
      </p:sp>
    </p:spTree>
    <p:extLst>
      <p:ext uri="{BB962C8B-B14F-4D97-AF65-F5344CB8AC3E}">
        <p14:creationId xmlns:p14="http://schemas.microsoft.com/office/powerpoint/2010/main" val="2395627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2DC3-2377-B39A-3986-DB51A2AD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86" y="239347"/>
            <a:ext cx="10515600" cy="88338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When to cut the cord on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2908-EC15-7D5B-A5D3-29A465580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05" y="1334530"/>
            <a:ext cx="11928390" cy="4842433"/>
          </a:xfrm>
        </p:spPr>
        <p:txBody>
          <a:bodyPr>
            <a:normAutofit/>
          </a:bodyPr>
          <a:lstStyle/>
          <a:p>
            <a:r>
              <a:rPr lang="en-US" sz="2400" b="1" i="1" dirty="0">
                <a:latin typeface="Palatino Linotype" panose="02040502050505030304" pitchFamily="18" charset="0"/>
              </a:rPr>
              <a:t>You’ve cleared the 3 hurdles</a:t>
            </a:r>
            <a:r>
              <a:rPr lang="en-US" sz="2400" dirty="0">
                <a:latin typeface="Palatino Linotype" panose="02040502050505030304" pitchFamily="18" charset="0"/>
              </a:rPr>
              <a:t>, but when do I call it quits?  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As a graduate student trying to come up with a great JMP or a jr. prof. trying to get tenure, this can be a make-it or break-it decision.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does this come up?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1.) Null results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2.) Cannot identify mechanisms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3.) Something better comes along</a:t>
            </a:r>
          </a:p>
        </p:txBody>
      </p:sp>
    </p:spTree>
    <p:extLst>
      <p:ext uri="{BB962C8B-B14F-4D97-AF65-F5344CB8AC3E}">
        <p14:creationId xmlns:p14="http://schemas.microsoft.com/office/powerpoint/2010/main" val="79123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1867-F495-63D3-C5D2-66C17335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97" y="406807"/>
            <a:ext cx="10515600" cy="7762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The Null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BB1C-A920-48D2-4896-4C1A2F8A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9884"/>
            <a:ext cx="12192000" cy="462316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Zero is a number too! But, is it always interesting?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No effect of minimum wage hike on unemployment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Interesting and policy relevant zero.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What about the relationship between prenatal exposure to the Super Bowl and low birth weight (Duncan et al. 2017, </a:t>
            </a:r>
            <a:r>
              <a:rPr lang="en-US" sz="2000" i="1" dirty="0">
                <a:latin typeface="Palatino Linotype" panose="02040502050505030304" pitchFamily="18" charset="0"/>
              </a:rPr>
              <a:t>JHR</a:t>
            </a:r>
            <a:r>
              <a:rPr lang="en-US" sz="2000" dirty="0">
                <a:latin typeface="Palatino Linotype" panose="02040502050505030304" pitchFamily="18" charset="0"/>
              </a:rPr>
              <a:t>) or the relationship between minimum wages and traffic fatalities (Adams et al. 2012, </a:t>
            </a:r>
            <a:r>
              <a:rPr lang="en-US" sz="2000" i="1" dirty="0">
                <a:latin typeface="Palatino Linotype" panose="02040502050505030304" pitchFamily="18" charset="0"/>
              </a:rPr>
              <a:t>RESTAT</a:t>
            </a:r>
            <a:r>
              <a:rPr lang="en-US" sz="2000" dirty="0">
                <a:latin typeface="Palatino Linotype" panose="02040502050505030304" pitchFamily="18" charset="0"/>
              </a:rPr>
              <a:t>)?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Probably only interesting if you find an effect.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High risk-high reward projects</a:t>
            </a:r>
          </a:p>
          <a:p>
            <a:pPr lvl="3"/>
            <a:r>
              <a:rPr lang="en-US" sz="1400" dirty="0">
                <a:latin typeface="Palatino Linotype" panose="02040502050505030304" pitchFamily="18" charset="0"/>
              </a:rPr>
              <a:t>Null effect would not make for a good JMP</a:t>
            </a:r>
          </a:p>
          <a:p>
            <a:pPr lvl="3"/>
            <a:r>
              <a:rPr lang="en-US" sz="1400" dirty="0">
                <a:latin typeface="Palatino Linotype" panose="02040502050505030304" pitchFamily="18" charset="0"/>
              </a:rPr>
              <a:t>Null effect would not publish well.</a:t>
            </a:r>
          </a:p>
          <a:p>
            <a:pPr lvl="3"/>
            <a:r>
              <a:rPr lang="en-US" sz="1400" dirty="0">
                <a:latin typeface="Palatino Linotype" panose="02040502050505030304" pitchFamily="18" charset="0"/>
              </a:rPr>
              <a:t>Does this cause a type of file-drawer bias?  Sure.</a:t>
            </a:r>
          </a:p>
          <a:p>
            <a:pPr lvl="4"/>
            <a:r>
              <a:rPr lang="en-US" sz="1400" dirty="0">
                <a:latin typeface="Palatino Linotype" panose="02040502050505030304" pitchFamily="18" charset="0"/>
              </a:rPr>
              <a:t>Be practical when weighing the trade-offs between which projects to pursue and which ones to quit.</a:t>
            </a:r>
          </a:p>
          <a:p>
            <a:pPr marL="1371600" lvl="3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Zero is a number too, but only if it is precise!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Big difference between pitching a tight vs. noisy zero.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If 95% CI contains large values on either side of zero, we do not learn much.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2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528EF3-F8B2-1141-0C0D-47655F40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2" y="65014"/>
            <a:ext cx="10515600" cy="76757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The Null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306E6-641E-6C6F-1A7F-A0F7E0395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" y="1364896"/>
            <a:ext cx="5616427" cy="3665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D5D3A-8A2B-EA9A-23D2-38798855F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97" y="721356"/>
            <a:ext cx="5594222" cy="4284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9433B0-3A22-EA96-12EA-D6E08E86A635}"/>
              </a:ext>
            </a:extLst>
          </p:cNvPr>
          <p:cNvSpPr txBox="1"/>
          <p:nvPr/>
        </p:nvSpPr>
        <p:spPr>
          <a:xfrm>
            <a:off x="148045" y="868223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Precise zeros can publish well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9B479-B41B-C8A9-1960-A5708855B0E2}"/>
              </a:ext>
            </a:extLst>
          </p:cNvPr>
          <p:cNvSpPr txBox="1"/>
          <p:nvPr/>
        </p:nvSpPr>
        <p:spPr>
          <a:xfrm>
            <a:off x="5627397" y="27878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Imprecise zeros, not as well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6D0D5-E077-7278-FD8A-F2BCC16041DF}"/>
              </a:ext>
            </a:extLst>
          </p:cNvPr>
          <p:cNvSpPr txBox="1"/>
          <p:nvPr/>
        </p:nvSpPr>
        <p:spPr>
          <a:xfrm>
            <a:off x="74322" y="5103674"/>
            <a:ext cx="11615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If null is interesting/policy relevant and precise, then proceed!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	-But, know that the burden of proof can be much higher.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	-We will discuss framing a precise zero later.</a:t>
            </a:r>
          </a:p>
        </p:txBody>
      </p:sp>
    </p:spTree>
    <p:extLst>
      <p:ext uri="{BB962C8B-B14F-4D97-AF65-F5344CB8AC3E}">
        <p14:creationId xmlns:p14="http://schemas.microsoft.com/office/powerpoint/2010/main" val="74008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4097-3BBB-874F-69B4-EC1DF9B5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" y="197643"/>
            <a:ext cx="10515600" cy="719138"/>
          </a:xfrm>
        </p:spPr>
        <p:txBody>
          <a:bodyPr/>
          <a:lstStyle/>
          <a:p>
            <a:r>
              <a:rPr lang="en-US" b="1" dirty="0">
                <a:latin typeface="Palatino Linotype" panose="0204050205050503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A0A18-44CD-A585-A008-B059A174C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1040606"/>
            <a:ext cx="12077701" cy="502443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Palatino Linotype" panose="02040502050505030304" pitchFamily="18" charset="0"/>
              </a:rPr>
              <a:t>Introduction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000" dirty="0">
                <a:latin typeface="Palatino Linotype" panose="02040502050505030304" pitchFamily="18" charset="0"/>
              </a:rPr>
              <a:t>Section 1. Starting Your Research Project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Section 2. Practical Tips for Writing Your Applied Paper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Section 3. Presenting Your Research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Section 4. Q&amp;A Session 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Section 5. The Publication Process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Section 6. Refereeing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Section 7. Presenting Your Event-study Estimates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Section 8. Conferences and Networking (optional and if time permits)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Section 9. Ask the Editor + 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112202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525D-2151-6101-6B38-E85880A2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59" y="333632"/>
            <a:ext cx="10515600" cy="91221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Identifying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46CF-8A07-C68C-C48C-962B4D7E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5845"/>
            <a:ext cx="12191999" cy="5451517"/>
          </a:xfrm>
        </p:spPr>
        <p:txBody>
          <a:bodyPr/>
          <a:lstStyle/>
          <a:p>
            <a:r>
              <a:rPr lang="en-US" sz="2400" dirty="0">
                <a:latin typeface="Palatino Linotype" panose="02040502050505030304" pitchFamily="18" charset="0"/>
              </a:rPr>
              <a:t>Suppose you have a great natural experiment, but can’t pin down mechanism(s).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Death sentence?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Not necessarily!  It depends on the topic…</a:t>
            </a:r>
          </a:p>
          <a:p>
            <a:pPr marL="914400" lvl="2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Medical marijuana laws (MMLs) </a:t>
            </a:r>
            <a:r>
              <a:rPr lang="en-US" sz="2400" dirty="0">
                <a:latin typeface="Garamond" panose="02020404030301010803" pitchFamily="18" charset="0"/>
              </a:rPr>
              <a:t>→ </a:t>
            </a:r>
            <a:r>
              <a:rPr lang="en-US" sz="2400" dirty="0">
                <a:latin typeface="Palatino Linotype" panose="02040502050505030304" pitchFamily="18" charset="0"/>
              </a:rPr>
              <a:t>traffic fatalities (Anderson et al. 2013, </a:t>
            </a:r>
            <a:r>
              <a:rPr lang="en-US" sz="2400" i="1" dirty="0">
                <a:latin typeface="Palatino Linotype" panose="02040502050505030304" pitchFamily="18" charset="0"/>
              </a:rPr>
              <a:t>J of Law and Econ</a:t>
            </a:r>
            <a:r>
              <a:rPr lang="en-US" sz="2400" dirty="0">
                <a:latin typeface="Palatino Linotype" panose="02040502050505030304" pitchFamily="18" charset="0"/>
              </a:rPr>
              <a:t>)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MMLs </a:t>
            </a:r>
            <a:r>
              <a:rPr lang="en-US" sz="2000" dirty="0">
                <a:latin typeface="Garamond" panose="02020404030301010803" pitchFamily="18" charset="0"/>
              </a:rPr>
              <a:t>→ </a:t>
            </a:r>
            <a:r>
              <a:rPr lang="en-US" sz="2200" dirty="0">
                <a:latin typeface="Palatino Linotype" panose="02040502050505030304" pitchFamily="18" charset="0"/>
              </a:rPr>
              <a:t>8 to 11% decrease in traffic fatalities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Effect driven by alcohol-related crashes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Plus, beer sales and self-reports of binge drinking fall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Without shedding light on mechanism, would not have published very well.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An ok, but not great, job market paper.</a:t>
            </a: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3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C7A1-663A-C416-C582-61ABC571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" y="300166"/>
            <a:ext cx="11205519" cy="82571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Identifying Mechanisms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3992-A13D-33BF-DA2D-42688FC0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7686"/>
            <a:ext cx="12192000" cy="4031006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Palatino Linotype" panose="02040502050505030304" pitchFamily="18" charset="0"/>
              </a:rPr>
              <a:t>Military deployments </a:t>
            </a:r>
            <a:r>
              <a:rPr lang="en-US" sz="2200" dirty="0">
                <a:latin typeface="Garamond" panose="02020404030301010803" pitchFamily="18" charset="0"/>
              </a:rPr>
              <a:t>→ </a:t>
            </a:r>
            <a:r>
              <a:rPr lang="en-US" sz="2200" dirty="0">
                <a:latin typeface="Palatino Linotype" panose="02040502050505030304" pitchFamily="18" charset="0"/>
              </a:rPr>
              <a:t>crime (Anderson and Rees 2015, </a:t>
            </a:r>
            <a:r>
              <a:rPr lang="en-US" sz="2200" i="1" dirty="0">
                <a:latin typeface="Palatino Linotype" panose="02040502050505030304" pitchFamily="18" charset="0"/>
              </a:rPr>
              <a:t>J of Law and Econ</a:t>
            </a:r>
            <a:r>
              <a:rPr lang="en-US" sz="2200" dirty="0">
                <a:latin typeface="Palatino Linotype" panose="02040502050505030304" pitchFamily="18" charset="0"/>
              </a:rPr>
              <a:t>)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Increases in the number of never-deployed combat brigades at Fort Carson, CO </a:t>
            </a:r>
            <a:r>
              <a:rPr lang="en-US" sz="1800" dirty="0">
                <a:latin typeface="Garamond" panose="02020404030301010803" pitchFamily="18" charset="0"/>
              </a:rPr>
              <a:t>→ </a:t>
            </a:r>
            <a:r>
              <a:rPr lang="en-US" sz="1800" dirty="0">
                <a:latin typeface="Palatino Linotype" panose="02040502050505030304" pitchFamily="18" charset="0"/>
              </a:rPr>
              <a:t>more violent crime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In contrast, previously deployed brigades do not cause crime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Never-deployed units represent a greater threat to public safety…why?  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Unable to say much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But, (interesting) results ran counter to common perception and paper published well</a:t>
            </a:r>
          </a:p>
          <a:p>
            <a:pPr marL="914400" lvl="2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Medical marijuana laws (MMLs) </a:t>
            </a:r>
            <a:r>
              <a:rPr lang="en-US" sz="2200" dirty="0">
                <a:latin typeface="Garamond" panose="02020404030301010803" pitchFamily="18" charset="0"/>
              </a:rPr>
              <a:t>→ </a:t>
            </a:r>
            <a:r>
              <a:rPr lang="en-US" sz="2200" dirty="0">
                <a:latin typeface="Palatino Linotype" panose="02040502050505030304" pitchFamily="18" charset="0"/>
              </a:rPr>
              <a:t>suicide (Anderson et al. 2014, </a:t>
            </a:r>
            <a:r>
              <a:rPr lang="en-US" sz="2200" i="1" dirty="0">
                <a:latin typeface="Palatino Linotype" panose="02040502050505030304" pitchFamily="18" charset="0"/>
              </a:rPr>
              <a:t>American J of Public Health</a:t>
            </a:r>
            <a:r>
              <a:rPr lang="en-US" sz="2200" dirty="0">
                <a:latin typeface="Palatino Linotype" panose="02040502050505030304" pitchFamily="18" charset="0"/>
              </a:rPr>
              <a:t>)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MMLs </a:t>
            </a:r>
            <a:r>
              <a:rPr lang="en-US" sz="1800" dirty="0">
                <a:latin typeface="Garamond" panose="02020404030301010803" pitchFamily="18" charset="0"/>
              </a:rPr>
              <a:t>→ </a:t>
            </a:r>
            <a:r>
              <a:rPr lang="en-US" sz="1800" dirty="0">
                <a:latin typeface="Palatino Linotype" panose="02040502050505030304" pitchFamily="18" charset="0"/>
              </a:rPr>
              <a:t>reductions in suicides among young adult males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Policy relevant?  Yes.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General interest (within econ) without mechanism(s)?  Probably not.</a:t>
            </a:r>
          </a:p>
          <a:p>
            <a:pPr lvl="2"/>
            <a:r>
              <a:rPr lang="en-US" sz="1400" dirty="0">
                <a:latin typeface="Palatino Linotype" panose="02040502050505030304" pitchFamily="18" charset="0"/>
              </a:rPr>
              <a:t>Low ceiling within econ journals</a:t>
            </a:r>
          </a:p>
          <a:p>
            <a:pPr lvl="2"/>
            <a:r>
              <a:rPr lang="en-US" sz="1400" dirty="0">
                <a:latin typeface="Palatino Linotype" panose="02040502050505030304" pitchFamily="18" charset="0"/>
              </a:rPr>
              <a:t>Not a great JMP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Recommendation:  Move on or pivot to a non-economics journal</a:t>
            </a:r>
          </a:p>
          <a:p>
            <a:pPr lvl="2"/>
            <a:r>
              <a:rPr lang="en-US" sz="1400" dirty="0">
                <a:latin typeface="Palatino Linotype" panose="02040502050505030304" pitchFamily="18" charset="0"/>
              </a:rPr>
              <a:t>Flagship journal in public health</a:t>
            </a:r>
          </a:p>
        </p:txBody>
      </p:sp>
    </p:spTree>
    <p:extLst>
      <p:ext uri="{BB962C8B-B14F-4D97-AF65-F5344CB8AC3E}">
        <p14:creationId xmlns:p14="http://schemas.microsoft.com/office/powerpoint/2010/main" val="25700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0650-FC0D-B09E-7331-AE0AFD47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19" y="1268626"/>
            <a:ext cx="11837773" cy="5276058"/>
          </a:xfrm>
        </p:spPr>
        <p:txBody>
          <a:bodyPr/>
          <a:lstStyle/>
          <a:p>
            <a:r>
              <a:rPr lang="en-US" sz="2400" dirty="0">
                <a:latin typeface="Palatino Linotype" panose="02040502050505030304" pitchFamily="18" charset="0"/>
              </a:rPr>
              <a:t>Try to gauge early on whether you will be able to address underlying mechanisms.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Maybe consider this hurdle #4.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Try to gauge early on just how crucial it will be to address underlying mechanisms.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If you end up sinking a lot of time into a project and cannot address mechanisms, you can pivot to a non-economics journal (more on this in our next section)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52A503-4C01-8EB4-D0A1-FF1A944E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19" y="313316"/>
            <a:ext cx="10515600" cy="73544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Identifying Mechanisms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96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7009-4254-D66B-5D47-09178A20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23" y="2301145"/>
            <a:ext cx="5356654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Q&amp;A/short break</a:t>
            </a:r>
          </a:p>
        </p:txBody>
      </p:sp>
    </p:spTree>
    <p:extLst>
      <p:ext uri="{BB962C8B-B14F-4D97-AF65-F5344CB8AC3E}">
        <p14:creationId xmlns:p14="http://schemas.microsoft.com/office/powerpoint/2010/main" val="2989984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5D9332-8D52-8E52-57C9-1A1FA1726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33F9BEB-427E-7DC6-E216-CD347906A063}"/>
              </a:ext>
            </a:extLst>
          </p:cNvPr>
          <p:cNvSpPr txBox="1">
            <a:spLocks/>
          </p:cNvSpPr>
          <p:nvPr/>
        </p:nvSpPr>
        <p:spPr>
          <a:xfrm>
            <a:off x="2100648" y="5502810"/>
            <a:ext cx="8690919" cy="7191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Palatino Linotype" panose="02040502050505030304" pitchFamily="18" charset="0"/>
              </a:rPr>
              <a:t>Section 1. Starting your research project: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Managing your 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3181554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8FFC-94D5-C5F2-0F09-03F35283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4" y="1186248"/>
            <a:ext cx="12068432" cy="4983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Allocating your effort</a:t>
            </a:r>
          </a:p>
          <a:p>
            <a:pPr marL="0" indent="0">
              <a:buNone/>
            </a:pPr>
            <a:r>
              <a:rPr lang="en-US" sz="2400" u="sng" dirty="0">
                <a:latin typeface="Palatino Linotype" panose="02040502050505030304" pitchFamily="18" charset="0"/>
              </a:rPr>
              <a:t>As a graduate student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Goal: Top-notch JMP.  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Your efforts can be more concentrated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Not so much as a junior professor trying to get tenure.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That said, do not underestimate the value of a non-JMP publication.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Can be really important when you aren’t from Harvard, Yale, Chicago, etc.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I went to a top 50-ish school and it was very clear that having a good publication and RR was vital to obtaining interviews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At Montana State University, we have interviewed grad students from lower-ranked departments solely because they had a strong publication on their record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You do not have to work on a dozen papers as a graduate student.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Takes time away from JMP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Sends a quantity (as opposed to quality) signal, which is not always a good thing</a:t>
            </a:r>
          </a:p>
          <a:p>
            <a:pPr marL="457200" lvl="1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8320B2-C285-1A76-1553-8CB7F618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4" y="320310"/>
            <a:ext cx="10711249" cy="73509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Managing your research projects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8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2D28-7AB1-E164-9ACB-8A2A4335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5" y="346438"/>
            <a:ext cx="10515600" cy="66919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Managing your research projects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7BD34E-3B4D-0441-9CF6-26960DAB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5" y="1092456"/>
            <a:ext cx="11961341" cy="5094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Allocating your effort</a:t>
            </a:r>
          </a:p>
          <a:p>
            <a:pPr marL="0" indent="0">
              <a:buNone/>
            </a:pPr>
            <a:r>
              <a:rPr lang="en-US" sz="2400" u="sng" dirty="0">
                <a:latin typeface="Palatino Linotype" panose="02040502050505030304" pitchFamily="18" charset="0"/>
              </a:rPr>
              <a:t>As a junior prof.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Goal: A portfolio of projects at different phases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(</a:t>
            </a:r>
            <a:r>
              <a:rPr lang="en-US" sz="1800" dirty="0" err="1">
                <a:latin typeface="Palatino Linotype" panose="02040502050505030304" pitchFamily="18" charset="0"/>
              </a:rPr>
              <a:t>i</a:t>
            </a:r>
            <a:r>
              <a:rPr lang="en-US" sz="1800" dirty="0">
                <a:latin typeface="Palatino Linotype" panose="02040502050505030304" pitchFamily="18" charset="0"/>
              </a:rPr>
              <a:t>) Always have one to two projects that are your main focus</a:t>
            </a:r>
          </a:p>
          <a:p>
            <a:pPr lvl="3"/>
            <a:r>
              <a:rPr lang="en-US" sz="1600" dirty="0">
                <a:latin typeface="Palatino Linotype" panose="02040502050505030304" pitchFamily="18" charset="0"/>
              </a:rPr>
              <a:t>Some can manage more.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(ii) As you progress, always try to have at least a few papers under review or at the RR stage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(iii) When your papers in (</a:t>
            </a:r>
            <a:r>
              <a:rPr lang="en-US" sz="1800" dirty="0" err="1">
                <a:latin typeface="Palatino Linotype" panose="02040502050505030304" pitchFamily="18" charset="0"/>
              </a:rPr>
              <a:t>i</a:t>
            </a:r>
            <a:r>
              <a:rPr lang="en-US" sz="1800" dirty="0">
                <a:latin typeface="Palatino Linotype" panose="02040502050505030304" pitchFamily="18" charset="0"/>
              </a:rPr>
              <a:t>) are submitted, make sure data collection efforts are already under way on other projects.</a:t>
            </a:r>
          </a:p>
          <a:p>
            <a:pPr lvl="3"/>
            <a:r>
              <a:rPr lang="en-US" sz="1600" dirty="0">
                <a:latin typeface="Palatino Linotype" panose="02040502050505030304" pitchFamily="18" charset="0"/>
              </a:rPr>
              <a:t>If you have RA resources, spend them here.  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If going into (or are already in) academia, figure out tenure requirements asap! 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Helpful advice given to me: “You’re in an ag. economics department, so do not forget that quantity matters.”</a:t>
            </a:r>
          </a:p>
        </p:txBody>
      </p:sp>
    </p:spTree>
    <p:extLst>
      <p:ext uri="{BB962C8B-B14F-4D97-AF65-F5344CB8AC3E}">
        <p14:creationId xmlns:p14="http://schemas.microsoft.com/office/powerpoint/2010/main" val="264103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F857-9D00-1E47-ECB6-D6F1A2CC1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9530"/>
            <a:ext cx="12192000" cy="5097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Palatino Linotype" panose="02040502050505030304" pitchFamily="18" charset="0"/>
              </a:rPr>
              <a:t>Targeting journals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FAQ: “Where should I send paper X?”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If you become a master of the literature (as discussed earlier), the set of relevant journals will be clear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 Section 4, we will discuss this in detail.  Stay tuned…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When to target a non-economics journal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You need to pivot because…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Estimates are correlations only</a:t>
            </a:r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You cannot identify mechanisms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You just don’t have enough “meat” for a full-length paper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You need a mental health break!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DE376-73DD-D781-F099-C1FADBDF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67" y="271850"/>
            <a:ext cx="10515600" cy="67743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Managing your research projects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5389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8264-8E3E-022A-51A5-427E60D6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2" y="1489165"/>
            <a:ext cx="12134335" cy="48934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Every summer, I take a break from the econ paper grind and write a paper for a medical journal.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It’s fun!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Important to learn how to write for a different audience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Transferable human capital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Papers for non-econ journals take </a:t>
            </a:r>
            <a:r>
              <a:rPr lang="en-US" sz="2400" i="1" dirty="0">
                <a:latin typeface="Palatino Linotype" panose="02040502050505030304" pitchFamily="18" charset="0"/>
              </a:rPr>
              <a:t>much</a:t>
            </a:r>
            <a:r>
              <a:rPr lang="en-US" sz="2400" dirty="0">
                <a:latin typeface="Palatino Linotype" panose="02040502050505030304" pitchFamily="18" charset="0"/>
              </a:rPr>
              <a:t> less time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Medical journals have word (≈3,000-4,000) and figure (≈4-5) limits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“Research letter” options</a:t>
            </a:r>
          </a:p>
          <a:p>
            <a:pPr lvl="3"/>
            <a:r>
              <a:rPr lang="en-US" sz="1400" dirty="0">
                <a:latin typeface="Palatino Linotype" panose="02040502050505030304" pitchFamily="18" charset="0"/>
              </a:rPr>
              <a:t>Word (&lt; 1,000) and figure (≈1-2) limits</a:t>
            </a:r>
          </a:p>
          <a:p>
            <a:pPr lvl="3"/>
            <a:r>
              <a:rPr lang="en-US" sz="1400" dirty="0">
                <a:latin typeface="Palatino Linotype" panose="02040502050505030304" pitchFamily="18" charset="0"/>
              </a:rPr>
              <a:t>Only a few good econ journals have “letter” or “note” options.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Faster turnaround (&lt; 1 month)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But, non-econ pubs do not “count” as much on the econ job market or for tenure in an econ department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Carefully weigh tradeoffs of pursuing these pubs vs. simply quitting (or not starting) a project altogether.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1DEB85-2C7F-7208-D32D-9F0FC224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67" y="475414"/>
            <a:ext cx="10515600" cy="7433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Managing your research projects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885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7009-4254-D66B-5D47-09178A20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789" y="2210401"/>
            <a:ext cx="5356654" cy="1325563"/>
          </a:xfrm>
        </p:spPr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Q&amp;A/Break</a:t>
            </a:r>
          </a:p>
        </p:txBody>
      </p:sp>
    </p:spTree>
    <p:extLst>
      <p:ext uri="{BB962C8B-B14F-4D97-AF65-F5344CB8AC3E}">
        <p14:creationId xmlns:p14="http://schemas.microsoft.com/office/powerpoint/2010/main" val="278015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25AD-B258-9F59-79BA-A262DEAA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88118"/>
            <a:ext cx="10515600" cy="81438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8B7C-6204-5B85-DCF2-D75754ED5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1575"/>
            <a:ext cx="12192000" cy="4938713"/>
          </a:xfrm>
        </p:spPr>
        <p:txBody>
          <a:bodyPr/>
          <a:lstStyle/>
          <a:p>
            <a:r>
              <a:rPr lang="en-US" sz="2600" dirty="0">
                <a:latin typeface="Palatino Linotype" panose="02040502050505030304" pitchFamily="18" charset="0"/>
              </a:rPr>
              <a:t>Mark Anderson (Prof. of Economics, Montana State University, NBER and IZA) and Dan Rees (Prof. of Economics, Universidad Carlos III de Madrid and IZA) 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Applied microeconomist working primarily at the intersection of health economics and economic history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User of well-defined natural experiments and methods such as DD and IV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Passionate about the research process and the crafting of a research paper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600" dirty="0">
                <a:latin typeface="Palatino Linotype" panose="02040502050505030304" pitchFamily="18" charset="0"/>
              </a:rPr>
              <a:t>Recently, I have written on topics such as…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Public health and mortality at the turn of the 20</a:t>
            </a:r>
            <a:r>
              <a:rPr lang="en-US" sz="2000" baseline="30000" dirty="0">
                <a:latin typeface="Palatino Linotype" panose="02040502050505030304" pitchFamily="18" charset="0"/>
              </a:rPr>
              <a:t>th</a:t>
            </a:r>
            <a:r>
              <a:rPr lang="en-US" sz="2000" dirty="0">
                <a:latin typeface="Palatino Linotype" panose="02040502050505030304" pitchFamily="18" charset="0"/>
              </a:rPr>
              <a:t> century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Hospital desegregation during the civil rights era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Civil rights protests and election outcomes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The effects of becoming a physician on prescription drug use and mental health treatment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Marijuana legalization (too many papers on this topic…)</a:t>
            </a:r>
          </a:p>
        </p:txBody>
      </p:sp>
    </p:spTree>
    <p:extLst>
      <p:ext uri="{BB962C8B-B14F-4D97-AF65-F5344CB8AC3E}">
        <p14:creationId xmlns:p14="http://schemas.microsoft.com/office/powerpoint/2010/main" val="110229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16A0-CD97-68CC-7672-16EAF4DFB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7300"/>
            <a:ext cx="12192000" cy="4295775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Palatino Linotype" panose="02040502050505030304" pitchFamily="18" charset="0"/>
              </a:rPr>
              <a:t>A hidden curriculum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600" dirty="0">
                <a:latin typeface="Palatino Linotype" panose="02040502050505030304" pitchFamily="18" charset="0"/>
              </a:rPr>
              <a:t>What I wish we would have learned as graduate students/asst. prof. on…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Research process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Writing papers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Publishing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Other stuff (refereeing, presenting research, etc.)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600" dirty="0">
                <a:latin typeface="Palatino Linotype" panose="02040502050505030304" pitchFamily="18" charset="0"/>
              </a:rPr>
              <a:t>There is a template for doing good applied research, and I hope to share that with you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600" dirty="0">
                <a:latin typeface="Palatino Linotype" panose="02040502050505030304" pitchFamily="18" charset="0"/>
              </a:rPr>
              <a:t>Series of 10- to 30-minute lectures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Plenty of time set aside for Q&amp;A in between and after each topic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Will do my best to stick to the schedule but may improvise slightly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039C92-F1B8-30C0-D874-2B091E7E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90500"/>
            <a:ext cx="10515600" cy="81438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What is this course?</a:t>
            </a:r>
          </a:p>
        </p:txBody>
      </p:sp>
    </p:spTree>
    <p:extLst>
      <p:ext uri="{BB962C8B-B14F-4D97-AF65-F5344CB8AC3E}">
        <p14:creationId xmlns:p14="http://schemas.microsoft.com/office/powerpoint/2010/main" val="37093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CC9F-C3B2-ABA5-0D5D-7DCDC153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85750"/>
            <a:ext cx="11220450" cy="8810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Starting Your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9D46-8500-B0F5-AA06-4640B90F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1390650"/>
            <a:ext cx="12058650" cy="525780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Palatino Linotype" panose="02040502050505030304" pitchFamily="18" charset="0"/>
              </a:rPr>
              <a:t>What makes a research question viable?</a:t>
            </a:r>
          </a:p>
          <a:p>
            <a:pPr marL="0" indent="0">
              <a:buNone/>
            </a:pPr>
            <a:endParaRPr lang="en-US" sz="2600" dirty="0">
              <a:latin typeface="Palatino Linotype" panose="02040502050505030304" pitchFamily="18" charset="0"/>
            </a:endParaRPr>
          </a:p>
          <a:p>
            <a:r>
              <a:rPr lang="en-US" sz="2600" dirty="0">
                <a:latin typeface="Palatino Linotype" panose="02040502050505030304" pitchFamily="18" charset="0"/>
              </a:rPr>
              <a:t>The three hurdles: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(</a:t>
            </a:r>
            <a:r>
              <a:rPr lang="en-US" sz="2200" dirty="0" err="1">
                <a:latin typeface="Palatino Linotype" panose="02040502050505030304" pitchFamily="18" charset="0"/>
              </a:rPr>
              <a:t>i</a:t>
            </a:r>
            <a:r>
              <a:rPr lang="en-US" sz="2200" dirty="0">
                <a:latin typeface="Palatino Linotype" panose="02040502050505030304" pitchFamily="18" charset="0"/>
              </a:rPr>
              <a:t>) Is it interesting/important/policy relevant? 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(ii) Are you filling a clearly defined gap in the literature?  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(iii) Are the data available? Does a well-defined natural experiment exist?</a:t>
            </a:r>
          </a:p>
        </p:txBody>
      </p:sp>
    </p:spTree>
    <p:extLst>
      <p:ext uri="{BB962C8B-B14F-4D97-AF65-F5344CB8AC3E}">
        <p14:creationId xmlns:p14="http://schemas.microsoft.com/office/powerpoint/2010/main" val="191844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AB7E-27EC-90A9-7D42-BEB97336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54793"/>
            <a:ext cx="10515600" cy="852488"/>
          </a:xfrm>
        </p:spPr>
        <p:txBody>
          <a:bodyPr>
            <a:noAutofit/>
          </a:bodyPr>
          <a:lstStyle/>
          <a:p>
            <a:r>
              <a:rPr lang="en-US" sz="3400" dirty="0">
                <a:latin typeface="Palatino Linotype" panose="02040502050505030304" pitchFamily="18" charset="0"/>
              </a:rPr>
              <a:t>Hurdle #1. Is it interesting/important/policy relevant?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8ECE-F635-6CF3-57B4-70D368EF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1181100"/>
            <a:ext cx="11953875" cy="542210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do I know if my idea is interesting?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Seems interesting to me, but…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Pitch your idea broadly, especially to other economists who you know will be critical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Try-to-kill-my-idea sessions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Pitch your idea to non-economists.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I still pitch my ideas to my father (and he is a retired dentist)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My wife hates all of my ideas…</a:t>
            </a:r>
          </a:p>
          <a:p>
            <a:pPr marL="914400" lvl="2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If it is interesting, does that mean it is “important”?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Yes! Which leads to…</a:t>
            </a:r>
          </a:p>
          <a:p>
            <a:pPr lvl="1"/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Does my idea have to be policy relevant? </a:t>
            </a:r>
          </a:p>
          <a:p>
            <a:pPr lvl="1"/>
            <a:r>
              <a:rPr lang="en-US" sz="1600" dirty="0">
                <a:latin typeface="Palatino Linotype" panose="02040502050505030304" pitchFamily="18" charset="0"/>
              </a:rPr>
              <a:t>It depends </a:t>
            </a:r>
          </a:p>
          <a:p>
            <a:pPr lvl="1"/>
            <a:r>
              <a:rPr lang="en-US" sz="1600" dirty="0">
                <a:latin typeface="Palatino Linotype" panose="02040502050505030304" pitchFamily="18" charset="0"/>
              </a:rPr>
              <a:t>Consider the U.S. mortality transition…</a:t>
            </a:r>
          </a:p>
        </p:txBody>
      </p:sp>
    </p:spTree>
    <p:extLst>
      <p:ext uri="{BB962C8B-B14F-4D97-AF65-F5344CB8AC3E}">
        <p14:creationId xmlns:p14="http://schemas.microsoft.com/office/powerpoint/2010/main" val="6278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FA38-89F8-C1D5-8BFD-251F8F108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4545226"/>
            <a:ext cx="11963400" cy="187204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Is there policy relevance to explaining the urban mortality transition?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Sure, maybe. But, trying to better understand what has been called “one of the most significant developments in the history of human welfare” is interesting in and of itself!</a:t>
            </a:r>
          </a:p>
          <a:p>
            <a:pPr lvl="1"/>
            <a:r>
              <a:rPr lang="en-US" sz="1600" dirty="0">
                <a:latin typeface="Palatino Linotype" panose="02040502050505030304" pitchFamily="18" charset="0"/>
              </a:rPr>
              <a:t>Don’t force a project to be policy relevant if it isn’t or, more importantly, doesn’t need to 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09DA4-3AC6-A082-3C00-2381934EC8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5374"/>
            <a:ext cx="82296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27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DACB-A546-F602-B973-DD3355AD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98" y="1243914"/>
            <a:ext cx="11913972" cy="493304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Become an expert of the relevant literature.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do I do this?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For each project, I create a literature-review binder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</a:rPr>
              <a:t>1.) Start with econ-specific search engines (e.g., JSTOR, Econ Lit, NBER WP, etc.) before doing more general searches on     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</a:rPr>
              <a:t>     engines such as Google Scholar</a:t>
            </a:r>
          </a:p>
          <a:p>
            <a:pPr marL="914400" lvl="2" indent="0">
              <a:buNone/>
            </a:pPr>
            <a:r>
              <a:rPr lang="en-US" sz="1600" dirty="0">
                <a:latin typeface="Palatino Linotype" panose="02040502050505030304" pitchFamily="18" charset="0"/>
              </a:rPr>
              <a:t>2.) Sort by theoretical vs. empirical</a:t>
            </a:r>
          </a:p>
          <a:p>
            <a:pPr marL="914400" lvl="2" indent="0">
              <a:buNone/>
            </a:pPr>
            <a:r>
              <a:rPr lang="en-US" sz="1600" dirty="0">
                <a:latin typeface="Palatino Linotype" panose="02040502050505030304" pitchFamily="18" charset="0"/>
              </a:rPr>
              <a:t>3.) Sort by how well the papers published</a:t>
            </a:r>
          </a:p>
          <a:p>
            <a:pPr marL="914400" lvl="2" indent="0">
              <a:buNone/>
            </a:pPr>
            <a:r>
              <a:rPr lang="en-US" sz="1600" dirty="0">
                <a:latin typeface="Palatino Linotype" panose="02040502050505030304" pitchFamily="18" charset="0"/>
              </a:rPr>
              <a:t>4.) Sort empirical papers by the credibility or type of research design</a:t>
            </a:r>
          </a:p>
          <a:p>
            <a:pPr lvl="3"/>
            <a:r>
              <a:rPr lang="en-US" sz="1400" dirty="0">
                <a:latin typeface="Palatino Linotype" panose="02040502050505030304" pitchFamily="18" charset="0"/>
              </a:rPr>
              <a:t>Cross-sectional vs. panel</a:t>
            </a:r>
          </a:p>
          <a:p>
            <a:pPr lvl="3"/>
            <a:r>
              <a:rPr lang="en-US" sz="1400" dirty="0">
                <a:latin typeface="Palatino Linotype" panose="02040502050505030304" pitchFamily="18" charset="0"/>
              </a:rPr>
              <a:t>IV vs. DD vs. RD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If you do this, you will know </a:t>
            </a:r>
            <a:r>
              <a:rPr lang="en-US" sz="2400" i="1" dirty="0">
                <a:latin typeface="Palatino Linotype" panose="02040502050505030304" pitchFamily="18" charset="0"/>
              </a:rPr>
              <a:t>exactly</a:t>
            </a:r>
            <a:r>
              <a:rPr lang="en-US" sz="2400" dirty="0">
                <a:latin typeface="Palatino Linotype" panose="02040502050505030304" pitchFamily="18" charset="0"/>
              </a:rPr>
              <a:t> how you are building on existing studies.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Do not learn the lesson the hard way…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220D1C-E9D7-9557-88B6-7A751D3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98" y="172995"/>
            <a:ext cx="10515600" cy="82571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Hurdle #2. Are you filling a clearly defined gap in the literature?</a:t>
            </a:r>
          </a:p>
        </p:txBody>
      </p:sp>
    </p:spTree>
    <p:extLst>
      <p:ext uri="{BB962C8B-B14F-4D97-AF65-F5344CB8AC3E}">
        <p14:creationId xmlns:p14="http://schemas.microsoft.com/office/powerpoint/2010/main" val="114378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D46AE6-38A3-EE54-C635-9517BC441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" t="18889" r="6263"/>
          <a:stretch/>
        </p:blipFill>
        <p:spPr>
          <a:xfrm>
            <a:off x="220548" y="496020"/>
            <a:ext cx="10882406" cy="54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5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AB0899F-92CC-4F03-AE99-375B13846225}" vid="{E3288AC6-8055-4991-B73C-87F3D2DE19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 Template</Template>
  <TotalTime>17179</TotalTime>
  <Words>2227</Words>
  <Application>Microsoft Office PowerPoint</Application>
  <PresentationFormat>Widescreen</PresentationFormat>
  <Paragraphs>259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Garamond</vt:lpstr>
      <vt:lpstr>Palatino Linotype</vt:lpstr>
      <vt:lpstr>Office Theme</vt:lpstr>
      <vt:lpstr>PowerPoint Presentation</vt:lpstr>
      <vt:lpstr>Outline</vt:lpstr>
      <vt:lpstr>Who am I?</vt:lpstr>
      <vt:lpstr>What is this course?</vt:lpstr>
      <vt:lpstr>Starting Your Research Project</vt:lpstr>
      <vt:lpstr>Hurdle #1. Is it interesting/important/policy relevant?</vt:lpstr>
      <vt:lpstr>PowerPoint Presentation</vt:lpstr>
      <vt:lpstr>Hurdle #2. Are you filling a clearly defined gap in the literature?</vt:lpstr>
      <vt:lpstr>PowerPoint Presentation</vt:lpstr>
      <vt:lpstr>Hurdle #3. Are the data available? Does a well-defined natural experiment exist? </vt:lpstr>
      <vt:lpstr>Hurdle #3 (continued)</vt:lpstr>
      <vt:lpstr>PowerPoint Presentation</vt:lpstr>
      <vt:lpstr>PowerPoint Presentation</vt:lpstr>
      <vt:lpstr>PowerPoint Presentation</vt:lpstr>
      <vt:lpstr>Short break</vt:lpstr>
      <vt:lpstr>PowerPoint Presentation</vt:lpstr>
      <vt:lpstr>When to cut the cord on a project</vt:lpstr>
      <vt:lpstr>The Null Result</vt:lpstr>
      <vt:lpstr>The Null Result</vt:lpstr>
      <vt:lpstr>Identifying Mechanisms</vt:lpstr>
      <vt:lpstr>Identifying Mechanisms</vt:lpstr>
      <vt:lpstr>Identifying Mechanisms</vt:lpstr>
      <vt:lpstr>Q&amp;A/short break</vt:lpstr>
      <vt:lpstr>PowerPoint Presentation</vt:lpstr>
      <vt:lpstr>Managing your research projects</vt:lpstr>
      <vt:lpstr>Managing your research projects</vt:lpstr>
      <vt:lpstr>Managing your research projects</vt:lpstr>
      <vt:lpstr>Managing your research projects</vt:lpstr>
      <vt:lpstr>Q&amp;A/Break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Mark</dc:creator>
  <cp:lastModifiedBy>Anderson, Mark</cp:lastModifiedBy>
  <cp:revision>81</cp:revision>
  <cp:lastPrinted>2022-08-12T14:29:45Z</cp:lastPrinted>
  <dcterms:created xsi:type="dcterms:W3CDTF">2022-07-20T20:22:44Z</dcterms:created>
  <dcterms:modified xsi:type="dcterms:W3CDTF">2024-10-31T20:47:42Z</dcterms:modified>
</cp:coreProperties>
</file>