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7" r:id="rId3"/>
    <p:sldId id="281" r:id="rId4"/>
    <p:sldId id="284" r:id="rId5"/>
    <p:sldId id="285" r:id="rId6"/>
    <p:sldId id="286" r:id="rId7"/>
    <p:sldId id="287" r:id="rId8"/>
    <p:sldId id="283" r:id="rId9"/>
    <p:sldId id="288" r:id="rId10"/>
    <p:sldId id="258" r:id="rId11"/>
    <p:sldId id="847" r:id="rId12"/>
    <p:sldId id="848" r:id="rId13"/>
    <p:sldId id="849" r:id="rId14"/>
    <p:sldId id="850" r:id="rId15"/>
    <p:sldId id="851" r:id="rId16"/>
    <p:sldId id="841" r:id="rId17"/>
    <p:sldId id="852" r:id="rId18"/>
    <p:sldId id="853" r:id="rId19"/>
    <p:sldId id="85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8" d="100"/>
          <a:sy n="108" d="100"/>
        </p:scale>
        <p:origin x="5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307A6-F614-B400-67A0-1DBCEC700D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DE4CBA-4C98-2702-1E39-3CF6F047E6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1033B3-A463-EE2E-3D45-A7D676DCCCA3}"/>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5" name="Footer Placeholder 4">
            <a:extLst>
              <a:ext uri="{FF2B5EF4-FFF2-40B4-BE49-F238E27FC236}">
                <a16:creationId xmlns:a16="http://schemas.microsoft.com/office/drawing/2014/main" id="{89140477-7931-800A-06AC-681900B96D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64D78-F3B3-A8D8-7D5E-483DA6DF802D}"/>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903007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A5E36-F9D6-36AF-B74A-39D70F73135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701BEB-3396-D10B-47CA-F249DE546B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8D9CD4-2F00-60B0-7143-46967F9CDC74}"/>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5" name="Footer Placeholder 4">
            <a:extLst>
              <a:ext uri="{FF2B5EF4-FFF2-40B4-BE49-F238E27FC236}">
                <a16:creationId xmlns:a16="http://schemas.microsoft.com/office/drawing/2014/main" id="{F660DC8F-8FBF-6F18-5CB5-8ECC1610E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F9F47-2541-44EF-6309-711385E01674}"/>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262921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415CAD-F80F-AA2E-897E-2290AE58E1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D320D8-CC01-370B-735B-975C662C74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1269DF-0BDB-230E-0C7A-C284C81A63A5}"/>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5" name="Footer Placeholder 4">
            <a:extLst>
              <a:ext uri="{FF2B5EF4-FFF2-40B4-BE49-F238E27FC236}">
                <a16:creationId xmlns:a16="http://schemas.microsoft.com/office/drawing/2014/main" id="{7F976895-4C6F-D905-FED6-1EFBE8BCC9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2D835-AA45-5384-8564-BD6ACF18B119}"/>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107340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3375C-E4A7-30B2-87C9-0DAC83521A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045B76-7353-E3FA-1472-76F6B2DDDC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B1DDB0-5D39-9722-6BB9-43AC27430B46}"/>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8" name="Footer Placeholder 7">
            <a:extLst>
              <a:ext uri="{FF2B5EF4-FFF2-40B4-BE49-F238E27FC236}">
                <a16:creationId xmlns:a16="http://schemas.microsoft.com/office/drawing/2014/main" id="{05F81782-A2A0-2638-D516-D8773A3645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EB3A11-EF9C-F02E-0711-F7A2CEF6A0CC}"/>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892631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991A8-5DEB-04A3-8F1C-B5B700ED6C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E7CE26-B62A-60A8-98C1-4BC6CD0C66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1C6904-0199-EEF7-40CD-10F117566ABE}"/>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5" name="Footer Placeholder 4">
            <a:extLst>
              <a:ext uri="{FF2B5EF4-FFF2-40B4-BE49-F238E27FC236}">
                <a16:creationId xmlns:a16="http://schemas.microsoft.com/office/drawing/2014/main" id="{7DF63DD8-E908-4E35-DC26-02FEBC990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80AEA-32C2-9013-5A04-DAF889E5B37B}"/>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994172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99C8C-9545-D2DC-771D-759EB08229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7B7078-3272-01A4-CDC3-AFEE34448B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C195E0-48AB-A8FE-49D2-7296DB4F05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6D95EF-4699-CE82-79B5-B0A1235A9EF9}"/>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6" name="Footer Placeholder 5">
            <a:extLst>
              <a:ext uri="{FF2B5EF4-FFF2-40B4-BE49-F238E27FC236}">
                <a16:creationId xmlns:a16="http://schemas.microsoft.com/office/drawing/2014/main" id="{3E08503E-8BEC-EBBF-EB84-C171E68111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327AD9-277A-4778-1717-AB8EE346DB17}"/>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491560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D9BEF-11B4-9A40-625E-F3242E2A5B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D55E6E-D7B7-E80A-801A-783718A662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55D03-E6C7-9CFA-F780-B786452010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9B09FF-B5F5-EFE9-DE3F-EEF17F5886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4F056-F092-B9C9-265C-660FAB2E72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B54E8C-299B-8874-C22C-E699C2E4B242}"/>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8" name="Footer Placeholder 7">
            <a:extLst>
              <a:ext uri="{FF2B5EF4-FFF2-40B4-BE49-F238E27FC236}">
                <a16:creationId xmlns:a16="http://schemas.microsoft.com/office/drawing/2014/main" id="{C3C29D0C-103D-A431-3234-C56DC9401A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A674E6-64A0-C435-CE70-C7E60162523E}"/>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125263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6F88F-4E43-8C14-6215-9D6E445ED6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7BB82A-F41F-7C88-4018-D0BC81F9186F}"/>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4" name="Footer Placeholder 3">
            <a:extLst>
              <a:ext uri="{FF2B5EF4-FFF2-40B4-BE49-F238E27FC236}">
                <a16:creationId xmlns:a16="http://schemas.microsoft.com/office/drawing/2014/main" id="{8E54B214-13B0-A504-4AA4-9F12F11BE2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8B84D-2537-92C0-9C7F-407089144002}"/>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3657653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F7E682-754B-B584-4433-F080DF9178C5}"/>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3" name="Footer Placeholder 2">
            <a:extLst>
              <a:ext uri="{FF2B5EF4-FFF2-40B4-BE49-F238E27FC236}">
                <a16:creationId xmlns:a16="http://schemas.microsoft.com/office/drawing/2014/main" id="{59EF01A6-0EF8-9E19-7C38-2A302E794A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BFDC31-2E8F-A1FB-94AB-3D8BAD999186}"/>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39932502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0788-B5F2-3C98-C629-C3C574342A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69FB3D-2107-F8AD-D1FA-A84DEC05B3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06AA8F-75BD-777B-A585-7AF5F2502D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BE2B4-EF12-1E5F-2378-306D0A707C94}"/>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6" name="Footer Placeholder 5">
            <a:extLst>
              <a:ext uri="{FF2B5EF4-FFF2-40B4-BE49-F238E27FC236}">
                <a16:creationId xmlns:a16="http://schemas.microsoft.com/office/drawing/2014/main" id="{15873227-3E54-1BE9-6942-385C62FDA2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2DE95-48EF-C32F-E9E8-3D5C781F20D7}"/>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2083932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0CE3B-97A9-FE79-F51D-C747C03A19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C090C5-8013-5710-50D6-6304BCFA6A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CC8F4E-058E-9C4D-967A-CB3BC8787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A86863-8CD0-C391-C41C-2522745AE350}"/>
              </a:ext>
            </a:extLst>
          </p:cNvPr>
          <p:cNvSpPr>
            <a:spLocks noGrp="1"/>
          </p:cNvSpPr>
          <p:nvPr>
            <p:ph type="dt" sz="half" idx="10"/>
          </p:nvPr>
        </p:nvSpPr>
        <p:spPr/>
        <p:txBody>
          <a:bodyPr/>
          <a:lstStyle/>
          <a:p>
            <a:fld id="{7C0F84F9-5915-4105-8249-F88D791789A9}" type="datetimeFigureOut">
              <a:rPr lang="en-US" smtClean="0"/>
              <a:t>10/31/2024</a:t>
            </a:fld>
            <a:endParaRPr lang="en-US"/>
          </a:p>
        </p:txBody>
      </p:sp>
      <p:sp>
        <p:nvSpPr>
          <p:cNvPr id="6" name="Footer Placeholder 5">
            <a:extLst>
              <a:ext uri="{FF2B5EF4-FFF2-40B4-BE49-F238E27FC236}">
                <a16:creationId xmlns:a16="http://schemas.microsoft.com/office/drawing/2014/main" id="{D3F9FABA-303A-4EBD-8BCC-D5FC76ADCE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39CF34-FAAF-53CC-E3A1-AE57D1E67FA8}"/>
              </a:ext>
            </a:extLst>
          </p:cNvPr>
          <p:cNvSpPr>
            <a:spLocks noGrp="1"/>
          </p:cNvSpPr>
          <p:nvPr>
            <p:ph type="sldNum" sz="quarter" idx="12"/>
          </p:nvPr>
        </p:nvSpPr>
        <p:spPr/>
        <p:txBody>
          <a:bodyPr/>
          <a:lstStyle/>
          <a:p>
            <a:fld id="{2BB5E1A1-95AC-4E24-932B-BBBFAF3B3452}" type="slidenum">
              <a:rPr lang="en-US" smtClean="0"/>
              <a:t>‹#›</a:t>
            </a:fld>
            <a:endParaRPr lang="en-US"/>
          </a:p>
        </p:txBody>
      </p:sp>
    </p:spTree>
    <p:extLst>
      <p:ext uri="{BB962C8B-B14F-4D97-AF65-F5344CB8AC3E}">
        <p14:creationId xmlns:p14="http://schemas.microsoft.com/office/powerpoint/2010/main" val="711262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B15BA1-2DFA-9ECA-DC16-D325C36BBE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9EC1473-B0E8-7900-0E39-3E135078D2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7AF0FD-7A77-54BC-2316-7570E0F2A8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F84F9-5915-4105-8249-F88D791789A9}" type="datetimeFigureOut">
              <a:rPr lang="en-US" smtClean="0"/>
              <a:t>10/31/2024</a:t>
            </a:fld>
            <a:endParaRPr lang="en-US"/>
          </a:p>
        </p:txBody>
      </p:sp>
      <p:sp>
        <p:nvSpPr>
          <p:cNvPr id="5" name="Footer Placeholder 4">
            <a:extLst>
              <a:ext uri="{FF2B5EF4-FFF2-40B4-BE49-F238E27FC236}">
                <a16:creationId xmlns:a16="http://schemas.microsoft.com/office/drawing/2014/main" id="{D00C3CF2-A6A7-B249-0AB4-DEA37279B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7758BF-FE2B-2C83-832F-DC1719FD50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B5E1A1-95AC-4E24-932B-BBBFAF3B3452}" type="slidenum">
              <a:rPr lang="en-US" smtClean="0"/>
              <a:t>‹#›</a:t>
            </a:fld>
            <a:endParaRPr lang="en-US"/>
          </a:p>
        </p:txBody>
      </p:sp>
      <p:pic>
        <p:nvPicPr>
          <p:cNvPr id="1026" name="Picture 2" descr="Mixtape: The Podcast">
            <a:extLst>
              <a:ext uri="{FF2B5EF4-FFF2-40B4-BE49-F238E27FC236}">
                <a16:creationId xmlns:a16="http://schemas.microsoft.com/office/drawing/2014/main" id="{F6042501-FDDE-B9E0-17B1-720B4CBE464E}"/>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097986" y="32657"/>
            <a:ext cx="1094014" cy="1094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8838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apers.ssrn.com/sol3/papers.cfm?abstract_id=3606030" TargetMode="External"/><Relationship Id="rId2" Type="http://schemas.openxmlformats.org/officeDocument/2006/relationships/hyperlink" Target="https://econ.tepper.cmu.edu/barnett/journal_ranking_2010.pdf" TargetMode="External"/><Relationship Id="rId1" Type="http://schemas.openxmlformats.org/officeDocument/2006/relationships/slideLayout" Target="../slideLayouts/slideLayout2.xml"/><Relationship Id="rId4" Type="http://schemas.openxmlformats.org/officeDocument/2006/relationships/hyperlink" Target="https://www.tandfonline.com/doi/full/10.1080/13504851.2020.1861198?journalCode=rael2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csuarez.shinyapps.io/journal_turnaround_ap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225D9332-8D52-8E52-57C9-1A1FA1726B85}"/>
              </a:ext>
            </a:extLst>
          </p:cNvPr>
          <p:cNvPicPr>
            <a:picLocks noChangeAspect="1"/>
          </p:cNvPicPr>
          <p:nvPr/>
        </p:nvPicPr>
        <p:blipFill rotWithShape="1">
          <a:blip r:embed="rId2"/>
          <a:srcRect b="19"/>
          <a:stretch/>
        </p:blipFill>
        <p:spPr>
          <a:xfrm>
            <a:off x="20" y="1282"/>
            <a:ext cx="12191980" cy="6856718"/>
          </a:xfrm>
          <a:prstGeom prst="rect">
            <a:avLst/>
          </a:prstGeom>
        </p:spPr>
      </p:pic>
      <p:sp>
        <p:nvSpPr>
          <p:cNvPr id="3" name="Title 1">
            <a:extLst>
              <a:ext uri="{FF2B5EF4-FFF2-40B4-BE49-F238E27FC236}">
                <a16:creationId xmlns:a16="http://schemas.microsoft.com/office/drawing/2014/main" id="{E8FE20B1-B115-8FE0-52F8-EE974594945D}"/>
              </a:ext>
            </a:extLst>
          </p:cNvPr>
          <p:cNvSpPr txBox="1">
            <a:spLocks/>
          </p:cNvSpPr>
          <p:nvPr/>
        </p:nvSpPr>
        <p:spPr>
          <a:xfrm>
            <a:off x="657997" y="5544001"/>
            <a:ext cx="10515600" cy="719138"/>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Palatino Linotype" panose="02040502050505030304" pitchFamily="18" charset="0"/>
              </a:rPr>
              <a:t>Section 4. The publication process:</a:t>
            </a:r>
          </a:p>
          <a:p>
            <a:r>
              <a:rPr lang="en-US" sz="3600" dirty="0">
                <a:latin typeface="Palatino Linotype" panose="02040502050505030304" pitchFamily="18" charset="0"/>
              </a:rPr>
              <a:t>Submitting to journals</a:t>
            </a:r>
          </a:p>
        </p:txBody>
      </p:sp>
    </p:spTree>
    <p:extLst>
      <p:ext uri="{BB962C8B-B14F-4D97-AF65-F5344CB8AC3E}">
        <p14:creationId xmlns:p14="http://schemas.microsoft.com/office/powerpoint/2010/main" val="446578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1A0129DF-C479-15C4-94FA-17006A3E625E}"/>
              </a:ext>
            </a:extLst>
          </p:cNvPr>
          <p:cNvSpPr txBox="1">
            <a:spLocks/>
          </p:cNvSpPr>
          <p:nvPr/>
        </p:nvSpPr>
        <p:spPr>
          <a:xfrm>
            <a:off x="1676400" y="1219200"/>
            <a:ext cx="8665770"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defRPr/>
            </a:pPr>
            <a:endParaRPr lang="en-US" altLang="en-US" sz="2400"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Rejection</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Do not email the editor.  The editor does not want or expect an email acknowledging the rejection.</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If you just cannot help yourself…wait a few days before emailing the editor.  Appeals can occasionally elicit a response and reassessment.  Some journals have a formal appeals process.</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Think about revising the paper.  If the reports sound similar (if the same issue is raised by each and every referee), then do your very best to revise the paper.  </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Look for easily addressed comments.  There is some chance that you will draw the same referee at the next journal to which you submit.  </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Referees do not have to recuse themselves if they’ve provided comments on your paper to another journal.  If your research question is narrow, there is a good chance that you will draw the same referee again and again.   </a:t>
            </a: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endParaRPr lang="en-US" altLang="en-US" sz="2000" dirty="0">
              <a:solidFill>
                <a:srgbClr val="000000"/>
              </a:solidFill>
              <a:latin typeface="Arial" pitchFamily="34" charset="0"/>
            </a:endParaRPr>
          </a:p>
        </p:txBody>
      </p:sp>
      <p:sp>
        <p:nvSpPr>
          <p:cNvPr id="3" name="Rectangle 2">
            <a:extLst>
              <a:ext uri="{FF2B5EF4-FFF2-40B4-BE49-F238E27FC236}">
                <a16:creationId xmlns:a16="http://schemas.microsoft.com/office/drawing/2014/main" id="{0DA9701A-7B73-D71E-4D90-3058C44F092D}"/>
              </a:ext>
            </a:extLst>
          </p:cNvPr>
          <p:cNvSpPr/>
          <p:nvPr/>
        </p:nvSpPr>
        <p:spPr>
          <a:xfrm>
            <a:off x="2336586" y="533401"/>
            <a:ext cx="7192996" cy="497059"/>
          </a:xfrm>
          <a:prstGeom prst="rect">
            <a:avLst/>
          </a:prstGeom>
        </p:spPr>
        <p:txBody>
          <a:bodyPr wrap="none">
            <a:spAutoFit/>
          </a:bodyPr>
          <a:lstStyle/>
          <a:p>
            <a:pPr algn="ctr" eaLnBrk="0" hangingPunct="0">
              <a:lnSpc>
                <a:spcPct val="80000"/>
              </a:lnSpc>
              <a:spcBef>
                <a:spcPct val="20000"/>
              </a:spcBef>
              <a:defRPr/>
            </a:pPr>
            <a:r>
              <a:rPr lang="en-US" altLang="en-US" sz="3200" b="1" kern="0" dirty="0">
                <a:solidFill>
                  <a:prstClr val="black"/>
                </a:solidFill>
                <a:latin typeface="Palatino Linotype" panose="02040502050505030304" pitchFamily="18" charset="0"/>
                <a:sym typeface="Symbol" panose="05050102010706020507" pitchFamily="18" charset="2"/>
              </a:rPr>
              <a:t>You have referee reports.  Now what?</a:t>
            </a:r>
          </a:p>
        </p:txBody>
      </p:sp>
    </p:spTree>
    <p:extLst>
      <p:ext uri="{BB962C8B-B14F-4D97-AF65-F5344CB8AC3E}">
        <p14:creationId xmlns:p14="http://schemas.microsoft.com/office/powerpoint/2010/main" val="110229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1A0129DF-C479-15C4-94FA-17006A3E625E}"/>
              </a:ext>
            </a:extLst>
          </p:cNvPr>
          <p:cNvSpPr txBox="1">
            <a:spLocks/>
          </p:cNvSpPr>
          <p:nvPr/>
        </p:nvSpPr>
        <p:spPr>
          <a:xfrm>
            <a:off x="1676400" y="1143000"/>
            <a:ext cx="8665770"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defRPr/>
            </a:pPr>
            <a:endParaRPr lang="en-US" altLang="en-US" sz="2400"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Congratulations! You have an R&amp;R</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Do not email the editor.  The editor does not want or expect an email acknowledging the decision.</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If you hit a roadblock in the revision process, you </a:t>
            </a:r>
            <a:r>
              <a:rPr lang="en-US" altLang="en-US" sz="2000" i="1" dirty="0">
                <a:solidFill>
                  <a:srgbClr val="000000"/>
                </a:solidFill>
                <a:latin typeface="Palatino Linotype" panose="02040502050505030304" pitchFamily="18" charset="0"/>
                <a:cs typeface="Arial" panose="020B0604020202020204" pitchFamily="34" charset="0"/>
              </a:rPr>
              <a:t>might</a:t>
            </a:r>
            <a:r>
              <a:rPr lang="en-US" altLang="en-US" sz="2000" dirty="0">
                <a:solidFill>
                  <a:srgbClr val="000000"/>
                </a:solidFill>
                <a:latin typeface="Palatino Linotype" panose="02040502050505030304" pitchFamily="18" charset="0"/>
                <a:cs typeface="Arial" panose="020B0604020202020204" pitchFamily="34" charset="0"/>
              </a:rPr>
              <a:t> consider emailing the editor.  Read the decision letter carefully. </a:t>
            </a:r>
          </a:p>
          <a:p>
            <a:pPr lvl="2" indent="-285750">
              <a:lnSpc>
                <a:spcPct val="90000"/>
              </a:lnSpc>
              <a:buFont typeface="Arial" panose="020B0604020202020204" pitchFamily="34" charset="0"/>
              <a:buChar char="•"/>
              <a:defRPr/>
            </a:pPr>
            <a:r>
              <a:rPr lang="en-US" altLang="en-US" sz="1600" dirty="0">
                <a:solidFill>
                  <a:srgbClr val="000000"/>
                </a:solidFill>
                <a:latin typeface="Palatino Linotype" panose="02040502050505030304" pitchFamily="18" charset="0"/>
                <a:cs typeface="Arial" panose="020B0604020202020204" pitchFamily="34" charset="0"/>
              </a:rPr>
              <a:t>I will often explicitly invite authors to contact me if they run into a roadblock</a:t>
            </a:r>
          </a:p>
          <a:p>
            <a:pPr lvl="2" indent="-285750">
              <a:lnSpc>
                <a:spcPct val="90000"/>
              </a:lnSpc>
              <a:buFont typeface="Arial" panose="020B0604020202020204" pitchFamily="34" charset="0"/>
              <a:buChar char="•"/>
              <a:defRPr/>
            </a:pPr>
            <a:r>
              <a:rPr lang="en-US" altLang="en-US" sz="1600" dirty="0">
                <a:solidFill>
                  <a:srgbClr val="000000"/>
                </a:solidFill>
                <a:latin typeface="Palatino Linotype" panose="02040502050505030304" pitchFamily="18" charset="0"/>
                <a:cs typeface="Arial" panose="020B0604020202020204" pitchFamily="34" charset="0"/>
              </a:rPr>
              <a:t>A good editor will give you direction.  She will tell you what to focus on and clearly point you to the most pressing issues.   </a:t>
            </a:r>
          </a:p>
          <a:p>
            <a:pPr lvl="2" indent="-285750">
              <a:lnSpc>
                <a:spcPct val="90000"/>
              </a:lnSpc>
              <a:buFont typeface="Arial" panose="020B0604020202020204" pitchFamily="34" charset="0"/>
              <a:buChar char="•"/>
              <a:defRPr/>
            </a:pPr>
            <a:r>
              <a:rPr lang="en-US" altLang="en-US" sz="1600" dirty="0">
                <a:solidFill>
                  <a:srgbClr val="000000"/>
                </a:solidFill>
                <a:latin typeface="Palatino Linotype" panose="02040502050505030304" pitchFamily="18" charset="0"/>
                <a:cs typeface="Arial" panose="020B0604020202020204" pitchFamily="34" charset="0"/>
              </a:rPr>
              <a:t>Other editors will not give you any direction. They will likely leave the final decision to the referees.  If this is the case, then you are engaging directly with the referees and the editor is, in all likelihood, going to blindly follow their recommendations.   </a:t>
            </a:r>
            <a:endParaRPr lang="en-US" altLang="en-US" sz="1200" dirty="0">
              <a:solidFill>
                <a:srgbClr val="000000"/>
              </a:solidFill>
              <a:latin typeface="Palatino Linotype" panose="02040502050505030304" pitchFamily="18" charset="0"/>
              <a:cs typeface="Arial" panose="020B0604020202020204" pitchFamily="34" charset="0"/>
            </a:endParaRP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To resubmit, you’ll need to revise your paper, write a letter to the editor, and write point-by-point responses</a:t>
            </a: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endParaRPr lang="en-US" altLang="en-US" sz="2000" dirty="0">
              <a:solidFill>
                <a:srgbClr val="000000"/>
              </a:solidFill>
              <a:latin typeface="Arial" pitchFamily="34" charset="0"/>
            </a:endParaRPr>
          </a:p>
        </p:txBody>
      </p:sp>
    </p:spTree>
    <p:extLst>
      <p:ext uri="{BB962C8B-B14F-4D97-AF65-F5344CB8AC3E}">
        <p14:creationId xmlns:p14="http://schemas.microsoft.com/office/powerpoint/2010/main" val="382796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4268417" y="231419"/>
            <a:ext cx="3655167" cy="497059"/>
          </a:xfrm>
          <a:prstGeom prst="rect">
            <a:avLst/>
          </a:prstGeom>
        </p:spPr>
        <p:txBody>
          <a:bodyPr wrap="none">
            <a:spAutoFit/>
          </a:bodyPr>
          <a:lstStyle/>
          <a:p>
            <a:pPr algn="ctr" eaLnBrk="0" hangingPunct="0">
              <a:lnSpc>
                <a:spcPct val="80000"/>
              </a:lnSpc>
              <a:spcBef>
                <a:spcPct val="20000"/>
              </a:spcBef>
              <a:defRPr/>
            </a:pPr>
            <a:r>
              <a:rPr lang="en-US" altLang="en-US" sz="3200" b="1" kern="0" dirty="0">
                <a:solidFill>
                  <a:prstClr val="black"/>
                </a:solidFill>
                <a:latin typeface="Palatino Linotype" panose="02040502050505030304" pitchFamily="18" charset="0"/>
                <a:cs typeface="Arial" pitchFamily="34" charset="0"/>
                <a:sym typeface="Symbol" panose="05050102010706020507" pitchFamily="18" charset="2"/>
              </a:rPr>
              <a:t>Letter to the editor</a:t>
            </a:r>
          </a:p>
        </p:txBody>
      </p:sp>
      <p:sp>
        <p:nvSpPr>
          <p:cNvPr id="10" name="TextBox 9">
            <a:extLst>
              <a:ext uri="{FF2B5EF4-FFF2-40B4-BE49-F238E27FC236}">
                <a16:creationId xmlns:a16="http://schemas.microsoft.com/office/drawing/2014/main" id="{A387B712-935F-1867-52D6-8ACDFDB09986}"/>
              </a:ext>
            </a:extLst>
          </p:cNvPr>
          <p:cNvSpPr txBox="1"/>
          <p:nvPr/>
        </p:nvSpPr>
        <p:spPr>
          <a:xfrm>
            <a:off x="1600200" y="811594"/>
            <a:ext cx="9753600" cy="5816977"/>
          </a:xfrm>
          <a:prstGeom prst="rect">
            <a:avLst/>
          </a:prstGeom>
          <a:noFill/>
        </p:spPr>
        <p:txBody>
          <a:bodyPr wrap="square">
            <a:spAutoFit/>
          </a:bodyPr>
          <a:lstStyle/>
          <a:p>
            <a:pPr marL="914400" marR="831850">
              <a:tabLst>
                <a:tab pos="914400" algn="l"/>
              </a:tabLst>
            </a:pPr>
            <a:endParaRPr lang="en-US" sz="1200" dirty="0">
              <a:latin typeface="Times New Roman" panose="02020603050405020304" pitchFamily="18" charset="0"/>
              <a:ea typeface="Times" panose="02020603050405020304" pitchFamily="18" charset="0"/>
              <a:cs typeface="Times New Roman" panose="02020603050405020304" pitchFamily="18" charset="0"/>
            </a:endParaRPr>
          </a:p>
          <a:p>
            <a:pPr marL="914400" marR="831850">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Dear Dr. ________,</a:t>
            </a:r>
          </a:p>
          <a:p>
            <a:pPr marL="914400" marR="831850">
              <a:tabLst>
                <a:tab pos="914400" algn="l"/>
              </a:tabLst>
            </a:pPr>
            <a:endParaRPr lang="en-US" sz="2000" dirty="0">
              <a:latin typeface="Palatino Linotype" panose="02040502050505030304" pitchFamily="18" charset="0"/>
              <a:ea typeface="Times" panose="02020603050405020304" pitchFamily="18" charset="0"/>
              <a:cs typeface="Times New Roman" panose="02020603050405020304" pitchFamily="18" charset="0"/>
            </a:endParaRPr>
          </a:p>
          <a:p>
            <a:pPr marL="914400" marR="831850">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Thank you for the opportunity to revise our paper, “Terror Attacks and Election Outcomes in Europe, 1970-2017” (MS#EL54662).  In response to your comments and those of the reviewers, we have made a number of substantial changes to the paper:</a:t>
            </a:r>
          </a:p>
          <a:p>
            <a:pPr marL="914400" marR="831850">
              <a:tabLst>
                <a:tab pos="914400" algn="l"/>
              </a:tabLst>
            </a:pPr>
            <a:endParaRPr lang="en-US" sz="2000" dirty="0">
              <a:latin typeface="Palatino Linotype" panose="02040502050505030304" pitchFamily="18" charset="0"/>
              <a:ea typeface="Times" panose="02020603050405020304" pitchFamily="18" charset="0"/>
              <a:cs typeface="Times New Roman" panose="02020603050405020304" pitchFamily="18" charset="0"/>
            </a:endParaRPr>
          </a:p>
          <a:p>
            <a:pPr marL="1200150" marR="831850" indent="-285750">
              <a:buFont typeface="Arial" panose="020B0604020202020204" pitchFamily="34" charset="0"/>
              <a:buChar char="•"/>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The effects of terror attacks occurring 61-150 days before an election are now examined in online Appendix B.  The reviewer suggested that this analysis be included in an appendix.</a:t>
            </a:r>
          </a:p>
          <a:p>
            <a:pPr marL="1200150" marR="831850" indent="-285750">
              <a:buFont typeface="Arial" panose="020B0604020202020204" pitchFamily="34" charset="0"/>
              <a:buChar char="•"/>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In response to a comment made by Reviewer 1, we restructured…</a:t>
            </a:r>
          </a:p>
          <a:p>
            <a:pPr marL="1200150" marR="831850" indent="-285750">
              <a:buFont typeface="Arial" panose="020B0604020202020204" pitchFamily="34" charset="0"/>
              <a:buChar char="•"/>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Although we could not obtain data on the number of fatalities per month, we were able to…</a:t>
            </a:r>
          </a:p>
          <a:p>
            <a:pPr marL="1200150" marR="831850" indent="-285750">
              <a:buFont typeface="Arial" panose="020B0604020202020204" pitchFamily="34" charset="0"/>
              <a:buChar char="•"/>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We now include “back-of-the-envelope” estimates of the cost to society from allowing… </a:t>
            </a:r>
          </a:p>
          <a:p>
            <a:pPr marL="1200150" marR="831850" indent="-285750">
              <a:buFont typeface="Arial" panose="020B0604020202020204" pitchFamily="34" charset="0"/>
              <a:buChar char="•"/>
              <a:tabLst>
                <a:tab pos="914400" algn="l"/>
              </a:tabLst>
            </a:pPr>
            <a:endParaRPr lang="en-US" sz="2000" dirty="0">
              <a:latin typeface="Palatino Linotype" panose="02040502050505030304" pitchFamily="18" charset="0"/>
              <a:ea typeface="Times" panose="02020603050405020304" pitchFamily="18" charset="0"/>
              <a:cs typeface="Times New Roman" panose="02020603050405020304" pitchFamily="18" charset="0"/>
            </a:endParaRPr>
          </a:p>
          <a:p>
            <a:pPr marL="914400" marR="831850">
              <a:tabLst>
                <a:tab pos="914400" algn="l"/>
              </a:tabLst>
            </a:pPr>
            <a:r>
              <a:rPr lang="en-US" sz="2000" dirty="0">
                <a:latin typeface="Palatino Linotype" panose="02040502050505030304" pitchFamily="18" charset="0"/>
                <a:ea typeface="Times" panose="02020603050405020304" pitchFamily="18" charset="0"/>
                <a:cs typeface="Times New Roman" panose="02020603050405020304" pitchFamily="18" charset="0"/>
              </a:rPr>
              <a:t>Our point-by-point responses to the comments of the reviewers are below.  We have bolded and italicized their comments. </a:t>
            </a:r>
          </a:p>
        </p:txBody>
      </p:sp>
    </p:spTree>
    <p:extLst>
      <p:ext uri="{BB962C8B-B14F-4D97-AF65-F5344CB8AC3E}">
        <p14:creationId xmlns:p14="http://schemas.microsoft.com/office/powerpoint/2010/main" val="2735468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87B712-935F-1867-52D6-8ACDFDB09986}"/>
              </a:ext>
            </a:extLst>
          </p:cNvPr>
          <p:cNvSpPr txBox="1"/>
          <p:nvPr/>
        </p:nvSpPr>
        <p:spPr>
          <a:xfrm>
            <a:off x="1409700" y="228600"/>
            <a:ext cx="9372600" cy="5509200"/>
          </a:xfrm>
          <a:prstGeom prst="rect">
            <a:avLst/>
          </a:prstGeom>
          <a:noFill/>
        </p:spPr>
        <p:txBody>
          <a:bodyPr wrap="square">
            <a:spAutoFit/>
          </a:bodyPr>
          <a:lstStyle/>
          <a:p>
            <a:pPr marL="914400" marR="831850" fontAlgn="base">
              <a:tabLst>
                <a:tab pos="914400" algn="l"/>
              </a:tabLst>
              <a:defRPr/>
            </a:pPr>
            <a:endParaRPr lang="en-US" sz="1200" dirty="0">
              <a:solidFill>
                <a:prstClr val="black"/>
              </a:solidFill>
              <a:latin typeface="Times New Roman" panose="02020603050405020304" pitchFamily="18" charset="0"/>
              <a:ea typeface="Times" panose="02020603050405020304" pitchFamily="18" charset="0"/>
              <a:cs typeface="Times New Roman" panose="02020603050405020304" pitchFamily="18" charset="0"/>
            </a:endParaRPr>
          </a:p>
          <a:p>
            <a:pPr marL="914400" marR="831850" algn="ctr" fontAlgn="base">
              <a:tabLst>
                <a:tab pos="914400" algn="l"/>
              </a:tabLst>
              <a:defRPr/>
            </a:pPr>
            <a:r>
              <a:rPr lang="en-US" sz="2400" b="1"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Point-by-point responses to Reviewer 1</a:t>
            </a:r>
          </a:p>
          <a:p>
            <a:pPr marL="914400" marR="831850" fontAlgn="base">
              <a:tabLst>
                <a:tab pos="914400" algn="l"/>
              </a:tabLst>
              <a:defRPr/>
            </a:pPr>
            <a:endParaRPr lang="en-US" dirty="0">
              <a:solidFill>
                <a:prstClr val="black"/>
              </a:solidFill>
              <a:latin typeface="Times New Roman" panose="02020603050405020304" pitchFamily="18" charset="0"/>
              <a:ea typeface="Times" panose="02020603050405020304" pitchFamily="18" charset="0"/>
              <a:cs typeface="Times New Roman" panose="02020603050405020304" pitchFamily="18" charset="0"/>
            </a:endParaRPr>
          </a:p>
          <a:p>
            <a:pPr marL="914400" marR="831850" fontAlgn="base">
              <a:tabLst>
                <a:tab pos="914400" algn="l"/>
              </a:tabLst>
              <a:defRPr/>
            </a:pPr>
            <a:r>
              <a:rPr lang="en-US" sz="2000" b="1" i="1"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3. Another issue is the type of terror attacks is not documented. The effect of an Islamic terror attack is probably very different than an attack by a left-wing terrorist group, don't you think?</a:t>
            </a:r>
          </a:p>
          <a:p>
            <a:pPr marL="914400" marR="831850" fontAlgn="base">
              <a:tabLst>
                <a:tab pos="914400" algn="l"/>
              </a:tabLst>
              <a:defRPr/>
            </a:pPr>
            <a:endParaRPr lang="en-US" dirty="0">
              <a:solidFill>
                <a:prstClr val="black"/>
              </a:solidFill>
              <a:latin typeface="Palatino Linotype" panose="02040502050505030304" pitchFamily="18" charset="0"/>
              <a:ea typeface="Times" panose="02020603050405020304" pitchFamily="18" charset="0"/>
              <a:cs typeface="Times New Roman" panose="02020603050405020304" pitchFamily="18" charset="0"/>
            </a:endParaRPr>
          </a:p>
          <a:p>
            <a:pPr marL="914400" marR="831850" fontAlgn="base">
              <a:tabLst>
                <a:tab pos="914400" algn="l"/>
              </a:tabLst>
              <a:defRPr/>
            </a:pPr>
            <a:r>
              <a:rPr lang="en-US" sz="20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In response to this comment, we now include a list of all known groups that committed terror attacks shortly before a European legislative election during the period under study (online Appendix Table A3). There are more than 100 terrorist groups on this list, 13 of which can be labeled Islamic.</a:t>
            </a:r>
          </a:p>
          <a:p>
            <a:pPr marL="914400" marR="831850" fontAlgn="base">
              <a:tabLst>
                <a:tab pos="914400" algn="l"/>
              </a:tabLst>
              <a:defRPr/>
            </a:pPr>
            <a:endParaRPr lang="en-US" sz="20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endParaRPr>
          </a:p>
          <a:p>
            <a:pPr marL="914400" marR="831850" fontAlgn="base">
              <a:tabLst>
                <a:tab pos="914400" algn="l"/>
              </a:tabLst>
              <a:defRPr/>
            </a:pPr>
            <a:r>
              <a:rPr lang="en-US" sz="20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Making distinctions between European terrorist groups based on their political orientation on a left-right scale proved to be difficult, but we now examine effects of terror attacks perpetrated by Islamic terrorist groups versus terror attacks perpetrated by non-Islamic groups…</a:t>
            </a:r>
          </a:p>
        </p:txBody>
      </p:sp>
      <p:sp>
        <p:nvSpPr>
          <p:cNvPr id="3" name="TextBox 2">
            <a:extLst>
              <a:ext uri="{FF2B5EF4-FFF2-40B4-BE49-F238E27FC236}">
                <a16:creationId xmlns:a16="http://schemas.microsoft.com/office/drawing/2014/main" id="{589F392A-8A2C-3749-D082-F36C6DCD4FB0}"/>
              </a:ext>
            </a:extLst>
          </p:cNvPr>
          <p:cNvSpPr txBox="1"/>
          <p:nvPr/>
        </p:nvSpPr>
        <p:spPr>
          <a:xfrm>
            <a:off x="2294239" y="5737800"/>
            <a:ext cx="8308571" cy="1015663"/>
          </a:xfrm>
          <a:prstGeom prst="rect">
            <a:avLst/>
          </a:prstGeom>
          <a:noFill/>
        </p:spPr>
        <p:txBody>
          <a:bodyPr wrap="square" rtlCol="0">
            <a:spAutoFit/>
          </a:bodyPr>
          <a:lstStyle/>
          <a:p>
            <a:pPr>
              <a:defRPr/>
            </a:pPr>
            <a:r>
              <a:rPr lang="en-US" sz="2000" kern="0" dirty="0">
                <a:solidFill>
                  <a:srgbClr val="FF0000"/>
                </a:solidFill>
              </a:rPr>
              <a:t>The goal is to seem responsive.  Be clear about what you were able </a:t>
            </a:r>
          </a:p>
          <a:p>
            <a:pPr>
              <a:defRPr/>
            </a:pPr>
            <a:r>
              <a:rPr lang="en-US" sz="2000" kern="0" dirty="0">
                <a:solidFill>
                  <a:srgbClr val="FF0000"/>
                </a:solidFill>
              </a:rPr>
              <a:t>to do and always try to do something even if it not precisely what the referee is asking for.  </a:t>
            </a:r>
          </a:p>
        </p:txBody>
      </p:sp>
    </p:spTree>
    <p:extLst>
      <p:ext uri="{BB962C8B-B14F-4D97-AF65-F5344CB8AC3E}">
        <p14:creationId xmlns:p14="http://schemas.microsoft.com/office/powerpoint/2010/main" val="166147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87B712-935F-1867-52D6-8ACDFDB09986}"/>
              </a:ext>
            </a:extLst>
          </p:cNvPr>
          <p:cNvSpPr txBox="1"/>
          <p:nvPr/>
        </p:nvSpPr>
        <p:spPr>
          <a:xfrm>
            <a:off x="1295400" y="1165098"/>
            <a:ext cx="9144000" cy="5262979"/>
          </a:xfrm>
          <a:prstGeom prst="rect">
            <a:avLst/>
          </a:prstGeom>
          <a:noFill/>
        </p:spPr>
        <p:txBody>
          <a:bodyPr wrap="square">
            <a:spAutoFit/>
          </a:bodyPr>
          <a:lstStyle/>
          <a:p>
            <a:pPr marL="914400" marR="831850" fontAlgn="base">
              <a:tabLst>
                <a:tab pos="914400" algn="l"/>
              </a:tabLst>
              <a:defRPr/>
            </a:pPr>
            <a:r>
              <a:rPr lang="en-US" sz="2000" b="1" i="1"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4. It would be useful to run the regressions over different time periods and see how well the results hold.  Similarly, a south dummy might be useful, since the South had fewer hospitals and more blacks…</a:t>
            </a:r>
          </a:p>
          <a:p>
            <a:pPr marL="914400" marR="831850" fontAlgn="base">
              <a:tabLst>
                <a:tab pos="914400" algn="l"/>
              </a:tabLst>
              <a:defRPr/>
            </a:pPr>
            <a:endParaRPr lang="en-US" dirty="0">
              <a:solidFill>
                <a:prstClr val="black"/>
              </a:solidFill>
              <a:latin typeface="Palatino Linotype" panose="02040502050505030304" pitchFamily="18" charset="0"/>
              <a:ea typeface="Times" panose="02020603050405020304" pitchFamily="18" charset="0"/>
              <a:cs typeface="Times New Roman" panose="02020603050405020304" pitchFamily="18" charset="0"/>
            </a:endParaRPr>
          </a:p>
          <a:p>
            <a:pPr marL="914400" marR="831850" fontAlgn="base">
              <a:tabLst>
                <a:tab pos="914400" algn="l"/>
              </a:tabLst>
              <a:defRPr/>
            </a:pPr>
            <a:r>
              <a:rPr lang="en-US" sz="20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As attitudes, physician training and medical technology evolved, middle- and upper-class women increasingly chose to give birth in hospitals during the period under study.  This trend accelerated markedly after 1920 (Wertz and Wertz 1989, p. 133).  In Appendix Table 5, we provide pre- and post-1920 estimates of the effect of licensing on maternal mortality.</a:t>
            </a:r>
          </a:p>
          <a:p>
            <a:pPr marL="914400" marR="831850" fontAlgn="base">
              <a:tabLst>
                <a:tab pos="914400" algn="l"/>
              </a:tabLst>
              <a:defRPr/>
            </a:pPr>
            <a:endParaRPr lang="en-US" sz="20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endParaRPr>
          </a:p>
          <a:p>
            <a:pPr marL="914400" marR="831850" fontAlgn="base">
              <a:tabLst>
                <a:tab pos="914400" algn="l"/>
              </a:tabLst>
              <a:defRPr/>
            </a:pPr>
            <a:r>
              <a:rPr lang="en-US" sz="2000" dirty="0">
                <a:solidFill>
                  <a:prstClr val="black"/>
                </a:solidFill>
                <a:latin typeface="Palatino Linotype" panose="02040502050505030304" pitchFamily="18" charset="0"/>
                <a:ea typeface="Times" panose="02020603050405020304" pitchFamily="18" charset="0"/>
                <a:cs typeface="Times New Roman" panose="02020603050405020304" pitchFamily="18" charset="0"/>
              </a:rPr>
              <a:t>If the state fixed effects are replaced with region dummies (i.e., an indicator for South, an indicator for Midwest, etc.), the negative relationship between maternal mortality and the licensing of midwives remains....</a:t>
            </a:r>
            <a:r>
              <a:rPr lang="en-US" sz="2000" dirty="0">
                <a:solidFill>
                  <a:prstClr val="black"/>
                </a:solidFill>
                <a:latin typeface="Times New Roman" panose="02020603050405020304" pitchFamily="18" charset="0"/>
                <a:ea typeface="Times" panose="02020603050405020304" pitchFamily="18" charset="0"/>
                <a:cs typeface="Times New Roman" panose="02020603050405020304" pitchFamily="18" charset="0"/>
              </a:rPr>
              <a:t> </a:t>
            </a:r>
          </a:p>
          <a:p>
            <a:pPr marL="914400" marR="831850" fontAlgn="base">
              <a:tabLst>
                <a:tab pos="914400" algn="l"/>
              </a:tabLst>
              <a:defRPr/>
            </a:pPr>
            <a:endParaRPr lang="en-US" dirty="0">
              <a:solidFill>
                <a:prstClr val="black"/>
              </a:solidFill>
              <a:latin typeface="Times New Roman" panose="02020603050405020304" pitchFamily="18" charset="0"/>
              <a:ea typeface="Times"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C134823-C6D7-8453-E6DF-B3930D6495C6}"/>
              </a:ext>
            </a:extLst>
          </p:cNvPr>
          <p:cNvSpPr txBox="1"/>
          <p:nvPr/>
        </p:nvSpPr>
        <p:spPr>
          <a:xfrm>
            <a:off x="2133601" y="302592"/>
            <a:ext cx="7071209" cy="707886"/>
          </a:xfrm>
          <a:prstGeom prst="rect">
            <a:avLst/>
          </a:prstGeom>
          <a:noFill/>
        </p:spPr>
        <p:txBody>
          <a:bodyPr wrap="square" rtlCol="0">
            <a:spAutoFit/>
          </a:bodyPr>
          <a:lstStyle/>
          <a:p>
            <a:pPr>
              <a:defRPr/>
            </a:pPr>
            <a:r>
              <a:rPr lang="en-US" sz="2000" kern="0" dirty="0">
                <a:solidFill>
                  <a:srgbClr val="FF0000"/>
                </a:solidFill>
              </a:rPr>
              <a:t>It is often useful to repeat or rephrase a comment.  Try to put some structure on vague comments.</a:t>
            </a:r>
          </a:p>
        </p:txBody>
      </p:sp>
      <p:sp>
        <p:nvSpPr>
          <p:cNvPr id="5" name="TextBox 4">
            <a:extLst>
              <a:ext uri="{FF2B5EF4-FFF2-40B4-BE49-F238E27FC236}">
                <a16:creationId xmlns:a16="http://schemas.microsoft.com/office/drawing/2014/main" id="{9C75A10E-5B5B-5217-0A1F-8BEA8FCD06BC}"/>
              </a:ext>
            </a:extLst>
          </p:cNvPr>
          <p:cNvSpPr txBox="1"/>
          <p:nvPr/>
        </p:nvSpPr>
        <p:spPr>
          <a:xfrm>
            <a:off x="4038600" y="6074134"/>
            <a:ext cx="6629400" cy="707886"/>
          </a:xfrm>
          <a:prstGeom prst="rect">
            <a:avLst/>
          </a:prstGeom>
          <a:noFill/>
        </p:spPr>
        <p:txBody>
          <a:bodyPr wrap="square" rtlCol="0">
            <a:spAutoFit/>
          </a:bodyPr>
          <a:lstStyle/>
          <a:p>
            <a:pPr>
              <a:defRPr/>
            </a:pPr>
            <a:r>
              <a:rPr lang="en-US" sz="2000" kern="0" dirty="0">
                <a:solidFill>
                  <a:srgbClr val="FF0000"/>
                </a:solidFill>
              </a:rPr>
              <a:t>If the referee is wrong or misinformed, avoid pointing it out.  Try to work around it.  </a:t>
            </a:r>
          </a:p>
        </p:txBody>
      </p:sp>
      <p:sp>
        <p:nvSpPr>
          <p:cNvPr id="7" name="Freeform: Shape 6">
            <a:extLst>
              <a:ext uri="{FF2B5EF4-FFF2-40B4-BE49-F238E27FC236}">
                <a16:creationId xmlns:a16="http://schemas.microsoft.com/office/drawing/2014/main" id="{0D41DB5D-94CF-7D57-6A2F-BCEC2212CB5B}"/>
              </a:ext>
            </a:extLst>
          </p:cNvPr>
          <p:cNvSpPr/>
          <p:nvPr/>
        </p:nvSpPr>
        <p:spPr>
          <a:xfrm>
            <a:off x="1676400" y="685800"/>
            <a:ext cx="457200" cy="1373532"/>
          </a:xfrm>
          <a:custGeom>
            <a:avLst/>
            <a:gdLst>
              <a:gd name="connsiteX0" fmla="*/ 231093 w 310606"/>
              <a:gd name="connsiteY0" fmla="*/ 0 h 1645920"/>
              <a:gd name="connsiteX1" fmla="*/ 505 w 310606"/>
              <a:gd name="connsiteY1" fmla="*/ 1152939 h 1645920"/>
              <a:gd name="connsiteX2" fmla="*/ 286752 w 310606"/>
              <a:gd name="connsiteY2" fmla="*/ 1637969 h 1645920"/>
              <a:gd name="connsiteX3" fmla="*/ 286752 w 310606"/>
              <a:gd name="connsiteY3" fmla="*/ 1637969 h 1645920"/>
              <a:gd name="connsiteX4" fmla="*/ 286752 w 310606"/>
              <a:gd name="connsiteY4" fmla="*/ 1637969 h 1645920"/>
              <a:gd name="connsiteX5" fmla="*/ 310606 w 310606"/>
              <a:gd name="connsiteY5" fmla="*/ 1645920 h 16459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606" h="1645920">
                <a:moveTo>
                  <a:pt x="231093" y="0"/>
                </a:moveTo>
                <a:cubicBezTo>
                  <a:pt x="111160" y="439972"/>
                  <a:pt x="-8772" y="879944"/>
                  <a:pt x="505" y="1152939"/>
                </a:cubicBezTo>
                <a:cubicBezTo>
                  <a:pt x="9781" y="1425934"/>
                  <a:pt x="286752" y="1637969"/>
                  <a:pt x="286752" y="1637969"/>
                </a:cubicBezTo>
                <a:lnTo>
                  <a:pt x="286752" y="1637969"/>
                </a:lnTo>
                <a:lnTo>
                  <a:pt x="286752" y="1637969"/>
                </a:lnTo>
                <a:lnTo>
                  <a:pt x="310606" y="1645920"/>
                </a:lnTo>
              </a:path>
            </a:pathLst>
          </a:cu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07DD1B0-14D7-9742-4E15-933EA1236C2E}"/>
              </a:ext>
            </a:extLst>
          </p:cNvPr>
          <p:cNvCxnSpPr>
            <a:cxnSpLocks/>
          </p:cNvCxnSpPr>
          <p:nvPr/>
        </p:nvCxnSpPr>
        <p:spPr>
          <a:xfrm>
            <a:off x="2141551" y="2093292"/>
            <a:ext cx="0" cy="0"/>
          </a:xfrm>
          <a:prstGeom prst="straightConnector1">
            <a:avLst/>
          </a:prstGeom>
          <a:noFill/>
          <a:ln w="25400" cap="flat" cmpd="sng" algn="ctr">
            <a:solidFill>
              <a:srgbClr val="FF0000"/>
            </a:solidFill>
            <a:prstDash val="solid"/>
            <a:tailEnd type="triangle"/>
          </a:ln>
          <a:effectLst>
            <a:outerShdw blurRad="40000" dist="20000" dir="5400000" rotWithShape="0">
              <a:srgbClr val="000000">
                <a:alpha val="38000"/>
              </a:srgbClr>
            </a:outerShdw>
          </a:effectLst>
        </p:spPr>
      </p:cxnSp>
      <p:cxnSp>
        <p:nvCxnSpPr>
          <p:cNvPr id="19" name="Straight Arrow Connector 18">
            <a:extLst>
              <a:ext uri="{FF2B5EF4-FFF2-40B4-BE49-F238E27FC236}">
                <a16:creationId xmlns:a16="http://schemas.microsoft.com/office/drawing/2014/main" id="{6EB5AAB9-1492-8F5D-5023-34AADBE57D10}"/>
              </a:ext>
            </a:extLst>
          </p:cNvPr>
          <p:cNvCxnSpPr>
            <a:cxnSpLocks/>
          </p:cNvCxnSpPr>
          <p:nvPr/>
        </p:nvCxnSpPr>
        <p:spPr>
          <a:xfrm flipH="1" flipV="1">
            <a:off x="3581400" y="6096001"/>
            <a:ext cx="382732" cy="397029"/>
          </a:xfrm>
          <a:prstGeom prst="straightConnector1">
            <a:avLst/>
          </a:prstGeom>
          <a:ln w="22225">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156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A387B712-935F-1867-52D6-8ACDFDB09986}"/>
              </a:ext>
            </a:extLst>
          </p:cNvPr>
          <p:cNvSpPr txBox="1"/>
          <p:nvPr/>
        </p:nvSpPr>
        <p:spPr>
          <a:xfrm>
            <a:off x="1295400" y="1074510"/>
            <a:ext cx="9144000" cy="830997"/>
          </a:xfrm>
          <a:prstGeom prst="rect">
            <a:avLst/>
          </a:prstGeom>
          <a:noFill/>
        </p:spPr>
        <p:txBody>
          <a:bodyPr wrap="square">
            <a:spAutoFit/>
          </a:bodyPr>
          <a:lstStyle/>
          <a:p>
            <a:pPr marL="914400" marR="831850" fontAlgn="base">
              <a:tabLst>
                <a:tab pos="914400" algn="l"/>
              </a:tabLst>
              <a:defRPr/>
            </a:pPr>
            <a:endParaRPr lang="en-US" sz="1200" dirty="0">
              <a:solidFill>
                <a:prstClr val="black"/>
              </a:solidFill>
              <a:latin typeface="Times New Roman" panose="02020603050405020304" pitchFamily="18" charset="0"/>
              <a:ea typeface="Times" panose="02020603050405020304" pitchFamily="18" charset="0"/>
              <a:cs typeface="Times New Roman" panose="02020603050405020304" pitchFamily="18" charset="0"/>
            </a:endParaRPr>
          </a:p>
          <a:p>
            <a:pPr marL="914400" marR="831850" fontAlgn="base">
              <a:tabLst>
                <a:tab pos="914400" algn="l"/>
              </a:tabLst>
              <a:defRPr/>
            </a:pPr>
            <a:endParaRPr lang="en-US" dirty="0">
              <a:solidFill>
                <a:prstClr val="black"/>
              </a:solidFill>
              <a:latin typeface="Times New Roman" panose="02020603050405020304" pitchFamily="18" charset="0"/>
              <a:ea typeface="Times" panose="02020603050405020304" pitchFamily="18" charset="0"/>
              <a:cs typeface="Times New Roman" panose="02020603050405020304" pitchFamily="18" charset="0"/>
            </a:endParaRPr>
          </a:p>
          <a:p>
            <a:pPr marL="914400" marR="831850" fontAlgn="base">
              <a:tabLst>
                <a:tab pos="914400" algn="l"/>
              </a:tabLst>
              <a:defRPr/>
            </a:pPr>
            <a:endParaRPr lang="en-US" dirty="0">
              <a:solidFill>
                <a:prstClr val="black"/>
              </a:solidFill>
              <a:latin typeface="Times New Roman" panose="02020603050405020304" pitchFamily="18" charset="0"/>
              <a:ea typeface="Times"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C134823-C6D7-8453-E6DF-B3930D6495C6}"/>
              </a:ext>
            </a:extLst>
          </p:cNvPr>
          <p:cNvSpPr txBox="1"/>
          <p:nvPr/>
        </p:nvSpPr>
        <p:spPr>
          <a:xfrm>
            <a:off x="2209800" y="457201"/>
            <a:ext cx="7071209" cy="1015663"/>
          </a:xfrm>
          <a:prstGeom prst="rect">
            <a:avLst/>
          </a:prstGeom>
          <a:noFill/>
        </p:spPr>
        <p:txBody>
          <a:bodyPr wrap="square" rtlCol="0">
            <a:spAutoFit/>
          </a:bodyPr>
          <a:lstStyle/>
          <a:p>
            <a:pPr>
              <a:defRPr/>
            </a:pPr>
            <a:r>
              <a:rPr lang="en-US" sz="2000" kern="0" dirty="0">
                <a:solidFill>
                  <a:srgbClr val="FF0000"/>
                </a:solidFill>
                <a:latin typeface="Arial" pitchFamily="34" charset="0"/>
                <a:cs typeface="Arial" pitchFamily="34" charset="0"/>
              </a:rPr>
              <a:t>Do </a:t>
            </a:r>
            <a:r>
              <a:rPr lang="en-US" sz="2000" kern="0" dirty="0">
                <a:solidFill>
                  <a:srgbClr val="FF0000"/>
                </a:solidFill>
              </a:rPr>
              <a:t>not </a:t>
            </a:r>
            <a:r>
              <a:rPr lang="en-US" sz="2000" kern="0" dirty="0">
                <a:solidFill>
                  <a:srgbClr val="FF0000"/>
                </a:solidFill>
                <a:latin typeface="Arial" pitchFamily="34" charset="0"/>
                <a:cs typeface="Arial" pitchFamily="34" charset="0"/>
              </a:rPr>
              <a:t>make the</a:t>
            </a:r>
            <a:r>
              <a:rPr lang="en-US" sz="2000" kern="0" dirty="0">
                <a:solidFill>
                  <a:srgbClr val="FF0000"/>
                </a:solidFill>
              </a:rPr>
              <a:t> referee hunt for your new estimates.  Put new and updated results in the point-by-point responses.  You can put tables or figures in the point-by-point responses. </a:t>
            </a:r>
            <a:endParaRPr lang="en-US" sz="2000" kern="0" dirty="0">
              <a:solidFill>
                <a:srgbClr val="FF0000"/>
              </a:solidFill>
              <a:latin typeface="Arial" pitchFamily="34" charset="0"/>
              <a:cs typeface="Arial" pitchFamily="34" charset="0"/>
            </a:endParaRPr>
          </a:p>
        </p:txBody>
      </p:sp>
      <p:pic>
        <p:nvPicPr>
          <p:cNvPr id="3" name="Picture 2">
            <a:extLst>
              <a:ext uri="{FF2B5EF4-FFF2-40B4-BE49-F238E27FC236}">
                <a16:creationId xmlns:a16="http://schemas.microsoft.com/office/drawing/2014/main" id="{0E6073A5-C69C-DFB5-88B4-12A7EB2A661E}"/>
              </a:ext>
            </a:extLst>
          </p:cNvPr>
          <p:cNvPicPr>
            <a:picLocks noChangeAspect="1"/>
          </p:cNvPicPr>
          <p:nvPr/>
        </p:nvPicPr>
        <p:blipFill>
          <a:blip r:embed="rId2"/>
          <a:stretch>
            <a:fillRect/>
          </a:stretch>
        </p:blipFill>
        <p:spPr>
          <a:xfrm>
            <a:off x="2118765" y="3650457"/>
            <a:ext cx="7973284" cy="2769409"/>
          </a:xfrm>
          <a:prstGeom prst="rect">
            <a:avLst/>
          </a:prstGeom>
        </p:spPr>
      </p:pic>
      <p:sp>
        <p:nvSpPr>
          <p:cNvPr id="8" name="TextBox 7">
            <a:extLst>
              <a:ext uri="{FF2B5EF4-FFF2-40B4-BE49-F238E27FC236}">
                <a16:creationId xmlns:a16="http://schemas.microsoft.com/office/drawing/2014/main" id="{C38F35AD-AECE-63B4-A406-4072D102721A}"/>
              </a:ext>
            </a:extLst>
          </p:cNvPr>
          <p:cNvSpPr txBox="1"/>
          <p:nvPr/>
        </p:nvSpPr>
        <p:spPr>
          <a:xfrm>
            <a:off x="2286000" y="2007216"/>
            <a:ext cx="7882250" cy="1323439"/>
          </a:xfrm>
          <a:prstGeom prst="rect">
            <a:avLst/>
          </a:prstGeom>
          <a:noFill/>
        </p:spPr>
        <p:txBody>
          <a:bodyPr wrap="square">
            <a:spAutoFit/>
          </a:bodyPr>
          <a:lstStyle/>
          <a:p>
            <a:r>
              <a:rPr lang="en-US" sz="2000" dirty="0">
                <a:latin typeface="Palatino Linotype" panose="02040502050505030304" pitchFamily="18" charset="0"/>
                <a:cs typeface="Times New Roman" panose="02020603050405020304" pitchFamily="18" charset="0"/>
              </a:rPr>
              <a:t>The table below reports the results from Table 2 with p-values calculated from the wild cluster bootstrap technique for comparison.  In general, inference changes little when bootstrapping. </a:t>
            </a:r>
          </a:p>
        </p:txBody>
      </p:sp>
    </p:spTree>
    <p:extLst>
      <p:ext uri="{BB962C8B-B14F-4D97-AF65-F5344CB8AC3E}">
        <p14:creationId xmlns:p14="http://schemas.microsoft.com/office/powerpoint/2010/main" val="2063100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2DB0666-9FBC-4C42-15D4-9538271D7AF7}"/>
              </a:ext>
            </a:extLst>
          </p:cNvPr>
          <p:cNvSpPr txBox="1"/>
          <p:nvPr/>
        </p:nvSpPr>
        <p:spPr>
          <a:xfrm>
            <a:off x="2057400" y="609600"/>
            <a:ext cx="7620000" cy="707886"/>
          </a:xfrm>
          <a:prstGeom prst="rect">
            <a:avLst/>
          </a:prstGeom>
          <a:noFill/>
        </p:spPr>
        <p:txBody>
          <a:bodyPr wrap="square" rtlCol="0">
            <a:spAutoFit/>
          </a:bodyPr>
          <a:lstStyle/>
          <a:p>
            <a:pPr>
              <a:defRPr/>
            </a:pPr>
            <a:r>
              <a:rPr lang="en-US" sz="2000" kern="0" dirty="0">
                <a:solidFill>
                  <a:srgbClr val="FF0000"/>
                </a:solidFill>
              </a:rPr>
              <a:t>Referees, of course, can be negative.  Often, you will disagree with a suggestion and want to avoid implementing it. </a:t>
            </a:r>
          </a:p>
        </p:txBody>
      </p:sp>
      <p:sp>
        <p:nvSpPr>
          <p:cNvPr id="8" name="TextBox 7">
            <a:extLst>
              <a:ext uri="{FF2B5EF4-FFF2-40B4-BE49-F238E27FC236}">
                <a16:creationId xmlns:a16="http://schemas.microsoft.com/office/drawing/2014/main" id="{CB09275D-6088-9597-217C-9663A3EE4FC0}"/>
              </a:ext>
            </a:extLst>
          </p:cNvPr>
          <p:cNvSpPr txBox="1"/>
          <p:nvPr/>
        </p:nvSpPr>
        <p:spPr>
          <a:xfrm>
            <a:off x="2019300" y="1995726"/>
            <a:ext cx="8153400" cy="2431435"/>
          </a:xfrm>
          <a:prstGeom prst="rect">
            <a:avLst/>
          </a:prstGeom>
          <a:noFill/>
        </p:spPr>
        <p:txBody>
          <a:bodyPr wrap="square">
            <a:spAutoFit/>
          </a:bodyPr>
          <a:lstStyle/>
          <a:p>
            <a:pPr marL="63500">
              <a:spcBef>
                <a:spcPts val="5"/>
              </a:spcBef>
            </a:pPr>
            <a:r>
              <a:rPr lang="en-US" sz="2000" b="1" i="1" dirty="0">
                <a:latin typeface="Palatino Linotype" panose="02040502050505030304" pitchFamily="18" charset="0"/>
                <a:ea typeface="Arial" panose="020B0604020202020204" pitchFamily="34" charset="0"/>
                <a:cs typeface="Times New Roman" panose="02020603050405020304" pitchFamily="18" charset="0"/>
              </a:rPr>
              <a:t>First, the authors should determine what the main focus of the paper is and organize the structure of the paper accordingly. On the one hand, the title and the introduction focus on suicide behaviors and not on bullying victimization or depression. The rest of the paper also seems to be changing focus from one issue to another without a clear thought process about whether the focus is on bullying victimization, suicide behaviors, depression or LGB. </a:t>
            </a:r>
            <a:endParaRPr lang="en-US" sz="2000" b="1" dirty="0">
              <a:latin typeface="Palatino Linotype" panose="02040502050505030304" pitchFamily="18" charset="0"/>
              <a:ea typeface="Arial" panose="020B0604020202020204" pitchFamily="34" charset="0"/>
              <a:cs typeface="Times New Roman" panose="02020603050405020304" pitchFamily="18" charset="0"/>
            </a:endParaRPr>
          </a:p>
          <a:p>
            <a:pPr marL="63500">
              <a:spcBef>
                <a:spcPts val="5"/>
              </a:spcBef>
            </a:pPr>
            <a:r>
              <a:rPr lang="en-US" sz="1200" i="1" dirty="0">
                <a:latin typeface="Garamond" panose="02020404030301010803" pitchFamily="18" charset="0"/>
                <a:ea typeface="Arial" panose="020B0604020202020204" pitchFamily="34" charset="0"/>
              </a:rPr>
              <a:t> </a:t>
            </a:r>
            <a:endParaRPr lang="en-US" sz="1100" dirty="0">
              <a:latin typeface="Arial" panose="020B0604020202020204" pitchFamily="34" charset="0"/>
              <a:ea typeface="Arial" panose="020B0604020202020204" pitchFamily="34" charset="0"/>
            </a:endParaRPr>
          </a:p>
        </p:txBody>
      </p:sp>
      <p:sp>
        <p:nvSpPr>
          <p:cNvPr id="4" name="TextBox 3">
            <a:extLst>
              <a:ext uri="{FF2B5EF4-FFF2-40B4-BE49-F238E27FC236}">
                <a16:creationId xmlns:a16="http://schemas.microsoft.com/office/drawing/2014/main" id="{C92D7627-3634-A1B3-8BE6-E43932B82682}"/>
              </a:ext>
            </a:extLst>
          </p:cNvPr>
          <p:cNvSpPr txBox="1"/>
          <p:nvPr/>
        </p:nvSpPr>
        <p:spPr>
          <a:xfrm>
            <a:off x="2209800" y="5092810"/>
            <a:ext cx="7620000" cy="1323439"/>
          </a:xfrm>
          <a:prstGeom prst="rect">
            <a:avLst/>
          </a:prstGeom>
          <a:noFill/>
        </p:spPr>
        <p:txBody>
          <a:bodyPr wrap="square" rtlCol="0">
            <a:spAutoFit/>
          </a:bodyPr>
          <a:lstStyle/>
          <a:p>
            <a:pPr>
              <a:defRPr/>
            </a:pPr>
            <a:r>
              <a:rPr lang="en-US" sz="2000" kern="0" dirty="0">
                <a:solidFill>
                  <a:srgbClr val="FF0000"/>
                </a:solidFill>
              </a:rPr>
              <a:t>The rest of the report read like a detailed guide to restructuring our paper, which we did not want to do.  Because the editor was engaged, we decided to push back.  Probably not a good idea if the editor is not engaged!  </a:t>
            </a:r>
          </a:p>
        </p:txBody>
      </p:sp>
      <p:cxnSp>
        <p:nvCxnSpPr>
          <p:cNvPr id="6" name="Straight Arrow Connector 5">
            <a:extLst>
              <a:ext uri="{FF2B5EF4-FFF2-40B4-BE49-F238E27FC236}">
                <a16:creationId xmlns:a16="http://schemas.microsoft.com/office/drawing/2014/main" id="{671E474B-C1C2-60FF-EFEC-C1DB3FA02864}"/>
              </a:ext>
            </a:extLst>
          </p:cNvPr>
          <p:cNvCxnSpPr>
            <a:cxnSpLocks/>
          </p:cNvCxnSpPr>
          <p:nvPr/>
        </p:nvCxnSpPr>
        <p:spPr>
          <a:xfrm flipV="1">
            <a:off x="4953001" y="4206240"/>
            <a:ext cx="300643" cy="88657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798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B09275D-6088-9597-217C-9663A3EE4FC0}"/>
              </a:ext>
            </a:extLst>
          </p:cNvPr>
          <p:cNvSpPr txBox="1"/>
          <p:nvPr/>
        </p:nvSpPr>
        <p:spPr>
          <a:xfrm>
            <a:off x="1499287" y="253313"/>
            <a:ext cx="8699157" cy="6309420"/>
          </a:xfrm>
          <a:prstGeom prst="rect">
            <a:avLst/>
          </a:prstGeom>
          <a:noFill/>
        </p:spPr>
        <p:txBody>
          <a:bodyPr wrap="square">
            <a:spAutoFit/>
          </a:bodyPr>
          <a:lstStyle/>
          <a:p>
            <a:pPr marL="63500" fontAlgn="base">
              <a:spcBef>
                <a:spcPts val="5"/>
              </a:spcBef>
              <a:defRPr/>
            </a:pPr>
            <a:r>
              <a:rPr lang="en-US" sz="1200" i="1" dirty="0">
                <a:solidFill>
                  <a:prstClr val="black"/>
                </a:solidFill>
                <a:latin typeface="Garamond" panose="02020404030301010803" pitchFamily="18" charset="0"/>
                <a:ea typeface="Arial" panose="020B0604020202020204" pitchFamily="34" charset="0"/>
                <a:cs typeface="Arial" pitchFamily="34" charset="0"/>
              </a:rPr>
              <a:t> </a:t>
            </a:r>
            <a:endParaRPr lang="en-US" sz="1100" dirty="0">
              <a:solidFill>
                <a:prstClr val="black"/>
              </a:solidFill>
              <a:latin typeface="Arial" panose="020B0604020202020204" pitchFamily="34" charset="0"/>
              <a:ea typeface="Arial" panose="020B0604020202020204" pitchFamily="34" charset="0"/>
              <a:cs typeface="Arial" pitchFamily="34" charset="0"/>
            </a:endParaRPr>
          </a:p>
          <a:p>
            <a:pPr marL="63500" fontAlgn="base">
              <a:spcBef>
                <a:spcPts val="5"/>
              </a:spcBef>
              <a:defRPr/>
            </a:pPr>
            <a:r>
              <a:rPr lang="en-US" sz="2000" dirty="0">
                <a:solidFill>
                  <a:prstClr val="black"/>
                </a:solidFill>
                <a:latin typeface="Palatino Linotype" panose="02040502050505030304" pitchFamily="18" charset="0"/>
                <a:ea typeface="Arial" panose="020B0604020202020204" pitchFamily="34" charset="0"/>
                <a:cs typeface="Times New Roman" panose="02020603050405020304" pitchFamily="18" charset="0"/>
              </a:rPr>
              <a:t>We appreciate the referee’s concern.  We believe that our main contribution is examining the effects of state anti-bullying laws (ABLs) on suicidal behaviors among teenagers and this is precisely what we lay out in the introduction:</a:t>
            </a:r>
          </a:p>
          <a:p>
            <a:pPr marL="63500" fontAlgn="base">
              <a:spcBef>
                <a:spcPts val="5"/>
              </a:spcBef>
              <a:defRPr/>
            </a:pPr>
            <a:r>
              <a:rPr lang="en-US" sz="2000" dirty="0">
                <a:solidFill>
                  <a:prstClr val="black"/>
                </a:solidFill>
                <a:latin typeface="Palatino Linotype" panose="02040502050505030304" pitchFamily="18" charset="0"/>
                <a:ea typeface="Arial" panose="020B0604020202020204" pitchFamily="34" charset="0"/>
                <a:cs typeface="Times New Roman" panose="02020603050405020304" pitchFamily="18" charset="0"/>
              </a:rPr>
              <a:t> </a:t>
            </a:r>
          </a:p>
          <a:p>
            <a:pPr marL="342900" indent="-342900" fontAlgn="base">
              <a:spcBef>
                <a:spcPts val="5"/>
              </a:spcBef>
              <a:buFont typeface="+mj-lt"/>
              <a:buAutoNum type="arabicPeriod"/>
              <a:defRPr/>
            </a:pPr>
            <a:r>
              <a:rPr lang="en-US" sz="2000" dirty="0">
                <a:solidFill>
                  <a:prstClr val="black"/>
                </a:solidFill>
                <a:latin typeface="Palatino Linotype" panose="02040502050505030304" pitchFamily="18" charset="0"/>
                <a:ea typeface="Arial" panose="020B0604020202020204" pitchFamily="34" charset="0"/>
                <a:cs typeface="Times New Roman" panose="02020603050405020304" pitchFamily="18" charset="0"/>
              </a:rPr>
              <a:t>On page 1 we write, “Using Youth Risk Behavior Surveys (YRBS) data for the period 2009-2017 and a difference-in-differences (DD) regression framework, we begin by exploring the effects of ABLs on bullying victimization and suicidal behaviors among American high school students.”  </a:t>
            </a:r>
          </a:p>
          <a:p>
            <a:pPr marL="292100" fontAlgn="base">
              <a:spcBef>
                <a:spcPts val="5"/>
              </a:spcBef>
              <a:defRPr/>
            </a:pPr>
            <a:r>
              <a:rPr lang="en-US" sz="2000" dirty="0">
                <a:solidFill>
                  <a:prstClr val="black"/>
                </a:solidFill>
                <a:latin typeface="Palatino Linotype" panose="02040502050505030304" pitchFamily="18" charset="0"/>
                <a:ea typeface="Arial" panose="020B0604020202020204" pitchFamily="34" charset="0"/>
                <a:cs typeface="Times New Roman" panose="02020603050405020304" pitchFamily="18" charset="0"/>
              </a:rPr>
              <a:t> </a:t>
            </a:r>
          </a:p>
          <a:p>
            <a:pPr fontAlgn="base">
              <a:spcBef>
                <a:spcPts val="5"/>
              </a:spcBef>
              <a:defRPr/>
            </a:pPr>
            <a:r>
              <a:rPr lang="en-US" sz="2000" dirty="0">
                <a:solidFill>
                  <a:prstClr val="black"/>
                </a:solidFill>
                <a:latin typeface="Palatino Linotype" panose="02040502050505030304" pitchFamily="18" charset="0"/>
                <a:ea typeface="Arial" panose="020B0604020202020204" pitchFamily="34" charset="0"/>
                <a:cs typeface="Times New Roman" panose="02020603050405020304" pitchFamily="18" charset="0"/>
              </a:rPr>
              <a:t>2.    On page 2 we write, “We turn next to the relationship between ABL    </a:t>
            </a:r>
          </a:p>
          <a:p>
            <a:pPr fontAlgn="base">
              <a:spcBef>
                <a:spcPts val="5"/>
              </a:spcBef>
              <a:defRPr/>
            </a:pPr>
            <a:r>
              <a:rPr lang="en-US" sz="2000" dirty="0">
                <a:solidFill>
                  <a:prstClr val="black"/>
                </a:solidFill>
                <a:latin typeface="Palatino Linotype" panose="02040502050505030304" pitchFamily="18" charset="0"/>
                <a:ea typeface="Arial" panose="020B0604020202020204" pitchFamily="34" charset="0"/>
                <a:cs typeface="Times New Roman" panose="02020603050405020304" pitchFamily="18" charset="0"/>
              </a:rPr>
              <a:t>       adoption and completed suicides among 14- through 18-year-olds.” </a:t>
            </a:r>
          </a:p>
          <a:p>
            <a:pPr fontAlgn="base">
              <a:defRPr/>
            </a:pPr>
            <a:r>
              <a:rPr lang="en-US" sz="2000" i="1" dirty="0">
                <a:solidFill>
                  <a:prstClr val="black"/>
                </a:solidFill>
                <a:latin typeface="Palatino Linotype" panose="02040502050505030304" pitchFamily="18" charset="0"/>
                <a:ea typeface="Calibri" panose="020F0502020204030204" pitchFamily="34" charset="0"/>
                <a:cs typeface="Times New Roman" panose="02020603050405020304" pitchFamily="18" charset="0"/>
              </a:rPr>
              <a:t> </a:t>
            </a:r>
            <a:endParaRPr lang="en-US" sz="2000" dirty="0">
              <a:solidFill>
                <a:prstClr val="black"/>
              </a:solidFill>
              <a:latin typeface="Palatino Linotype" panose="02040502050505030304" pitchFamily="18" charset="0"/>
              <a:ea typeface="Arial" panose="020B0604020202020204" pitchFamily="34" charset="0"/>
              <a:cs typeface="Times New Roman" panose="02020603050405020304" pitchFamily="18" charset="0"/>
            </a:endParaRPr>
          </a:p>
          <a:p>
            <a:pPr marL="63500" fontAlgn="base">
              <a:spcBef>
                <a:spcPts val="5"/>
              </a:spcBef>
              <a:defRPr/>
            </a:pPr>
            <a:r>
              <a:rPr lang="en-US" sz="2000" dirty="0">
                <a:solidFill>
                  <a:prstClr val="black"/>
                </a:solidFill>
                <a:latin typeface="Palatino Linotype" panose="02040502050505030304" pitchFamily="18" charset="0"/>
                <a:ea typeface="Arial" panose="020B0604020202020204" pitchFamily="34" charset="0"/>
                <a:cs typeface="Times New Roman" panose="02020603050405020304" pitchFamily="18" charset="0"/>
              </a:rPr>
              <a:t>We are particularly interested in high school students who are marginalized, suffer worse mental health outcomes than their majority counterparts, and stand to gain most from effective state ABLs.  </a:t>
            </a:r>
            <a:r>
              <a:rPr lang="en-US" sz="2400" b="1" dirty="0">
                <a:solidFill>
                  <a:prstClr val="black"/>
                </a:solidFill>
                <a:latin typeface="Palatino Linotype" panose="02040502050505030304" pitchFamily="18" charset="0"/>
                <a:ea typeface="Arial" panose="020B0604020202020204" pitchFamily="34" charset="0"/>
                <a:cs typeface="Times New Roman" panose="02020603050405020304" pitchFamily="18" charset="0"/>
              </a:rPr>
              <a:t>We hope that the new title and </a:t>
            </a:r>
            <a:r>
              <a:rPr lang="en-US" sz="2400" b="1" dirty="0">
                <a:latin typeface="Palatino Linotype" panose="02040502050505030304" pitchFamily="18" charset="0"/>
                <a:ea typeface="Arial" panose="020B0604020202020204" pitchFamily="34" charset="0"/>
                <a:cs typeface="Times New Roman" panose="02020603050405020304" pitchFamily="18" charset="0"/>
              </a:rPr>
              <a:t>revised</a:t>
            </a:r>
            <a:r>
              <a:rPr lang="en-US" sz="2400" b="1" dirty="0">
                <a:solidFill>
                  <a:prstClr val="black"/>
                </a:solidFill>
                <a:latin typeface="Palatino Linotype" panose="02040502050505030304" pitchFamily="18" charset="0"/>
                <a:ea typeface="Arial" panose="020B0604020202020204" pitchFamily="34" charset="0"/>
                <a:cs typeface="Times New Roman" panose="02020603050405020304" pitchFamily="18" charset="0"/>
              </a:rPr>
              <a:t> introduction of the paper reflect these dual contributions more clearly.  </a:t>
            </a:r>
          </a:p>
        </p:txBody>
      </p:sp>
    </p:spTree>
    <p:extLst>
      <p:ext uri="{BB962C8B-B14F-4D97-AF65-F5344CB8AC3E}">
        <p14:creationId xmlns:p14="http://schemas.microsoft.com/office/powerpoint/2010/main" val="2763129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78332D4-DCD9-14F4-228A-AC3A3D0BCA3B}"/>
              </a:ext>
            </a:extLst>
          </p:cNvPr>
          <p:cNvSpPr/>
          <p:nvPr/>
        </p:nvSpPr>
        <p:spPr>
          <a:xfrm>
            <a:off x="1828800" y="533401"/>
            <a:ext cx="7924800" cy="891013"/>
          </a:xfrm>
          <a:prstGeom prst="rect">
            <a:avLst/>
          </a:prstGeom>
        </p:spPr>
        <p:txBody>
          <a:bodyPr wrap="square">
            <a:spAutoFit/>
          </a:bodyPr>
          <a:lstStyle/>
          <a:p>
            <a:pPr algn="ctr" eaLnBrk="0" hangingPunct="0">
              <a:lnSpc>
                <a:spcPct val="80000"/>
              </a:lnSpc>
              <a:spcBef>
                <a:spcPct val="20000"/>
              </a:spcBef>
              <a:defRPr/>
            </a:pPr>
            <a:r>
              <a:rPr lang="en-US" altLang="en-US" sz="3200" b="1" kern="0" dirty="0">
                <a:solidFill>
                  <a:prstClr val="black"/>
                </a:solidFill>
                <a:latin typeface="Palatino Linotype" panose="02040502050505030304" pitchFamily="18" charset="0"/>
                <a:sym typeface="Symbol" panose="05050102010706020507" pitchFamily="18" charset="2"/>
              </a:rPr>
              <a:t>How long should you wait before resubmitting?  </a:t>
            </a:r>
            <a:endParaRPr lang="en-US" altLang="en-US" sz="3200" b="1" kern="0" dirty="0">
              <a:solidFill>
                <a:prstClr val="black"/>
              </a:solidFill>
              <a:latin typeface="Palatino Linotype" panose="02040502050505030304" pitchFamily="18" charset="0"/>
              <a:cs typeface="Arial" pitchFamily="34" charset="0"/>
              <a:sym typeface="Symbol" panose="05050102010706020507" pitchFamily="18" charset="2"/>
            </a:endParaRPr>
          </a:p>
        </p:txBody>
      </p:sp>
      <p:sp>
        <p:nvSpPr>
          <p:cNvPr id="4" name="Rectangle 3">
            <a:extLst>
              <a:ext uri="{FF2B5EF4-FFF2-40B4-BE49-F238E27FC236}">
                <a16:creationId xmlns:a16="http://schemas.microsoft.com/office/drawing/2014/main" id="{83516CC8-1846-D4BC-01AA-8CB85E7A3F50}"/>
              </a:ext>
            </a:extLst>
          </p:cNvPr>
          <p:cNvSpPr txBox="1">
            <a:spLocks/>
          </p:cNvSpPr>
          <p:nvPr/>
        </p:nvSpPr>
        <p:spPr>
          <a:xfrm>
            <a:off x="1694780" y="1295400"/>
            <a:ext cx="8665770" cy="3888696"/>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90000"/>
              </a:lnSpc>
              <a:defRPr/>
            </a:pPr>
            <a:endParaRPr lang="en-US" altLang="en-US" sz="2400"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Major revision</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Check to see if there is a deadline</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Not all journals set a deadline.  For instance, the </a:t>
            </a:r>
            <a:r>
              <a:rPr lang="en-US" altLang="en-US" sz="1600" i="1" dirty="0" err="1">
                <a:solidFill>
                  <a:srgbClr val="000000"/>
                </a:solidFill>
                <a:latin typeface="Palatino Linotype" panose="02040502050505030304" pitchFamily="18" charset="0"/>
                <a:cs typeface="Arial" panose="020B0604020202020204" pitchFamily="34" charset="0"/>
              </a:rPr>
              <a:t>JPubE</a:t>
            </a:r>
            <a:r>
              <a:rPr lang="en-US" altLang="en-US" sz="1600" dirty="0">
                <a:solidFill>
                  <a:srgbClr val="000000"/>
                </a:solidFill>
                <a:latin typeface="Palatino Linotype" panose="02040502050505030304" pitchFamily="18" charset="0"/>
                <a:cs typeface="Arial" panose="020B0604020202020204" pitchFamily="34" charset="0"/>
              </a:rPr>
              <a:t> does not give deadline, while </a:t>
            </a:r>
            <a:r>
              <a:rPr lang="en-US" altLang="en-US" sz="1600" i="1" dirty="0">
                <a:solidFill>
                  <a:srgbClr val="000000"/>
                </a:solidFill>
                <a:latin typeface="Palatino Linotype" panose="02040502050505030304" pitchFamily="18" charset="0"/>
                <a:cs typeface="Arial" panose="020B0604020202020204" pitchFamily="34" charset="0"/>
              </a:rPr>
              <a:t>HE</a:t>
            </a:r>
            <a:r>
              <a:rPr lang="en-US" altLang="en-US" sz="1600" dirty="0">
                <a:solidFill>
                  <a:srgbClr val="000000"/>
                </a:solidFill>
                <a:latin typeface="Palatino Linotype" panose="02040502050505030304" pitchFamily="18" charset="0"/>
                <a:cs typeface="Arial" panose="020B0604020202020204" pitchFamily="34" charset="0"/>
              </a:rPr>
              <a:t> gives a deadline of 4 months.  Editors can alter the deadline.</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Medical journals have very short deadlines (≤ 1 month)</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Even if there is no deadline, try to resubmit within six months</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If the revision is going to take longer than a year, consider emailing the editor and letting her know </a:t>
            </a:r>
            <a:r>
              <a:rPr lang="en-US" altLang="en-US" sz="2000" dirty="0">
                <a:solidFill>
                  <a:srgbClr val="000000"/>
                </a:solidFill>
                <a:latin typeface="Palatino Linotype" panose="02040502050505030304" pitchFamily="18" charset="0"/>
                <a:cs typeface="Arial" panose="020B0604020202020204" pitchFamily="34" charset="0"/>
              </a:rPr>
              <a:t> </a:t>
            </a:r>
          </a:p>
          <a:p>
            <a:pPr lvl="1">
              <a:lnSpc>
                <a:spcPct val="90000"/>
              </a:lnSpc>
              <a:defRPr/>
            </a:pPr>
            <a:endParaRPr lang="en-US" altLang="en-US" sz="2000" dirty="0">
              <a:solidFill>
                <a:srgbClr val="000000"/>
              </a:solidFill>
              <a:latin typeface="Arial" panose="020B0604020202020204" pitchFamily="34" charset="0"/>
              <a:cs typeface="Arial" panose="020B0604020202020204" pitchFamily="34" charset="0"/>
            </a:endParaRPr>
          </a:p>
          <a:p>
            <a:pPr>
              <a:lnSpc>
                <a:spcPct val="90000"/>
              </a:lnSpc>
              <a:defRPr/>
            </a:pPr>
            <a:r>
              <a:rPr lang="en-US" altLang="en-US" sz="2800" dirty="0">
                <a:solidFill>
                  <a:srgbClr val="000000"/>
                </a:solidFill>
                <a:latin typeface="Palatino Linotype" panose="02040502050505030304" pitchFamily="18" charset="0"/>
                <a:cs typeface="Arial" panose="020B0604020202020204" pitchFamily="34" charset="0"/>
              </a:rPr>
              <a:t>Minor revision</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Check to see if there is a deadline</a:t>
            </a:r>
          </a:p>
          <a:p>
            <a:pPr lvl="1">
              <a:lnSpc>
                <a:spcPct val="90000"/>
              </a:lnSpc>
              <a:defRPr/>
            </a:pPr>
            <a:r>
              <a:rPr lang="en-US" altLang="en-US" sz="2000" dirty="0">
                <a:solidFill>
                  <a:srgbClr val="000000"/>
                </a:solidFill>
                <a:latin typeface="Palatino Linotype" panose="02040502050505030304" pitchFamily="18" charset="0"/>
                <a:cs typeface="Arial" panose="020B0604020202020204" pitchFamily="34" charset="0"/>
              </a:rPr>
              <a:t>Even if there is no deadline, try to resubmit quickly (within a few weeks?)</a:t>
            </a:r>
          </a:p>
          <a:p>
            <a:pPr lvl="2">
              <a:lnSpc>
                <a:spcPct val="90000"/>
              </a:lnSpc>
              <a:defRPr/>
            </a:pPr>
            <a:r>
              <a:rPr lang="en-US" altLang="en-US" sz="1600" dirty="0">
                <a:solidFill>
                  <a:srgbClr val="000000"/>
                </a:solidFill>
                <a:latin typeface="Palatino Linotype" panose="02040502050505030304" pitchFamily="18" charset="0"/>
                <a:cs typeface="Arial" panose="020B0604020202020204" pitchFamily="34" charset="0"/>
              </a:rPr>
              <a:t>Unless the revisions are trivial, avoid resubmitting the next day</a:t>
            </a:r>
            <a:endParaRPr lang="en-US" altLang="en-US" sz="2000" dirty="0">
              <a:solidFill>
                <a:srgbClr val="000000"/>
              </a:solidFill>
              <a:latin typeface="Palatino Linotype" panose="02040502050505030304" pitchFamily="18" charset="0"/>
              <a:cs typeface="Arial" panose="020B0604020202020204" pitchFamily="34" charset="0"/>
            </a:endParaRPr>
          </a:p>
          <a:p>
            <a:pPr marL="457200" lvl="1" indent="0">
              <a:lnSpc>
                <a:spcPct val="90000"/>
              </a:lnSpc>
              <a:buNone/>
              <a:defRPr/>
            </a:pPr>
            <a:r>
              <a:rPr lang="en-US" altLang="en-US" sz="2000" dirty="0">
                <a:solidFill>
                  <a:srgbClr val="000000"/>
                </a:solidFill>
                <a:latin typeface="Arial" panose="020B0604020202020204" pitchFamily="34" charset="0"/>
                <a:cs typeface="Arial" panose="020B0604020202020204" pitchFamily="34" charset="0"/>
              </a:rPr>
              <a:t> </a:t>
            </a: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sz="2000" dirty="0">
              <a:solidFill>
                <a:srgbClr val="000000"/>
              </a:solidFill>
              <a:latin typeface="Arial" panose="020B0604020202020204" pitchFamily="34" charset="0"/>
              <a:cs typeface="Arial" panose="020B0604020202020204" pitchFamily="34" charset="0"/>
            </a:endParaRPr>
          </a:p>
          <a:p>
            <a:pPr marL="457200" lvl="1" indent="0">
              <a:lnSpc>
                <a:spcPct val="90000"/>
              </a:lnSpc>
              <a:buNone/>
              <a:defRPr/>
            </a:pPr>
            <a:endParaRPr lang="en-US" altLang="en-US" dirty="0">
              <a:solidFill>
                <a:srgbClr val="000000"/>
              </a:solidFill>
              <a:latin typeface="Arial" panose="020B0604020202020204" pitchFamily="34" charset="0"/>
              <a:cs typeface="Arial" panose="020B0604020202020204" pitchFamily="34" charset="0"/>
            </a:endParaRPr>
          </a:p>
          <a:p>
            <a:pPr>
              <a:lnSpc>
                <a:spcPct val="90000"/>
              </a:lnSpc>
              <a:defRPr/>
            </a:pPr>
            <a:endParaRPr lang="en-US" altLang="en-US" sz="2000" dirty="0">
              <a:solidFill>
                <a:srgbClr val="000000"/>
              </a:solidFill>
              <a:latin typeface="Arial" pitchFamily="34" charset="0"/>
            </a:endParaRPr>
          </a:p>
        </p:txBody>
      </p:sp>
    </p:spTree>
    <p:extLst>
      <p:ext uri="{BB962C8B-B14F-4D97-AF65-F5344CB8AC3E}">
        <p14:creationId xmlns:p14="http://schemas.microsoft.com/office/powerpoint/2010/main" val="108325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7009-4254-D66B-5D47-09178A20914E}"/>
              </a:ext>
            </a:extLst>
          </p:cNvPr>
          <p:cNvSpPr>
            <a:spLocks noGrp="1"/>
          </p:cNvSpPr>
          <p:nvPr>
            <p:ph type="title"/>
          </p:nvPr>
        </p:nvSpPr>
        <p:spPr>
          <a:xfrm>
            <a:off x="2856470" y="2029169"/>
            <a:ext cx="6229866" cy="1325563"/>
          </a:xfrm>
        </p:spPr>
        <p:txBody>
          <a:bodyPr/>
          <a:lstStyle/>
          <a:p>
            <a:pPr algn="ctr"/>
            <a:r>
              <a:rPr lang="en-US" dirty="0">
                <a:latin typeface="Palatino Linotype" panose="02040502050505030304" pitchFamily="18" charset="0"/>
              </a:rPr>
              <a:t>Short break/Q&amp;A</a:t>
            </a:r>
          </a:p>
        </p:txBody>
      </p:sp>
    </p:spTree>
    <p:extLst>
      <p:ext uri="{BB962C8B-B14F-4D97-AF65-F5344CB8AC3E}">
        <p14:creationId xmlns:p14="http://schemas.microsoft.com/office/powerpoint/2010/main" val="3378024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24097-3BBB-874F-69B4-EC1DF9B5AD96}"/>
              </a:ext>
            </a:extLst>
          </p:cNvPr>
          <p:cNvSpPr>
            <a:spLocks noGrp="1"/>
          </p:cNvSpPr>
          <p:nvPr>
            <p:ph type="title"/>
          </p:nvPr>
        </p:nvSpPr>
        <p:spPr>
          <a:xfrm>
            <a:off x="114299" y="197643"/>
            <a:ext cx="10515600" cy="719138"/>
          </a:xfrm>
        </p:spPr>
        <p:txBody>
          <a:bodyPr>
            <a:normAutofit/>
          </a:bodyPr>
          <a:lstStyle/>
          <a:p>
            <a:r>
              <a:rPr lang="en-US" sz="3600" dirty="0">
                <a:latin typeface="Palatino Linotype" panose="02040502050505030304" pitchFamily="18" charset="0"/>
              </a:rPr>
              <a:t>The Publication Process</a:t>
            </a:r>
          </a:p>
        </p:txBody>
      </p:sp>
      <p:sp>
        <p:nvSpPr>
          <p:cNvPr id="3" name="Content Placeholder 2">
            <a:extLst>
              <a:ext uri="{FF2B5EF4-FFF2-40B4-BE49-F238E27FC236}">
                <a16:creationId xmlns:a16="http://schemas.microsoft.com/office/drawing/2014/main" id="{66AA0A18-44CD-A585-A008-B059A174CA75}"/>
              </a:ext>
            </a:extLst>
          </p:cNvPr>
          <p:cNvSpPr>
            <a:spLocks noGrp="1"/>
          </p:cNvSpPr>
          <p:nvPr>
            <p:ph idx="1"/>
          </p:nvPr>
        </p:nvSpPr>
        <p:spPr>
          <a:xfrm>
            <a:off x="114299" y="1040605"/>
            <a:ext cx="12077701" cy="5401383"/>
          </a:xfrm>
        </p:spPr>
        <p:txBody>
          <a:bodyPr>
            <a:normAutofit fontScale="92500" lnSpcReduction="20000"/>
          </a:bodyPr>
          <a:lstStyle/>
          <a:p>
            <a:pPr marL="0" indent="0">
              <a:buNone/>
            </a:pPr>
            <a:r>
              <a:rPr lang="en-US" sz="2600" u="sng" dirty="0">
                <a:latin typeface="Palatino Linotype" panose="02040502050505030304" pitchFamily="18" charset="0"/>
              </a:rPr>
              <a:t>Submitting to Journals</a:t>
            </a:r>
          </a:p>
          <a:p>
            <a:pPr lvl="1"/>
            <a:r>
              <a:rPr lang="en-US" sz="2000" dirty="0">
                <a:latin typeface="Palatino Linotype" panose="02040502050505030304" pitchFamily="18" charset="0"/>
              </a:rPr>
              <a:t>Where should I send my paper!?</a:t>
            </a:r>
          </a:p>
          <a:p>
            <a:pPr lvl="2"/>
            <a:r>
              <a:rPr lang="en-US" sz="1800" dirty="0">
                <a:latin typeface="Palatino Linotype" panose="02040502050505030304" pitchFamily="18" charset="0"/>
              </a:rPr>
              <a:t>I had NO CLUE!</a:t>
            </a:r>
          </a:p>
          <a:p>
            <a:pPr marL="457200" lvl="1" indent="0">
              <a:buNone/>
            </a:pPr>
            <a:endParaRPr lang="en-US" sz="600" dirty="0">
              <a:latin typeface="Palatino Linotype" panose="02040502050505030304" pitchFamily="18" charset="0"/>
            </a:endParaRPr>
          </a:p>
          <a:p>
            <a:pPr lvl="1"/>
            <a:r>
              <a:rPr lang="en-US" sz="2000" dirty="0">
                <a:latin typeface="Palatino Linotype" panose="02040502050505030304" pitchFamily="18" charset="0"/>
              </a:rPr>
              <a:t>Becoming an expert of the relevant literature helps tremendously</a:t>
            </a:r>
          </a:p>
          <a:p>
            <a:pPr marL="457200" lvl="1" indent="0">
              <a:buNone/>
            </a:pPr>
            <a:endParaRPr lang="en-US" sz="600" dirty="0">
              <a:latin typeface="Palatino Linotype" panose="02040502050505030304" pitchFamily="18" charset="0"/>
            </a:endParaRPr>
          </a:p>
          <a:p>
            <a:pPr lvl="1"/>
            <a:r>
              <a:rPr lang="en-US" sz="2000" dirty="0">
                <a:latin typeface="Palatino Linotype" panose="02040502050505030304" pitchFamily="18" charset="0"/>
              </a:rPr>
              <a:t>How high should I aim?</a:t>
            </a:r>
          </a:p>
          <a:p>
            <a:pPr lvl="2"/>
            <a:r>
              <a:rPr lang="en-US" dirty="0">
                <a:latin typeface="Palatino Linotype" panose="02040502050505030304" pitchFamily="18" charset="0"/>
              </a:rPr>
              <a:t>First shot is a reach.</a:t>
            </a:r>
          </a:p>
          <a:p>
            <a:pPr lvl="3"/>
            <a:r>
              <a:rPr lang="en-US" dirty="0">
                <a:latin typeface="Palatino Linotype" panose="02040502050505030304" pitchFamily="18" charset="0"/>
              </a:rPr>
              <a:t>If you think you have a good shot at an </a:t>
            </a:r>
            <a:r>
              <a:rPr lang="en-US" i="1" dirty="0">
                <a:latin typeface="Palatino Linotype" panose="02040502050505030304" pitchFamily="18" charset="0"/>
              </a:rPr>
              <a:t>AEJ</a:t>
            </a:r>
            <a:r>
              <a:rPr lang="en-US" dirty="0">
                <a:latin typeface="Palatino Linotype" panose="02040502050505030304" pitchFamily="18" charset="0"/>
              </a:rPr>
              <a:t>, try a top-5 first.</a:t>
            </a:r>
          </a:p>
          <a:p>
            <a:pPr lvl="3"/>
            <a:r>
              <a:rPr lang="en-US" dirty="0">
                <a:latin typeface="Palatino Linotype" panose="02040502050505030304" pitchFamily="18" charset="0"/>
              </a:rPr>
              <a:t>If you think you have no shot, don’t waste your time.</a:t>
            </a:r>
          </a:p>
          <a:p>
            <a:pPr lvl="2"/>
            <a:r>
              <a:rPr lang="en-US" dirty="0">
                <a:latin typeface="Palatino Linotype" panose="02040502050505030304" pitchFamily="18" charset="0"/>
              </a:rPr>
              <a:t>Some journals are slow</a:t>
            </a:r>
          </a:p>
          <a:p>
            <a:pPr lvl="3"/>
            <a:r>
              <a:rPr lang="en-US" dirty="0">
                <a:latin typeface="Palatino Linotype" panose="02040502050505030304" pitchFamily="18" charset="0"/>
              </a:rPr>
              <a:t>Important if on a time crunch!</a:t>
            </a:r>
          </a:p>
          <a:p>
            <a:pPr lvl="3"/>
            <a:r>
              <a:rPr lang="en-US" dirty="0">
                <a:latin typeface="Palatino Linotype" panose="02040502050505030304" pitchFamily="18" charset="0"/>
              </a:rPr>
              <a:t>Do your homework prior to submitting</a:t>
            </a:r>
          </a:p>
          <a:p>
            <a:pPr lvl="4"/>
            <a:r>
              <a:rPr lang="en-US" dirty="0">
                <a:latin typeface="Palatino Linotype" panose="02040502050505030304" pitchFamily="18" charset="0"/>
              </a:rPr>
              <a:t>E.g., if considering </a:t>
            </a:r>
            <a:r>
              <a:rPr lang="en-US" i="1" dirty="0">
                <a:latin typeface="Palatino Linotype" panose="02040502050505030304" pitchFamily="18" charset="0"/>
              </a:rPr>
              <a:t>AEJ</a:t>
            </a:r>
            <a:r>
              <a:rPr lang="en-US" dirty="0">
                <a:latin typeface="Palatino Linotype" panose="02040502050505030304" pitchFamily="18" charset="0"/>
              </a:rPr>
              <a:t> vs. </a:t>
            </a:r>
            <a:r>
              <a:rPr lang="en-US" i="1" dirty="0">
                <a:latin typeface="Palatino Linotype" panose="02040502050505030304" pitchFamily="18" charset="0"/>
              </a:rPr>
              <a:t>RESTAT</a:t>
            </a:r>
            <a:r>
              <a:rPr lang="en-US" dirty="0">
                <a:latin typeface="Palatino Linotype" panose="02040502050505030304" pitchFamily="18" charset="0"/>
              </a:rPr>
              <a:t> and job market is looming, submit to an </a:t>
            </a:r>
            <a:r>
              <a:rPr lang="en-US" i="1" dirty="0">
                <a:latin typeface="Palatino Linotype" panose="02040502050505030304" pitchFamily="18" charset="0"/>
              </a:rPr>
              <a:t>AEJ</a:t>
            </a:r>
            <a:r>
              <a:rPr lang="en-US" dirty="0">
                <a:latin typeface="Palatino Linotype" panose="02040502050505030304" pitchFamily="18" charset="0"/>
              </a:rPr>
              <a:t>.</a:t>
            </a:r>
          </a:p>
          <a:p>
            <a:pPr lvl="4"/>
            <a:r>
              <a:rPr lang="en-US" dirty="0">
                <a:latin typeface="Palatino Linotype" panose="02040502050505030304" pitchFamily="18" charset="0"/>
              </a:rPr>
              <a:t>Many journals publish decision-time stats on website</a:t>
            </a:r>
          </a:p>
          <a:p>
            <a:pPr lvl="4"/>
            <a:r>
              <a:rPr lang="en-US" dirty="0">
                <a:latin typeface="Palatino Linotype" panose="02040502050505030304" pitchFamily="18" charset="0"/>
              </a:rPr>
              <a:t>If they don’t, ask around…some journals have well-known reputations.</a:t>
            </a:r>
          </a:p>
          <a:p>
            <a:pPr lvl="2"/>
            <a:r>
              <a:rPr lang="en-US" dirty="0">
                <a:latin typeface="Palatino Linotype" panose="02040502050505030304" pitchFamily="18" charset="0"/>
              </a:rPr>
              <a:t>My approach is to consider 3 tiers:</a:t>
            </a:r>
          </a:p>
          <a:p>
            <a:pPr lvl="3"/>
            <a:r>
              <a:rPr lang="en-US" dirty="0">
                <a:latin typeface="Palatino Linotype" panose="02040502050505030304" pitchFamily="18" charset="0"/>
              </a:rPr>
              <a:t>(</a:t>
            </a:r>
            <a:r>
              <a:rPr lang="en-US" dirty="0" err="1">
                <a:latin typeface="Palatino Linotype" panose="02040502050505030304" pitchFamily="18" charset="0"/>
              </a:rPr>
              <a:t>i</a:t>
            </a:r>
            <a:r>
              <a:rPr lang="en-US" dirty="0">
                <a:latin typeface="Palatino Linotype" panose="02040502050505030304" pitchFamily="18" charset="0"/>
              </a:rPr>
              <a:t>) Journals that are a reach, but not unreasonable (take a shot or two at these)</a:t>
            </a:r>
          </a:p>
          <a:p>
            <a:pPr lvl="3"/>
            <a:r>
              <a:rPr lang="en-US" dirty="0">
                <a:latin typeface="Palatino Linotype" panose="02040502050505030304" pitchFamily="18" charset="0"/>
              </a:rPr>
              <a:t>(ii) Journals where I think there is a good shot (take two or three shots)</a:t>
            </a:r>
          </a:p>
          <a:p>
            <a:pPr lvl="3"/>
            <a:r>
              <a:rPr lang="en-US" dirty="0">
                <a:latin typeface="Palatino Linotype" panose="02040502050505030304" pitchFamily="18" charset="0"/>
              </a:rPr>
              <a:t>(iii) A large set of “backup” options (just keep trying until something sticks)</a:t>
            </a:r>
          </a:p>
          <a:p>
            <a:endParaRPr lang="en-US" sz="2000" dirty="0">
              <a:latin typeface="Palatino Linotype" panose="02040502050505030304" pitchFamily="18" charset="0"/>
            </a:endParaRPr>
          </a:p>
          <a:p>
            <a:pPr marL="457200" lvl="1" indent="0">
              <a:buNone/>
            </a:pPr>
            <a:endParaRPr lang="en-US" sz="1000" dirty="0">
              <a:latin typeface="Palatino Linotype" panose="02040502050505030304" pitchFamily="18" charset="0"/>
            </a:endParaRPr>
          </a:p>
          <a:p>
            <a:pPr marL="0" indent="0">
              <a:buNone/>
            </a:pPr>
            <a:endParaRPr lang="en-US" sz="2000" dirty="0">
              <a:latin typeface="Palatino Linotype" panose="02040502050505030304" pitchFamily="18" charset="0"/>
            </a:endParaRPr>
          </a:p>
        </p:txBody>
      </p:sp>
    </p:spTree>
    <p:extLst>
      <p:ext uri="{BB962C8B-B14F-4D97-AF65-F5344CB8AC3E}">
        <p14:creationId xmlns:p14="http://schemas.microsoft.com/office/powerpoint/2010/main" val="1122023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6337740-9157-59C7-A178-318B4F34134B}"/>
              </a:ext>
            </a:extLst>
          </p:cNvPr>
          <p:cNvSpPr>
            <a:spLocks noGrp="1"/>
          </p:cNvSpPr>
          <p:nvPr>
            <p:ph type="title"/>
          </p:nvPr>
        </p:nvSpPr>
        <p:spPr>
          <a:xfrm>
            <a:off x="278028" y="329513"/>
            <a:ext cx="10515600" cy="636245"/>
          </a:xfrm>
        </p:spPr>
        <p:txBody>
          <a:bodyPr>
            <a:normAutofit/>
          </a:bodyPr>
          <a:lstStyle/>
          <a:p>
            <a:r>
              <a:rPr lang="en-US" sz="3600" dirty="0">
                <a:latin typeface="Palatino Linotype" panose="02040502050505030304" pitchFamily="18" charset="0"/>
              </a:rPr>
              <a:t>The Publication Process</a:t>
            </a:r>
            <a:endParaRPr lang="en-US" sz="3600" dirty="0"/>
          </a:p>
        </p:txBody>
      </p:sp>
      <p:sp>
        <p:nvSpPr>
          <p:cNvPr id="5" name="Content Placeholder 2">
            <a:extLst>
              <a:ext uri="{FF2B5EF4-FFF2-40B4-BE49-F238E27FC236}">
                <a16:creationId xmlns:a16="http://schemas.microsoft.com/office/drawing/2014/main" id="{74BB667A-32B7-C610-2EC4-00873D948358}"/>
              </a:ext>
            </a:extLst>
          </p:cNvPr>
          <p:cNvSpPr>
            <a:spLocks noGrp="1"/>
          </p:cNvSpPr>
          <p:nvPr>
            <p:ph idx="1"/>
          </p:nvPr>
        </p:nvSpPr>
        <p:spPr>
          <a:xfrm>
            <a:off x="119449" y="1161535"/>
            <a:ext cx="11953102" cy="5204898"/>
          </a:xfrm>
        </p:spPr>
        <p:txBody>
          <a:bodyPr/>
          <a:lstStyle/>
          <a:p>
            <a:pPr marL="0" indent="0">
              <a:buNone/>
            </a:pPr>
            <a:r>
              <a:rPr lang="en-US" sz="2600" b="1" dirty="0">
                <a:latin typeface="Palatino Linotype" panose="02040502050505030304" pitchFamily="18" charset="0"/>
              </a:rPr>
              <a:t>Take the following example…</a:t>
            </a:r>
          </a:p>
          <a:p>
            <a:pPr lvl="1"/>
            <a:r>
              <a:rPr lang="en-US" sz="2200" dirty="0">
                <a:latin typeface="Palatino Linotype" panose="02040502050505030304" pitchFamily="18" charset="0"/>
              </a:rPr>
              <a:t>“The Effects of Becoming a Physician on Prescription Drug Use and Mental Health Treatment” by Mark Anderson, Ron </a:t>
            </a:r>
            <a:r>
              <a:rPr lang="en-US" sz="2200" dirty="0" err="1">
                <a:latin typeface="Palatino Linotype" panose="02040502050505030304" pitchFamily="18" charset="0"/>
              </a:rPr>
              <a:t>Diris</a:t>
            </a:r>
            <a:r>
              <a:rPr lang="en-US" sz="2200" dirty="0">
                <a:latin typeface="Palatino Linotype" panose="02040502050505030304" pitchFamily="18" charset="0"/>
              </a:rPr>
              <a:t>, Raymond </a:t>
            </a:r>
            <a:r>
              <a:rPr lang="en-US" sz="2200" dirty="0" err="1">
                <a:latin typeface="Palatino Linotype" panose="02040502050505030304" pitchFamily="18" charset="0"/>
              </a:rPr>
              <a:t>Montizaan</a:t>
            </a:r>
            <a:r>
              <a:rPr lang="en-US" sz="2200" dirty="0">
                <a:latin typeface="Palatino Linotype" panose="02040502050505030304" pitchFamily="18" charset="0"/>
              </a:rPr>
              <a:t>, and Dan Rees (2023, </a:t>
            </a:r>
            <a:r>
              <a:rPr lang="en-US" sz="2200" i="1" dirty="0">
                <a:latin typeface="Palatino Linotype" panose="02040502050505030304" pitchFamily="18" charset="0"/>
              </a:rPr>
              <a:t>J of Health Economics</a:t>
            </a:r>
            <a:r>
              <a:rPr lang="en-US" sz="2200" dirty="0">
                <a:latin typeface="Palatino Linotype" panose="02040502050505030304" pitchFamily="18" charset="0"/>
              </a:rPr>
              <a:t>)</a:t>
            </a:r>
          </a:p>
          <a:p>
            <a:pPr lvl="2"/>
            <a:r>
              <a:rPr lang="en-US" dirty="0">
                <a:latin typeface="Palatino Linotype" panose="02040502050505030304" pitchFamily="18" charset="0"/>
              </a:rPr>
              <a:t>Bullet-proof causal identification</a:t>
            </a:r>
          </a:p>
          <a:p>
            <a:pPr lvl="3"/>
            <a:r>
              <a:rPr lang="en-US" dirty="0">
                <a:latin typeface="Palatino Linotype" panose="02040502050505030304" pitchFamily="18" charset="0"/>
              </a:rPr>
              <a:t>Lottery that determined admissions into Dutch medical schools</a:t>
            </a:r>
          </a:p>
          <a:p>
            <a:pPr lvl="2"/>
            <a:r>
              <a:rPr lang="en-US" b="1" i="1" dirty="0">
                <a:latin typeface="Palatino Linotype" panose="02040502050505030304" pitchFamily="18" charset="0"/>
              </a:rPr>
              <a:t>But</a:t>
            </a:r>
            <a:r>
              <a:rPr lang="en-US" dirty="0">
                <a:latin typeface="Palatino Linotype" panose="02040502050505030304" pitchFamily="18" charset="0"/>
              </a:rPr>
              <a:t>, we cannot identify the mechanism (burnout/stress vs. access)</a:t>
            </a:r>
          </a:p>
          <a:p>
            <a:pPr lvl="3"/>
            <a:r>
              <a:rPr lang="en-US" dirty="0">
                <a:latin typeface="Palatino Linotype" panose="02040502050505030304" pitchFamily="18" charset="0"/>
              </a:rPr>
              <a:t>Top-5s or </a:t>
            </a:r>
            <a:r>
              <a:rPr lang="en-US" i="1" dirty="0">
                <a:latin typeface="Palatino Linotype" panose="02040502050505030304" pitchFamily="18" charset="0"/>
              </a:rPr>
              <a:t>AEJ</a:t>
            </a:r>
            <a:r>
              <a:rPr lang="en-US" dirty="0">
                <a:latin typeface="Palatino Linotype" panose="02040502050505030304" pitchFamily="18" charset="0"/>
              </a:rPr>
              <a:t>s would have been a waste of time</a:t>
            </a:r>
          </a:p>
          <a:p>
            <a:pPr lvl="2"/>
            <a:r>
              <a:rPr lang="en-US" dirty="0">
                <a:latin typeface="Palatino Linotype" panose="02040502050505030304" pitchFamily="18" charset="0"/>
              </a:rPr>
              <a:t>Reach journals: </a:t>
            </a:r>
            <a:r>
              <a:rPr lang="en-US" i="1" dirty="0">
                <a:latin typeface="Palatino Linotype" panose="02040502050505030304" pitchFamily="18" charset="0"/>
              </a:rPr>
              <a:t>Economic Journal </a:t>
            </a:r>
            <a:r>
              <a:rPr lang="en-US" dirty="0">
                <a:latin typeface="Palatino Linotype" panose="02040502050505030304" pitchFamily="18" charset="0"/>
              </a:rPr>
              <a:t>and </a:t>
            </a:r>
            <a:r>
              <a:rPr lang="en-US" i="1" dirty="0">
                <a:latin typeface="Palatino Linotype" panose="02040502050505030304" pitchFamily="18" charset="0"/>
              </a:rPr>
              <a:t>Review of Economics and Statistics</a:t>
            </a:r>
            <a:endParaRPr lang="en-US" dirty="0">
              <a:latin typeface="Palatino Linotype" panose="02040502050505030304" pitchFamily="18" charset="0"/>
            </a:endParaRPr>
          </a:p>
          <a:p>
            <a:pPr lvl="3"/>
            <a:r>
              <a:rPr lang="en-US" dirty="0">
                <a:latin typeface="Palatino Linotype" panose="02040502050505030304" pitchFamily="18" charset="0"/>
              </a:rPr>
              <a:t>Sent to referees</a:t>
            </a:r>
          </a:p>
          <a:p>
            <a:pPr lvl="3"/>
            <a:r>
              <a:rPr lang="en-US" dirty="0">
                <a:latin typeface="Palatino Linotype" panose="02040502050505030304" pitchFamily="18" charset="0"/>
              </a:rPr>
              <a:t>Clear rejections due to (lack of) mechanisms…fair enough</a:t>
            </a:r>
          </a:p>
          <a:p>
            <a:pPr lvl="3"/>
            <a:r>
              <a:rPr lang="en-US" dirty="0">
                <a:latin typeface="Palatino Linotype" panose="02040502050505030304" pitchFamily="18" charset="0"/>
              </a:rPr>
              <a:t>No reason wasting time at places like </a:t>
            </a:r>
            <a:r>
              <a:rPr lang="en-US" i="1" dirty="0">
                <a:latin typeface="Palatino Linotype" panose="02040502050505030304" pitchFamily="18" charset="0"/>
              </a:rPr>
              <a:t>JEEA</a:t>
            </a:r>
            <a:r>
              <a:rPr lang="en-US" dirty="0">
                <a:latin typeface="Palatino Linotype" panose="02040502050505030304" pitchFamily="18" charset="0"/>
              </a:rPr>
              <a:t>, </a:t>
            </a:r>
            <a:r>
              <a:rPr lang="en-US" i="1" dirty="0" err="1">
                <a:latin typeface="Palatino Linotype" panose="02040502050505030304" pitchFamily="18" charset="0"/>
              </a:rPr>
              <a:t>JPubE</a:t>
            </a:r>
            <a:r>
              <a:rPr lang="en-US" dirty="0">
                <a:latin typeface="Palatino Linotype" panose="02040502050505030304" pitchFamily="18" charset="0"/>
              </a:rPr>
              <a:t>, etc.</a:t>
            </a:r>
          </a:p>
          <a:p>
            <a:pPr lvl="2"/>
            <a:r>
              <a:rPr lang="en-US" dirty="0">
                <a:latin typeface="Palatino Linotype" panose="02040502050505030304" pitchFamily="18" charset="0"/>
              </a:rPr>
              <a:t>Sent to </a:t>
            </a:r>
            <a:r>
              <a:rPr lang="en-US" i="1" dirty="0">
                <a:latin typeface="Palatino Linotype" panose="02040502050505030304" pitchFamily="18" charset="0"/>
              </a:rPr>
              <a:t>Journal of Health Economics</a:t>
            </a:r>
            <a:r>
              <a:rPr lang="en-US" dirty="0">
                <a:latin typeface="Palatino Linotype" panose="02040502050505030304" pitchFamily="18" charset="0"/>
              </a:rPr>
              <a:t>, where it ultimately published</a:t>
            </a:r>
          </a:p>
          <a:p>
            <a:pPr lvl="2"/>
            <a:r>
              <a:rPr lang="en-US" dirty="0">
                <a:latin typeface="Palatino Linotype" panose="02040502050505030304" pitchFamily="18" charset="0"/>
              </a:rPr>
              <a:t>Had we been rejected at </a:t>
            </a:r>
            <a:r>
              <a:rPr lang="en-US" i="1" dirty="0">
                <a:latin typeface="Palatino Linotype" panose="02040502050505030304" pitchFamily="18" charset="0"/>
              </a:rPr>
              <a:t>JHE</a:t>
            </a:r>
            <a:r>
              <a:rPr lang="en-US" dirty="0">
                <a:latin typeface="Palatino Linotype" panose="02040502050505030304" pitchFamily="18" charset="0"/>
              </a:rPr>
              <a:t>, we would have tried </a:t>
            </a:r>
            <a:r>
              <a:rPr lang="en-US" i="1" dirty="0">
                <a:latin typeface="Palatino Linotype" panose="02040502050505030304" pitchFamily="18" charset="0"/>
              </a:rPr>
              <a:t>AJHE</a:t>
            </a:r>
          </a:p>
        </p:txBody>
      </p:sp>
    </p:spTree>
    <p:extLst>
      <p:ext uri="{BB962C8B-B14F-4D97-AF65-F5344CB8AC3E}">
        <p14:creationId xmlns:p14="http://schemas.microsoft.com/office/powerpoint/2010/main" val="1780807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6904D8-A5F5-598B-275E-43F839BABE29}"/>
              </a:ext>
            </a:extLst>
          </p:cNvPr>
          <p:cNvSpPr>
            <a:spLocks noGrp="1"/>
          </p:cNvSpPr>
          <p:nvPr>
            <p:ph idx="1"/>
          </p:nvPr>
        </p:nvSpPr>
        <p:spPr>
          <a:xfrm>
            <a:off x="187411" y="754404"/>
            <a:ext cx="11724503" cy="5308645"/>
          </a:xfrm>
        </p:spPr>
        <p:txBody>
          <a:bodyPr>
            <a:normAutofit/>
          </a:bodyPr>
          <a:lstStyle/>
          <a:p>
            <a:pPr marL="0" indent="0">
              <a:buNone/>
            </a:pPr>
            <a:r>
              <a:rPr lang="en-US" sz="2400" u="sng" dirty="0">
                <a:latin typeface="Palatino Linotype" panose="02040502050505030304" pitchFamily="18" charset="0"/>
              </a:rPr>
              <a:t>Journal rankings</a:t>
            </a:r>
            <a:endParaRPr lang="en-US" sz="2400" dirty="0">
              <a:latin typeface="Palatino Linotype" panose="02040502050505030304" pitchFamily="18" charset="0"/>
            </a:endParaRPr>
          </a:p>
          <a:p>
            <a:r>
              <a:rPr lang="en-US" sz="2400" dirty="0">
                <a:latin typeface="Palatino Linotype" panose="02040502050505030304" pitchFamily="18" charset="0"/>
              </a:rPr>
              <a:t>Some I follow:</a:t>
            </a:r>
            <a:endParaRPr lang="en-US" sz="1600" dirty="0">
              <a:latin typeface="Palatino Linotype" panose="02040502050505030304" pitchFamily="18" charset="0"/>
              <a:hlinkClick r:id="rId2"/>
            </a:endParaRPr>
          </a:p>
          <a:p>
            <a:pPr lvl="1"/>
            <a:r>
              <a:rPr lang="en-US" sz="2000" dirty="0">
                <a:latin typeface="Palatino Linotype" panose="02040502050505030304" pitchFamily="18" charset="0"/>
              </a:rPr>
              <a:t>Combes and </a:t>
            </a:r>
            <a:r>
              <a:rPr lang="en-US" sz="2000" dirty="0" err="1">
                <a:latin typeface="Palatino Linotype" panose="02040502050505030304" pitchFamily="18" charset="0"/>
              </a:rPr>
              <a:t>Linnemar</a:t>
            </a:r>
            <a:r>
              <a:rPr lang="en-US" sz="2000" dirty="0">
                <a:latin typeface="Palatino Linotype" panose="02040502050505030304" pitchFamily="18" charset="0"/>
              </a:rPr>
              <a:t> (2010) (</a:t>
            </a:r>
            <a:r>
              <a:rPr lang="en-US" sz="2000" dirty="0">
                <a:latin typeface="Palatino Linotype" panose="02040502050505030304" pitchFamily="18" charset="0"/>
                <a:hlinkClick r:id="rId2"/>
              </a:rPr>
              <a:t>https://econ.tepper.cmu.edu/barnett/journal_ranking_2010.pdf</a:t>
            </a:r>
            <a:r>
              <a:rPr lang="en-US" sz="2000" dirty="0">
                <a:latin typeface="Palatino Linotype" panose="02040502050505030304" pitchFamily="18" charset="0"/>
              </a:rPr>
              <a:t>) </a:t>
            </a:r>
          </a:p>
          <a:p>
            <a:pPr lvl="2"/>
            <a:r>
              <a:rPr lang="en-US" sz="1600" dirty="0">
                <a:latin typeface="Palatino Linotype" panose="02040502050505030304" pitchFamily="18" charset="0"/>
              </a:rPr>
              <a:t>Construct an index to rank 304 journals in economics for which citation counts exist.</a:t>
            </a:r>
          </a:p>
          <a:p>
            <a:pPr lvl="2"/>
            <a:r>
              <a:rPr lang="en-US" sz="1600" dirty="0">
                <a:latin typeface="Palatino Linotype" panose="02040502050505030304" pitchFamily="18" charset="0"/>
              </a:rPr>
              <a:t>Index combines citation indices, field of specialization normalized indices, and an h-index based on Google Scholar citations.</a:t>
            </a:r>
          </a:p>
          <a:p>
            <a:pPr lvl="2"/>
            <a:r>
              <a:rPr lang="en-US" sz="1600" dirty="0">
                <a:latin typeface="Palatino Linotype" panose="02040502050505030304" pitchFamily="18" charset="0"/>
              </a:rPr>
              <a:t>A bit out-of-date (i.e., does not have the </a:t>
            </a:r>
            <a:r>
              <a:rPr lang="en-US" sz="1600" i="1" dirty="0">
                <a:latin typeface="Palatino Linotype" panose="02040502050505030304" pitchFamily="18" charset="0"/>
              </a:rPr>
              <a:t>AEJ</a:t>
            </a:r>
            <a:r>
              <a:rPr lang="en-US" sz="1600" dirty="0">
                <a:latin typeface="Palatino Linotype" panose="02040502050505030304" pitchFamily="18" charset="0"/>
              </a:rPr>
              <a:t>s ranked)</a:t>
            </a:r>
          </a:p>
          <a:p>
            <a:pPr lvl="1"/>
            <a:r>
              <a:rPr lang="en-US" sz="2000" dirty="0">
                <a:latin typeface="Palatino Linotype" panose="02040502050505030304" pitchFamily="18" charset="0"/>
              </a:rPr>
              <a:t>Ham et al. (2021) (</a:t>
            </a:r>
            <a:r>
              <a:rPr lang="en-US" sz="2000" dirty="0">
                <a:latin typeface="Palatino Linotype" panose="02040502050505030304" pitchFamily="18" charset="0"/>
                <a:hlinkClick r:id="rId3"/>
              </a:rPr>
              <a:t>https://papers.ssrn.com/sol3/papers.cfm?abstract_id=3606030</a:t>
            </a:r>
            <a:r>
              <a:rPr lang="en-US" sz="2000" dirty="0">
                <a:latin typeface="Palatino Linotype" panose="02040502050505030304" pitchFamily="18" charset="0"/>
              </a:rPr>
              <a:t> )</a:t>
            </a:r>
          </a:p>
          <a:p>
            <a:pPr lvl="2"/>
            <a:r>
              <a:rPr lang="en-US" sz="1600" dirty="0">
                <a:latin typeface="Palatino Linotype" panose="02040502050505030304" pitchFamily="18" charset="0"/>
              </a:rPr>
              <a:t>Newer (i.e., includes the </a:t>
            </a:r>
            <a:r>
              <a:rPr lang="en-US" sz="1600" i="1" dirty="0">
                <a:latin typeface="Palatino Linotype" panose="02040502050505030304" pitchFamily="18" charset="0"/>
              </a:rPr>
              <a:t>AEJ</a:t>
            </a:r>
            <a:r>
              <a:rPr lang="en-US" sz="1600" dirty="0">
                <a:latin typeface="Palatino Linotype" panose="02040502050505030304" pitchFamily="18" charset="0"/>
              </a:rPr>
              <a:t>s)</a:t>
            </a:r>
          </a:p>
          <a:p>
            <a:pPr lvl="2"/>
            <a:r>
              <a:rPr lang="en-US" sz="1600" dirty="0">
                <a:latin typeface="Palatino Linotype" panose="02040502050505030304" pitchFamily="18" charset="0"/>
              </a:rPr>
              <a:t>Provides a number of different types of rankings based on different methods</a:t>
            </a:r>
          </a:p>
          <a:p>
            <a:pPr lvl="2"/>
            <a:r>
              <a:rPr lang="en-US" sz="1600" dirty="0">
                <a:latin typeface="Palatino Linotype" panose="02040502050505030304" pitchFamily="18" charset="0"/>
              </a:rPr>
              <a:t>Only lists 100 economics journals</a:t>
            </a:r>
          </a:p>
          <a:p>
            <a:r>
              <a:rPr lang="en-US" sz="2400" dirty="0">
                <a:latin typeface="Palatino Linotype" panose="02040502050505030304" pitchFamily="18" charset="0"/>
              </a:rPr>
              <a:t>Many rankings do not pass “sniff test.”  Ignore them.</a:t>
            </a:r>
          </a:p>
          <a:p>
            <a:pPr lvl="1"/>
            <a:r>
              <a:rPr lang="en-US" sz="2000" dirty="0">
                <a:latin typeface="Palatino Linotype" panose="02040502050505030304" pitchFamily="18" charset="0"/>
              </a:rPr>
              <a:t>For example, Mixon and Upadhyaya (2022) (</a:t>
            </a:r>
            <a:r>
              <a:rPr lang="en-US" sz="2000" dirty="0">
                <a:latin typeface="Palatino Linotype" panose="02040502050505030304" pitchFamily="18" charset="0"/>
                <a:hlinkClick r:id="rId4"/>
              </a:rPr>
              <a:t>https://www.tandfonline.com/doi/full/10.1080/13504851.2020.1861198?journalCode=rael20</a:t>
            </a:r>
            <a:r>
              <a:rPr lang="en-US" sz="2000" dirty="0">
                <a:latin typeface="Palatino Linotype" panose="02040502050505030304" pitchFamily="18" charset="0"/>
              </a:rPr>
              <a:t> )</a:t>
            </a:r>
          </a:p>
          <a:p>
            <a:pPr lvl="2"/>
            <a:r>
              <a:rPr lang="en-US" sz="1600" i="1" dirty="0">
                <a:latin typeface="Palatino Linotype" panose="02040502050505030304" pitchFamily="18" charset="0"/>
              </a:rPr>
              <a:t>J of Happiness Studies </a:t>
            </a:r>
            <a:r>
              <a:rPr lang="en-US" sz="1600" dirty="0">
                <a:latin typeface="Palatino Linotype" panose="02040502050505030304" pitchFamily="18" charset="0"/>
              </a:rPr>
              <a:t>(!?) &gt; </a:t>
            </a:r>
            <a:r>
              <a:rPr lang="en-US" sz="1600" i="1" dirty="0">
                <a:latin typeface="Palatino Linotype" panose="02040502050505030304" pitchFamily="18" charset="0"/>
              </a:rPr>
              <a:t>J of Health Economics</a:t>
            </a:r>
            <a:endParaRPr lang="en-US" sz="1200" i="1" dirty="0">
              <a:latin typeface="Palatino Linotype" panose="02040502050505030304" pitchFamily="18" charset="0"/>
            </a:endParaRPr>
          </a:p>
          <a:p>
            <a:pPr lvl="1"/>
            <a:endParaRPr lang="en-US" sz="2000" dirty="0">
              <a:latin typeface="Palatino Linotype" panose="02040502050505030304" pitchFamily="18" charset="0"/>
            </a:endParaRPr>
          </a:p>
        </p:txBody>
      </p:sp>
      <p:sp>
        <p:nvSpPr>
          <p:cNvPr id="4" name="Title 1">
            <a:extLst>
              <a:ext uri="{FF2B5EF4-FFF2-40B4-BE49-F238E27FC236}">
                <a16:creationId xmlns:a16="http://schemas.microsoft.com/office/drawing/2014/main" id="{4159F356-FAE3-7576-7CAD-5D9BF76C9EF4}"/>
              </a:ext>
            </a:extLst>
          </p:cNvPr>
          <p:cNvSpPr>
            <a:spLocks noGrp="1"/>
          </p:cNvSpPr>
          <p:nvPr>
            <p:ph type="title"/>
          </p:nvPr>
        </p:nvSpPr>
        <p:spPr>
          <a:xfrm>
            <a:off x="187411" y="189920"/>
            <a:ext cx="10515600" cy="553866"/>
          </a:xfrm>
        </p:spPr>
        <p:txBody>
          <a:bodyPr>
            <a:normAutofit/>
          </a:bodyPr>
          <a:lstStyle/>
          <a:p>
            <a:r>
              <a:rPr lang="en-US" sz="3600" dirty="0">
                <a:latin typeface="Palatino Linotype" panose="02040502050505030304" pitchFamily="18" charset="0"/>
              </a:rPr>
              <a:t>The Publication Process</a:t>
            </a:r>
            <a:endParaRPr lang="en-US" sz="3600" dirty="0"/>
          </a:p>
        </p:txBody>
      </p:sp>
    </p:spTree>
    <p:extLst>
      <p:ext uri="{BB962C8B-B14F-4D97-AF65-F5344CB8AC3E}">
        <p14:creationId xmlns:p14="http://schemas.microsoft.com/office/powerpoint/2010/main" val="241693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63DD-5762-287B-78B2-B54D142FA86F}"/>
              </a:ext>
            </a:extLst>
          </p:cNvPr>
          <p:cNvSpPr>
            <a:spLocks noGrp="1"/>
          </p:cNvSpPr>
          <p:nvPr>
            <p:ph type="title"/>
          </p:nvPr>
        </p:nvSpPr>
        <p:spPr>
          <a:xfrm>
            <a:off x="236837" y="581217"/>
            <a:ext cx="10515600" cy="660958"/>
          </a:xfrm>
        </p:spPr>
        <p:txBody>
          <a:bodyPr>
            <a:normAutofit/>
          </a:bodyPr>
          <a:lstStyle/>
          <a:p>
            <a:r>
              <a:rPr lang="en-US" sz="3600" dirty="0">
                <a:latin typeface="Palatino Linotype" panose="02040502050505030304" pitchFamily="18" charset="0"/>
              </a:rPr>
              <a:t>The Publication Process</a:t>
            </a:r>
            <a:endParaRPr lang="en-US" sz="3600" dirty="0"/>
          </a:p>
        </p:txBody>
      </p:sp>
      <p:sp>
        <p:nvSpPr>
          <p:cNvPr id="4" name="Content Placeholder 2">
            <a:extLst>
              <a:ext uri="{FF2B5EF4-FFF2-40B4-BE49-F238E27FC236}">
                <a16:creationId xmlns:a16="http://schemas.microsoft.com/office/drawing/2014/main" id="{529FA01F-C387-6140-16F6-1B190AEEAED1}"/>
              </a:ext>
            </a:extLst>
          </p:cNvPr>
          <p:cNvSpPr>
            <a:spLocks noGrp="1"/>
          </p:cNvSpPr>
          <p:nvPr>
            <p:ph idx="1"/>
          </p:nvPr>
        </p:nvSpPr>
        <p:spPr>
          <a:xfrm>
            <a:off x="236837" y="1489309"/>
            <a:ext cx="11806882" cy="4277177"/>
          </a:xfrm>
        </p:spPr>
        <p:txBody>
          <a:bodyPr>
            <a:normAutofit/>
          </a:bodyPr>
          <a:lstStyle/>
          <a:p>
            <a:pPr marL="0" indent="0">
              <a:buNone/>
            </a:pPr>
            <a:r>
              <a:rPr lang="en-US" sz="2400" u="sng" dirty="0">
                <a:latin typeface="Palatino Linotype" panose="02040502050505030304" pitchFamily="18" charset="0"/>
              </a:rPr>
              <a:t>Journal rankings</a:t>
            </a:r>
            <a:endParaRPr lang="en-US" sz="2400" dirty="0">
              <a:latin typeface="Palatino Linotype" panose="02040502050505030304" pitchFamily="18" charset="0"/>
            </a:endParaRPr>
          </a:p>
          <a:p>
            <a:r>
              <a:rPr lang="en-US" sz="2400" dirty="0">
                <a:latin typeface="Palatino Linotype" panose="02040502050505030304" pitchFamily="18" charset="0"/>
              </a:rPr>
              <a:t>Ask around.</a:t>
            </a:r>
          </a:p>
          <a:p>
            <a:pPr lvl="1"/>
            <a:r>
              <a:rPr lang="en-US" sz="1800" dirty="0">
                <a:latin typeface="Palatino Linotype" panose="02040502050505030304" pitchFamily="18" charset="0"/>
              </a:rPr>
              <a:t>Journal reputation by word-of-mouth is important</a:t>
            </a:r>
          </a:p>
          <a:p>
            <a:r>
              <a:rPr lang="en-US" sz="2200" dirty="0">
                <a:latin typeface="Palatino Linotype" panose="02040502050505030304" pitchFamily="18" charset="0"/>
              </a:rPr>
              <a:t>Figure out if your Promotion &amp; Tenure Committee uses a particular ranking when making decisions</a:t>
            </a:r>
          </a:p>
          <a:p>
            <a:pPr lvl="1"/>
            <a:r>
              <a:rPr lang="en-US" sz="1800" dirty="0">
                <a:latin typeface="Palatino Linotype" panose="02040502050505030304" pitchFamily="18" charset="0"/>
              </a:rPr>
              <a:t>Some departments use odd rankings (ask Dan!)</a:t>
            </a:r>
          </a:p>
          <a:p>
            <a:pPr lvl="1"/>
            <a:r>
              <a:rPr lang="en-US" sz="1800" dirty="0">
                <a:latin typeface="Palatino Linotype" panose="02040502050505030304" pitchFamily="18" charset="0"/>
              </a:rPr>
              <a:t>Do not get 5 years into your tenure-track and be caught off guard</a:t>
            </a:r>
          </a:p>
          <a:p>
            <a:r>
              <a:rPr lang="en-US" sz="2200" dirty="0">
                <a:latin typeface="Palatino Linotype" panose="02040502050505030304" pitchFamily="18" charset="0"/>
              </a:rPr>
              <a:t>Publishing in top field journals vs. higher “ranked” 2</a:t>
            </a:r>
            <a:r>
              <a:rPr lang="en-US" sz="2200" baseline="30000" dirty="0">
                <a:latin typeface="Palatino Linotype" panose="02040502050505030304" pitchFamily="18" charset="0"/>
              </a:rPr>
              <a:t>nd</a:t>
            </a:r>
            <a:r>
              <a:rPr lang="en-US" sz="2200" dirty="0">
                <a:latin typeface="Palatino Linotype" panose="02040502050505030304" pitchFamily="18" charset="0"/>
              </a:rPr>
              <a:t>/3</a:t>
            </a:r>
            <a:r>
              <a:rPr lang="en-US" sz="2200" baseline="30000" dirty="0">
                <a:latin typeface="Palatino Linotype" panose="02040502050505030304" pitchFamily="18" charset="0"/>
              </a:rPr>
              <a:t>rd</a:t>
            </a:r>
            <a:r>
              <a:rPr lang="en-US" sz="2200" dirty="0">
                <a:latin typeface="Palatino Linotype" panose="02040502050505030304" pitchFamily="18" charset="0"/>
              </a:rPr>
              <a:t> tier general interest journals </a:t>
            </a:r>
          </a:p>
          <a:p>
            <a:pPr lvl="1"/>
            <a:r>
              <a:rPr lang="en-US" sz="1800" dirty="0">
                <a:latin typeface="Palatino Linotype" panose="02040502050505030304" pitchFamily="18" charset="0"/>
              </a:rPr>
              <a:t>A labor economist may prefer </a:t>
            </a:r>
            <a:r>
              <a:rPr lang="en-US" sz="1800" i="1" dirty="0">
                <a:latin typeface="Palatino Linotype" panose="02040502050505030304" pitchFamily="18" charset="0"/>
              </a:rPr>
              <a:t>J of Labor Economics </a:t>
            </a:r>
            <a:r>
              <a:rPr lang="en-US" sz="1800" dirty="0">
                <a:latin typeface="Palatino Linotype" panose="02040502050505030304" pitchFamily="18" charset="0"/>
              </a:rPr>
              <a:t>over </a:t>
            </a:r>
            <a:r>
              <a:rPr lang="en-US" sz="1800" i="1" dirty="0">
                <a:latin typeface="Palatino Linotype" panose="02040502050505030304" pitchFamily="18" charset="0"/>
              </a:rPr>
              <a:t>Economic Journal</a:t>
            </a:r>
            <a:endParaRPr lang="en-US" sz="1800" dirty="0">
              <a:latin typeface="Palatino Linotype" panose="02040502050505030304" pitchFamily="18" charset="0"/>
            </a:endParaRPr>
          </a:p>
          <a:p>
            <a:pPr lvl="1"/>
            <a:r>
              <a:rPr lang="en-US" sz="1800" dirty="0">
                <a:latin typeface="Palatino Linotype" panose="02040502050505030304" pitchFamily="18" charset="0"/>
              </a:rPr>
              <a:t>A health economist may prefer </a:t>
            </a:r>
            <a:r>
              <a:rPr lang="en-US" sz="1800" i="1" dirty="0">
                <a:latin typeface="Palatino Linotype" panose="02040502050505030304" pitchFamily="18" charset="0"/>
              </a:rPr>
              <a:t>American J of Health Economics </a:t>
            </a:r>
            <a:r>
              <a:rPr lang="en-US" sz="1800" dirty="0">
                <a:latin typeface="Palatino Linotype" panose="02040502050505030304" pitchFamily="18" charset="0"/>
              </a:rPr>
              <a:t>over </a:t>
            </a:r>
            <a:r>
              <a:rPr lang="en-US" sz="1800" i="1" dirty="0">
                <a:latin typeface="Palatino Linotype" panose="02040502050505030304" pitchFamily="18" charset="0"/>
              </a:rPr>
              <a:t>Economic Inquiry</a:t>
            </a:r>
            <a:endParaRPr lang="en-US" sz="1800" dirty="0">
              <a:latin typeface="Palatino Linotype" panose="02040502050505030304" pitchFamily="18" charset="0"/>
            </a:endParaRPr>
          </a:p>
          <a:p>
            <a:pPr lvl="1"/>
            <a:r>
              <a:rPr lang="en-US" sz="1800" dirty="0">
                <a:latin typeface="Palatino Linotype" panose="02040502050505030304" pitchFamily="18" charset="0"/>
              </a:rPr>
              <a:t>Economic historian may prefer </a:t>
            </a:r>
            <a:r>
              <a:rPr lang="en-US" sz="1800" i="1" dirty="0">
                <a:latin typeface="Palatino Linotype" panose="02040502050505030304" pitchFamily="18" charset="0"/>
              </a:rPr>
              <a:t>J of Economic History </a:t>
            </a:r>
            <a:r>
              <a:rPr lang="en-US" sz="1800" dirty="0">
                <a:latin typeface="Palatino Linotype" panose="02040502050505030304" pitchFamily="18" charset="0"/>
              </a:rPr>
              <a:t>over </a:t>
            </a:r>
            <a:r>
              <a:rPr lang="en-US" sz="1800" i="1" dirty="0">
                <a:latin typeface="Palatino Linotype" panose="02040502050505030304" pitchFamily="18" charset="0"/>
              </a:rPr>
              <a:t>European Economic Review</a:t>
            </a:r>
            <a:endParaRPr lang="en-US" sz="1800" dirty="0">
              <a:latin typeface="Palatino Linotype" panose="02040502050505030304" pitchFamily="18" charset="0"/>
            </a:endParaRPr>
          </a:p>
          <a:p>
            <a:endParaRPr lang="en-US" sz="2200" dirty="0">
              <a:latin typeface="Palatino Linotype" panose="02040502050505030304" pitchFamily="18" charset="0"/>
            </a:endParaRPr>
          </a:p>
          <a:p>
            <a:pPr lvl="1"/>
            <a:endParaRPr lang="en-US" sz="1800" dirty="0">
              <a:latin typeface="Palatino Linotype" panose="02040502050505030304" pitchFamily="18" charset="0"/>
            </a:endParaRPr>
          </a:p>
          <a:p>
            <a:pPr lvl="1"/>
            <a:endParaRPr lang="en-US" sz="2000" dirty="0">
              <a:latin typeface="Palatino Linotype" panose="02040502050505030304" pitchFamily="18" charset="0"/>
            </a:endParaRPr>
          </a:p>
        </p:txBody>
      </p:sp>
    </p:spTree>
    <p:extLst>
      <p:ext uri="{BB962C8B-B14F-4D97-AF65-F5344CB8AC3E}">
        <p14:creationId xmlns:p14="http://schemas.microsoft.com/office/powerpoint/2010/main" val="153867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3F2CB2-9211-F2AD-FA24-0DDA4FF47552}"/>
              </a:ext>
            </a:extLst>
          </p:cNvPr>
          <p:cNvSpPr>
            <a:spLocks noGrp="1"/>
          </p:cNvSpPr>
          <p:nvPr>
            <p:ph idx="1"/>
          </p:nvPr>
        </p:nvSpPr>
        <p:spPr>
          <a:xfrm>
            <a:off x="45308" y="803832"/>
            <a:ext cx="12101384" cy="5572897"/>
          </a:xfrm>
        </p:spPr>
        <p:txBody>
          <a:bodyPr>
            <a:normAutofit/>
          </a:bodyPr>
          <a:lstStyle/>
          <a:p>
            <a:pPr marL="0" indent="0">
              <a:buNone/>
            </a:pPr>
            <a:r>
              <a:rPr lang="en-US" sz="2400" u="sng" dirty="0">
                <a:latin typeface="Palatino Linotype" panose="02040502050505030304" pitchFamily="18" charset="0"/>
              </a:rPr>
              <a:t>Time-to-decision varies</a:t>
            </a:r>
          </a:p>
          <a:p>
            <a:r>
              <a:rPr lang="en-US" sz="2000" dirty="0">
                <a:latin typeface="Palatino Linotype" panose="02040502050505030304" pitchFamily="18" charset="0"/>
              </a:rPr>
              <a:t>Important when you are on the clock.</a:t>
            </a:r>
          </a:p>
          <a:p>
            <a:pPr lvl="1"/>
            <a:r>
              <a:rPr lang="en-US" sz="1800" dirty="0">
                <a:latin typeface="Palatino Linotype" panose="02040502050505030304" pitchFamily="18" charset="0"/>
              </a:rPr>
              <a:t>(</a:t>
            </a:r>
            <a:r>
              <a:rPr lang="en-US" sz="1800" dirty="0" err="1">
                <a:latin typeface="Palatino Linotype" panose="02040502050505030304" pitchFamily="18" charset="0"/>
              </a:rPr>
              <a:t>i</a:t>
            </a:r>
            <a:r>
              <a:rPr lang="en-US" sz="1800" dirty="0">
                <a:latin typeface="Palatino Linotype" panose="02040502050505030304" pitchFamily="18" charset="0"/>
              </a:rPr>
              <a:t>) </a:t>
            </a:r>
            <a:r>
              <a:rPr lang="en-US" sz="1800" u="sng" dirty="0">
                <a:latin typeface="Palatino Linotype" panose="02040502050505030304" pitchFamily="18" charset="0"/>
              </a:rPr>
              <a:t>Bad outcome</a:t>
            </a:r>
            <a:r>
              <a:rPr lang="en-US" sz="1800" dirty="0">
                <a:latin typeface="Palatino Linotype" panose="02040502050505030304" pitchFamily="18" charset="0"/>
              </a:rPr>
              <a:t>:  paper sits with an editor for 3 months and is desk rejected</a:t>
            </a:r>
          </a:p>
          <a:p>
            <a:pPr lvl="1"/>
            <a:r>
              <a:rPr lang="en-US" sz="1800" dirty="0">
                <a:latin typeface="Palatino Linotype" panose="02040502050505030304" pitchFamily="18" charset="0"/>
              </a:rPr>
              <a:t>(ii) </a:t>
            </a:r>
            <a:r>
              <a:rPr lang="en-US" sz="1800" u="sng" dirty="0">
                <a:latin typeface="Palatino Linotype" panose="02040502050505030304" pitchFamily="18" charset="0"/>
              </a:rPr>
              <a:t>Worse outcome</a:t>
            </a:r>
            <a:r>
              <a:rPr lang="en-US" sz="1800" dirty="0">
                <a:latin typeface="Palatino Linotype" panose="02040502050505030304" pitchFamily="18" charset="0"/>
              </a:rPr>
              <a:t>:  paper sits at a journal for a year and is rejected with referee reports</a:t>
            </a:r>
          </a:p>
          <a:p>
            <a:pPr lvl="1"/>
            <a:r>
              <a:rPr lang="en-US" sz="1800" dirty="0">
                <a:latin typeface="Palatino Linotype" panose="02040502050505030304" pitchFamily="18" charset="0"/>
              </a:rPr>
              <a:t>(iii) </a:t>
            </a:r>
            <a:r>
              <a:rPr lang="en-US" sz="1800" u="sng" dirty="0">
                <a:latin typeface="Palatino Linotype" panose="02040502050505030304" pitchFamily="18" charset="0"/>
              </a:rPr>
              <a:t>Worst outcome</a:t>
            </a:r>
            <a:r>
              <a:rPr lang="en-US" sz="1800" dirty="0">
                <a:latin typeface="Palatino Linotype" panose="02040502050505030304" pitchFamily="18" charset="0"/>
              </a:rPr>
              <a:t>: spend years on multiple rounds of RRs and paper is eventually rejected</a:t>
            </a:r>
          </a:p>
          <a:p>
            <a:r>
              <a:rPr lang="en-US" sz="2000" dirty="0">
                <a:latin typeface="Palatino Linotype" panose="02040502050505030304" pitchFamily="18" charset="0"/>
              </a:rPr>
              <a:t>Do your homework before submitting! Here are some turnaround times (</a:t>
            </a:r>
            <a:r>
              <a:rPr lang="en-US" sz="2000" dirty="0">
                <a:latin typeface="Palatino Linotype" panose="02040502050505030304" pitchFamily="18" charset="0"/>
                <a:hlinkClick r:id="rId2"/>
              </a:rPr>
              <a:t>https://jcsuarez.shinyapps.io/journal_turnaround_app/</a:t>
            </a:r>
            <a:r>
              <a:rPr lang="en-US" sz="2000" dirty="0">
                <a:latin typeface="Palatino Linotype" panose="02040502050505030304" pitchFamily="18" charset="0"/>
              </a:rPr>
              <a:t> ):</a:t>
            </a:r>
          </a:p>
        </p:txBody>
      </p:sp>
      <p:sp>
        <p:nvSpPr>
          <p:cNvPr id="4" name="Title 1">
            <a:extLst>
              <a:ext uri="{FF2B5EF4-FFF2-40B4-BE49-F238E27FC236}">
                <a16:creationId xmlns:a16="http://schemas.microsoft.com/office/drawing/2014/main" id="{A012A2FD-9ED7-458B-3FBF-D6AA50292E22}"/>
              </a:ext>
            </a:extLst>
          </p:cNvPr>
          <p:cNvSpPr>
            <a:spLocks noGrp="1"/>
          </p:cNvSpPr>
          <p:nvPr>
            <p:ph type="title"/>
          </p:nvPr>
        </p:nvSpPr>
        <p:spPr>
          <a:xfrm>
            <a:off x="203886" y="140043"/>
            <a:ext cx="10515600" cy="706716"/>
          </a:xfrm>
        </p:spPr>
        <p:txBody>
          <a:bodyPr>
            <a:normAutofit/>
          </a:bodyPr>
          <a:lstStyle/>
          <a:p>
            <a:r>
              <a:rPr lang="en-US" sz="3600" dirty="0">
                <a:latin typeface="Palatino Linotype" panose="02040502050505030304" pitchFamily="18" charset="0"/>
              </a:rPr>
              <a:t>The Publication Process</a:t>
            </a:r>
            <a:endParaRPr lang="en-US" sz="3600" dirty="0"/>
          </a:p>
        </p:txBody>
      </p:sp>
      <p:graphicFrame>
        <p:nvGraphicFramePr>
          <p:cNvPr id="5" name="Table 5">
            <a:extLst>
              <a:ext uri="{FF2B5EF4-FFF2-40B4-BE49-F238E27FC236}">
                <a16:creationId xmlns:a16="http://schemas.microsoft.com/office/drawing/2014/main" id="{DF1C01B2-8ED9-9E47-12F4-57D476B6C8A3}"/>
              </a:ext>
            </a:extLst>
          </p:cNvPr>
          <p:cNvGraphicFramePr>
            <a:graphicFrameLocks noGrp="1"/>
          </p:cNvGraphicFramePr>
          <p:nvPr>
            <p:extLst>
              <p:ext uri="{D42A27DB-BD31-4B8C-83A1-F6EECF244321}">
                <p14:modId xmlns:p14="http://schemas.microsoft.com/office/powerpoint/2010/main" val="767883177"/>
              </p:ext>
            </p:extLst>
          </p:nvPr>
        </p:nvGraphicFramePr>
        <p:xfrm>
          <a:off x="203885" y="3590280"/>
          <a:ext cx="11535032" cy="3139440"/>
        </p:xfrm>
        <a:graphic>
          <a:graphicData uri="http://schemas.openxmlformats.org/drawingml/2006/table">
            <a:tbl>
              <a:tblPr firstRow="1" bandRow="1">
                <a:tableStyleId>{5C22544A-7EE6-4342-B048-85BDC9FD1C3A}</a:tableStyleId>
              </a:tblPr>
              <a:tblGrid>
                <a:gridCol w="2883758">
                  <a:extLst>
                    <a:ext uri="{9D8B030D-6E8A-4147-A177-3AD203B41FA5}">
                      <a16:colId xmlns:a16="http://schemas.microsoft.com/office/drawing/2014/main" val="915690797"/>
                    </a:ext>
                  </a:extLst>
                </a:gridCol>
                <a:gridCol w="2883758">
                  <a:extLst>
                    <a:ext uri="{9D8B030D-6E8A-4147-A177-3AD203B41FA5}">
                      <a16:colId xmlns:a16="http://schemas.microsoft.com/office/drawing/2014/main" val="298516224"/>
                    </a:ext>
                  </a:extLst>
                </a:gridCol>
                <a:gridCol w="2883758">
                  <a:extLst>
                    <a:ext uri="{9D8B030D-6E8A-4147-A177-3AD203B41FA5}">
                      <a16:colId xmlns:a16="http://schemas.microsoft.com/office/drawing/2014/main" val="1120225525"/>
                    </a:ext>
                  </a:extLst>
                </a:gridCol>
                <a:gridCol w="2883758">
                  <a:extLst>
                    <a:ext uri="{9D8B030D-6E8A-4147-A177-3AD203B41FA5}">
                      <a16:colId xmlns:a16="http://schemas.microsoft.com/office/drawing/2014/main" val="3239085902"/>
                    </a:ext>
                  </a:extLst>
                </a:gridCol>
              </a:tblGrid>
              <a:tr h="370840">
                <a:tc>
                  <a:txBody>
                    <a:bodyPr/>
                    <a:lstStyle/>
                    <a:p>
                      <a:endParaRPr lang="en-US" dirty="0"/>
                    </a:p>
                    <a:p>
                      <a:endParaRPr lang="en-US" dirty="0"/>
                    </a:p>
                    <a:p>
                      <a:r>
                        <a:rPr lang="en-US" dirty="0"/>
                        <a:t>Journal</a:t>
                      </a:r>
                    </a:p>
                  </a:txBody>
                  <a:tcPr/>
                </a:tc>
                <a:tc>
                  <a:txBody>
                    <a:bodyPr/>
                    <a:lstStyle/>
                    <a:p>
                      <a:pPr algn="ctr"/>
                      <a:endParaRPr lang="en-US" dirty="0"/>
                    </a:p>
                    <a:p>
                      <a:pPr algn="ctr"/>
                      <a:endParaRPr lang="en-US" dirty="0"/>
                    </a:p>
                    <a:p>
                      <a:pPr algn="ctr"/>
                      <a:r>
                        <a:rPr lang="en-US" dirty="0"/>
                        <a:t>Desk rejections (%)</a:t>
                      </a:r>
                    </a:p>
                  </a:txBody>
                  <a:tcPr/>
                </a:tc>
                <a:tc>
                  <a:txBody>
                    <a:bodyPr/>
                    <a:lstStyle/>
                    <a:p>
                      <a:pPr algn="ctr"/>
                      <a:r>
                        <a:rPr lang="en-US" dirty="0"/>
                        <a:t>Expected wait time conditional on referee review (days)</a:t>
                      </a:r>
                    </a:p>
                  </a:txBody>
                  <a:tcPr/>
                </a:tc>
                <a:tc>
                  <a:txBody>
                    <a:bodyPr/>
                    <a:lstStyle/>
                    <a:p>
                      <a:pPr algn="ctr"/>
                      <a:r>
                        <a:rPr lang="en-US" dirty="0"/>
                        <a:t>Median wait time conditional on referee review (days)</a:t>
                      </a:r>
                    </a:p>
                  </a:txBody>
                  <a:tcPr/>
                </a:tc>
                <a:extLst>
                  <a:ext uri="{0D108BD9-81ED-4DB2-BD59-A6C34878D82A}">
                    <a16:rowId xmlns:a16="http://schemas.microsoft.com/office/drawing/2014/main" val="321828372"/>
                  </a:ext>
                </a:extLst>
              </a:tr>
              <a:tr h="370840">
                <a:tc>
                  <a:txBody>
                    <a:bodyPr/>
                    <a:lstStyle/>
                    <a:p>
                      <a:r>
                        <a:rPr lang="en-US" i="1" dirty="0"/>
                        <a:t>Quarterly J of Economics</a:t>
                      </a:r>
                    </a:p>
                  </a:txBody>
                  <a:tcPr/>
                </a:tc>
                <a:tc>
                  <a:txBody>
                    <a:bodyPr/>
                    <a:lstStyle/>
                    <a:p>
                      <a:pPr algn="ctr"/>
                      <a:r>
                        <a:rPr lang="en-US" dirty="0"/>
                        <a:t>66</a:t>
                      </a:r>
                    </a:p>
                  </a:txBody>
                  <a:tcPr/>
                </a:tc>
                <a:tc>
                  <a:txBody>
                    <a:bodyPr/>
                    <a:lstStyle/>
                    <a:p>
                      <a:pPr algn="ctr"/>
                      <a:r>
                        <a:rPr lang="en-US" dirty="0"/>
                        <a:t>45</a:t>
                      </a:r>
                    </a:p>
                  </a:txBody>
                  <a:tcPr/>
                </a:tc>
                <a:tc>
                  <a:txBody>
                    <a:bodyPr/>
                    <a:lstStyle/>
                    <a:p>
                      <a:pPr algn="ctr"/>
                      <a:r>
                        <a:rPr lang="en-US" dirty="0"/>
                        <a:t>41</a:t>
                      </a:r>
                    </a:p>
                  </a:txBody>
                  <a:tcPr/>
                </a:tc>
                <a:extLst>
                  <a:ext uri="{0D108BD9-81ED-4DB2-BD59-A6C34878D82A}">
                    <a16:rowId xmlns:a16="http://schemas.microsoft.com/office/drawing/2014/main" val="1270639941"/>
                  </a:ext>
                </a:extLst>
              </a:tr>
              <a:tr h="370840">
                <a:tc>
                  <a:txBody>
                    <a:bodyPr/>
                    <a:lstStyle/>
                    <a:p>
                      <a:r>
                        <a:rPr lang="en-US" i="1" dirty="0"/>
                        <a:t>American Economic Review</a:t>
                      </a:r>
                    </a:p>
                  </a:txBody>
                  <a:tcPr/>
                </a:tc>
                <a:tc>
                  <a:txBody>
                    <a:bodyPr/>
                    <a:lstStyle/>
                    <a:p>
                      <a:pPr algn="ctr"/>
                      <a:r>
                        <a:rPr lang="en-US" dirty="0"/>
                        <a:t>46</a:t>
                      </a:r>
                    </a:p>
                  </a:txBody>
                  <a:tcPr/>
                </a:tc>
                <a:tc>
                  <a:txBody>
                    <a:bodyPr/>
                    <a:lstStyle/>
                    <a:p>
                      <a:pPr algn="ctr"/>
                      <a:r>
                        <a:rPr lang="en-US" dirty="0"/>
                        <a:t>92</a:t>
                      </a:r>
                    </a:p>
                  </a:txBody>
                  <a:tcPr/>
                </a:tc>
                <a:tc>
                  <a:txBody>
                    <a:bodyPr/>
                    <a:lstStyle/>
                    <a:p>
                      <a:pPr algn="ctr"/>
                      <a:r>
                        <a:rPr lang="en-US" dirty="0"/>
                        <a:t>79</a:t>
                      </a:r>
                    </a:p>
                  </a:txBody>
                  <a:tcPr/>
                </a:tc>
                <a:extLst>
                  <a:ext uri="{0D108BD9-81ED-4DB2-BD59-A6C34878D82A}">
                    <a16:rowId xmlns:a16="http://schemas.microsoft.com/office/drawing/2014/main" val="667027131"/>
                  </a:ext>
                </a:extLst>
              </a:tr>
              <a:tr h="370840">
                <a:tc>
                  <a:txBody>
                    <a:bodyPr/>
                    <a:lstStyle/>
                    <a:p>
                      <a:r>
                        <a:rPr lang="en-US" i="1" dirty="0"/>
                        <a:t>J of Political Economy</a:t>
                      </a:r>
                    </a:p>
                  </a:txBody>
                  <a:tcPr/>
                </a:tc>
                <a:tc>
                  <a:txBody>
                    <a:bodyPr/>
                    <a:lstStyle/>
                    <a:p>
                      <a:pPr algn="ctr"/>
                      <a:r>
                        <a:rPr lang="en-US" dirty="0"/>
                        <a:t>49</a:t>
                      </a:r>
                    </a:p>
                  </a:txBody>
                  <a:tcPr/>
                </a:tc>
                <a:tc>
                  <a:txBody>
                    <a:bodyPr/>
                    <a:lstStyle/>
                    <a:p>
                      <a:pPr algn="ctr"/>
                      <a:r>
                        <a:rPr lang="en-US" dirty="0"/>
                        <a:t>120</a:t>
                      </a:r>
                    </a:p>
                  </a:txBody>
                  <a:tcPr/>
                </a:tc>
                <a:tc>
                  <a:txBody>
                    <a:bodyPr/>
                    <a:lstStyle/>
                    <a:p>
                      <a:pPr algn="ctr"/>
                      <a:r>
                        <a:rPr lang="en-US" dirty="0"/>
                        <a:t>92</a:t>
                      </a:r>
                    </a:p>
                  </a:txBody>
                  <a:tcPr/>
                </a:tc>
                <a:extLst>
                  <a:ext uri="{0D108BD9-81ED-4DB2-BD59-A6C34878D82A}">
                    <a16:rowId xmlns:a16="http://schemas.microsoft.com/office/drawing/2014/main" val="35505193"/>
                  </a:ext>
                </a:extLst>
              </a:tr>
              <a:tr h="370840">
                <a:tc>
                  <a:txBody>
                    <a:bodyPr/>
                    <a:lstStyle/>
                    <a:p>
                      <a:r>
                        <a:rPr lang="en-US" i="1" dirty="0"/>
                        <a:t>AEJ: Applied</a:t>
                      </a:r>
                    </a:p>
                  </a:txBody>
                  <a:tcPr/>
                </a:tc>
                <a:tc>
                  <a:txBody>
                    <a:bodyPr/>
                    <a:lstStyle/>
                    <a:p>
                      <a:pPr algn="ctr"/>
                      <a:r>
                        <a:rPr lang="en-US" dirty="0"/>
                        <a:t>45</a:t>
                      </a:r>
                    </a:p>
                  </a:txBody>
                  <a:tcPr/>
                </a:tc>
                <a:tc>
                  <a:txBody>
                    <a:bodyPr/>
                    <a:lstStyle/>
                    <a:p>
                      <a:pPr algn="ctr"/>
                      <a:r>
                        <a:rPr lang="en-US" dirty="0"/>
                        <a:t>82</a:t>
                      </a:r>
                    </a:p>
                  </a:txBody>
                  <a:tcPr/>
                </a:tc>
                <a:tc>
                  <a:txBody>
                    <a:bodyPr/>
                    <a:lstStyle/>
                    <a:p>
                      <a:pPr algn="ctr"/>
                      <a:r>
                        <a:rPr lang="en-US" dirty="0"/>
                        <a:t>81</a:t>
                      </a:r>
                    </a:p>
                  </a:txBody>
                  <a:tcPr/>
                </a:tc>
                <a:extLst>
                  <a:ext uri="{0D108BD9-81ED-4DB2-BD59-A6C34878D82A}">
                    <a16:rowId xmlns:a16="http://schemas.microsoft.com/office/drawing/2014/main" val="365608352"/>
                  </a:ext>
                </a:extLst>
              </a:tr>
              <a:tr h="370840">
                <a:tc>
                  <a:txBody>
                    <a:bodyPr/>
                    <a:lstStyle/>
                    <a:p>
                      <a:r>
                        <a:rPr lang="en-US" i="1" dirty="0"/>
                        <a:t>AEJ: Micro</a:t>
                      </a:r>
                    </a:p>
                  </a:txBody>
                  <a:tcPr/>
                </a:tc>
                <a:tc>
                  <a:txBody>
                    <a:bodyPr/>
                    <a:lstStyle/>
                    <a:p>
                      <a:pPr algn="ctr"/>
                      <a:r>
                        <a:rPr lang="en-US" dirty="0"/>
                        <a:t>38</a:t>
                      </a:r>
                    </a:p>
                  </a:txBody>
                  <a:tcPr/>
                </a:tc>
                <a:tc>
                  <a:txBody>
                    <a:bodyPr/>
                    <a:lstStyle/>
                    <a:p>
                      <a:pPr algn="ctr"/>
                      <a:r>
                        <a:rPr lang="en-US" dirty="0"/>
                        <a:t>135</a:t>
                      </a:r>
                    </a:p>
                  </a:txBody>
                  <a:tcPr/>
                </a:tc>
                <a:tc>
                  <a:txBody>
                    <a:bodyPr/>
                    <a:lstStyle/>
                    <a:p>
                      <a:pPr algn="ctr"/>
                      <a:r>
                        <a:rPr lang="en-US" dirty="0"/>
                        <a:t>120</a:t>
                      </a:r>
                    </a:p>
                  </a:txBody>
                  <a:tcPr/>
                </a:tc>
                <a:extLst>
                  <a:ext uri="{0D108BD9-81ED-4DB2-BD59-A6C34878D82A}">
                    <a16:rowId xmlns:a16="http://schemas.microsoft.com/office/drawing/2014/main" val="1532889371"/>
                  </a:ext>
                </a:extLst>
              </a:tr>
              <a:tr h="370840">
                <a:tc>
                  <a:txBody>
                    <a:bodyPr/>
                    <a:lstStyle/>
                    <a:p>
                      <a:r>
                        <a:rPr lang="en-US" i="1" dirty="0"/>
                        <a:t>Economic Journal</a:t>
                      </a:r>
                    </a:p>
                  </a:txBody>
                  <a:tcPr/>
                </a:tc>
                <a:tc>
                  <a:txBody>
                    <a:bodyPr/>
                    <a:lstStyle/>
                    <a:p>
                      <a:pPr algn="ctr"/>
                      <a:r>
                        <a:rPr lang="en-US" dirty="0"/>
                        <a:t>55</a:t>
                      </a:r>
                    </a:p>
                  </a:txBody>
                  <a:tcPr/>
                </a:tc>
                <a:tc>
                  <a:txBody>
                    <a:bodyPr/>
                    <a:lstStyle/>
                    <a:p>
                      <a:pPr algn="ctr"/>
                      <a:r>
                        <a:rPr lang="en-US" dirty="0"/>
                        <a:t>107</a:t>
                      </a:r>
                    </a:p>
                  </a:txBody>
                  <a:tcPr/>
                </a:tc>
                <a:tc>
                  <a:txBody>
                    <a:bodyPr/>
                    <a:lstStyle/>
                    <a:p>
                      <a:pPr algn="ctr"/>
                      <a:r>
                        <a:rPr lang="en-US" dirty="0"/>
                        <a:t>92</a:t>
                      </a:r>
                    </a:p>
                  </a:txBody>
                  <a:tcPr/>
                </a:tc>
                <a:extLst>
                  <a:ext uri="{0D108BD9-81ED-4DB2-BD59-A6C34878D82A}">
                    <a16:rowId xmlns:a16="http://schemas.microsoft.com/office/drawing/2014/main" val="3929610138"/>
                  </a:ext>
                </a:extLst>
              </a:tr>
            </a:tbl>
          </a:graphicData>
        </a:graphic>
      </p:graphicFrame>
    </p:spTree>
    <p:extLst>
      <p:ext uri="{BB962C8B-B14F-4D97-AF65-F5344CB8AC3E}">
        <p14:creationId xmlns:p14="http://schemas.microsoft.com/office/powerpoint/2010/main" val="271259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D55414-ED67-CAA6-4ED6-4BCC9C77B5ED}"/>
              </a:ext>
            </a:extLst>
          </p:cNvPr>
          <p:cNvSpPr>
            <a:spLocks noGrp="1"/>
          </p:cNvSpPr>
          <p:nvPr>
            <p:ph idx="1"/>
          </p:nvPr>
        </p:nvSpPr>
        <p:spPr>
          <a:xfrm>
            <a:off x="94735" y="809367"/>
            <a:ext cx="12002530" cy="5239265"/>
          </a:xfrm>
        </p:spPr>
        <p:txBody>
          <a:bodyPr>
            <a:normAutofit/>
          </a:bodyPr>
          <a:lstStyle/>
          <a:p>
            <a:pPr marL="0" indent="0">
              <a:buNone/>
            </a:pPr>
            <a:r>
              <a:rPr lang="en-US" sz="2400" u="sng" dirty="0">
                <a:latin typeface="Palatino Linotype" panose="02040502050505030304" pitchFamily="18" charset="0"/>
              </a:rPr>
              <a:t>Impact factors: What are they and should I care?</a:t>
            </a:r>
          </a:p>
          <a:p>
            <a:r>
              <a:rPr lang="en-US" sz="2400" dirty="0">
                <a:latin typeface="Palatino Linotype" panose="02040502050505030304" pitchFamily="18" charset="0"/>
              </a:rPr>
              <a:t>The number of citations received by the average article published in the last 2 years</a:t>
            </a:r>
          </a:p>
          <a:p>
            <a:pPr lvl="1"/>
            <a:r>
              <a:rPr lang="en-US" sz="2000" dirty="0">
                <a:latin typeface="Palatino Linotype" panose="02040502050505030304" pitchFamily="18" charset="0"/>
              </a:rPr>
              <a:t>Various sorts of Ifs are calculated (e.g., 2-year vs. 5-year IFs) </a:t>
            </a:r>
          </a:p>
          <a:p>
            <a:pPr marL="0" indent="0">
              <a:buNone/>
            </a:pPr>
            <a:endParaRPr lang="en-US" sz="1200" dirty="0">
              <a:latin typeface="Palatino Linotype" panose="02040502050505030304" pitchFamily="18" charset="0"/>
            </a:endParaRPr>
          </a:p>
          <a:p>
            <a:r>
              <a:rPr lang="en-US" sz="2400" dirty="0">
                <a:latin typeface="Palatino Linotype" panose="02040502050505030304" pitchFamily="18" charset="0"/>
              </a:rPr>
              <a:t>Within economics, IFs can be important but reputation matters </a:t>
            </a:r>
            <a:r>
              <a:rPr lang="en-US" sz="2400" i="1" dirty="0">
                <a:latin typeface="Palatino Linotype" panose="02040502050505030304" pitchFamily="18" charset="0"/>
              </a:rPr>
              <a:t>much</a:t>
            </a:r>
            <a:r>
              <a:rPr lang="en-US" sz="2400" dirty="0">
                <a:latin typeface="Palatino Linotype" panose="02040502050505030304" pitchFamily="18" charset="0"/>
              </a:rPr>
              <a:t> more.</a:t>
            </a:r>
          </a:p>
          <a:p>
            <a:pPr lvl="1"/>
            <a:r>
              <a:rPr lang="en-US" sz="2000" i="1" dirty="0">
                <a:latin typeface="Palatino Linotype" panose="02040502050505030304" pitchFamily="18" charset="0"/>
              </a:rPr>
              <a:t>J of Human Resources</a:t>
            </a:r>
            <a:r>
              <a:rPr lang="en-US" sz="2000" dirty="0">
                <a:latin typeface="Palatino Linotype" panose="02040502050505030304" pitchFamily="18" charset="0"/>
              </a:rPr>
              <a:t> (IF = 5.8) vs. </a:t>
            </a:r>
            <a:r>
              <a:rPr lang="en-US" sz="2000" i="1" dirty="0" err="1">
                <a:latin typeface="Palatino Linotype" panose="02040502050505030304" pitchFamily="18" charset="0"/>
              </a:rPr>
              <a:t>Econometrica</a:t>
            </a:r>
            <a:r>
              <a:rPr lang="en-US" sz="2000" i="1" dirty="0">
                <a:latin typeface="Palatino Linotype" panose="02040502050505030304" pitchFamily="18" charset="0"/>
              </a:rPr>
              <a:t> </a:t>
            </a:r>
            <a:r>
              <a:rPr lang="en-US" sz="2000" dirty="0">
                <a:latin typeface="Palatino Linotype" panose="02040502050505030304" pitchFamily="18" charset="0"/>
              </a:rPr>
              <a:t>(IF = 5.8)</a:t>
            </a:r>
          </a:p>
          <a:p>
            <a:pPr lvl="1"/>
            <a:r>
              <a:rPr lang="en-US" sz="2000" i="1" dirty="0">
                <a:latin typeface="Palatino Linotype" panose="02040502050505030304" pitchFamily="18" charset="0"/>
              </a:rPr>
              <a:t>Health Economics</a:t>
            </a:r>
            <a:r>
              <a:rPr lang="en-US" sz="2000" dirty="0">
                <a:latin typeface="Palatino Linotype" panose="02040502050505030304" pitchFamily="18" charset="0"/>
              </a:rPr>
              <a:t> has a higher impact factor than </a:t>
            </a:r>
            <a:r>
              <a:rPr lang="en-US" sz="2000" i="1" dirty="0">
                <a:latin typeface="Palatino Linotype" panose="02040502050505030304" pitchFamily="18" charset="0"/>
              </a:rPr>
              <a:t>Journal of Public Economics</a:t>
            </a:r>
          </a:p>
          <a:p>
            <a:pPr marL="0" indent="0">
              <a:buNone/>
            </a:pPr>
            <a:endParaRPr lang="en-US" sz="1200" dirty="0">
              <a:latin typeface="Palatino Linotype" panose="02040502050505030304" pitchFamily="18" charset="0"/>
            </a:endParaRPr>
          </a:p>
          <a:p>
            <a:r>
              <a:rPr lang="en-US" sz="2400" dirty="0">
                <a:latin typeface="Palatino Linotype" panose="02040502050505030304" pitchFamily="18" charset="0"/>
              </a:rPr>
              <a:t>The only time I pay attention to IFs, is when submitting to non-econ journals (esp. medical journals)</a:t>
            </a:r>
          </a:p>
          <a:p>
            <a:pPr lvl="1"/>
            <a:r>
              <a:rPr lang="en-US" sz="2000" dirty="0">
                <a:latin typeface="Palatino Linotype" panose="02040502050505030304" pitchFamily="18" charset="0"/>
              </a:rPr>
              <a:t>IFs matter a lot more for these disciplines</a:t>
            </a:r>
          </a:p>
          <a:p>
            <a:pPr lvl="1"/>
            <a:r>
              <a:rPr lang="en-US" sz="2000" dirty="0">
                <a:latin typeface="Palatino Linotype" panose="02040502050505030304" pitchFamily="18" charset="0"/>
              </a:rPr>
              <a:t>I may choose a journal based solely on IF</a:t>
            </a:r>
          </a:p>
        </p:txBody>
      </p:sp>
      <p:sp>
        <p:nvSpPr>
          <p:cNvPr id="4" name="Title 1">
            <a:extLst>
              <a:ext uri="{FF2B5EF4-FFF2-40B4-BE49-F238E27FC236}">
                <a16:creationId xmlns:a16="http://schemas.microsoft.com/office/drawing/2014/main" id="{524683D6-3D26-436E-9132-146077F95A3C}"/>
              </a:ext>
            </a:extLst>
          </p:cNvPr>
          <p:cNvSpPr>
            <a:spLocks noGrp="1"/>
          </p:cNvSpPr>
          <p:nvPr>
            <p:ph type="title"/>
          </p:nvPr>
        </p:nvSpPr>
        <p:spPr>
          <a:xfrm>
            <a:off x="253313" y="115330"/>
            <a:ext cx="10515600" cy="817477"/>
          </a:xfrm>
        </p:spPr>
        <p:txBody>
          <a:bodyPr>
            <a:normAutofit/>
          </a:bodyPr>
          <a:lstStyle/>
          <a:p>
            <a:r>
              <a:rPr lang="en-US" sz="3600" dirty="0">
                <a:latin typeface="Palatino Linotype" panose="02040502050505030304" pitchFamily="18" charset="0"/>
              </a:rPr>
              <a:t>The Publication Process</a:t>
            </a:r>
            <a:endParaRPr lang="en-US" sz="3600" dirty="0"/>
          </a:p>
        </p:txBody>
      </p:sp>
    </p:spTree>
    <p:extLst>
      <p:ext uri="{BB962C8B-B14F-4D97-AF65-F5344CB8AC3E}">
        <p14:creationId xmlns:p14="http://schemas.microsoft.com/office/powerpoint/2010/main" val="355858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77009-4254-D66B-5D47-09178A20914E}"/>
              </a:ext>
            </a:extLst>
          </p:cNvPr>
          <p:cNvSpPr>
            <a:spLocks noGrp="1"/>
          </p:cNvSpPr>
          <p:nvPr>
            <p:ph type="title"/>
          </p:nvPr>
        </p:nvSpPr>
        <p:spPr>
          <a:xfrm>
            <a:off x="3147853" y="2103437"/>
            <a:ext cx="6229866" cy="1325563"/>
          </a:xfrm>
        </p:spPr>
        <p:txBody>
          <a:bodyPr/>
          <a:lstStyle/>
          <a:p>
            <a:pPr algn="ctr"/>
            <a:r>
              <a:rPr lang="en-US" dirty="0">
                <a:latin typeface="Palatino Linotype" panose="02040502050505030304" pitchFamily="18" charset="0"/>
              </a:rPr>
              <a:t>Short break</a:t>
            </a:r>
          </a:p>
        </p:txBody>
      </p:sp>
    </p:spTree>
    <p:extLst>
      <p:ext uri="{BB962C8B-B14F-4D97-AF65-F5344CB8AC3E}">
        <p14:creationId xmlns:p14="http://schemas.microsoft.com/office/powerpoint/2010/main" val="2780156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225D9332-8D52-8E52-57C9-1A1FA1726B85}"/>
              </a:ext>
            </a:extLst>
          </p:cNvPr>
          <p:cNvPicPr>
            <a:picLocks noChangeAspect="1"/>
          </p:cNvPicPr>
          <p:nvPr/>
        </p:nvPicPr>
        <p:blipFill rotWithShape="1">
          <a:blip r:embed="rId2"/>
          <a:srcRect b="19"/>
          <a:stretch/>
        </p:blipFill>
        <p:spPr>
          <a:xfrm>
            <a:off x="20" y="1282"/>
            <a:ext cx="12191980" cy="6856718"/>
          </a:xfrm>
          <a:prstGeom prst="rect">
            <a:avLst/>
          </a:prstGeom>
        </p:spPr>
      </p:pic>
      <p:sp>
        <p:nvSpPr>
          <p:cNvPr id="3" name="Title 1">
            <a:extLst>
              <a:ext uri="{FF2B5EF4-FFF2-40B4-BE49-F238E27FC236}">
                <a16:creationId xmlns:a16="http://schemas.microsoft.com/office/drawing/2014/main" id="{E8FE20B1-B115-8FE0-52F8-EE974594945D}"/>
              </a:ext>
            </a:extLst>
          </p:cNvPr>
          <p:cNvSpPr txBox="1">
            <a:spLocks/>
          </p:cNvSpPr>
          <p:nvPr/>
        </p:nvSpPr>
        <p:spPr>
          <a:xfrm>
            <a:off x="657997" y="5544001"/>
            <a:ext cx="10515600" cy="719138"/>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Palatino Linotype" panose="02040502050505030304" pitchFamily="18" charset="0"/>
              </a:rPr>
              <a:t>Section 4. The publication process:</a:t>
            </a:r>
          </a:p>
          <a:p>
            <a:r>
              <a:rPr lang="en-US" sz="3600" dirty="0">
                <a:latin typeface="Palatino Linotype" panose="02040502050505030304" pitchFamily="18" charset="0"/>
              </a:rPr>
              <a:t>You have referee reports. Now what?</a:t>
            </a:r>
          </a:p>
        </p:txBody>
      </p:sp>
    </p:spTree>
    <p:extLst>
      <p:ext uri="{BB962C8B-B14F-4D97-AF65-F5344CB8AC3E}">
        <p14:creationId xmlns:p14="http://schemas.microsoft.com/office/powerpoint/2010/main" val="3666786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AB0899F-92CC-4F03-AE99-375B13846225}" vid="{E3288AC6-8055-4991-B73C-87F3D2DE19A8}"/>
    </a:ext>
  </a:extLst>
</a:theme>
</file>

<file path=docProps/app.xml><?xml version="1.0" encoding="utf-8"?>
<Properties xmlns="http://schemas.openxmlformats.org/officeDocument/2006/extended-properties" xmlns:vt="http://schemas.openxmlformats.org/officeDocument/2006/docPropsVTypes">
  <Template>PP Template</Template>
  <TotalTime>16996</TotalTime>
  <Words>2305</Words>
  <Application>Microsoft Office PowerPoint</Application>
  <PresentationFormat>Widescreen</PresentationFormat>
  <Paragraphs>199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Garamond</vt:lpstr>
      <vt:lpstr>Palatino Linotype</vt:lpstr>
      <vt:lpstr>Times New Roman</vt:lpstr>
      <vt:lpstr>Office Theme</vt:lpstr>
      <vt:lpstr>PowerPoint Presentation</vt:lpstr>
      <vt:lpstr>The Publication Process</vt:lpstr>
      <vt:lpstr>The Publication Process</vt:lpstr>
      <vt:lpstr>The Publication Process</vt:lpstr>
      <vt:lpstr>The Publication Process</vt:lpstr>
      <vt:lpstr>The Publication Process</vt:lpstr>
      <vt:lpstr>The Publication Process</vt:lpstr>
      <vt:lpstr>Short break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Short break/Q&amp;A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Anderson, Mark</dc:creator>
  <cp:lastModifiedBy>Anderson, Mark</cp:lastModifiedBy>
  <cp:revision>77</cp:revision>
  <dcterms:created xsi:type="dcterms:W3CDTF">2022-07-20T20:22:44Z</dcterms:created>
  <dcterms:modified xsi:type="dcterms:W3CDTF">2024-10-31T20:50:10Z</dcterms:modified>
</cp:coreProperties>
</file>