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wm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16632"/>
            <a:ext cx="272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049" y="903888"/>
            <a:ext cx="272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удельное сопротивление:</a:t>
            </a:r>
            <a:endParaRPr lang="ru-RU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001706"/>
              </p:ext>
            </p:extLst>
          </p:nvPr>
        </p:nvGraphicFramePr>
        <p:xfrm>
          <a:off x="4607272" y="764704"/>
          <a:ext cx="241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2412720" imgH="647640" progId="Equation.DSMT4">
                  <p:embed/>
                </p:oleObj>
              </mc:Choice>
              <mc:Fallback>
                <p:oleObj name="Equation" r:id="rId4" imgW="24127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7272" y="764704"/>
                        <a:ext cx="24130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" y="1705303"/>
            <a:ext cx="340614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58" y="1547283"/>
            <a:ext cx="1800200" cy="139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06" y="1705303"/>
            <a:ext cx="1533333" cy="1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26" y="1770216"/>
            <a:ext cx="1560000" cy="11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" y="3404726"/>
            <a:ext cx="3954780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27" y="3276709"/>
            <a:ext cx="2074545" cy="10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66" y="3204701"/>
            <a:ext cx="1525714" cy="11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" y="4662563"/>
            <a:ext cx="219456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293" y="4437112"/>
            <a:ext cx="4154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accent2"/>
                </a:solidFill>
              </a:rPr>
              <a:t>металлические проводники:</a:t>
            </a:r>
          </a:p>
          <a:p>
            <a:r>
              <a:rPr lang="ru-RU" sz="2000" b="1" dirty="0" smtClean="0">
                <a:solidFill>
                  <a:schemeClr val="accent2"/>
                </a:solidFill>
              </a:rPr>
              <a:t>          </a:t>
            </a:r>
            <a:r>
              <a:rPr lang="ru-RU" sz="2000" dirty="0" smtClean="0">
                <a:solidFill>
                  <a:srgbClr val="7030A0"/>
                </a:solidFill>
              </a:rPr>
              <a:t>с ростом температуры</a:t>
            </a:r>
          </a:p>
          <a:p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 smtClean="0">
                <a:solidFill>
                  <a:srgbClr val="7030A0"/>
                </a:solidFill>
              </a:rPr>
              <a:t>         сопротивление увеличивается</a:t>
            </a:r>
            <a:endParaRPr lang="ru-RU" sz="2000" dirty="0">
              <a:solidFill>
                <a:schemeClr val="accent2"/>
              </a:solidFill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3" y="6094432"/>
            <a:ext cx="369189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74935" y="5493457"/>
            <a:ext cx="21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err="1" smtClean="0">
                <a:solidFill>
                  <a:schemeClr val="accent2"/>
                </a:solidFill>
              </a:rPr>
              <a:t>терморезрсторы</a:t>
            </a:r>
            <a:r>
              <a:rPr lang="ru-RU" sz="2000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ru-RU" sz="2000" dirty="0" smtClean="0">
                <a:solidFill>
                  <a:srgbClr val="7030A0"/>
                </a:solidFill>
              </a:rPr>
              <a:t>          </a:t>
            </a:r>
            <a:endParaRPr lang="ru-RU" sz="2000" dirty="0">
              <a:solidFill>
                <a:schemeClr val="accent2"/>
              </a:solidFill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53" y="5969178"/>
            <a:ext cx="1146810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11" y="5645543"/>
            <a:ext cx="1253333" cy="82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33" y="5650312"/>
            <a:ext cx="1204762" cy="10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6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7" y="1502296"/>
            <a:ext cx="70278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7479"/>
            <a:ext cx="67421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3" y="836712"/>
            <a:ext cx="38004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36712"/>
            <a:ext cx="4143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3" y="2420888"/>
            <a:ext cx="8513763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13226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18" y="5808488"/>
            <a:ext cx="435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4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2785715" cy="179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" y="2060848"/>
            <a:ext cx="3895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9" y="3375273"/>
            <a:ext cx="3381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639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" y="5372447"/>
            <a:ext cx="3324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" y="2060848"/>
            <a:ext cx="4838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9" y="2532509"/>
            <a:ext cx="458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1" y="5946601"/>
            <a:ext cx="41243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1047"/>
            <a:ext cx="4114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44" y="692696"/>
            <a:ext cx="3580953" cy="7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97" y="645173"/>
            <a:ext cx="1657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81" y="1401267"/>
            <a:ext cx="3267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20366"/>
            <a:ext cx="2759236" cy="146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6420" y="3089399"/>
            <a:ext cx="33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Эффект  Мейсснера:</a:t>
            </a:r>
          </a:p>
          <a:p>
            <a:r>
              <a:rPr lang="ru-RU" dirty="0" smtClean="0"/>
              <a:t>выталкивание  магнитного  поля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57724" y="5017352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80000"/>
                </a:solidFill>
              </a:rPr>
              <a:t>Применения  сверхпроводимости:</a:t>
            </a:r>
          </a:p>
          <a:p>
            <a:r>
              <a:rPr lang="ru-RU" b="1" dirty="0" smtClean="0">
                <a:solidFill>
                  <a:srgbClr val="C80000"/>
                </a:solidFill>
              </a:rPr>
              <a:t>1.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Передача  электроэнергии  без  потерь.</a:t>
            </a:r>
            <a:endParaRPr lang="ru-RU" dirty="0" smtClean="0">
              <a:solidFill>
                <a:srgbClr val="C80000"/>
              </a:solidFill>
            </a:endParaRPr>
          </a:p>
          <a:p>
            <a:r>
              <a:rPr lang="ru-RU" b="1" dirty="0" smtClean="0">
                <a:solidFill>
                  <a:srgbClr val="C80000"/>
                </a:solidFill>
              </a:rPr>
              <a:t>2.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Магнитная  левитация.</a:t>
            </a:r>
            <a:endParaRPr lang="ru-RU" b="1" dirty="0" smtClean="0">
              <a:solidFill>
                <a:srgbClr val="C80000"/>
              </a:solidFill>
            </a:endParaRPr>
          </a:p>
          <a:p>
            <a:r>
              <a:rPr lang="ru-RU" b="1" dirty="0" smtClean="0">
                <a:solidFill>
                  <a:srgbClr val="C80000"/>
                </a:solidFill>
              </a:rPr>
              <a:t>3.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Точные  измерения:</a:t>
            </a: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           биотоки мозга (дистанционно)</a:t>
            </a: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          подводные  лодки  с  орбиты</a:t>
            </a:r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45" y="3792443"/>
            <a:ext cx="3140001" cy="11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6" y="3375273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1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64046"/>
            <a:ext cx="3648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764704"/>
            <a:ext cx="3627083" cy="62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dirty="0" smtClean="0"/>
              <a:t>Электроны  в  проводнике</a:t>
            </a:r>
          </a:p>
          <a:p>
            <a:pPr>
              <a:lnSpc>
                <a:spcPts val="2000"/>
              </a:lnSpc>
            </a:pPr>
            <a:r>
              <a:rPr lang="ru-RU" dirty="0"/>
              <a:t> </a:t>
            </a:r>
            <a:r>
              <a:rPr lang="ru-RU" dirty="0" smtClean="0"/>
              <a:t>    могут  иметь </a:t>
            </a:r>
            <a:r>
              <a:rPr lang="ru-RU" sz="2400" b="1" dirty="0" smtClean="0"/>
              <a:t>любую</a:t>
            </a:r>
            <a:r>
              <a:rPr lang="ru-RU" dirty="0" smtClean="0"/>
              <a:t>  энергию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2055" y="1484784"/>
            <a:ext cx="4329134" cy="878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Электроны  в  полупроводнике</a:t>
            </a:r>
          </a:p>
          <a:p>
            <a:pPr>
              <a:lnSpc>
                <a:spcPts val="2000"/>
              </a:lnSpc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   не  могут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иметь энергию  в  диапазоне</a:t>
            </a:r>
          </a:p>
          <a:p>
            <a:pPr>
              <a:lnSpc>
                <a:spcPts val="2000"/>
              </a:lnSpc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запрещённой  зоны</a:t>
            </a:r>
            <a:endParaRPr lang="ru-RU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2648669"/>
            <a:ext cx="29241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42" y="764704"/>
            <a:ext cx="3924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67" y="1745779"/>
            <a:ext cx="4410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40" y="3284984"/>
            <a:ext cx="4476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73571"/>
            <a:ext cx="5267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92696"/>
            <a:ext cx="2266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6" y="2503077"/>
            <a:ext cx="2466975" cy="141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118386"/>
            <a:ext cx="3073718" cy="16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46237"/>
            <a:ext cx="2209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68896"/>
            <a:ext cx="349758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17" y="2901382"/>
            <a:ext cx="2838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37" y="3068960"/>
            <a:ext cx="1973580" cy="21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82" y="3068960"/>
            <a:ext cx="2000250" cy="2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49280"/>
            <a:ext cx="1362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95" y="5356529"/>
            <a:ext cx="2100263" cy="142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04" y="5356529"/>
            <a:ext cx="2113598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74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51</cp:revision>
  <dcterms:modified xsi:type="dcterms:W3CDTF">2018-09-18T17:10:25Z</dcterms:modified>
</cp:coreProperties>
</file>