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59" r:id="rId5"/>
    <p:sldId id="264" r:id="rId6"/>
    <p:sldId id="265" r:id="rId7"/>
    <p:sldId id="296" r:id="rId8"/>
    <p:sldId id="272" r:id="rId9"/>
    <p:sldId id="297" r:id="rId10"/>
    <p:sldId id="267" r:id="rId11"/>
    <p:sldId id="273" r:id="rId12"/>
    <p:sldId id="270" r:id="rId13"/>
    <p:sldId id="289" r:id="rId14"/>
    <p:sldId id="268" r:id="rId15"/>
    <p:sldId id="269" r:id="rId16"/>
    <p:sldId id="291" r:id="rId17"/>
    <p:sldId id="290" r:id="rId18"/>
    <p:sldId id="271" r:id="rId19"/>
    <p:sldId id="274" r:id="rId20"/>
    <p:sldId id="275" r:id="rId21"/>
    <p:sldId id="276" r:id="rId22"/>
    <p:sldId id="279" r:id="rId23"/>
    <p:sldId id="280" r:id="rId24"/>
    <p:sldId id="278" r:id="rId25"/>
    <p:sldId id="281" r:id="rId26"/>
    <p:sldId id="284" r:id="rId27"/>
    <p:sldId id="283" r:id="rId28"/>
    <p:sldId id="285" r:id="rId29"/>
    <p:sldId id="286" r:id="rId30"/>
    <p:sldId id="287" r:id="rId31"/>
    <p:sldId id="288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C186-BA76-44A6-AEF0-A52FEF08ED86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Challenge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Miya</a:t>
            </a:r>
          </a:p>
          <a:p>
            <a:r>
              <a:rPr lang="en-US" dirty="0" smtClean="0"/>
              <a:t>12/24/2016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Volume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</a:t>
            </a:r>
            <a:r>
              <a:rPr lang="en-US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 + hour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Social network </a:t>
            </a:r>
            <a:r>
              <a:rPr lang="en-US" dirty="0" smtClean="0"/>
              <a:t>analysis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Raw data used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901"/>
            <a:ext cx="9789004" cy="3757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4762" y="1690688"/>
            <a:ext cx="232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Rolling average of 3 months’ trip count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18822" y="1803845"/>
            <a:ext cx="5736204" cy="4066730"/>
            <a:chOff x="2023839" y="1734484"/>
            <a:chExt cx="5736204" cy="40667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39" y="1888373"/>
              <a:ext cx="5736204" cy="39128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023839" y="1734484"/>
              <a:ext cx="609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1M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8822" y="1553034"/>
            <a:ext cx="160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verage trip count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7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altLang="zh-CN" dirty="0" smtClean="0"/>
              <a:t>—— Day of week &amp; Hour</a:t>
            </a:r>
            <a:endParaRPr lang="en-US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9" y="2361173"/>
            <a:ext cx="6147116" cy="1816193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1"/>
          <a:stretch/>
        </p:blipFill>
        <p:spPr>
          <a:xfrm>
            <a:off x="879712" y="4133460"/>
            <a:ext cx="6159817" cy="184115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553730" y="2458248"/>
            <a:ext cx="16475" cy="34187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97922" y="2060020"/>
            <a:ext cx="16845" cy="35958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46981" y="6004850"/>
            <a:ext cx="6338335" cy="323166"/>
            <a:chOff x="646981" y="5576481"/>
            <a:chExt cx="6338335" cy="323166"/>
          </a:xfrm>
        </p:grpSpPr>
        <p:sp>
          <p:nvSpPr>
            <p:cNvPr id="10" name="TextBox 9"/>
            <p:cNvSpPr txBox="1"/>
            <p:nvPr/>
          </p:nvSpPr>
          <p:spPr>
            <a:xfrm>
              <a:off x="646981" y="5576482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6594" y="5576481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5045" y="5576482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 PM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8200" y="2245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100K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200" y="1558880"/>
            <a:ext cx="47408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9139" y="1982442"/>
            <a:ext cx="1327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Ride Count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40740" y="3027782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6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2454876"/>
            <a:ext cx="5211517" cy="3715265"/>
            <a:chOff x="1011853" y="1593891"/>
            <a:chExt cx="4475762" cy="3009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7" b="7949"/>
            <a:stretch/>
          </p:blipFill>
          <p:spPr>
            <a:xfrm>
              <a:off x="1011853" y="1593891"/>
              <a:ext cx="3337198" cy="30093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5283"/>
            <a:stretch/>
          </p:blipFill>
          <p:spPr>
            <a:xfrm>
              <a:off x="4233428" y="1750607"/>
              <a:ext cx="1254187" cy="72324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838200" y="1558880"/>
            <a:ext cx="47408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4592" y="2141288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34870" y="614408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663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 Cont’d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2463117"/>
            <a:ext cx="5831552" cy="3682313"/>
            <a:chOff x="5734371" y="1561282"/>
            <a:chExt cx="4697275" cy="29255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8659"/>
            <a:stretch/>
          </p:blipFill>
          <p:spPr>
            <a:xfrm>
              <a:off x="5734371" y="1561282"/>
              <a:ext cx="3264277" cy="29255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9786" b="24107"/>
            <a:stretch/>
          </p:blipFill>
          <p:spPr>
            <a:xfrm>
              <a:off x="8895288" y="1690688"/>
              <a:ext cx="1536358" cy="52360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38200" y="1558880"/>
            <a:ext cx="47408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4592" y="2141288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734870" y="614408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3177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Weather &amp; Hour Cont’d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7011" y="2331309"/>
            <a:ext cx="5134232" cy="3863546"/>
            <a:chOff x="1296347" y="1787608"/>
            <a:chExt cx="5425729" cy="41189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2" b="7421"/>
            <a:stretch/>
          </p:blipFill>
          <p:spPr>
            <a:xfrm>
              <a:off x="1296347" y="1787608"/>
              <a:ext cx="4774939" cy="411891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1208" y="2042985"/>
              <a:ext cx="1290868" cy="48877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838199" y="1576772"/>
            <a:ext cx="47408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8480" y="2008144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97404" y="621956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0332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0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Help Green taxi driver in NYC </a:t>
            </a:r>
            <a:r>
              <a:rPr lang="en-US" dirty="0"/>
              <a:t>understand key trends and optimize their revenue </a:t>
            </a:r>
            <a:r>
              <a:rPr lang="en-US" dirty="0" smtClean="0"/>
              <a:t>potential through a journey of exhaustive exploratory analysis and attempted predictive modeling on a dataset of all historical green </a:t>
            </a:r>
            <a:r>
              <a:rPr lang="en-US" dirty="0"/>
              <a:t>taxi trip records </a:t>
            </a:r>
            <a:r>
              <a:rPr lang="en-US" dirty="0" smtClean="0"/>
              <a:t>(from August, 2013 through June, 2016).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Efficiency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* Money earned per ride</a:t>
            </a:r>
            <a:r>
              <a:rPr lang="en-US" sz="2400" dirty="0"/>
              <a:t> </a:t>
            </a:r>
            <a:r>
              <a:rPr lang="en-US" sz="2400" dirty="0" smtClean="0"/>
              <a:t>per minute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Calculate </a:t>
            </a:r>
            <a:r>
              <a:rPr lang="en-US" dirty="0"/>
              <a:t>“Efficiency” (Fare amount divided by ride time in </a:t>
            </a:r>
            <a:r>
              <a:rPr lang="en-US" dirty="0" smtClean="0"/>
              <a:t>minutes)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Density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Efficiency Prediction (Classify a trip as “efficient” or “inefficient”) </a:t>
            </a: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Clean sample data used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2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9433" y="2133642"/>
            <a:ext cx="8908157" cy="4283634"/>
            <a:chOff x="1727887" y="1367522"/>
            <a:chExt cx="8908157" cy="42836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1"/>
            <a:stretch/>
          </p:blipFill>
          <p:spPr>
            <a:xfrm>
              <a:off x="1727887" y="1803681"/>
              <a:ext cx="8908157" cy="384747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27887" y="1367522"/>
              <a:ext cx="993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Earning</a:t>
              </a:r>
            </a:p>
            <a:p>
              <a:r>
                <a:rPr 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 ride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19433" y="1589351"/>
            <a:ext cx="47408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3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" y="2155912"/>
            <a:ext cx="6154406" cy="40909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5403"/>
              </p:ext>
            </p:extLst>
          </p:nvPr>
        </p:nvGraphicFramePr>
        <p:xfrm>
          <a:off x="7586704" y="2358997"/>
          <a:ext cx="3108413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71591"/>
                <a:gridCol w="11368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1.266382</a:t>
                      </a:r>
                      <a:endParaRPr 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0.610673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1.000255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1.069418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1.159154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1.304348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89849" y="6177572"/>
            <a:ext cx="20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Earning per minute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433" y="1589351"/>
            <a:ext cx="474083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08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Randomly sample 1% from cleaned dataset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Label generate: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Efficiency over average labeled as “Good”, otherwise “Low”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preparation: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Holiday, Passenger number, Rate Code ID, Store and </a:t>
            </a:r>
            <a:r>
              <a:rPr lang="en-US" dirty="0" err="1" smtClean="0"/>
              <a:t>fwd</a:t>
            </a:r>
            <a:r>
              <a:rPr lang="en-US" dirty="0" smtClean="0"/>
              <a:t> flag, Trip distance, Trip type, Pick up hour, month, day of week, temperature, weather, wind bearing, wind speed and visibility.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 Forest VS Gradient Boost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9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Accuracy (after cross validation):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Top three important features: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Accuracy is good enough on the whole. However, the model may suffer under-fitting and is unstable when trip distance is unknown. More features are needed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27483"/>
              </p:ext>
            </p:extLst>
          </p:nvPr>
        </p:nvGraphicFramePr>
        <p:xfrm>
          <a:off x="1784864" y="2589655"/>
          <a:ext cx="8128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659099"/>
              </p:ext>
            </p:extLst>
          </p:nvPr>
        </p:nvGraphicFramePr>
        <p:xfrm>
          <a:off x="1779552" y="3907178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Variance Explained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 Speed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62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15778" y="1366449"/>
            <a:ext cx="10042743" cy="5080646"/>
            <a:chOff x="706395" y="1268627"/>
            <a:chExt cx="10042743" cy="5080646"/>
          </a:xfrm>
        </p:grpSpPr>
        <p:grpSp>
          <p:nvGrpSpPr>
            <p:cNvPr id="12" name="Group 11"/>
            <p:cNvGrpSpPr/>
            <p:nvPr/>
          </p:nvGrpSpPr>
          <p:grpSpPr>
            <a:xfrm>
              <a:off x="706395" y="1268627"/>
              <a:ext cx="10042743" cy="5080646"/>
              <a:chOff x="838200" y="1120346"/>
              <a:chExt cx="10042743" cy="508064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8292" y="1120346"/>
                <a:ext cx="6939892" cy="5036521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/>
              <p:nvPr/>
            </p:nvCxnSpPr>
            <p:spPr>
              <a:xfrm flipV="1">
                <a:off x="2262723" y="1472434"/>
                <a:ext cx="10920" cy="472855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62723" y="6165817"/>
                <a:ext cx="7548542" cy="2299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9471941" y="5435965"/>
                <a:ext cx="14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Trip Distance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00" y="1699638"/>
                <a:ext cx="146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Wind speed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430628" y="1567473"/>
              <a:ext cx="1530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Efficiency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25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838200" y="1442292"/>
            <a:ext cx="10174062" cy="4788841"/>
            <a:chOff x="937054" y="1417578"/>
            <a:chExt cx="10174062" cy="4788841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61577" y="1447720"/>
              <a:ext cx="10920" cy="472855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937054" y="1417578"/>
              <a:ext cx="10174062" cy="4788841"/>
              <a:chOff x="979970" y="1447718"/>
              <a:chExt cx="10174062" cy="478884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2372497" y="6190654"/>
                <a:ext cx="7685903" cy="45905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9" b="7270"/>
              <a:stretch/>
            </p:blipFill>
            <p:spPr>
              <a:xfrm>
                <a:off x="2446305" y="1447718"/>
                <a:ext cx="7224917" cy="472856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9745030" y="5750030"/>
                <a:ext cx="1409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Trip Distance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79970" y="1705064"/>
                <a:ext cx="146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Temperature</a:t>
                </a:r>
                <a:endPara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10947" y="3016251"/>
                <a:ext cx="1409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Efficiency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30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Higher passenger </a:t>
            </a:r>
            <a:r>
              <a:rPr lang="en-US" sz="3400" dirty="0" smtClean="0"/>
              <a:t>VOLUMNE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Better ridership </a:t>
            </a:r>
            <a:r>
              <a:rPr lang="en-US" sz="3400" dirty="0" smtClean="0"/>
              <a:t>EFFICIENCY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More </a:t>
            </a:r>
            <a:r>
              <a:rPr lang="en-US" sz="3400" dirty="0" smtClean="0"/>
              <a:t>TIP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Tip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43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Drop all records before February 2015.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Hour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Rate Code </a:t>
            </a:r>
            <a:r>
              <a:rPr lang="en-US" dirty="0" smtClean="0"/>
              <a:t>ID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Clean 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8200" y="2217915"/>
            <a:ext cx="6438827" cy="4061528"/>
            <a:chOff x="645713" y="1781253"/>
            <a:chExt cx="6438827" cy="4061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89" y="1820511"/>
              <a:ext cx="5924051" cy="40222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5713" y="1781253"/>
              <a:ext cx="10295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Rides with/without tip ratio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414054" y="1875354"/>
            <a:ext cx="3748217" cy="2545492"/>
            <a:chOff x="7084540" y="955589"/>
            <a:chExt cx="3748217" cy="2545492"/>
          </a:xfrm>
        </p:grpSpPr>
        <p:grpSp>
          <p:nvGrpSpPr>
            <p:cNvPr id="12" name="Group 11"/>
            <p:cNvGrpSpPr/>
            <p:nvPr/>
          </p:nvGrpSpPr>
          <p:grpSpPr>
            <a:xfrm>
              <a:off x="7084540" y="955589"/>
              <a:ext cx="3748217" cy="2545492"/>
              <a:chOff x="7084540" y="955589"/>
              <a:chExt cx="3748217" cy="25454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551" y="1272468"/>
                <a:ext cx="3184194" cy="2137996"/>
              </a:xfrm>
              <a:prstGeom prst="rect">
                <a:avLst/>
              </a:prstGeom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7084540" y="955589"/>
                <a:ext cx="3748217" cy="2545492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94116" y="998273"/>
              <a:ext cx="138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Percentage of daily rides paid by credit card/cash</a:t>
              </a: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89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206856"/>
            <a:ext cx="6793026" cy="3436062"/>
            <a:chOff x="1172225" y="1976197"/>
            <a:chExt cx="6793026" cy="34360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069" y="2073294"/>
              <a:ext cx="6276182" cy="33389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72225" y="3485513"/>
              <a:ext cx="640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accent2"/>
                  </a:solidFill>
                </a:rPr>
                <a:t>22%</a:t>
              </a:r>
              <a:endParaRPr lang="en-US" sz="15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2225" y="197619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tip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2225" y="2202264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72225" y="4760112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worse on Friday and Saturday.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15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2239177"/>
            <a:ext cx="6308436" cy="3965804"/>
            <a:chOff x="627822" y="2230939"/>
            <a:chExt cx="6308436" cy="39658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0" r="1" b="9085"/>
            <a:stretch/>
          </p:blipFill>
          <p:spPr>
            <a:xfrm>
              <a:off x="1416908" y="2230939"/>
              <a:ext cx="5519350" cy="364263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52149" y="587357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10599" y="586443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Noon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7965" y="586900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3624" y="5864435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PM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7824" y="3064475"/>
              <a:ext cx="924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823" y="554107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824" y="476142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22" y="229312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199" y="2077594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tip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3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4"/>
          <a:stretch/>
        </p:blipFill>
        <p:spPr>
          <a:xfrm>
            <a:off x="838199" y="2337906"/>
            <a:ext cx="8376397" cy="35191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47352" y="2176323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tip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Build data collection pipeline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Load the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validation/cleaning/transformation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Exploratory data analysis/social network analysis/predictive modeling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r>
              <a:rPr lang="en-US" i="1" dirty="0"/>
              <a:t>(Python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crawling pipeline including: </a:t>
            </a:r>
            <a:endParaRPr lang="en-US" i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Fetch data about ridership, weather, federal holiday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Transform features (e.g. “pick up time &amp; drop off time” to ride time; “date” to year, month, day of week and hour , “longitude/latitude” to zip code, etc.)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Build a relational database (</a:t>
            </a:r>
            <a:r>
              <a:rPr lang="en-US" dirty="0" err="1"/>
              <a:t>S</a:t>
            </a:r>
            <a:r>
              <a:rPr lang="en-US" dirty="0" err="1" smtClean="0"/>
              <a:t>qlite</a:t>
            </a:r>
            <a:r>
              <a:rPr lang="en-US" dirty="0" smtClean="0"/>
              <a:t>) with tables to hold all the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a raw data of 6 gigabytes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3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Integration (weather data with 29,999 rows and ridership data with 45,299,607 rows)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Validation (data type, missing value, anomaly detection etc.)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loud noise: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Tax, fare, tolls, trip distance etc. being negative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Tip being hundreds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Ride time being 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Passenger number over 5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hidden noise: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Cab speed being either over 25mph (speed limit in NYC) or under 10 mph in the city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Fare per minute less than $0.5 or over $30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Tip percentage over 100%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… …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2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throwing away all polluted records, 8,314,112 (roughly one fifth) would remain.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METHODOLODY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Generate summary statistics with Spark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Visualize with Jupyter Notebook/Pivot table/Tableau/R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Develop insights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Words>754</Words>
  <Application>Microsoft Office PowerPoint</Application>
  <PresentationFormat>Widescreen</PresentationFormat>
  <Paragraphs>173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Courier New</vt:lpstr>
      <vt:lpstr>Wingdings</vt:lpstr>
      <vt:lpstr>Office Theme</vt:lpstr>
      <vt:lpstr>Data Challenge Assessment</vt:lpstr>
      <vt:lpstr>EXECUTIVE SUMMARY</vt:lpstr>
      <vt:lpstr>PowerPoint Presentation</vt:lpstr>
      <vt:lpstr>ANALYSIS ROADMAP</vt:lpstr>
      <vt:lpstr>DATA COLLECTION (Python)</vt:lpstr>
      <vt:lpstr>LOAD DATA (Spark)</vt:lpstr>
      <vt:lpstr>LOAD DATA (Spark) Cont’d</vt:lpstr>
      <vt:lpstr>METHODOLODY</vt:lpstr>
      <vt:lpstr>ANALYSIS</vt:lpstr>
      <vt:lpstr>I. Volume</vt:lpstr>
      <vt:lpstr>Overview</vt:lpstr>
      <vt:lpstr>Trend</vt:lpstr>
      <vt:lpstr>Segmentation —— Day of week</vt:lpstr>
      <vt:lpstr>Segmentation —— Day of week &amp; Hour</vt:lpstr>
      <vt:lpstr>Segmentation —— Weather &amp; Hour</vt:lpstr>
      <vt:lpstr>Segmentation —— Weather &amp; Hour Cont’d</vt:lpstr>
      <vt:lpstr>Segmentation —— Weather &amp; Hour Cont’d</vt:lpstr>
      <vt:lpstr>Network Analysis</vt:lpstr>
      <vt:lpstr>Recommendation</vt:lpstr>
      <vt:lpstr>II. Efficiency * Money earned per ride per minute</vt:lpstr>
      <vt:lpstr>Overview</vt:lpstr>
      <vt:lpstr>Trend</vt:lpstr>
      <vt:lpstr>Density</vt:lpstr>
      <vt:lpstr>Prediction</vt:lpstr>
      <vt:lpstr>Prediction Cont’d</vt:lpstr>
      <vt:lpstr>Prediction Cont’d</vt:lpstr>
      <vt:lpstr>Prediction Cont’d</vt:lpstr>
      <vt:lpstr>Conclusion</vt:lpstr>
      <vt:lpstr>Recommendation</vt:lpstr>
      <vt:lpstr>III. Tip</vt:lpstr>
      <vt:lpstr>Overview</vt:lpstr>
      <vt:lpstr>Trend</vt:lpstr>
      <vt:lpstr>Segmentation —— Day of week</vt:lpstr>
      <vt:lpstr>Segmentation —— Hour</vt:lpstr>
      <vt:lpstr>Segmentation —— Weather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Assessment</dc:title>
  <dc:creator>Miya WANG</dc:creator>
  <cp:lastModifiedBy>Miya WANG</cp:lastModifiedBy>
  <cp:revision>62</cp:revision>
  <dcterms:created xsi:type="dcterms:W3CDTF">2016-12-24T20:50:18Z</dcterms:created>
  <dcterms:modified xsi:type="dcterms:W3CDTF">2016-12-26T05:36:41Z</dcterms:modified>
</cp:coreProperties>
</file>