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6" r:id="rId4"/>
    <p:sldId id="259" r:id="rId5"/>
    <p:sldId id="264" r:id="rId6"/>
    <p:sldId id="265" r:id="rId7"/>
    <p:sldId id="296" r:id="rId8"/>
    <p:sldId id="272" r:id="rId9"/>
    <p:sldId id="297" r:id="rId10"/>
    <p:sldId id="267" r:id="rId11"/>
    <p:sldId id="273" r:id="rId12"/>
    <p:sldId id="270" r:id="rId13"/>
    <p:sldId id="289" r:id="rId14"/>
    <p:sldId id="268" r:id="rId15"/>
    <p:sldId id="269" r:id="rId16"/>
    <p:sldId id="291" r:id="rId17"/>
    <p:sldId id="271" r:id="rId18"/>
    <p:sldId id="299" r:id="rId19"/>
    <p:sldId id="274" r:id="rId20"/>
    <p:sldId id="275" r:id="rId21"/>
    <p:sldId id="276" r:id="rId22"/>
    <p:sldId id="298" r:id="rId23"/>
    <p:sldId id="280" r:id="rId24"/>
    <p:sldId id="278" r:id="rId25"/>
    <p:sldId id="281" r:id="rId26"/>
    <p:sldId id="284" r:id="rId27"/>
    <p:sldId id="283" r:id="rId28"/>
    <p:sldId id="286" r:id="rId29"/>
    <p:sldId id="287" r:id="rId30"/>
    <p:sldId id="288" r:id="rId31"/>
    <p:sldId id="292" r:id="rId32"/>
    <p:sldId id="293" r:id="rId33"/>
    <p:sldId id="294" r:id="rId34"/>
    <p:sldId id="295" r:id="rId35"/>
    <p:sldId id="300" r:id="rId36"/>
    <p:sldId id="301" r:id="rId37"/>
    <p:sldId id="30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6D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5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8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6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Challenge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Miya</a:t>
            </a:r>
          </a:p>
          <a:p>
            <a:r>
              <a:rPr lang="en-US" dirty="0" smtClean="0"/>
              <a:t>12/24/2016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5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Volume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5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Trend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Segmentation: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Day of week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Day of week + hour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Weather + hour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Holiday + </a:t>
            </a:r>
            <a:r>
              <a:rPr lang="en-US" dirty="0" smtClean="0"/>
              <a:t>hour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ZIP code/social network analysis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/>
              <a:t> Raw </a:t>
            </a:r>
            <a:r>
              <a:rPr lang="en-US" i="1" dirty="0" smtClean="0"/>
              <a:t>data used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3168" y="336590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95866" y="1968391"/>
            <a:ext cx="9022492" cy="3983675"/>
            <a:chOff x="527416" y="1387917"/>
            <a:chExt cx="9572567" cy="4685720"/>
          </a:xfrm>
        </p:grpSpPr>
        <p:grpSp>
          <p:nvGrpSpPr>
            <p:cNvPr id="3" name="Group 2"/>
            <p:cNvGrpSpPr/>
            <p:nvPr/>
          </p:nvGrpSpPr>
          <p:grpSpPr>
            <a:xfrm>
              <a:off x="838200" y="1387917"/>
              <a:ext cx="9261783" cy="3744259"/>
              <a:chOff x="838200" y="1690688"/>
              <a:chExt cx="9789004" cy="395596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888901"/>
                <a:ext cx="9789004" cy="375775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134762" y="1690688"/>
                <a:ext cx="23251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Rolling average of 3 months’ trip count</a:t>
                </a:r>
                <a:endPara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27416" y="5675952"/>
              <a:ext cx="9465475" cy="397685"/>
              <a:chOff x="634508" y="5536047"/>
              <a:chExt cx="9465475" cy="39768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4508" y="5536047"/>
                <a:ext cx="2281685" cy="39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Stage 1: Innovation 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75154" y="5536047"/>
                <a:ext cx="1948149" cy="39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Stage 2: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Growth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163511" y="5536047"/>
                <a:ext cx="1936472" cy="39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Stage 3: Maturity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66314" y="5132175"/>
              <a:ext cx="9333669" cy="313036"/>
              <a:chOff x="766314" y="5132175"/>
              <a:chExt cx="9333669" cy="54424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766314" y="5132176"/>
                <a:ext cx="1630897" cy="541727"/>
                <a:chOff x="634508" y="4934685"/>
                <a:chExt cx="3344560" cy="596257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634508" y="4934685"/>
                  <a:ext cx="3344560" cy="596257"/>
                  <a:chOff x="634508" y="4934685"/>
                  <a:chExt cx="3344560" cy="596257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634508" y="4934685"/>
                    <a:ext cx="0" cy="596257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634508" y="5530942"/>
                    <a:ext cx="3344560" cy="0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3979068" y="4934685"/>
                  <a:ext cx="0" cy="596257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035838" y="5134694"/>
                <a:ext cx="4320551" cy="541727"/>
                <a:chOff x="634508" y="4934685"/>
                <a:chExt cx="3344560" cy="59625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34508" y="4934685"/>
                  <a:ext cx="3344560" cy="596257"/>
                  <a:chOff x="634508" y="4934685"/>
                  <a:chExt cx="3344560" cy="596257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634508" y="4934685"/>
                    <a:ext cx="0" cy="596257"/>
                  </a:xfrm>
                  <a:prstGeom prst="line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634508" y="5530942"/>
                    <a:ext cx="3344560" cy="0"/>
                  </a:xfrm>
                  <a:prstGeom prst="line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3979068" y="4934685"/>
                  <a:ext cx="0" cy="59625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7854974" y="5132175"/>
                <a:ext cx="2245009" cy="541727"/>
                <a:chOff x="634508" y="4934685"/>
                <a:chExt cx="3344560" cy="596257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634508" y="4934685"/>
                  <a:ext cx="3344560" cy="596257"/>
                  <a:chOff x="634508" y="4934685"/>
                  <a:chExt cx="3344560" cy="596257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34508" y="4934685"/>
                    <a:ext cx="0" cy="596257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34508" y="5530942"/>
                    <a:ext cx="3344560" cy="0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3979068" y="4934685"/>
                  <a:ext cx="0" cy="596257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0" name="TextBox 39"/>
          <p:cNvSpPr txBox="1"/>
          <p:nvPr/>
        </p:nvSpPr>
        <p:spPr>
          <a:xfrm>
            <a:off x="6713843" y="6149467"/>
            <a:ext cx="519029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  <a:p>
            <a:pPr algn="r"/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Product life-cycle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theory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</a:rPr>
              <a:t>by Raymond Vernon 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5865" y="1535026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Green cab market has matured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16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Day of </a:t>
            </a:r>
            <a:r>
              <a:rPr lang="en-US" altLang="zh-CN" dirty="0" smtClean="0"/>
              <a:t>week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5865" y="1535026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L</a:t>
            </a:r>
            <a:r>
              <a:rPr lang="en-US" b="1" dirty="0" smtClean="0">
                <a:latin typeface="+mj-lt"/>
              </a:rPr>
              <a:t>argest </a:t>
            </a:r>
            <a:r>
              <a:rPr lang="en-US" b="1" dirty="0" smtClean="0">
                <a:latin typeface="+mj-lt"/>
              </a:rPr>
              <a:t>passenger volume on Friday</a:t>
            </a:r>
            <a:endParaRPr lang="en-US" b="1" dirty="0"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8200" y="2022590"/>
            <a:ext cx="5793869" cy="4317541"/>
            <a:chOff x="780535" y="2014353"/>
            <a:chExt cx="5793869" cy="4317541"/>
          </a:xfrm>
        </p:grpSpPr>
        <p:grpSp>
          <p:nvGrpSpPr>
            <p:cNvPr id="2" name="Group 1"/>
            <p:cNvGrpSpPr/>
            <p:nvPr/>
          </p:nvGrpSpPr>
          <p:grpSpPr>
            <a:xfrm>
              <a:off x="780535" y="2014353"/>
              <a:ext cx="5793869" cy="4317541"/>
              <a:chOff x="961157" y="1553034"/>
              <a:chExt cx="5793869" cy="43175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1157" y="1826928"/>
                <a:ext cx="5793869" cy="4043647"/>
                <a:chOff x="1966174" y="1757567"/>
                <a:chExt cx="5793869" cy="4043647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3839" y="1888373"/>
                  <a:ext cx="5736204" cy="3912841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1966174" y="1757567"/>
                  <a:ext cx="529281" cy="3231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 smtClean="0"/>
                    <a:t>1M</a:t>
                  </a:r>
                  <a:endParaRPr lang="en-US" sz="1500" b="1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1018822" y="1553034"/>
                <a:ext cx="1608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verage trip count</a:t>
                </a:r>
                <a:endPara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1642419" y="2449830"/>
              <a:ext cx="3176716" cy="9935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63417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</a:t>
            </a:r>
            <a:r>
              <a:rPr lang="en-US" altLang="zh-CN" dirty="0" smtClean="0"/>
              <a:t>—— Day of week &amp; Hour</a:t>
            </a:r>
            <a:endParaRPr lang="en-US" i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9" y="2352706"/>
            <a:ext cx="6147116" cy="1816193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1"/>
          <a:stretch/>
        </p:blipFill>
        <p:spPr>
          <a:xfrm>
            <a:off x="879712" y="4133460"/>
            <a:ext cx="6159817" cy="184115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46981" y="2208409"/>
            <a:ext cx="6061892" cy="4119607"/>
            <a:chOff x="646981" y="1780040"/>
            <a:chExt cx="6061892" cy="4119607"/>
          </a:xfrm>
        </p:grpSpPr>
        <p:sp>
          <p:nvSpPr>
            <p:cNvPr id="10" name="TextBox 9"/>
            <p:cNvSpPr txBox="1"/>
            <p:nvPr/>
          </p:nvSpPr>
          <p:spPr>
            <a:xfrm>
              <a:off x="646981" y="5576482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Midnight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7167" y="4095064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AM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08602" y="1780040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 PM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59139" y="1982442"/>
            <a:ext cx="1327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Ride Count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3817" y="3042735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7606" y="2416583"/>
            <a:ext cx="918125" cy="1001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224527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100K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74000" y="2072846"/>
            <a:ext cx="3143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CYCLICAL pattern </a:t>
            </a:r>
            <a:r>
              <a:rPr lang="en-US" sz="1400" b="1" dirty="0">
                <a:latin typeface="+mj-lt"/>
              </a:rPr>
              <a:t>for traffic flow: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3 pm Thursday till 8 pm </a:t>
            </a:r>
            <a:r>
              <a:rPr lang="en-US" sz="1400" b="1" dirty="0" smtClean="0">
                <a:latin typeface="+mj-lt"/>
              </a:rPr>
              <a:t>Saturday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peak </a:t>
            </a:r>
            <a:r>
              <a:rPr lang="en-US" sz="1400" b="1" dirty="0">
                <a:latin typeface="+mj-lt"/>
              </a:rPr>
              <a:t>at </a:t>
            </a:r>
            <a:r>
              <a:rPr lang="en-US" sz="1400" b="1" dirty="0" smtClean="0">
                <a:latin typeface="+mj-lt"/>
              </a:rPr>
              <a:t>Midnight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slow </a:t>
            </a:r>
            <a:r>
              <a:rPr lang="en-US" sz="1400" b="1" dirty="0">
                <a:latin typeface="+mj-lt"/>
              </a:rPr>
              <a:t>growth </a:t>
            </a:r>
            <a:r>
              <a:rPr lang="en-US" sz="1400" b="1" dirty="0" smtClean="0">
                <a:latin typeface="+mj-lt"/>
              </a:rPr>
              <a:t>since 6 am</a:t>
            </a:r>
            <a:endParaRPr lang="en-US" sz="1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8 pm Saturday to 3 pm next </a:t>
            </a:r>
            <a:r>
              <a:rPr lang="en-US" sz="1400" b="1" dirty="0" smtClean="0">
                <a:latin typeface="+mj-lt"/>
              </a:rPr>
              <a:t>Thursday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peak </a:t>
            </a:r>
            <a:r>
              <a:rPr lang="en-US" sz="1400" b="1" dirty="0">
                <a:latin typeface="+mj-lt"/>
              </a:rPr>
              <a:t>at 8 </a:t>
            </a:r>
            <a:r>
              <a:rPr lang="en-US" sz="1400" b="1" dirty="0" smtClean="0">
                <a:latin typeface="+mj-lt"/>
              </a:rPr>
              <a:t>pm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rapid </a:t>
            </a:r>
            <a:r>
              <a:rPr lang="en-US" sz="1400" b="1" dirty="0">
                <a:latin typeface="+mj-lt"/>
              </a:rPr>
              <a:t>increase from 6 </a:t>
            </a:r>
            <a:r>
              <a:rPr lang="en-US" sz="1400" b="1" dirty="0" smtClean="0">
                <a:latin typeface="+mj-lt"/>
              </a:rPr>
              <a:t>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6 </a:t>
            </a:r>
            <a:r>
              <a:rPr lang="en-US" sz="1400" b="1" dirty="0">
                <a:latin typeface="+mj-lt"/>
              </a:rPr>
              <a:t>am to 3 pm </a:t>
            </a:r>
            <a:r>
              <a:rPr lang="en-US" sz="1400" b="1" dirty="0" smtClean="0">
                <a:latin typeface="+mj-lt"/>
              </a:rPr>
              <a:t>from Sunday </a:t>
            </a:r>
            <a:r>
              <a:rPr lang="en-US" sz="1400" b="1" dirty="0">
                <a:latin typeface="+mj-lt"/>
              </a:rPr>
              <a:t>to </a:t>
            </a:r>
            <a:r>
              <a:rPr lang="en-US" sz="1400" b="1" dirty="0" smtClean="0">
                <a:latin typeface="+mj-lt"/>
              </a:rPr>
              <a:t>Thursday follows CONSTANT pattern.</a:t>
            </a:r>
          </a:p>
          <a:p>
            <a:endParaRPr lang="en-US" sz="14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Weekly PEAK: </a:t>
            </a:r>
            <a:r>
              <a:rPr lang="en-US" sz="1400" b="1" dirty="0">
                <a:latin typeface="+mj-lt"/>
              </a:rPr>
              <a:t>8 pm till midnight Thursday and Friday</a:t>
            </a:r>
            <a:r>
              <a:rPr lang="en-US" sz="1400" b="1" dirty="0" smtClean="0">
                <a:latin typeface="+mj-lt"/>
              </a:rPr>
              <a:t>.</a:t>
            </a:r>
          </a:p>
          <a:p>
            <a:endParaRPr lang="en-US" sz="10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Mini Rush-hour: 7 am till 11 am Sunday to Thursday.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969208" y="2419543"/>
            <a:ext cx="1079113" cy="2864264"/>
            <a:chOff x="6969208" y="2419543"/>
            <a:chExt cx="1079113" cy="2864264"/>
          </a:xfrm>
        </p:grpSpPr>
        <p:grpSp>
          <p:nvGrpSpPr>
            <p:cNvPr id="52" name="Group 51"/>
            <p:cNvGrpSpPr/>
            <p:nvPr/>
          </p:nvGrpSpPr>
          <p:grpSpPr>
            <a:xfrm>
              <a:off x="6969208" y="2419543"/>
              <a:ext cx="1073242" cy="1494999"/>
              <a:chOff x="6969208" y="2419543"/>
              <a:chExt cx="1073242" cy="149499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969208" y="2419543"/>
                <a:ext cx="1037517" cy="1494999"/>
                <a:chOff x="6969208" y="2419543"/>
                <a:chExt cx="1037517" cy="1494999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969208" y="2419543"/>
                  <a:ext cx="99328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b="1" dirty="0" err="1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Thur</a:t>
                  </a:r>
                  <a:endParaRPr lang="en-US" sz="15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985316" y="2888879"/>
                  <a:ext cx="99328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Wed</a:t>
                  </a:r>
                  <a:endParaRPr lang="en-US" sz="15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013445" y="3372460"/>
                  <a:ext cx="99328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Mon</a:t>
                  </a:r>
                  <a:endParaRPr lang="en-US" sz="15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6992506" y="3141063"/>
                  <a:ext cx="1006394" cy="773479"/>
                  <a:chOff x="6992506" y="3141063"/>
                  <a:chExt cx="1006394" cy="773479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005620" y="3591377"/>
                    <a:ext cx="99328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Sun</a:t>
                    </a:r>
                    <a:endParaRPr lang="en-US" sz="1500" b="1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992506" y="3141063"/>
                    <a:ext cx="99328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Tue</a:t>
                    </a:r>
                    <a:endParaRPr lang="en-US" sz="1500" b="1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40" name="Group 39"/>
              <p:cNvGrpSpPr/>
              <p:nvPr/>
            </p:nvGrpSpPr>
            <p:grpSpPr>
              <a:xfrm>
                <a:off x="7611762" y="2568435"/>
                <a:ext cx="430688" cy="1127190"/>
                <a:chOff x="7611762" y="2568435"/>
                <a:chExt cx="842580" cy="112719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611762" y="256843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8427308" y="2568435"/>
                  <a:ext cx="8238" cy="11271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630558" y="369562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7049170" y="4070205"/>
              <a:ext cx="999151" cy="1213602"/>
              <a:chOff x="7049170" y="4070205"/>
              <a:chExt cx="999151" cy="121360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055041" y="4070205"/>
                <a:ext cx="9932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Fri</a:t>
                </a:r>
                <a:endParaRPr lang="en-US" sz="15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049170" y="4960642"/>
                <a:ext cx="9932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Sat</a:t>
                </a:r>
                <a:endParaRPr lang="en-US" sz="15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530097" y="4204354"/>
                <a:ext cx="430688" cy="917871"/>
                <a:chOff x="7611762" y="2568435"/>
                <a:chExt cx="842580" cy="112719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7611762" y="256843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8427308" y="2568435"/>
                  <a:ext cx="8238" cy="11271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630558" y="369562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2802494" y="289627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08602" y="3989362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PM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31639" y="5976551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Midnight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0119" y="5317707"/>
            <a:ext cx="762282" cy="5008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5865" y="1535026"/>
            <a:ext cx="47408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Most passenger volume on Friday</a:t>
            </a:r>
            <a:endParaRPr lang="en-US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143336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 smtClean="0"/>
              <a:t>—— Weather &amp; Hour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558880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</a:t>
            </a:r>
            <a:r>
              <a:rPr lang="en-US" b="1" dirty="0" smtClean="0">
                <a:latin typeface="+mj-lt"/>
              </a:rPr>
              <a:t>assenger flow dispersed on rainy/snowy/windy day and centralized on cloudy day</a:t>
            </a:r>
            <a:endParaRPr lang="en-US" b="1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1" y="2049574"/>
            <a:ext cx="4419599" cy="3461446"/>
            <a:chOff x="838200" y="2141288"/>
            <a:chExt cx="5211517" cy="4325966"/>
          </a:xfrm>
        </p:grpSpPr>
        <p:sp>
          <p:nvSpPr>
            <p:cNvPr id="12" name="TextBox 11"/>
            <p:cNvSpPr txBox="1"/>
            <p:nvPr/>
          </p:nvSpPr>
          <p:spPr>
            <a:xfrm>
              <a:off x="2434592" y="2141288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Midnight</a:t>
              </a:r>
              <a:endParaRPr lang="en-US" sz="15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4870" y="6144089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Noon</a:t>
              </a:r>
              <a:endParaRPr lang="en-US" sz="1500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38200" y="2523180"/>
              <a:ext cx="5211517" cy="3715265"/>
              <a:chOff x="838200" y="2454876"/>
              <a:chExt cx="5211517" cy="371526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38200" y="2454876"/>
                <a:ext cx="5211517" cy="3715265"/>
                <a:chOff x="1011853" y="1593891"/>
                <a:chExt cx="4475762" cy="3009332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607" b="7949"/>
                <a:stretch/>
              </p:blipFill>
              <p:spPr>
                <a:xfrm>
                  <a:off x="1011853" y="1593891"/>
                  <a:ext cx="3337198" cy="3009332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83"/>
                <a:stretch/>
              </p:blipFill>
              <p:spPr>
                <a:xfrm>
                  <a:off x="4233428" y="1750607"/>
                  <a:ext cx="1254187" cy="723240"/>
                </a:xfrm>
                <a:prstGeom prst="rect">
                  <a:avLst/>
                </a:prstGeom>
              </p:spPr>
            </p:pic>
          </p:grpSp>
          <p:sp>
            <p:nvSpPr>
              <p:cNvPr id="19" name="TextBox 18"/>
              <p:cNvSpPr txBox="1"/>
              <p:nvPr/>
            </p:nvSpPr>
            <p:spPr>
              <a:xfrm>
                <a:off x="1076462" y="2470264"/>
                <a:ext cx="1608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Hourly traffic shar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endPara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934104" y="2049574"/>
            <a:ext cx="3964123" cy="3360626"/>
            <a:chOff x="5831811" y="2634554"/>
            <a:chExt cx="4108056" cy="3832699"/>
          </a:xfrm>
        </p:grpSpPr>
        <p:grpSp>
          <p:nvGrpSpPr>
            <p:cNvPr id="10" name="Group 9"/>
            <p:cNvGrpSpPr/>
            <p:nvPr/>
          </p:nvGrpSpPr>
          <p:grpSpPr>
            <a:xfrm>
              <a:off x="5831811" y="2634554"/>
              <a:ext cx="4108056" cy="3832699"/>
              <a:chOff x="797011" y="2008144"/>
              <a:chExt cx="5134232" cy="453459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97011" y="2331309"/>
                <a:ext cx="5134232" cy="3863546"/>
                <a:chOff x="1296347" y="1787608"/>
                <a:chExt cx="5425729" cy="4118919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252" b="7421"/>
                <a:stretch/>
              </p:blipFill>
              <p:spPr>
                <a:xfrm>
                  <a:off x="1296347" y="1787608"/>
                  <a:ext cx="4774939" cy="4118919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1208" y="2042985"/>
                  <a:ext cx="1290868" cy="488775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2608480" y="2008144"/>
                <a:ext cx="12002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Midnight</a:t>
                </a:r>
                <a:endParaRPr lang="en-US" sz="15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97404" y="6219569"/>
                <a:ext cx="12002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Noon</a:t>
                </a:r>
                <a:endParaRPr lang="en-US" sz="1500" b="1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838688" y="2814190"/>
              <a:ext cx="1608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Hourly traffic shar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38200" y="5577045"/>
            <a:ext cx="5095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Traffic well distributed </a:t>
            </a:r>
            <a:r>
              <a:rPr lang="en-US" sz="1400" b="1" dirty="0" smtClean="0">
                <a:latin typeface="+mj-lt"/>
              </a:rPr>
              <a:t>during daytime and sparse in the evening.</a:t>
            </a:r>
            <a:endParaRPr lang="en-US" sz="10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Mini rush period usually around 6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Snow and wind greatly depress evening traffic  </a:t>
            </a:r>
            <a:endParaRPr lang="en-US" sz="14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0" y="5577045"/>
            <a:ext cx="3886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latin typeface="+mj-lt"/>
              </a:rPr>
              <a:t>Passengers flow concentrated at 9 am, noon, 2 pm, 4pm, 7pm and 11 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latin typeface="+mj-lt"/>
              </a:rPr>
              <a:t>Ridership peaks at 7pm.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116636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 smtClean="0"/>
              <a:t>—— Weather &amp; Hour Cont’d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8200" y="2377993"/>
            <a:ext cx="4643244" cy="2961528"/>
            <a:chOff x="838200" y="2377993"/>
            <a:chExt cx="4643244" cy="29615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85" b="8659"/>
            <a:stretch/>
          </p:blipFill>
          <p:spPr>
            <a:xfrm>
              <a:off x="838200" y="2377993"/>
              <a:ext cx="3352800" cy="29615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9786" b="24107"/>
            <a:stretch/>
          </p:blipFill>
          <p:spPr>
            <a:xfrm>
              <a:off x="3903422" y="2508991"/>
              <a:ext cx="1578022" cy="53004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38199" y="1558880"/>
            <a:ext cx="61891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Good weather (clear and cloudy) greatly stimulates ridership.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8345" y="2097649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Midnight</a:t>
            </a:r>
            <a:endParaRPr 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85881" y="525388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Noon</a:t>
            </a:r>
            <a:endParaRPr lang="en-US" sz="1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577045"/>
            <a:ext cx="4740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Daytime traffic more evenly distributed than evening traffic on clear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Traffic concentrated at </a:t>
            </a:r>
            <a:r>
              <a:rPr lang="en-US" sz="1400" b="1" dirty="0" smtClean="0">
                <a:latin typeface="+mj-lt"/>
              </a:rPr>
              <a:t>9 pm/noon/2 pm for clear day, and 9 pm/midnight for clear night.</a:t>
            </a:r>
            <a:endParaRPr lang="en-US" sz="1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7632" y="5626923"/>
            <a:ext cx="3886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+mj-lt"/>
              </a:rPr>
              <a:t>Traffic concentrated at </a:t>
            </a:r>
            <a:r>
              <a:rPr lang="en-US" altLang="zh-CN" sz="1400" b="1" dirty="0" smtClean="0">
                <a:latin typeface="+mj-lt"/>
              </a:rPr>
              <a:t>4 pm </a:t>
            </a:r>
            <a:r>
              <a:rPr lang="en-US" altLang="zh-CN" sz="1400" b="1" dirty="0">
                <a:latin typeface="+mj-lt"/>
              </a:rPr>
              <a:t>and 11 pm for partly cloudy day and partly cloudy night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20009" y="1952849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Midnight</a:t>
            </a:r>
            <a:endParaRPr lang="en-US" sz="15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07632" y="2289376"/>
            <a:ext cx="5015017" cy="3050145"/>
            <a:chOff x="5642754" y="2343223"/>
            <a:chExt cx="5015017" cy="30501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2" b="6631"/>
            <a:stretch/>
          </p:blipFill>
          <p:spPr>
            <a:xfrm>
              <a:off x="5642754" y="2343223"/>
              <a:ext cx="3247245" cy="30501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5966" y="2508991"/>
              <a:ext cx="1851805" cy="598276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7431254" y="5258427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Noon</a:t>
            </a:r>
            <a:endParaRPr lang="en-US" sz="1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43177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ZIP Code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3"/>
          <a:stretch/>
        </p:blipFill>
        <p:spPr>
          <a:xfrm>
            <a:off x="838200" y="1690688"/>
            <a:ext cx="5545668" cy="4760912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31987"/>
            <a:ext cx="1826734" cy="16927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Blue points: pick up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Orange points: drop off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Bigger size indicates higher frequency</a:t>
            </a:r>
          </a:p>
          <a:p>
            <a:endParaRPr lang="en-US" sz="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For map layer: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Darker blocks imply populous areas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2865" y="4072622"/>
            <a:ext cx="45545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As expected, larger ridership usually take place in densely populated areas such as Williamsburg, Long Island city and Staten Island.</a:t>
            </a:r>
          </a:p>
          <a:p>
            <a:endParaRPr lang="en-US" sz="600" b="1" dirty="0" smtClean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Picking up passengers at Queens or Brooklyn and dropping them off in </a:t>
            </a:r>
            <a:r>
              <a:rPr lang="en-US" sz="1400" b="1" dirty="0">
                <a:latin typeface="+mj-lt"/>
              </a:rPr>
              <a:t>lower </a:t>
            </a:r>
            <a:r>
              <a:rPr lang="en-US" sz="1400" b="1" dirty="0" smtClean="0">
                <a:latin typeface="+mj-lt"/>
              </a:rPr>
              <a:t>Manhattan is typical green cab business routine.</a:t>
            </a:r>
          </a:p>
          <a:p>
            <a:endParaRPr lang="en-US" sz="6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Other than lower Manhattan, the most popular drop-off places, green cab ride destinations are sparsely distributed around New York: Yorkers, Rosedale and Newark.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81463" y="1690688"/>
            <a:ext cx="4261137" cy="2108622"/>
            <a:chOff x="6392864" y="2085157"/>
            <a:chExt cx="4817003" cy="22032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8" b="13844"/>
            <a:stretch/>
          </p:blipFill>
          <p:spPr>
            <a:xfrm>
              <a:off x="6392864" y="2098373"/>
              <a:ext cx="2507567" cy="217682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" b="6681"/>
            <a:stretch/>
          </p:blipFill>
          <p:spPr>
            <a:xfrm>
              <a:off x="8900431" y="2085157"/>
              <a:ext cx="2309436" cy="2203259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6392865" y="3728040"/>
            <a:ext cx="441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+mj-lt"/>
              </a:rPr>
              <a:t>top popular pickup spots (Blue) and drop off plots (Orange) </a:t>
            </a:r>
          </a:p>
        </p:txBody>
      </p:sp>
    </p:spTree>
    <p:extLst>
      <p:ext uri="{BB962C8B-B14F-4D97-AF65-F5344CB8AC3E}">
        <p14:creationId xmlns:p14="http://schemas.microsoft.com/office/powerpoint/2010/main" val="70820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ZIP Code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3012" y="1676241"/>
            <a:ext cx="459298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“Popular places of departure”: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nodes with high out-degree (10027, 10035, 10029, 11101, 10032, 11222, 11102, 11231, 11105, 11373)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“Popular destination”: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nodes with high in-degree (11369, 10016, 11102, 10463, 11103, 11105, 10001, 11106,10035, 10027)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“ Traffic hub” 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nodes with high degree (11369, 10027, 10035, 10029, 11102, 11105, 11101, 10016, 11103, 10032)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“Transportation Junction”: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Nodes with high centrality (10027, 10035, 11102, 10029, 11105, 10025, 10032, 10031, 11103)</a:t>
            </a:r>
          </a:p>
          <a:p>
            <a:endParaRPr lang="en-US" sz="1400" b="1" dirty="0" smtClean="0">
              <a:latin typeface="+mj-lt"/>
            </a:endParaRPr>
          </a:p>
          <a:p>
            <a:endParaRPr lang="en-US" sz="1400" b="1" dirty="0" smtClean="0">
              <a:latin typeface="+mj-lt"/>
            </a:endParaRPr>
          </a:p>
          <a:p>
            <a:endParaRPr lang="en-US" sz="600" b="1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" t="14312" r="8867" b="5450"/>
          <a:stretch/>
        </p:blipFill>
        <p:spPr>
          <a:xfrm>
            <a:off x="838200" y="1692351"/>
            <a:ext cx="3691466" cy="34882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6733" y="5180617"/>
            <a:ext cx="4237746" cy="30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Green cab ridership </a:t>
            </a: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network from </a:t>
            </a:r>
            <a:r>
              <a:rPr 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February 1 - 14 2016</a:t>
            </a:r>
            <a:endParaRPr lang="en-US" sz="14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0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r>
              <a:rPr lang="en-US" altLang="zh-CN" dirty="0" smtClean="0"/>
              <a:t>——Volume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808" y="1774825"/>
            <a:ext cx="7452407" cy="482231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Peak hours: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8 PM Everyday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Thursday and </a:t>
            </a:r>
            <a:r>
              <a:rPr lang="en-US" altLang="zh-CN" dirty="0" smtClean="0"/>
              <a:t>Friday night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dirty="0" smtClean="0"/>
              <a:t>10 AM Sunday through Thursday.</a:t>
            </a:r>
          </a:p>
          <a:p>
            <a:pPr>
              <a:lnSpc>
                <a:spcPct val="150000"/>
              </a:lnSpc>
            </a:pPr>
            <a:r>
              <a:rPr lang="en-US" altLang="zh-CN" sz="2700" dirty="0"/>
              <a:t>Good weather indicates great but challenging business opportunities: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dirty="0"/>
              <a:t>D</a:t>
            </a:r>
            <a:r>
              <a:rPr lang="en-US" altLang="zh-CN" dirty="0" smtClean="0"/>
              <a:t>on’t miss peak hours on good weather days (9 AM &amp; 2 PM for clear day, 9 PM &amp; Midnight for clear night,  2 PM &amp; 4 PM for cloudy day and 8 PM &amp; 11 PM for cloudy night), as passengers far less likely to show up other times.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Show up in places with zip codes </a:t>
            </a:r>
            <a:r>
              <a:rPr lang="en-US" altLang="zh-CN" b="1" dirty="0" smtClean="0"/>
              <a:t>10027</a:t>
            </a:r>
            <a:r>
              <a:rPr lang="en-US" altLang="zh-CN" b="1" dirty="0"/>
              <a:t>, </a:t>
            </a:r>
            <a:r>
              <a:rPr lang="en-US" altLang="zh-CN" dirty="0" smtClean="0"/>
              <a:t>11222</a:t>
            </a:r>
            <a:r>
              <a:rPr lang="en-US" altLang="zh-CN" dirty="0"/>
              <a:t>, </a:t>
            </a:r>
            <a:r>
              <a:rPr lang="en-US" altLang="zh-CN" b="1" dirty="0"/>
              <a:t>11102</a:t>
            </a:r>
            <a:r>
              <a:rPr lang="en-US" altLang="zh-CN" dirty="0"/>
              <a:t>, 11231, </a:t>
            </a:r>
            <a:r>
              <a:rPr lang="en-US" altLang="zh-CN" b="1" dirty="0"/>
              <a:t>11105</a:t>
            </a:r>
            <a:r>
              <a:rPr lang="en-US" altLang="zh-CN" dirty="0"/>
              <a:t>, 11373, 11369, </a:t>
            </a:r>
            <a:r>
              <a:rPr lang="en-US" altLang="zh-CN" b="1" dirty="0" smtClean="0"/>
              <a:t>10035</a:t>
            </a:r>
            <a:r>
              <a:rPr lang="en-US" altLang="zh-CN" b="1" dirty="0"/>
              <a:t>, 10029</a:t>
            </a:r>
            <a:r>
              <a:rPr lang="en-US" altLang="zh-CN" dirty="0"/>
              <a:t>, </a:t>
            </a:r>
            <a:r>
              <a:rPr lang="en-US" altLang="zh-CN" b="1" dirty="0" smtClean="0"/>
              <a:t>11101</a:t>
            </a:r>
            <a:r>
              <a:rPr lang="en-US" altLang="zh-CN" dirty="0"/>
              <a:t>, 10016, 11103, </a:t>
            </a:r>
            <a:r>
              <a:rPr lang="en-US" altLang="zh-CN" b="1" dirty="0" smtClean="0"/>
              <a:t>10032, </a:t>
            </a:r>
            <a:r>
              <a:rPr lang="en-US" altLang="zh-CN" dirty="0" smtClean="0"/>
              <a:t>especially those in bold, as they are both “p</a:t>
            </a:r>
            <a:r>
              <a:rPr lang="en-US" dirty="0" smtClean="0"/>
              <a:t>opular </a:t>
            </a:r>
            <a:r>
              <a:rPr lang="en-US" dirty="0"/>
              <a:t>places of </a:t>
            </a:r>
            <a:r>
              <a:rPr lang="en-US" dirty="0" smtClean="0"/>
              <a:t>departure” and “traffic hub”.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Avoid places with </a:t>
            </a:r>
            <a:r>
              <a:rPr lang="en-US" altLang="zh-CN" dirty="0"/>
              <a:t>zip codes </a:t>
            </a:r>
            <a:r>
              <a:rPr lang="en-US" altLang="zh-CN" dirty="0" smtClean="0"/>
              <a:t>10025 and 10031 during peak hours as there wouldn’t a lot of potential customers but a lot of traffic. </a:t>
            </a:r>
            <a:endParaRPr lang="en-US" altLang="zh-C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300215" y="1886090"/>
            <a:ext cx="1759726" cy="4108310"/>
            <a:chOff x="7443741" y="2148556"/>
            <a:chExt cx="1759726" cy="3879711"/>
          </a:xfrm>
        </p:grpSpPr>
        <p:grpSp>
          <p:nvGrpSpPr>
            <p:cNvPr id="28" name="Group 27"/>
            <p:cNvGrpSpPr/>
            <p:nvPr/>
          </p:nvGrpSpPr>
          <p:grpSpPr>
            <a:xfrm>
              <a:off x="7443741" y="2148556"/>
              <a:ext cx="1759726" cy="1566334"/>
              <a:chOff x="7443741" y="2148556"/>
              <a:chExt cx="1759726" cy="156633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443741" y="2148556"/>
                <a:ext cx="430688" cy="1566334"/>
                <a:chOff x="7611762" y="2568435"/>
                <a:chExt cx="842580" cy="112719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7611762" y="256843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8427308" y="2568435"/>
                  <a:ext cx="8238" cy="112719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630558" y="369562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8050888" y="2691784"/>
                <a:ext cx="11525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+mj-lt"/>
                  </a:rPr>
                  <a:t>Time-wise</a:t>
                </a:r>
                <a:endParaRPr lang="en-US" altLang="zh-CN" b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latin typeface="+mj-lt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448545" y="4722476"/>
              <a:ext cx="1754921" cy="1305791"/>
              <a:chOff x="7448545" y="4722476"/>
              <a:chExt cx="1754921" cy="130579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448545" y="4722476"/>
                <a:ext cx="430688" cy="1305791"/>
                <a:chOff x="7611762" y="2568435"/>
                <a:chExt cx="842580" cy="1127190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7611762" y="256843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8427308" y="2568435"/>
                  <a:ext cx="8238" cy="11271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630558" y="369562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8050887" y="5052205"/>
                <a:ext cx="11525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+mj-lt"/>
                  </a:rPr>
                  <a:t>Place-wise</a:t>
                </a:r>
                <a:endParaRPr lang="en-US" altLang="zh-CN" b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693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2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Help Green taxi driver in NYC </a:t>
            </a:r>
            <a:r>
              <a:rPr lang="en-US" dirty="0"/>
              <a:t>understand key trends and optimize their revenue </a:t>
            </a:r>
            <a:r>
              <a:rPr lang="en-US" dirty="0" smtClean="0"/>
              <a:t>potential through a </a:t>
            </a:r>
            <a:r>
              <a:rPr lang="en-US" dirty="0" smtClean="0"/>
              <a:t>journey </a:t>
            </a:r>
            <a:r>
              <a:rPr lang="en-US" dirty="0" smtClean="0"/>
              <a:t>of </a:t>
            </a:r>
            <a:r>
              <a:rPr lang="en-US" dirty="0" smtClean="0"/>
              <a:t>exploratory data analysis on historical </a:t>
            </a:r>
            <a:r>
              <a:rPr lang="en-US" dirty="0" smtClean="0"/>
              <a:t>datasets about green cab ridership.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2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Efficiency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* Money earned per ride</a:t>
            </a:r>
            <a:r>
              <a:rPr lang="en-US" sz="2400" dirty="0"/>
              <a:t> </a:t>
            </a:r>
            <a:r>
              <a:rPr lang="en-US" sz="2400" dirty="0" smtClean="0"/>
              <a:t>per minute</a:t>
            </a:r>
            <a:endParaRPr lang="en-US" sz="2400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Calculate </a:t>
            </a:r>
            <a:r>
              <a:rPr lang="en-US" dirty="0"/>
              <a:t>“Efficiency” (Fare amount divided by ride time in </a:t>
            </a:r>
            <a:r>
              <a:rPr lang="en-US" dirty="0" smtClean="0"/>
              <a:t>minutes)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Trend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Density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Efficiency Prediction (Classify a trip as “efficient” or “inefficient”)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 </a:t>
            </a:r>
            <a:r>
              <a:rPr lang="en-US" i="1" dirty="0" smtClean="0"/>
              <a:t>Sample cleansed </a:t>
            </a:r>
            <a:r>
              <a:rPr lang="en-US" i="1" dirty="0" smtClean="0"/>
              <a:t>data </a:t>
            </a:r>
            <a:r>
              <a:rPr lang="en-US" i="1" dirty="0" smtClean="0"/>
              <a:t>used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2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8200" y="1537087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Green cab program is a seasonal business </a:t>
            </a:r>
            <a:endParaRPr lang="en-US" b="1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38200" y="2044918"/>
            <a:ext cx="9509668" cy="4243695"/>
            <a:chOff x="1673869" y="1367522"/>
            <a:chExt cx="8908157" cy="424369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1"/>
            <a:stretch/>
          </p:blipFill>
          <p:spPr>
            <a:xfrm>
              <a:off x="1673869" y="1763742"/>
              <a:ext cx="8908157" cy="384747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727887" y="1367522"/>
              <a:ext cx="993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Earning</a:t>
              </a:r>
            </a:p>
            <a:p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 ride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01545" y="2166012"/>
            <a:ext cx="44989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Since Jan 2014, average earning for each ride (tax and extras excluded) follows a </a:t>
            </a:r>
            <a:r>
              <a:rPr lang="en-US" sz="1400" b="1" dirty="0" smtClean="0">
                <a:latin typeface="+mj-lt"/>
              </a:rPr>
              <a:t>SEASONALITY pattern</a:t>
            </a:r>
            <a:r>
              <a:rPr lang="en-US" sz="1400" b="1" dirty="0">
                <a:latin typeface="+mj-lt"/>
              </a:rPr>
              <a:t>: </a:t>
            </a:r>
            <a:endParaRPr lang="en-US" sz="14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average fare </a:t>
            </a:r>
            <a:r>
              <a:rPr lang="en-US" sz="1400" b="1" dirty="0">
                <a:latin typeface="+mj-lt"/>
              </a:rPr>
              <a:t>fluctuates regularly around $ 12.5.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Highs (above $12.5) happen during spring and summer.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Lows (below $ 12.5) happen in autumn </a:t>
            </a:r>
            <a:r>
              <a:rPr lang="en-US" sz="1400" b="1" dirty="0">
                <a:latin typeface="+mj-lt"/>
              </a:rPr>
              <a:t>and </a:t>
            </a:r>
            <a:r>
              <a:rPr lang="en-US" sz="1400" b="1" dirty="0" smtClean="0">
                <a:latin typeface="+mj-lt"/>
              </a:rPr>
              <a:t>winter.</a:t>
            </a:r>
          </a:p>
        </p:txBody>
      </p:sp>
      <p:grpSp>
        <p:nvGrpSpPr>
          <p:cNvPr id="57" name="Group 56"/>
          <p:cNvGrpSpPr/>
          <p:nvPr/>
        </p:nvGrpSpPr>
        <p:grpSpPr>
          <a:xfrm rot="16200000">
            <a:off x="4036228" y="2503757"/>
            <a:ext cx="921996" cy="2875823"/>
            <a:chOff x="7611762" y="2568435"/>
            <a:chExt cx="842580" cy="112719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611762" y="2568435"/>
              <a:ext cx="8237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8427308" y="2568435"/>
              <a:ext cx="8238" cy="1127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630559" y="3695625"/>
              <a:ext cx="8237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6200000">
            <a:off x="7113684" y="2385648"/>
            <a:ext cx="911034" cy="3081866"/>
            <a:chOff x="7611762" y="2568435"/>
            <a:chExt cx="842580" cy="112719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611762" y="2568435"/>
              <a:ext cx="8237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8427308" y="2568435"/>
              <a:ext cx="8238" cy="1127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630558" y="3695625"/>
              <a:ext cx="8237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55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9" y="1801729"/>
            <a:ext cx="6154406" cy="409099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35224"/>
              </p:ext>
            </p:extLst>
          </p:nvPr>
        </p:nvGraphicFramePr>
        <p:xfrm>
          <a:off x="7447185" y="1869331"/>
          <a:ext cx="2704348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15302"/>
                <a:gridCol w="989046"/>
              </a:tblGrid>
              <a:tr h="28840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1.266382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Standard Deviation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0.610673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Minimum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1.000255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25%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1.069418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1.159154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75%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1.304348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22116" y="5826586"/>
            <a:ext cx="20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Earning per minute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478563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inutely earning per ride averages at $ 1.27 but could go up to tens occasionally.  </a:t>
            </a:r>
            <a:endParaRPr 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4493" y="3776915"/>
            <a:ext cx="30625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K</a:t>
            </a:r>
            <a:r>
              <a:rPr lang="en-US" sz="1400" b="1" dirty="0" smtClean="0">
                <a:latin typeface="+mj-lt"/>
              </a:rPr>
              <a:t>urtosis being over 683, larger than the statistical normal value of 651, accompanied by a pretty small p-value, the null hypothesis of green cab efficiency following a normal distribution is rejected.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+mj-lt"/>
              </a:rPr>
              <a:t>Skewness</a:t>
            </a:r>
            <a:r>
              <a:rPr lang="en-US" sz="1400" b="1" dirty="0" smtClean="0">
                <a:latin typeface="+mj-lt"/>
              </a:rPr>
              <a:t> value being 21 means there is a lot of weight in the left tail. Efficiency distribution is heavily left skewed.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1184" y="2928273"/>
            <a:ext cx="1202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Kurtosis: 683</a:t>
            </a:r>
          </a:p>
          <a:p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Skewness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21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0717" y="6110749"/>
            <a:ext cx="596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</a:rPr>
              <a:t>Note: x axis is limited to a range of one to five for visualization </a:t>
            </a:r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4552655" y="3463906"/>
            <a:ext cx="423333" cy="3669708"/>
            <a:chOff x="7611762" y="2568435"/>
            <a:chExt cx="842580" cy="112719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611762" y="2568435"/>
              <a:ext cx="82378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27308" y="2568435"/>
              <a:ext cx="8238" cy="1127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30559" y="3695625"/>
              <a:ext cx="82378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97221" y="4282914"/>
            <a:ext cx="2409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Extraordinary efficiency happens among short-distance rides ( around 0.5 miles)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32706" y="2636892"/>
            <a:ext cx="423333" cy="2234973"/>
            <a:chOff x="7611762" y="2568435"/>
            <a:chExt cx="842580" cy="112719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611762" y="2568435"/>
              <a:ext cx="82378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427308" y="2568435"/>
              <a:ext cx="8238" cy="1127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30559" y="3695625"/>
              <a:ext cx="82378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630835" y="3362802"/>
            <a:ext cx="1382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most cases, efficiency hardly vary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327108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82231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Randomly sample </a:t>
            </a:r>
            <a:r>
              <a:rPr lang="en-US" dirty="0" smtClean="0"/>
              <a:t>10% from cleansed dataset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Label </a:t>
            </a:r>
            <a:r>
              <a:rPr lang="en-US" dirty="0" smtClean="0"/>
              <a:t>generation: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Efficiency over </a:t>
            </a:r>
            <a:r>
              <a:rPr lang="en-US" dirty="0" smtClean="0"/>
              <a:t>the average</a:t>
            </a:r>
            <a:r>
              <a:rPr lang="en-US" dirty="0" smtClean="0"/>
              <a:t> labeled </a:t>
            </a:r>
            <a:r>
              <a:rPr lang="en-US" dirty="0" smtClean="0"/>
              <a:t>as “Good”, otherwise “Low”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Features</a:t>
            </a:r>
            <a:r>
              <a:rPr lang="en-US" dirty="0"/>
              <a:t> </a:t>
            </a:r>
            <a:r>
              <a:rPr lang="en-US" dirty="0" smtClean="0"/>
              <a:t>preparation: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Holiday, Passenger number, Rate Code ID, Store and </a:t>
            </a:r>
            <a:r>
              <a:rPr lang="en-US" dirty="0" err="1" smtClean="0"/>
              <a:t>fwd</a:t>
            </a:r>
            <a:r>
              <a:rPr lang="en-US" dirty="0" smtClean="0"/>
              <a:t> flag, Trip distance, Trip type, Pick up hour, month, day of week, temperature, weather, wind bearing, wind speed and visibility.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Random </a:t>
            </a:r>
            <a:r>
              <a:rPr lang="en-US" dirty="0" smtClean="0"/>
              <a:t>Forest VS Gradient </a:t>
            </a:r>
            <a:r>
              <a:rPr lang="en-US" dirty="0" smtClean="0"/>
              <a:t>Boost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 validation</a:t>
            </a:r>
            <a:r>
              <a:rPr lang="en-US" dirty="0"/>
              <a:t> </a:t>
            </a:r>
            <a:r>
              <a:rPr lang="en-US" dirty="0" smtClean="0"/>
              <a:t>through visualization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95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</a:t>
            </a:r>
            <a:r>
              <a:rPr lang="en-US" dirty="0" smtClean="0"/>
              <a:t>Modeling </a:t>
            </a:r>
            <a:r>
              <a:rPr lang="en-US" dirty="0" smtClean="0"/>
              <a:t>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888"/>
            <a:ext cx="9482667" cy="48223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Accuracy (after cross validation):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Accuracy is good enough on the whole.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Top three important </a:t>
            </a:r>
            <a:r>
              <a:rPr lang="en-US" dirty="0" smtClean="0"/>
              <a:t>features generated by model: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Model may </a:t>
            </a:r>
            <a:r>
              <a:rPr lang="en-US" dirty="0" smtClean="0"/>
              <a:t>suffer under-fitting and is unstable when trip distance is unknown. More features are </a:t>
            </a:r>
            <a:r>
              <a:rPr lang="en-US" dirty="0" smtClean="0"/>
              <a:t>needed.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60993"/>
              </p:ext>
            </p:extLst>
          </p:nvPr>
        </p:nvGraphicFramePr>
        <p:xfrm>
          <a:off x="1649398" y="2166321"/>
          <a:ext cx="8128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Gradient Boost 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64430"/>
              </p:ext>
            </p:extLst>
          </p:nvPr>
        </p:nvGraphicFramePr>
        <p:xfrm>
          <a:off x="1703351" y="3924043"/>
          <a:ext cx="8128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Variance Explained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r>
                        <a:rPr lang="en-US" baseline="0" dirty="0" smtClean="0"/>
                        <a:t> distance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 Speed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625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 </a:t>
            </a:r>
            <a:r>
              <a:rPr lang="en-US" dirty="0" smtClean="0"/>
              <a:t>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82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838199" y="1690688"/>
            <a:ext cx="7628466" cy="4653013"/>
            <a:chOff x="2262722" y="1120346"/>
            <a:chExt cx="8459248" cy="50806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98"/>
            <a:stretch/>
          </p:blipFill>
          <p:spPr>
            <a:xfrm>
              <a:off x="2418291" y="1120346"/>
              <a:ext cx="6939892" cy="4643774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2262723" y="1472434"/>
              <a:ext cx="10920" cy="472855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262723" y="6165817"/>
              <a:ext cx="7548542" cy="2299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065872" y="5682416"/>
              <a:ext cx="1656098" cy="36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Trip Distance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2722" y="1517338"/>
              <a:ext cx="874018" cy="63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Wind speed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199" y="1424387"/>
            <a:ext cx="847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For </a:t>
            </a:r>
            <a:r>
              <a:rPr lang="en-US" b="1" dirty="0">
                <a:latin typeface="+mj-lt"/>
              </a:rPr>
              <a:t>short </a:t>
            </a:r>
            <a:r>
              <a:rPr lang="en-US" b="1" dirty="0" smtClean="0">
                <a:latin typeface="+mj-lt"/>
              </a:rPr>
              <a:t>rides, distance increase and faster wind speed restrains efficiency</a:t>
            </a:r>
            <a:endParaRPr lang="en-US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7380" y="2140386"/>
            <a:ext cx="30087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larger </a:t>
            </a:r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and darker circles indicate higher efficiency</a:t>
            </a:r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3201" y="2243585"/>
            <a:ext cx="863600" cy="3625188"/>
          </a:xfrm>
          <a:prstGeom prst="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43364" y="2243585"/>
            <a:ext cx="867857" cy="3625188"/>
          </a:xfrm>
          <a:prstGeom prst="rect">
            <a:avLst/>
          </a:prstGeom>
          <a:noFill/>
          <a:ln w="38100">
            <a:solidFill>
              <a:schemeClr val="tx1">
                <a:alpha val="47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61635" y="1989822"/>
            <a:ext cx="3690184" cy="973894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48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61635" y="4773846"/>
            <a:ext cx="3594894" cy="973894"/>
          </a:xfrm>
          <a:prstGeom prst="rect">
            <a:avLst/>
          </a:prstGeom>
          <a:noFill/>
          <a:ln w="57150">
            <a:solidFill>
              <a:schemeClr val="accent6">
                <a:lumMod val="75000"/>
                <a:alpha val="29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07380" y="3151800"/>
            <a:ext cx="306257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As trip distance increases, efficiency declines</a:t>
            </a:r>
            <a:r>
              <a:rPr lang="en-US" sz="1000" b="1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For ride shorter than 0.1 miles, wind speed barely show any influence on efficiency. However, as distance grows, strong wind (over 20) becomes an adverse factor for efficiency.</a:t>
            </a:r>
            <a:endParaRPr lang="en-US" sz="1400" b="1" dirty="0">
              <a:latin typeface="+mj-lt"/>
            </a:endParaRPr>
          </a:p>
          <a:p>
            <a:endParaRPr lang="en-US" sz="1000" b="1" dirty="0" smtClean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18473" y="5929291"/>
            <a:ext cx="5474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0.5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6972" y="5938025"/>
            <a:ext cx="5474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0.3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4738" y="5938025"/>
            <a:ext cx="5474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0.2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04629" y="5938025"/>
            <a:ext cx="5474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0.1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5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2666" y="1862911"/>
            <a:ext cx="10515600" cy="482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38199" y="1424387"/>
            <a:ext cx="847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For </a:t>
            </a:r>
            <a:r>
              <a:rPr lang="en-US" b="1" dirty="0">
                <a:latin typeface="+mj-lt"/>
              </a:rPr>
              <a:t>short </a:t>
            </a:r>
            <a:r>
              <a:rPr lang="en-US" b="1" dirty="0" smtClean="0">
                <a:latin typeface="+mj-lt"/>
              </a:rPr>
              <a:t>rides, polarized temperatures promote efficiency</a:t>
            </a:r>
            <a:endParaRPr lang="en-US" b="1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1602" y="1887738"/>
            <a:ext cx="7973226" cy="4381921"/>
            <a:chOff x="1051669" y="2059961"/>
            <a:chExt cx="7780523" cy="4415505"/>
          </a:xfrm>
        </p:grpSpPr>
        <p:grpSp>
          <p:nvGrpSpPr>
            <p:cNvPr id="5" name="Group 4"/>
            <p:cNvGrpSpPr/>
            <p:nvPr/>
          </p:nvGrpSpPr>
          <p:grpSpPr>
            <a:xfrm>
              <a:off x="1051669" y="2059961"/>
              <a:ext cx="7780523" cy="4415505"/>
              <a:chOff x="992402" y="2389132"/>
              <a:chExt cx="7780523" cy="4415505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992402" y="2528259"/>
                <a:ext cx="9808" cy="4251040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1002210" y="2389132"/>
                <a:ext cx="7770715" cy="4415505"/>
                <a:chOff x="2372496" y="1310930"/>
                <a:chExt cx="8652127" cy="4911497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372497" y="6190654"/>
                  <a:ext cx="7748935" cy="31773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9615621" y="5487414"/>
                  <a:ext cx="14090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Trip Distance</a:t>
                  </a:r>
                  <a:endPara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372496" y="1310930"/>
                  <a:ext cx="1682989" cy="410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Temperature</a:t>
                  </a:r>
                  <a:endPara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70"/>
            <a:stretch/>
          </p:blipFill>
          <p:spPr>
            <a:xfrm>
              <a:off x="1177703" y="2336531"/>
              <a:ext cx="6389025" cy="3776251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459496" y="2253364"/>
            <a:ext cx="867857" cy="3625188"/>
          </a:xfrm>
          <a:prstGeom prst="rect">
            <a:avLst/>
          </a:prstGeom>
          <a:noFill/>
          <a:ln w="38100">
            <a:solidFill>
              <a:schemeClr val="tx1">
                <a:alpha val="47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73201" y="2243585"/>
            <a:ext cx="863600" cy="3625188"/>
          </a:xfrm>
          <a:prstGeom prst="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07179" y="2218440"/>
            <a:ext cx="3690184" cy="973894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48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18474" y="4887536"/>
            <a:ext cx="3690184" cy="973894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48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69634" y="2391606"/>
            <a:ext cx="30087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larger </a:t>
            </a:r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and darker circles indicate higher efficiency</a:t>
            </a:r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66915" y="3150275"/>
            <a:ext cx="2345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For rides shorter than 0.2 miles, either high temperature (over 80) or low temperature (below 20) stimulates efficiency.</a:t>
            </a:r>
            <a:endParaRPr lang="en-US" sz="1000" b="1" dirty="0" smtClean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9680" y="5906934"/>
            <a:ext cx="5474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0.6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4584" y="5901153"/>
            <a:ext cx="5474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0.5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6294" y="5943407"/>
            <a:ext cx="5474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0.1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09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r>
              <a:rPr lang="en-US" altLang="zh-CN" dirty="0" smtClean="0"/>
              <a:t>——Efficiency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Expect an earning of $ 1.20 per minute for an ordinary ride.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Each ride on the whole brings an earning ranging from $12 to </a:t>
            </a:r>
            <a:r>
              <a:rPr lang="en-US" altLang="zh-CN" dirty="0" smtClean="0"/>
              <a:t>$13, fluctuated by seasons.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Small chance (3%) that more than $2 could be earned per minute per ride.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For rides earning more than $2 per minutes, almost all of them are shorter than 0.6 miles.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If a ride is shorter than 1 mile, 10% of possibility it is able to gain at least $2 per minute.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As efficiency is hard to change, focus on passengers number for higher revenue.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96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Tip</a:t>
            </a:r>
            <a:endParaRPr lang="en-US" sz="2400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4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Augment passenger </a:t>
            </a:r>
            <a:r>
              <a:rPr lang="en-US" sz="3400" dirty="0" smtClean="0"/>
              <a:t>VOLUMNE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Optimize financial </a:t>
            </a:r>
            <a:r>
              <a:rPr lang="en-US" sz="3400" dirty="0" smtClean="0"/>
              <a:t>EFFICIENCY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/>
              <a:t>Increase </a:t>
            </a:r>
            <a:r>
              <a:rPr lang="en-US" sz="3400" dirty="0" smtClean="0"/>
              <a:t>TIP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46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Trend </a:t>
            </a:r>
            <a:r>
              <a:rPr lang="en-US" dirty="0" smtClean="0"/>
              <a:t>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Segmentation: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Day of week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Hour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Weather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Rate Code ID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Cleansed </a:t>
            </a:r>
            <a:r>
              <a:rPr lang="en-US" dirty="0" smtClean="0"/>
              <a:t>data used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100910" y="1917687"/>
            <a:ext cx="4566279" cy="3136914"/>
            <a:chOff x="7084540" y="955589"/>
            <a:chExt cx="3748217" cy="2545492"/>
          </a:xfrm>
        </p:grpSpPr>
        <p:grpSp>
          <p:nvGrpSpPr>
            <p:cNvPr id="12" name="Group 11"/>
            <p:cNvGrpSpPr/>
            <p:nvPr/>
          </p:nvGrpSpPr>
          <p:grpSpPr>
            <a:xfrm>
              <a:off x="7084540" y="955589"/>
              <a:ext cx="3748217" cy="2545492"/>
              <a:chOff x="7084540" y="955589"/>
              <a:chExt cx="3748217" cy="254549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6551" y="1272468"/>
                <a:ext cx="3184194" cy="2137996"/>
              </a:xfrm>
              <a:prstGeom prst="rect">
                <a:avLst/>
              </a:prstGeom>
            </p:spPr>
          </p:pic>
          <p:sp>
            <p:nvSpPr>
              <p:cNvPr id="11" name="Rounded Rectangle 10"/>
              <p:cNvSpPr/>
              <p:nvPr/>
            </p:nvSpPr>
            <p:spPr>
              <a:xfrm>
                <a:off x="7084540" y="955589"/>
                <a:ext cx="3748217" cy="2545492"/>
              </a:xfrm>
              <a:prstGeom prst="round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394116" y="998273"/>
              <a:ext cx="138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Percentage of daily rides paid by credit card/cash</a:t>
              </a:r>
              <a:endPara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38200" y="1690688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Great changes happened in February, 2015. </a:t>
            </a:r>
            <a:endParaRPr lang="en-US" b="1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0" y="2197859"/>
            <a:ext cx="6262709" cy="4225500"/>
            <a:chOff x="838200" y="2192233"/>
            <a:chExt cx="6262709" cy="4225500"/>
          </a:xfrm>
        </p:grpSpPr>
        <p:grpSp>
          <p:nvGrpSpPr>
            <p:cNvPr id="16" name="Group 15"/>
            <p:cNvGrpSpPr/>
            <p:nvPr/>
          </p:nvGrpSpPr>
          <p:grpSpPr>
            <a:xfrm>
              <a:off x="838200" y="2192233"/>
              <a:ext cx="6262709" cy="4225500"/>
              <a:chOff x="1160489" y="1786011"/>
              <a:chExt cx="5924051" cy="405677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0489" y="1820511"/>
                <a:ext cx="5924051" cy="402227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83913" y="1786011"/>
                <a:ext cx="27940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Rides with/without tip ratio</a:t>
                </a:r>
                <a:endPara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561599" y="3016251"/>
              <a:ext cx="3344585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j-lt"/>
                </a:rPr>
                <a:t>In February 2015, violent and sudden changes happened in shares of rides with and without tip.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j-lt"/>
                </a:rPr>
                <a:t>Nearly at the same time, passengers began paying with cash.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j-lt"/>
                </a:rPr>
                <a:t>Before February 2015, passengers unanimously paid with credit card and 40% chance that they would tip.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j-lt"/>
                </a:rPr>
                <a:t>After February 2015, around 50% passenger pay with credit card, among whom over 80% tip.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00583" y="5280832"/>
            <a:ext cx="4023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Despite of occasional share decline, credit card as a payment type has kept gaining popularity over cash since Aug 2015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3407891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Day of </a:t>
            </a:r>
            <a:r>
              <a:rPr lang="en-US" altLang="zh-CN" dirty="0" smtClean="0"/>
              <a:t>week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2206856"/>
            <a:ext cx="6793026" cy="3436062"/>
            <a:chOff x="1172225" y="1976197"/>
            <a:chExt cx="6793026" cy="34360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069" y="2073294"/>
              <a:ext cx="6276182" cy="333896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72225" y="3485513"/>
              <a:ext cx="6400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accent2"/>
                  </a:solidFill>
                </a:rPr>
                <a:t>22%</a:t>
              </a:r>
              <a:endParaRPr lang="en-US" sz="1500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72225" y="197619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Average tip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72225" y="2202264"/>
              <a:ext cx="722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22.5%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72225" y="4760112"/>
              <a:ext cx="722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21.5%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8199" y="1690688"/>
            <a:ext cx="560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Average tip is </a:t>
            </a:r>
            <a:r>
              <a:rPr lang="en-US" b="1" dirty="0" smtClean="0">
                <a:latin typeface="+mj-lt"/>
              </a:rPr>
              <a:t>better from Sunday through Thursday</a:t>
            </a:r>
            <a:endParaRPr lang="en-US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3650150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Hour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199" y="1690688"/>
            <a:ext cx="543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Average tip is better before sunrise or after sunset.</a:t>
            </a:r>
            <a:endParaRPr lang="en-US" b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200" y="2239177"/>
            <a:ext cx="6308436" cy="3965804"/>
            <a:chOff x="627822" y="2230939"/>
            <a:chExt cx="6308436" cy="39658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90" r="1" b="9085"/>
            <a:stretch/>
          </p:blipFill>
          <p:spPr>
            <a:xfrm>
              <a:off x="1416908" y="2230939"/>
              <a:ext cx="5519350" cy="364263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52149" y="5873578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Midnight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10599" y="586443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Noon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87965" y="586900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AM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3624" y="5864435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PM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7824" y="3064475"/>
              <a:ext cx="924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7823" y="554107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824" y="476142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7822" y="229312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23.5%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199" y="2077594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tip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3159634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Weather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199" y="1690688"/>
            <a:ext cx="878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Passengers tip more </a:t>
            </a:r>
            <a:r>
              <a:rPr lang="en-US" b="1" dirty="0" smtClean="0">
                <a:latin typeface="+mj-lt"/>
              </a:rPr>
              <a:t>during bad weather.</a:t>
            </a:r>
            <a:endParaRPr lang="en-US" b="1" dirty="0">
              <a:latin typeface="+mj-l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38199" y="2354092"/>
            <a:ext cx="8561174" cy="3774860"/>
            <a:chOff x="838199" y="2650654"/>
            <a:chExt cx="8561174" cy="3774860"/>
          </a:xfrm>
        </p:grpSpPr>
        <p:grpSp>
          <p:nvGrpSpPr>
            <p:cNvPr id="11" name="Group 10"/>
            <p:cNvGrpSpPr/>
            <p:nvPr/>
          </p:nvGrpSpPr>
          <p:grpSpPr>
            <a:xfrm>
              <a:off x="838199" y="2777684"/>
              <a:ext cx="8462320" cy="3647830"/>
              <a:chOff x="838199" y="2176322"/>
              <a:chExt cx="8462320" cy="364783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838199" y="2337905"/>
                <a:ext cx="8462320" cy="3486247"/>
                <a:chOff x="838199" y="2337905"/>
                <a:chExt cx="8462320" cy="3486247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40" b="41667"/>
                <a:stretch/>
              </p:blipFill>
              <p:spPr>
                <a:xfrm>
                  <a:off x="1606378" y="2337905"/>
                  <a:ext cx="7608218" cy="2052863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975945" y="3398590"/>
                  <a:ext cx="92477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21.8%</a:t>
                  </a:r>
                  <a:endParaRPr lang="en-US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975945" y="2499487"/>
                  <a:ext cx="92477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.8</a:t>
                  </a:r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%</a:t>
                  </a:r>
                  <a:endParaRPr lang="en-US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975945" y="4161222"/>
                  <a:ext cx="92477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21.0%</a:t>
                  </a:r>
                  <a:endParaRPr lang="en-US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8535"/>
                <a:stretch/>
              </p:blipFill>
              <p:spPr>
                <a:xfrm>
                  <a:off x="838199" y="4390768"/>
                  <a:ext cx="8462320" cy="1433384"/>
                </a:xfrm>
                <a:prstGeom prst="rect">
                  <a:avLst/>
                </a:prstGeom>
              </p:spPr>
            </p:pic>
          </p:grpSp>
          <p:sp>
            <p:nvSpPr>
              <p:cNvPr id="23" name="TextBox 22"/>
              <p:cNvSpPr txBox="1"/>
              <p:nvPr/>
            </p:nvSpPr>
            <p:spPr>
              <a:xfrm>
                <a:off x="838199" y="2176322"/>
                <a:ext cx="12002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Average tip</a:t>
                </a:r>
                <a:endPara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756454" y="3016251"/>
              <a:ext cx="3344560" cy="565718"/>
              <a:chOff x="2158334" y="2777684"/>
              <a:chExt cx="840239" cy="560572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2158334" y="2777684"/>
                <a:ext cx="1406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158334" y="2777684"/>
                <a:ext cx="840239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998573" y="2777684"/>
                <a:ext cx="0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2131777" y="3016251"/>
              <a:ext cx="875034" cy="369332"/>
              <a:chOff x="2158334" y="2777684"/>
              <a:chExt cx="840239" cy="56057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158334" y="2777684"/>
                <a:ext cx="1406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158334" y="2777684"/>
                <a:ext cx="840239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998573" y="2777684"/>
                <a:ext cx="0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7731447" y="3014376"/>
              <a:ext cx="984185" cy="985576"/>
              <a:chOff x="2158334" y="2777684"/>
              <a:chExt cx="840239" cy="56057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2158334" y="2777684"/>
                <a:ext cx="1406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158334" y="2777684"/>
                <a:ext cx="840239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998573" y="2777684"/>
                <a:ext cx="0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1771052" y="2650654"/>
              <a:ext cx="19273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7030A0"/>
                  </a:solidFill>
                </a:rPr>
                <a:t>Good Weather Night</a:t>
              </a:r>
              <a:endParaRPr lang="en-US" sz="1500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18949" y="2652744"/>
              <a:ext cx="14500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Bad Weather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85652" y="2650654"/>
              <a:ext cx="21137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accent6">
                      <a:lumMod val="75000"/>
                    </a:schemeClr>
                  </a:solidFill>
                </a:rPr>
                <a:t>Good Weather Daytime</a:t>
              </a:r>
              <a:endParaRPr lang="en-US" sz="15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889602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Weather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2269" y="1391884"/>
            <a:ext cx="878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Passengers tip more </a:t>
            </a:r>
            <a:r>
              <a:rPr lang="en-US" b="1" dirty="0" smtClean="0">
                <a:latin typeface="+mj-lt"/>
              </a:rPr>
              <a:t>during bad weather.</a:t>
            </a:r>
            <a:endParaRPr lang="en-US" b="1" dirty="0">
              <a:latin typeface="+mj-l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72269" y="1904674"/>
            <a:ext cx="8387" cy="46466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80656" y="1880409"/>
            <a:ext cx="6950952" cy="4667392"/>
            <a:chOff x="2372496" y="1440992"/>
            <a:chExt cx="9051023" cy="47496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372497" y="6189650"/>
              <a:ext cx="7670929" cy="100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72496" y="1440992"/>
              <a:ext cx="1982198" cy="32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Tip Variance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317805" y="5780052"/>
              <a:ext cx="2105714" cy="344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Tip Probability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227235" y="2326653"/>
            <a:ext cx="30087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larger </a:t>
            </a:r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and darker circles indicate </a:t>
            </a:r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higher average tip.</a:t>
            </a:r>
            <a:endParaRPr lang="en-US" sz="1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27235" y="3006155"/>
            <a:ext cx="394969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Passengers heading to Nassau or Westchester are </a:t>
            </a:r>
            <a:r>
              <a:rPr lang="en-US" sz="1400" b="1" dirty="0" smtClean="0">
                <a:latin typeface="+mj-lt"/>
              </a:rPr>
              <a:t>usually not generous tipp</a:t>
            </a:r>
            <a:r>
              <a:rPr lang="en-US" altLang="zh-CN" sz="1400" b="1" dirty="0" smtClean="0">
                <a:latin typeface="+mj-lt"/>
              </a:rPr>
              <a:t>ers: over one quarter of them not tip or tip little (less than 20%). And they are the most unpredictable: great variance in their tip behaviors.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latin typeface="+mj-lt"/>
              </a:rPr>
              <a:t>Almost all “Negotiated fare” passengers are willing to tip —— tip a little (below 19%).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latin typeface="+mj-lt"/>
              </a:rPr>
              <a:t>“Standard rate” passengers are the most generous: over 80% of them are willing to tip over 22%.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latin typeface="+mj-lt"/>
              </a:rPr>
              <a:t>“JFK” passengers show the most stable tipping behavior: tip around 20.7%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b="1" dirty="0" smtClean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b="1" dirty="0" smtClean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3" y="2169581"/>
            <a:ext cx="5107787" cy="424933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477658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r>
              <a:rPr lang="en-US" altLang="zh-CN" dirty="0" smtClean="0"/>
              <a:t>—— Tip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Expect </a:t>
            </a:r>
            <a:r>
              <a:rPr lang="en-US" altLang="zh-CN" dirty="0" smtClean="0"/>
              <a:t>a tip of 22% from over 80% of “credit card” payers.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829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Don’t miss any good weather Thursday afternoons or nights, as ride demands would soar and average tip peak at 22.7%.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en-US" altLang="zh-CN" dirty="0" smtClean="0"/>
              <a:t> trip cannot be worse if starting from Brooklyn to Nassau </a:t>
            </a:r>
            <a:r>
              <a:rPr lang="en-US" altLang="zh-CN" dirty="0"/>
              <a:t>or Westchester </a:t>
            </a:r>
            <a:r>
              <a:rPr lang="en-US" altLang="zh-CN" dirty="0" smtClean="0"/>
              <a:t>as it would last long which lead to low financial efficiency, over 25% of probability the passenger would refuse to tip and highly likely you would drive back with vacant cab since few ride demands there.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60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25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Build data collection pipeline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Load the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</a:t>
            </a:r>
            <a:r>
              <a:rPr lang="en-US" dirty="0" smtClean="0"/>
              <a:t>Integration/validation/cleaning/transformation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Statistical analysis/visualization/social </a:t>
            </a:r>
            <a:r>
              <a:rPr lang="en-US" dirty="0" smtClean="0"/>
              <a:t>network analysis/predictive modeling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7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  <a:r>
              <a:rPr lang="en-US" i="1" dirty="0"/>
              <a:t>(Python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Web crawling pipeline including: </a:t>
            </a:r>
            <a:endParaRPr lang="en-US" i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Fetch data about ridership, weather, federal holiday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Transform features (e.g. “pick up time &amp; drop off time” to ride time; “date” to year, month, day of week and hour , “longitude/latitude” to zip code, etc.)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Insert data into tables in a </a:t>
            </a:r>
            <a:r>
              <a:rPr lang="en-US" dirty="0" smtClean="0"/>
              <a:t>relational </a:t>
            </a:r>
            <a:r>
              <a:rPr lang="en-US" dirty="0" smtClean="0"/>
              <a:t>database (</a:t>
            </a:r>
            <a:r>
              <a:rPr lang="en-US" dirty="0" err="1"/>
              <a:t>S</a:t>
            </a:r>
            <a:r>
              <a:rPr lang="en-US" dirty="0" err="1" smtClean="0"/>
              <a:t>qlite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a raw data of 6 gigabytes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3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(Spark)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 Integration (weather data with 29,999 rows and ridership data with 45,299,607 rows)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Validation (data type, missing value, anomaly detection etc.)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8963" y="3793799"/>
            <a:ext cx="6441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hidden noise: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Cab </a:t>
            </a:r>
            <a:r>
              <a:rPr lang="en-US" sz="2000" dirty="0"/>
              <a:t>speed being either over 25mph (speed limit in NYC) or under 10 mph in the city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Fare </a:t>
            </a:r>
            <a:r>
              <a:rPr lang="en-US" sz="2000" dirty="0"/>
              <a:t>per minute less than $0.5 or over $30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Tip </a:t>
            </a:r>
            <a:r>
              <a:rPr lang="en-US" sz="2000" dirty="0"/>
              <a:t>percentage over 100%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… …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978" y="3795721"/>
            <a:ext cx="4391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loud noise: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Tax</a:t>
            </a:r>
            <a:r>
              <a:rPr lang="en-US" sz="2000" dirty="0"/>
              <a:t>, fare, tolls, trip distance etc. being negative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Tip </a:t>
            </a:r>
            <a:r>
              <a:rPr lang="en-US" sz="2000" dirty="0"/>
              <a:t>being hundreds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Ride </a:t>
            </a:r>
            <a:r>
              <a:rPr lang="en-US" sz="2000" dirty="0"/>
              <a:t>time being 0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Passenger </a:t>
            </a:r>
            <a:r>
              <a:rPr lang="en-US" sz="2000" dirty="0"/>
              <a:t>number over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2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(Spark)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If throwing away all polluted records, 8,314,112 (roughly one fifth) would remain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Assume noise is randomly distributed among data.</a:t>
            </a:r>
          </a:p>
          <a:p>
            <a:pPr>
              <a:lnSpc>
                <a:spcPct val="150000"/>
              </a:lnSpc>
            </a:pPr>
            <a:r>
              <a:rPr lang="en-US" dirty="0"/>
              <a:t>D</a:t>
            </a:r>
            <a:r>
              <a:rPr lang="en-US" dirty="0" smtClean="0"/>
              <a:t>eal with noise in data only when </a:t>
            </a:r>
            <a:r>
              <a:rPr lang="en-US" dirty="0" smtClean="0"/>
              <a:t>the noise</a:t>
            </a:r>
            <a:r>
              <a:rPr lang="en-US" dirty="0" smtClean="0"/>
              <a:t> </a:t>
            </a:r>
            <a:r>
              <a:rPr lang="en-US" dirty="0" smtClean="0"/>
              <a:t>would directly affect analysis, e.g. negative fare values would affect density analysis of efficiency(fare/ride </a:t>
            </a:r>
            <a:r>
              <a:rPr lang="en-US" dirty="0"/>
              <a:t>time</a:t>
            </a:r>
            <a:r>
              <a:rPr lang="en-US" dirty="0" smtClean="0"/>
              <a:t>), but not trend analysis of ride count.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3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METHODOLODY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Generate summary statistics with Spark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 Visualize with Jupyter Notebook/Pivot table/Tableau/R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 Develop insights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9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2396</TotalTime>
  <Words>2200</Words>
  <Application>Microsoft Office PowerPoint</Application>
  <PresentationFormat>Widescreen</PresentationFormat>
  <Paragraphs>319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Courier New</vt:lpstr>
      <vt:lpstr>Wingdings</vt:lpstr>
      <vt:lpstr>Office Theme</vt:lpstr>
      <vt:lpstr>Data Challenge Assessment</vt:lpstr>
      <vt:lpstr>EXECUTIVE SUMMARY</vt:lpstr>
      <vt:lpstr>OBJECTIVE</vt:lpstr>
      <vt:lpstr>ANALYSIS ROADMAP</vt:lpstr>
      <vt:lpstr>DATA COLLECTION (Python)</vt:lpstr>
      <vt:lpstr>LOAD DATA (Spark)</vt:lpstr>
      <vt:lpstr>LOAD DATA (Spark) Cont’d</vt:lpstr>
      <vt:lpstr>METHODOLODY</vt:lpstr>
      <vt:lpstr>ANALYSIS</vt:lpstr>
      <vt:lpstr>I. Volume</vt:lpstr>
      <vt:lpstr>Overview</vt:lpstr>
      <vt:lpstr>Trend</vt:lpstr>
      <vt:lpstr>Segmentation —— Day of week</vt:lpstr>
      <vt:lpstr>Segmentation —— Day of week &amp; Hour</vt:lpstr>
      <vt:lpstr>Segmentation —— Weather &amp; Hour</vt:lpstr>
      <vt:lpstr>Segmentation —— Weather &amp; Hour Cont’d</vt:lpstr>
      <vt:lpstr>Segmentation —— ZIP Code</vt:lpstr>
      <vt:lpstr>Segmentation —— ZIP Code</vt:lpstr>
      <vt:lpstr>Recommendation——Volume</vt:lpstr>
      <vt:lpstr>II. Efficiency * Money earned per ride per minute</vt:lpstr>
      <vt:lpstr>Overview</vt:lpstr>
      <vt:lpstr>Trend</vt:lpstr>
      <vt:lpstr>Density</vt:lpstr>
      <vt:lpstr>Predictive Modeling</vt:lpstr>
      <vt:lpstr>Predictive Modeling Cont’d</vt:lpstr>
      <vt:lpstr>Predictive Modeling Cont’d</vt:lpstr>
      <vt:lpstr>Prediction Cont’d</vt:lpstr>
      <vt:lpstr>Recommendation——Efficiency</vt:lpstr>
      <vt:lpstr>III. Tip</vt:lpstr>
      <vt:lpstr>Overview</vt:lpstr>
      <vt:lpstr>Trend</vt:lpstr>
      <vt:lpstr>Segmentation —— Day of week</vt:lpstr>
      <vt:lpstr>Segmentation —— Hour</vt:lpstr>
      <vt:lpstr>Segmentation —— Weather</vt:lpstr>
      <vt:lpstr>Segmentation —— Weather</vt:lpstr>
      <vt:lpstr>Recommendation —— Tip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Challenge Assessment</dc:title>
  <dc:creator>Miya WANG</dc:creator>
  <cp:lastModifiedBy>Miya WANG</cp:lastModifiedBy>
  <cp:revision>150</cp:revision>
  <dcterms:created xsi:type="dcterms:W3CDTF">2016-12-24T20:50:18Z</dcterms:created>
  <dcterms:modified xsi:type="dcterms:W3CDTF">2016-12-27T05:21:14Z</dcterms:modified>
</cp:coreProperties>
</file>