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6" r:id="rId4"/>
    <p:sldId id="259" r:id="rId5"/>
    <p:sldId id="264" r:id="rId6"/>
    <p:sldId id="265" r:id="rId7"/>
    <p:sldId id="296" r:id="rId8"/>
    <p:sldId id="272" r:id="rId9"/>
    <p:sldId id="297" r:id="rId10"/>
    <p:sldId id="267" r:id="rId11"/>
    <p:sldId id="273" r:id="rId12"/>
    <p:sldId id="270" r:id="rId13"/>
    <p:sldId id="289" r:id="rId14"/>
    <p:sldId id="268" r:id="rId15"/>
    <p:sldId id="269" r:id="rId16"/>
    <p:sldId id="291" r:id="rId17"/>
    <p:sldId id="271" r:id="rId18"/>
    <p:sldId id="274" r:id="rId19"/>
    <p:sldId id="275" r:id="rId20"/>
    <p:sldId id="276" r:id="rId21"/>
    <p:sldId id="298" r:id="rId22"/>
    <p:sldId id="280" r:id="rId23"/>
    <p:sldId id="278" r:id="rId24"/>
    <p:sldId id="281" r:id="rId25"/>
    <p:sldId id="284" r:id="rId26"/>
    <p:sldId id="283" r:id="rId27"/>
    <p:sldId id="285" r:id="rId28"/>
    <p:sldId id="286" r:id="rId29"/>
    <p:sldId id="287" r:id="rId30"/>
    <p:sldId id="288" r:id="rId31"/>
    <p:sldId id="292" r:id="rId32"/>
    <p:sldId id="293" r:id="rId33"/>
    <p:sldId id="294" r:id="rId34"/>
    <p:sldId id="29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B6DC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>
        <p:scale>
          <a:sx n="75" d="100"/>
          <a:sy n="75" d="100"/>
        </p:scale>
        <p:origin x="54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8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0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9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3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7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6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7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4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3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0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 Challenge 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Miya</a:t>
            </a:r>
          </a:p>
          <a:p>
            <a:r>
              <a:rPr lang="en-US" dirty="0" smtClean="0"/>
              <a:t>12/24/2016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5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Volume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58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Trend analysis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Segmentation: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Day of week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Day of week + hour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Weather + hour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Holiday + hour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Social network analysis</a:t>
            </a: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 smtClean="0"/>
              <a:t> Raw </a:t>
            </a:r>
            <a:r>
              <a:rPr lang="en-US" i="1" dirty="0" smtClean="0"/>
              <a:t>data used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56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3168" y="3365900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PM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895866" y="1968392"/>
            <a:ext cx="9022492" cy="3814570"/>
            <a:chOff x="527416" y="1387917"/>
            <a:chExt cx="9572567" cy="4685720"/>
          </a:xfrm>
        </p:grpSpPr>
        <p:grpSp>
          <p:nvGrpSpPr>
            <p:cNvPr id="3" name="Group 2"/>
            <p:cNvGrpSpPr/>
            <p:nvPr/>
          </p:nvGrpSpPr>
          <p:grpSpPr>
            <a:xfrm>
              <a:off x="838200" y="1387917"/>
              <a:ext cx="9261783" cy="3744259"/>
              <a:chOff x="838200" y="1690688"/>
              <a:chExt cx="9789004" cy="395596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200" y="1888901"/>
                <a:ext cx="9789004" cy="3757752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134762" y="1690688"/>
                <a:ext cx="23251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Rolling average of 3 months’ trip count</a:t>
                </a:r>
                <a:endPara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27416" y="5675952"/>
              <a:ext cx="9465475" cy="397685"/>
              <a:chOff x="634508" y="5536047"/>
              <a:chExt cx="9465475" cy="397685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34508" y="5536047"/>
                <a:ext cx="2281685" cy="397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Stage 1: Innovation </a:t>
                </a:r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275154" y="5536047"/>
                <a:ext cx="1948149" cy="397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Stage 2: </a:t>
                </a:r>
                <a:r>
                  <a:rPr lang="en-US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Growth</a:t>
                </a:r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163511" y="5536047"/>
                <a:ext cx="1936472" cy="397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Stage 3: Maturity</a:t>
                </a:r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66314" y="5132175"/>
              <a:ext cx="9333669" cy="313036"/>
              <a:chOff x="766314" y="5132175"/>
              <a:chExt cx="9333669" cy="544246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766314" y="5132176"/>
                <a:ext cx="1630897" cy="541727"/>
                <a:chOff x="634508" y="4934685"/>
                <a:chExt cx="3344560" cy="596257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634508" y="4934685"/>
                  <a:ext cx="3344560" cy="596257"/>
                  <a:chOff x="634508" y="4934685"/>
                  <a:chExt cx="3344560" cy="596257"/>
                </a:xfrm>
              </p:grpSpPr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634508" y="4934685"/>
                    <a:ext cx="0" cy="596257"/>
                  </a:xfrm>
                  <a:prstGeom prst="line">
                    <a:avLst/>
                  </a:prstGeom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/>
                  <p:cNvCxnSpPr/>
                  <p:nvPr/>
                </p:nvCxnSpPr>
                <p:spPr>
                  <a:xfrm>
                    <a:off x="634508" y="5530942"/>
                    <a:ext cx="3344560" cy="0"/>
                  </a:xfrm>
                  <a:prstGeom prst="line">
                    <a:avLst/>
                  </a:prstGeom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Straight Connector 12"/>
                <p:cNvCxnSpPr/>
                <p:nvPr/>
              </p:nvCxnSpPr>
              <p:spPr>
                <a:xfrm flipV="1">
                  <a:off x="3979068" y="4934685"/>
                  <a:ext cx="0" cy="596257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3035838" y="5134694"/>
                <a:ext cx="4320551" cy="541727"/>
                <a:chOff x="634508" y="4934685"/>
                <a:chExt cx="3344560" cy="596257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634508" y="4934685"/>
                  <a:ext cx="3344560" cy="596257"/>
                  <a:chOff x="634508" y="4934685"/>
                  <a:chExt cx="3344560" cy="596257"/>
                </a:xfrm>
              </p:grpSpPr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634508" y="4934685"/>
                    <a:ext cx="0" cy="596257"/>
                  </a:xfrm>
                  <a:prstGeom prst="line">
                    <a:avLst/>
                  </a:prstGeom>
                  <a:ln w="2857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634508" y="5530942"/>
                    <a:ext cx="3344560" cy="0"/>
                  </a:xfrm>
                  <a:prstGeom prst="line">
                    <a:avLst/>
                  </a:prstGeom>
                  <a:ln w="2857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3979068" y="4934685"/>
                  <a:ext cx="0" cy="59625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7854974" y="5132175"/>
                <a:ext cx="2245009" cy="541727"/>
                <a:chOff x="634508" y="4934685"/>
                <a:chExt cx="3344560" cy="596257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634508" y="4934685"/>
                  <a:ext cx="3344560" cy="596257"/>
                  <a:chOff x="634508" y="4934685"/>
                  <a:chExt cx="3344560" cy="596257"/>
                </a:xfrm>
              </p:grpSpPr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634508" y="4934685"/>
                    <a:ext cx="0" cy="596257"/>
                  </a:xfrm>
                  <a:prstGeom prst="line">
                    <a:avLst/>
                  </a:prstGeom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634508" y="5530942"/>
                    <a:ext cx="3344560" cy="0"/>
                  </a:xfrm>
                  <a:prstGeom prst="line">
                    <a:avLst/>
                  </a:prstGeom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3979068" y="4934685"/>
                  <a:ext cx="0" cy="596257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0" name="TextBox 39"/>
          <p:cNvSpPr txBox="1"/>
          <p:nvPr/>
        </p:nvSpPr>
        <p:spPr>
          <a:xfrm>
            <a:off x="6696909" y="6288613"/>
            <a:ext cx="519029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  <a:p>
            <a:pPr algn="r"/>
            <a:r>
              <a:rPr lang="en-US" sz="1600" b="1" dirty="0">
                <a:solidFill>
                  <a:schemeClr val="bg2">
                    <a:lumMod val="75000"/>
                  </a:schemeClr>
                </a:solidFill>
              </a:rPr>
              <a:t>Product life-cycle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</a:rPr>
              <a:t>theory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</a:rPr>
              <a:t>by Raymond Vernon 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95865" y="1535026"/>
            <a:ext cx="474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Green cab market has matured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166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</a:t>
            </a:r>
            <a:r>
              <a:rPr lang="en-US" altLang="zh-CN" dirty="0"/>
              <a:t>—— Day of </a:t>
            </a:r>
            <a:r>
              <a:rPr lang="en-US" altLang="zh-CN" dirty="0" smtClean="0"/>
              <a:t>week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5865" y="1535026"/>
            <a:ext cx="474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L</a:t>
            </a:r>
            <a:r>
              <a:rPr lang="en-US" b="1" dirty="0" smtClean="0">
                <a:latin typeface="+mj-lt"/>
              </a:rPr>
              <a:t>argest </a:t>
            </a:r>
            <a:r>
              <a:rPr lang="en-US" b="1" dirty="0" smtClean="0">
                <a:latin typeface="+mj-lt"/>
              </a:rPr>
              <a:t>passenger volume on Friday</a:t>
            </a:r>
            <a:endParaRPr lang="en-US" b="1" dirty="0">
              <a:latin typeface="+mj-l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38200" y="2022590"/>
            <a:ext cx="5793869" cy="4317541"/>
            <a:chOff x="780535" y="2014353"/>
            <a:chExt cx="5793869" cy="4317541"/>
          </a:xfrm>
        </p:grpSpPr>
        <p:grpSp>
          <p:nvGrpSpPr>
            <p:cNvPr id="2" name="Group 1"/>
            <p:cNvGrpSpPr/>
            <p:nvPr/>
          </p:nvGrpSpPr>
          <p:grpSpPr>
            <a:xfrm>
              <a:off x="780535" y="2014353"/>
              <a:ext cx="5793869" cy="4317541"/>
              <a:chOff x="961157" y="1553034"/>
              <a:chExt cx="5793869" cy="431754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961157" y="1826928"/>
                <a:ext cx="5793869" cy="4043647"/>
                <a:chOff x="1966174" y="1757567"/>
                <a:chExt cx="5793869" cy="4043647"/>
              </a:xfrm>
            </p:grpSpPr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3839" y="1888373"/>
                  <a:ext cx="5736204" cy="3912841"/>
                </a:xfrm>
                <a:prstGeom prst="rect">
                  <a:avLst/>
                </a:prstGeom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1966174" y="1757567"/>
                  <a:ext cx="529281" cy="3231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b="1" dirty="0" smtClean="0"/>
                    <a:t>1M</a:t>
                  </a:r>
                  <a:endParaRPr lang="en-US" sz="1500" b="1" dirty="0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1018822" y="1553034"/>
                <a:ext cx="16084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</a:t>
                </a:r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verage trip count</a:t>
                </a:r>
                <a:endPara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 flipV="1">
              <a:off x="1642419" y="2449830"/>
              <a:ext cx="3176716" cy="993586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</p:spTree>
    <p:extLst>
      <p:ext uri="{BB962C8B-B14F-4D97-AF65-F5344CB8AC3E}">
        <p14:creationId xmlns:p14="http://schemas.microsoft.com/office/powerpoint/2010/main" val="634178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</a:t>
            </a:r>
            <a:r>
              <a:rPr lang="en-US" altLang="zh-CN" dirty="0" smtClean="0"/>
              <a:t>—— Day of week &amp; Hour</a:t>
            </a:r>
            <a:endParaRPr lang="en-US" i="1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39" y="2352706"/>
            <a:ext cx="6147116" cy="1816193"/>
          </a:xfr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1"/>
          <a:stretch/>
        </p:blipFill>
        <p:spPr>
          <a:xfrm>
            <a:off x="879712" y="4133460"/>
            <a:ext cx="6159817" cy="184115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46981" y="2208409"/>
            <a:ext cx="6061892" cy="4119607"/>
            <a:chOff x="646981" y="1780040"/>
            <a:chExt cx="6061892" cy="4119607"/>
          </a:xfrm>
        </p:grpSpPr>
        <p:sp>
          <p:nvSpPr>
            <p:cNvPr id="10" name="TextBox 9"/>
            <p:cNvSpPr txBox="1"/>
            <p:nvPr/>
          </p:nvSpPr>
          <p:spPr>
            <a:xfrm>
              <a:off x="646981" y="5576482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Midnight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47167" y="4095064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 AM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08602" y="1780040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 PM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59139" y="1982442"/>
            <a:ext cx="13279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Ride Count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13817" y="3042735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PM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7606" y="2416583"/>
            <a:ext cx="918125" cy="1001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2245270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100K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274000" y="2072846"/>
            <a:ext cx="31436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CYCLICAL pattern </a:t>
            </a:r>
            <a:r>
              <a:rPr lang="en-US" sz="1400" b="1" dirty="0">
                <a:latin typeface="+mj-lt"/>
              </a:rPr>
              <a:t>for traffic flow: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3 pm Thursday till 8 pm </a:t>
            </a:r>
            <a:r>
              <a:rPr lang="en-US" sz="1400" b="1" dirty="0" smtClean="0">
                <a:latin typeface="+mj-lt"/>
              </a:rPr>
              <a:t>Saturday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b="1" dirty="0" smtClean="0">
                <a:latin typeface="+mj-lt"/>
              </a:rPr>
              <a:t>peak </a:t>
            </a:r>
            <a:r>
              <a:rPr lang="en-US" sz="1400" b="1" dirty="0">
                <a:latin typeface="+mj-lt"/>
              </a:rPr>
              <a:t>at </a:t>
            </a:r>
            <a:r>
              <a:rPr lang="en-US" sz="1400" b="1" dirty="0" smtClean="0">
                <a:latin typeface="+mj-lt"/>
              </a:rPr>
              <a:t>Midnight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b="1" dirty="0" smtClean="0">
                <a:latin typeface="+mj-lt"/>
              </a:rPr>
              <a:t>slow </a:t>
            </a:r>
            <a:r>
              <a:rPr lang="en-US" sz="1400" b="1" dirty="0">
                <a:latin typeface="+mj-lt"/>
              </a:rPr>
              <a:t>growth </a:t>
            </a:r>
            <a:r>
              <a:rPr lang="en-US" sz="1400" b="1" dirty="0" smtClean="0">
                <a:latin typeface="+mj-lt"/>
              </a:rPr>
              <a:t>since 6 am</a:t>
            </a:r>
            <a:endParaRPr lang="en-US" sz="1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8 pm Saturday to 3 pm next </a:t>
            </a:r>
            <a:r>
              <a:rPr lang="en-US" sz="1400" b="1" dirty="0" smtClean="0">
                <a:latin typeface="+mj-lt"/>
              </a:rPr>
              <a:t>Thursday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b="1" dirty="0" smtClean="0">
                <a:latin typeface="+mj-lt"/>
              </a:rPr>
              <a:t>peak </a:t>
            </a:r>
            <a:r>
              <a:rPr lang="en-US" sz="1400" b="1" dirty="0">
                <a:latin typeface="+mj-lt"/>
              </a:rPr>
              <a:t>at 8 </a:t>
            </a:r>
            <a:r>
              <a:rPr lang="en-US" sz="1400" b="1" dirty="0" smtClean="0">
                <a:latin typeface="+mj-lt"/>
              </a:rPr>
              <a:t>pm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b="1" dirty="0" smtClean="0">
                <a:latin typeface="+mj-lt"/>
              </a:rPr>
              <a:t>rapid </a:t>
            </a:r>
            <a:r>
              <a:rPr lang="en-US" sz="1400" b="1" dirty="0">
                <a:latin typeface="+mj-lt"/>
              </a:rPr>
              <a:t>increase from 6 </a:t>
            </a:r>
            <a:r>
              <a:rPr lang="en-US" sz="1400" b="1" dirty="0" smtClean="0">
                <a:latin typeface="+mj-lt"/>
              </a:rPr>
              <a:t>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</a:endParaRPr>
          </a:p>
          <a:p>
            <a:r>
              <a:rPr lang="en-US" sz="1400" b="1" dirty="0" smtClean="0">
                <a:latin typeface="+mj-lt"/>
              </a:rPr>
              <a:t>6 </a:t>
            </a:r>
            <a:r>
              <a:rPr lang="en-US" sz="1400" b="1" dirty="0">
                <a:latin typeface="+mj-lt"/>
              </a:rPr>
              <a:t>am to 3 pm </a:t>
            </a:r>
            <a:r>
              <a:rPr lang="en-US" sz="1400" b="1" dirty="0" smtClean="0">
                <a:latin typeface="+mj-lt"/>
              </a:rPr>
              <a:t>from Sunday </a:t>
            </a:r>
            <a:r>
              <a:rPr lang="en-US" sz="1400" b="1" dirty="0">
                <a:latin typeface="+mj-lt"/>
              </a:rPr>
              <a:t>to </a:t>
            </a:r>
            <a:r>
              <a:rPr lang="en-US" sz="1400" b="1" dirty="0" smtClean="0">
                <a:latin typeface="+mj-lt"/>
              </a:rPr>
              <a:t>Thursday follows CONSTANT pattern.</a:t>
            </a:r>
          </a:p>
          <a:p>
            <a:endParaRPr lang="en-US" sz="1400" b="1" dirty="0">
              <a:latin typeface="+mj-lt"/>
            </a:endParaRPr>
          </a:p>
          <a:p>
            <a:r>
              <a:rPr lang="en-US" sz="1400" b="1" dirty="0" smtClean="0">
                <a:latin typeface="+mj-lt"/>
              </a:rPr>
              <a:t>Weekly PEAK: </a:t>
            </a:r>
            <a:r>
              <a:rPr lang="en-US" sz="1400" b="1" dirty="0">
                <a:latin typeface="+mj-lt"/>
              </a:rPr>
              <a:t>8 pm till midnight Thursday and Friday</a:t>
            </a:r>
            <a:r>
              <a:rPr lang="en-US" sz="1400" b="1" dirty="0" smtClean="0">
                <a:latin typeface="+mj-lt"/>
              </a:rPr>
              <a:t>.</a:t>
            </a:r>
          </a:p>
          <a:p>
            <a:endParaRPr lang="en-US" sz="1000" b="1" dirty="0">
              <a:latin typeface="+mj-lt"/>
            </a:endParaRPr>
          </a:p>
          <a:p>
            <a:r>
              <a:rPr lang="en-US" sz="1400" b="1" dirty="0" smtClean="0">
                <a:latin typeface="+mj-lt"/>
              </a:rPr>
              <a:t>Mini Rush-hour: 7 am till 11 am Sunday to Thursday.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6969208" y="2419543"/>
            <a:ext cx="1079113" cy="2864264"/>
            <a:chOff x="6969208" y="2419543"/>
            <a:chExt cx="1079113" cy="2864264"/>
          </a:xfrm>
        </p:grpSpPr>
        <p:grpSp>
          <p:nvGrpSpPr>
            <p:cNvPr id="52" name="Group 51"/>
            <p:cNvGrpSpPr/>
            <p:nvPr/>
          </p:nvGrpSpPr>
          <p:grpSpPr>
            <a:xfrm>
              <a:off x="6969208" y="2419543"/>
              <a:ext cx="1073242" cy="1494999"/>
              <a:chOff x="6969208" y="2419543"/>
              <a:chExt cx="1073242" cy="1494999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6969208" y="2419543"/>
                <a:ext cx="1037517" cy="1494999"/>
                <a:chOff x="6969208" y="2419543"/>
                <a:chExt cx="1037517" cy="1494999"/>
              </a:xfrm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6969208" y="2419543"/>
                  <a:ext cx="99328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500" b="1" dirty="0" err="1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Thur</a:t>
                  </a:r>
                  <a:endParaRPr lang="en-US" sz="15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6985316" y="2888879"/>
                  <a:ext cx="99328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500" b="1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Wed</a:t>
                  </a:r>
                  <a:endParaRPr lang="en-US" sz="15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7013445" y="3372460"/>
                  <a:ext cx="99328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Mon</a:t>
                  </a:r>
                  <a:endParaRPr lang="en-US" sz="15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6992506" y="3141063"/>
                  <a:ext cx="1006394" cy="773479"/>
                  <a:chOff x="6992506" y="3141063"/>
                  <a:chExt cx="1006394" cy="773479"/>
                </a:xfrm>
              </p:grpSpPr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7005620" y="3591377"/>
                    <a:ext cx="993280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500" b="1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Sun</a:t>
                    </a:r>
                    <a:endParaRPr lang="en-US" sz="1500" b="1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6992506" y="3141063"/>
                    <a:ext cx="993280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500" b="1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Tue</a:t>
                    </a:r>
                    <a:endParaRPr lang="en-US" sz="1500" b="1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40" name="Group 39"/>
              <p:cNvGrpSpPr/>
              <p:nvPr/>
            </p:nvGrpSpPr>
            <p:grpSpPr>
              <a:xfrm>
                <a:off x="7611762" y="2568435"/>
                <a:ext cx="430688" cy="1127190"/>
                <a:chOff x="7611762" y="2568435"/>
                <a:chExt cx="842580" cy="1127190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7611762" y="2568435"/>
                  <a:ext cx="82378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H="1">
                  <a:off x="8427308" y="2568435"/>
                  <a:ext cx="8238" cy="112719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7630558" y="3695625"/>
                  <a:ext cx="82378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/>
            <p:cNvGrpSpPr/>
            <p:nvPr/>
          </p:nvGrpSpPr>
          <p:grpSpPr>
            <a:xfrm>
              <a:off x="7049170" y="4070205"/>
              <a:ext cx="999151" cy="1213602"/>
              <a:chOff x="7049170" y="4070205"/>
              <a:chExt cx="999151" cy="121360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055041" y="4070205"/>
                <a:ext cx="99328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Fri</a:t>
                </a:r>
                <a:endParaRPr lang="en-US" sz="15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049170" y="4960642"/>
                <a:ext cx="99328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Sat</a:t>
                </a:r>
                <a:endParaRPr lang="en-US" sz="15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7530097" y="4204354"/>
                <a:ext cx="430688" cy="917871"/>
                <a:chOff x="7611762" y="2568435"/>
                <a:chExt cx="842580" cy="1127190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7611762" y="2568435"/>
                  <a:ext cx="82378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8427308" y="2568435"/>
                  <a:ext cx="8238" cy="112719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7630558" y="3695625"/>
                  <a:ext cx="82378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6" name="TextBox 45"/>
          <p:cNvSpPr txBox="1"/>
          <p:nvPr/>
        </p:nvSpPr>
        <p:spPr>
          <a:xfrm>
            <a:off x="2802494" y="2896270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AM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08602" y="3989362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PM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31639" y="5976551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Midnight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10119" y="5317707"/>
            <a:ext cx="762282" cy="5008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95865" y="1535026"/>
            <a:ext cx="474083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Most passenger volume on Friday</a:t>
            </a:r>
            <a:endParaRPr lang="en-US" b="1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</p:spTree>
    <p:extLst>
      <p:ext uri="{BB962C8B-B14F-4D97-AF65-F5344CB8AC3E}">
        <p14:creationId xmlns:p14="http://schemas.microsoft.com/office/powerpoint/2010/main" val="1433361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</a:t>
            </a:r>
            <a:r>
              <a:rPr lang="en-US" altLang="zh-CN" dirty="0" smtClean="0"/>
              <a:t>—— Weather &amp; Hour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1558880"/>
            <a:ext cx="767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P</a:t>
            </a:r>
            <a:r>
              <a:rPr lang="en-US" b="1" dirty="0" smtClean="0">
                <a:latin typeface="+mj-lt"/>
              </a:rPr>
              <a:t>assenger flow dispersed on rainy/snowy/windy day and centralized on cloudy day</a:t>
            </a:r>
            <a:endParaRPr lang="en-US" b="1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38201" y="2049574"/>
            <a:ext cx="4419599" cy="3461446"/>
            <a:chOff x="838200" y="2141288"/>
            <a:chExt cx="5211517" cy="4325966"/>
          </a:xfrm>
        </p:grpSpPr>
        <p:sp>
          <p:nvSpPr>
            <p:cNvPr id="12" name="TextBox 11"/>
            <p:cNvSpPr txBox="1"/>
            <p:nvPr/>
          </p:nvSpPr>
          <p:spPr>
            <a:xfrm>
              <a:off x="2434592" y="2141288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Midnight</a:t>
              </a:r>
              <a:endParaRPr lang="en-US" sz="15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34870" y="6144089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Noon</a:t>
              </a:r>
              <a:endParaRPr lang="en-US" sz="1500" b="1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838200" y="2523180"/>
              <a:ext cx="5211517" cy="3715265"/>
              <a:chOff x="838200" y="2454876"/>
              <a:chExt cx="5211517" cy="371526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838200" y="2454876"/>
                <a:ext cx="5211517" cy="3715265"/>
                <a:chOff x="1011853" y="1593891"/>
                <a:chExt cx="4475762" cy="3009332"/>
              </a:xfrm>
            </p:grpSpPr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607" b="7949"/>
                <a:stretch/>
              </p:blipFill>
              <p:spPr>
                <a:xfrm>
                  <a:off x="1011853" y="1593891"/>
                  <a:ext cx="3337198" cy="3009332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83"/>
                <a:stretch/>
              </p:blipFill>
              <p:spPr>
                <a:xfrm>
                  <a:off x="4233428" y="1750607"/>
                  <a:ext cx="1254187" cy="723240"/>
                </a:xfrm>
                <a:prstGeom prst="rect">
                  <a:avLst/>
                </a:prstGeom>
              </p:spPr>
            </p:pic>
          </p:grpSp>
          <p:sp>
            <p:nvSpPr>
              <p:cNvPr id="19" name="TextBox 18"/>
              <p:cNvSpPr txBox="1"/>
              <p:nvPr/>
            </p:nvSpPr>
            <p:spPr>
              <a:xfrm>
                <a:off x="1076462" y="2470264"/>
                <a:ext cx="16084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Hourly traffic shar</a:t>
                </a:r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</a:t>
                </a:r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endPara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5934104" y="2049574"/>
            <a:ext cx="3964123" cy="3360626"/>
            <a:chOff x="5831811" y="2634554"/>
            <a:chExt cx="4108056" cy="3832699"/>
          </a:xfrm>
        </p:grpSpPr>
        <p:grpSp>
          <p:nvGrpSpPr>
            <p:cNvPr id="10" name="Group 9"/>
            <p:cNvGrpSpPr/>
            <p:nvPr/>
          </p:nvGrpSpPr>
          <p:grpSpPr>
            <a:xfrm>
              <a:off x="5831811" y="2634554"/>
              <a:ext cx="4108056" cy="3832699"/>
              <a:chOff x="797011" y="2008144"/>
              <a:chExt cx="5134232" cy="453459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97011" y="2331309"/>
                <a:ext cx="5134232" cy="3863546"/>
                <a:chOff x="1296347" y="1787608"/>
                <a:chExt cx="5425729" cy="4118919"/>
              </a:xfrm>
            </p:grpSpPr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252" b="7421"/>
                <a:stretch/>
              </p:blipFill>
              <p:spPr>
                <a:xfrm>
                  <a:off x="1296347" y="1787608"/>
                  <a:ext cx="4774939" cy="4118919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31208" y="2042985"/>
                  <a:ext cx="1290868" cy="488775"/>
                </a:xfrm>
                <a:prstGeom prst="rect">
                  <a:avLst/>
                </a:prstGeom>
              </p:spPr>
            </p:pic>
          </p:grpSp>
          <p:sp>
            <p:nvSpPr>
              <p:cNvPr id="15" name="TextBox 14"/>
              <p:cNvSpPr txBox="1"/>
              <p:nvPr/>
            </p:nvSpPr>
            <p:spPr>
              <a:xfrm>
                <a:off x="2608480" y="2008144"/>
                <a:ext cx="120027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 smtClean="0"/>
                  <a:t>Midnight</a:t>
                </a:r>
                <a:endParaRPr lang="en-US" sz="1500" b="1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097404" y="6219569"/>
                <a:ext cx="120027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 smtClean="0"/>
                  <a:t>Noon</a:t>
                </a:r>
                <a:endParaRPr lang="en-US" sz="1500" b="1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7838688" y="2814190"/>
              <a:ext cx="1608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Hourly traffic shar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38200" y="5577045"/>
            <a:ext cx="5095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Traffic well distributed </a:t>
            </a:r>
            <a:r>
              <a:rPr lang="en-US" sz="1400" b="1" dirty="0" smtClean="0">
                <a:latin typeface="+mj-lt"/>
              </a:rPr>
              <a:t>during daytime and sparse in the evening.</a:t>
            </a:r>
            <a:endParaRPr lang="en-US" sz="1000" b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Mini rush period usually around 6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Snow and wind greatly depress evening traffic  </a:t>
            </a:r>
            <a:endParaRPr lang="en-US" sz="14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6000" y="5577045"/>
            <a:ext cx="3886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 smtClean="0">
                <a:latin typeface="+mj-lt"/>
              </a:rPr>
              <a:t>Passengers flow concentrated at 9 am, noon, 2 pm, 4pm, 7pm and 11 pm.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 smtClean="0">
                <a:latin typeface="+mj-lt"/>
              </a:rPr>
              <a:t>Ridership peaks at 7pm.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</p:spTree>
    <p:extLst>
      <p:ext uri="{BB962C8B-B14F-4D97-AF65-F5344CB8AC3E}">
        <p14:creationId xmlns:p14="http://schemas.microsoft.com/office/powerpoint/2010/main" val="1166368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</a:t>
            </a:r>
            <a:r>
              <a:rPr lang="en-US" altLang="zh-CN" dirty="0" smtClean="0"/>
              <a:t>—— Weather &amp; Hour Cont’d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38200" y="2377993"/>
            <a:ext cx="4643244" cy="2961528"/>
            <a:chOff x="838200" y="2377993"/>
            <a:chExt cx="4643244" cy="296152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85" b="8659"/>
            <a:stretch/>
          </p:blipFill>
          <p:spPr>
            <a:xfrm>
              <a:off x="838200" y="2377993"/>
              <a:ext cx="3352800" cy="296152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19786" b="24107"/>
            <a:stretch/>
          </p:blipFill>
          <p:spPr>
            <a:xfrm>
              <a:off x="3903422" y="2508991"/>
              <a:ext cx="1578022" cy="53004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38199" y="1558880"/>
            <a:ext cx="61891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Good weather (clear and cloudy) greatly stimulates ridership.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8345" y="2097649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Midnight</a:t>
            </a:r>
            <a:endParaRPr 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85881" y="5253880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Noon</a:t>
            </a:r>
            <a:endParaRPr lang="en-US" sz="15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5577045"/>
            <a:ext cx="4740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Daytime traffic more evenly distributed than evening traffic on clear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Traffic concentrated at </a:t>
            </a:r>
            <a:r>
              <a:rPr lang="en-US" sz="1400" b="1" dirty="0" smtClean="0">
                <a:latin typeface="+mj-lt"/>
              </a:rPr>
              <a:t>9 pm/noon/2 pm for clear day, and 9 pm/midnight for clear night.</a:t>
            </a:r>
            <a:endParaRPr lang="en-US" sz="1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07632" y="5626923"/>
            <a:ext cx="3886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+mj-lt"/>
              </a:rPr>
              <a:t>Traffic concentrated at </a:t>
            </a:r>
            <a:r>
              <a:rPr lang="en-US" altLang="zh-CN" sz="1400" b="1" dirty="0" smtClean="0">
                <a:latin typeface="+mj-lt"/>
              </a:rPr>
              <a:t>4 pm </a:t>
            </a:r>
            <a:r>
              <a:rPr lang="en-US" altLang="zh-CN" sz="1400" b="1" dirty="0">
                <a:latin typeface="+mj-lt"/>
              </a:rPr>
              <a:t>and 11 pm for partly cloudy day and partly cloudy night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20009" y="1952849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Midnight</a:t>
            </a:r>
            <a:endParaRPr lang="en-US" sz="15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5807632" y="2289376"/>
            <a:ext cx="5015017" cy="3050145"/>
            <a:chOff x="5642754" y="2343223"/>
            <a:chExt cx="5015017" cy="305014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62" b="6631"/>
            <a:stretch/>
          </p:blipFill>
          <p:spPr>
            <a:xfrm>
              <a:off x="5642754" y="2343223"/>
              <a:ext cx="3247245" cy="305014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05966" y="2508991"/>
              <a:ext cx="1851805" cy="598276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7431254" y="5258427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Noon</a:t>
            </a:r>
            <a:endParaRPr lang="en-US" sz="15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</p:spTree>
    <p:extLst>
      <p:ext uri="{BB962C8B-B14F-4D97-AF65-F5344CB8AC3E}">
        <p14:creationId xmlns:p14="http://schemas.microsoft.com/office/powerpoint/2010/main" val="431772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Analysis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205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934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Efficiency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* Money earned per ride</a:t>
            </a:r>
            <a:r>
              <a:rPr lang="en-US" sz="2400" dirty="0"/>
              <a:t> </a:t>
            </a:r>
            <a:r>
              <a:rPr lang="en-US" sz="2400" dirty="0" smtClean="0"/>
              <a:t>per minute</a:t>
            </a:r>
            <a:endParaRPr lang="en-US" sz="2400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5253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Help Green taxi driver in NYC </a:t>
            </a:r>
            <a:r>
              <a:rPr lang="en-US" dirty="0"/>
              <a:t>understand key trends and optimize their revenue </a:t>
            </a:r>
            <a:r>
              <a:rPr lang="en-US" dirty="0" smtClean="0"/>
              <a:t>potential through a journey of exhaustive exploratory analysis and attempted predictive modeling on a dataset of all historical green </a:t>
            </a:r>
            <a:r>
              <a:rPr lang="en-US" dirty="0"/>
              <a:t>taxi trip records </a:t>
            </a:r>
            <a:r>
              <a:rPr lang="en-US" dirty="0" smtClean="0"/>
              <a:t>(from August, 2013 through June, 2016).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21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Calculate </a:t>
            </a:r>
            <a:r>
              <a:rPr lang="en-US" dirty="0"/>
              <a:t>“Efficiency” (Fare amount divided by ride time in </a:t>
            </a:r>
            <a:r>
              <a:rPr lang="en-US" dirty="0" smtClean="0"/>
              <a:t>minutes)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Trend analysis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Density analysis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Efficiency Prediction (Classify a trip as “efficient” or “inefficient”)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/>
              <a:t> </a:t>
            </a:r>
            <a:r>
              <a:rPr lang="en-US" i="1" dirty="0" smtClean="0"/>
              <a:t>Sample cleansed </a:t>
            </a:r>
            <a:r>
              <a:rPr lang="en-US" i="1" dirty="0" smtClean="0"/>
              <a:t>data </a:t>
            </a:r>
            <a:r>
              <a:rPr lang="en-US" i="1" dirty="0" smtClean="0"/>
              <a:t>used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40586" y="3244334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sample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026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8200" y="1537087"/>
            <a:ext cx="474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Green cab program is a seasonal business </a:t>
            </a:r>
            <a:endParaRPr lang="en-US" b="1" dirty="0">
              <a:latin typeface="+mj-lt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38200" y="2044918"/>
            <a:ext cx="9509668" cy="4243695"/>
            <a:chOff x="1673869" y="1367522"/>
            <a:chExt cx="8908157" cy="4243695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91"/>
            <a:stretch/>
          </p:blipFill>
          <p:spPr>
            <a:xfrm>
              <a:off x="1673869" y="1763742"/>
              <a:ext cx="8908157" cy="3847475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727887" y="1367522"/>
              <a:ext cx="993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Earning</a:t>
              </a:r>
            </a:p>
            <a:p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Per ride</a:t>
              </a:r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94679" y="1936895"/>
            <a:ext cx="41147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Since Jan 2014, average earning for each ride (tax and extras excluded) follows a </a:t>
            </a:r>
            <a:r>
              <a:rPr lang="en-US" sz="1400" b="1" dirty="0" smtClean="0">
                <a:latin typeface="+mj-lt"/>
              </a:rPr>
              <a:t>SEASONALITY pattern</a:t>
            </a:r>
            <a:r>
              <a:rPr lang="en-US" sz="1400" b="1" dirty="0">
                <a:latin typeface="+mj-lt"/>
              </a:rPr>
              <a:t>: </a:t>
            </a:r>
            <a:endParaRPr lang="en-US" sz="1400" b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average fare </a:t>
            </a:r>
            <a:r>
              <a:rPr lang="en-US" sz="1400" b="1" dirty="0">
                <a:latin typeface="+mj-lt"/>
              </a:rPr>
              <a:t>fluctuates regularly around $ 12.5.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Highs (above $12.5) happen during spring and summer.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Lows (below $ 12.5) happen in autumn </a:t>
            </a:r>
            <a:r>
              <a:rPr lang="en-US" sz="1400" b="1" dirty="0">
                <a:latin typeface="+mj-lt"/>
              </a:rPr>
              <a:t>and </a:t>
            </a:r>
            <a:r>
              <a:rPr lang="en-US" sz="1400" b="1" dirty="0" smtClean="0">
                <a:latin typeface="+mj-lt"/>
              </a:rPr>
              <a:t>winter.</a:t>
            </a:r>
          </a:p>
        </p:txBody>
      </p:sp>
      <p:grpSp>
        <p:nvGrpSpPr>
          <p:cNvPr id="57" name="Group 56"/>
          <p:cNvGrpSpPr/>
          <p:nvPr/>
        </p:nvGrpSpPr>
        <p:grpSpPr>
          <a:xfrm rot="16200000">
            <a:off x="4036228" y="2503757"/>
            <a:ext cx="921996" cy="2875823"/>
            <a:chOff x="7611762" y="2568435"/>
            <a:chExt cx="842580" cy="112719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7611762" y="2568435"/>
              <a:ext cx="8237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8427308" y="2568435"/>
              <a:ext cx="8238" cy="11271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630559" y="3695625"/>
              <a:ext cx="8237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 rot="16200000">
            <a:off x="7113684" y="2385648"/>
            <a:ext cx="911034" cy="3081866"/>
            <a:chOff x="7611762" y="2568435"/>
            <a:chExt cx="842580" cy="1127190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7611762" y="2568435"/>
              <a:ext cx="8237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8427308" y="2568435"/>
              <a:ext cx="8238" cy="11271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630558" y="3695625"/>
              <a:ext cx="8237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7552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89" y="1801729"/>
            <a:ext cx="6154406" cy="409099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335224"/>
              </p:ext>
            </p:extLst>
          </p:nvPr>
        </p:nvGraphicFramePr>
        <p:xfrm>
          <a:off x="7447185" y="1869331"/>
          <a:ext cx="2704348" cy="1828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15302"/>
                <a:gridCol w="989046"/>
              </a:tblGrid>
              <a:tr h="288401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Mean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1.266382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84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Standard Deviation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0.610673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84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Minimum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1.000255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84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25%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1.069418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84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1.159154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84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75%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1.304348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22116" y="5826586"/>
            <a:ext cx="20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Earning per minute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478563"/>
            <a:ext cx="774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M</a:t>
            </a:r>
            <a:r>
              <a:rPr lang="en-US" b="1" dirty="0" smtClean="0">
                <a:latin typeface="+mj-lt"/>
              </a:rPr>
              <a:t>inutely earning per ride averages at $ 1.27 </a:t>
            </a:r>
            <a:r>
              <a:rPr lang="en-US" b="1" dirty="0" smtClean="0">
                <a:latin typeface="+mj-lt"/>
              </a:rPr>
              <a:t>but </a:t>
            </a:r>
            <a:r>
              <a:rPr lang="en-US" b="1" dirty="0" smtClean="0">
                <a:latin typeface="+mj-lt"/>
              </a:rPr>
              <a:t>goes up to tens occasionally.  </a:t>
            </a:r>
            <a:endParaRPr lang="en-US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34493" y="3776915"/>
            <a:ext cx="306257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K</a:t>
            </a:r>
            <a:r>
              <a:rPr lang="en-US" sz="1400" b="1" dirty="0" smtClean="0">
                <a:latin typeface="+mj-lt"/>
              </a:rPr>
              <a:t>urtosis being over 683, larger than the statistical normal value of 651, accompanied by a pretty small p-value, the null hypothesis of green cab efficiency following a normal distribution is rejected.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latin typeface="+mj-lt"/>
              </a:rPr>
              <a:t>Skewness</a:t>
            </a:r>
            <a:r>
              <a:rPr lang="en-US" sz="1400" b="1" dirty="0" smtClean="0">
                <a:latin typeface="+mj-lt"/>
              </a:rPr>
              <a:t> value being 21 means there is a lot of weight in the left tail. Efficiency distribution is heavily left skewed.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28992" y="4907478"/>
            <a:ext cx="165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Kurtosis: 683</a:t>
            </a:r>
          </a:p>
          <a:p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Skewness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21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0717" y="6110749"/>
            <a:ext cx="5965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bg2">
                    <a:lumMod val="50000"/>
                  </a:schemeClr>
                </a:solidFill>
              </a:rPr>
              <a:t>Note: x axis is limited to a range of one to five for better visualization </a:t>
            </a:r>
          </a:p>
        </p:txBody>
      </p:sp>
    </p:spTree>
    <p:extLst>
      <p:ext uri="{BB962C8B-B14F-4D97-AF65-F5344CB8AC3E}">
        <p14:creationId xmlns:p14="http://schemas.microsoft.com/office/powerpoint/2010/main" val="3271080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Randomly sample 1% from cleaned </a:t>
            </a:r>
            <a:r>
              <a:rPr lang="en-US" dirty="0" smtClean="0"/>
              <a:t>dataset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Label generate: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Efficiency over average labeled as “Good”, otherwise “Low”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Features</a:t>
            </a:r>
            <a:r>
              <a:rPr lang="en-US" dirty="0"/>
              <a:t> </a:t>
            </a:r>
            <a:r>
              <a:rPr lang="en-US" dirty="0" smtClean="0"/>
              <a:t>preparation (dummy coding): </a:t>
            </a:r>
            <a:endParaRPr lang="en-US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Holiday, Passenger number, Rate Code ID, Store and </a:t>
            </a:r>
            <a:r>
              <a:rPr lang="en-US" dirty="0" err="1" smtClean="0"/>
              <a:t>fwd</a:t>
            </a:r>
            <a:r>
              <a:rPr lang="en-US" dirty="0" smtClean="0"/>
              <a:t> flag, Trip distance, Trip type, Pick up hour, month, day of week, temperature, weather, wind bearing, wind speed and visibility.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Random Forest VS Gradient Boost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95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2231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Accuracy (after cross validation):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Top three important features: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Accuracy is good enough on the whole. However, the model may suffer under-fitting and is unstable when trip distance is unknown. More features are needed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586354"/>
              </p:ext>
            </p:extLst>
          </p:nvPr>
        </p:nvGraphicFramePr>
        <p:xfrm>
          <a:off x="1734065" y="2386455"/>
          <a:ext cx="812800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Gradient Boost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952331"/>
              </p:ext>
            </p:extLst>
          </p:nvPr>
        </p:nvGraphicFramePr>
        <p:xfrm>
          <a:off x="1771085" y="3814045"/>
          <a:ext cx="81280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Variance Explained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Trip</a:t>
                      </a:r>
                      <a:r>
                        <a:rPr lang="en-US" baseline="0" dirty="0" smtClean="0"/>
                        <a:t> 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 Speed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0.06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0.06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625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2231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10515600" cy="4822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838200" y="1690688"/>
            <a:ext cx="6925731" cy="4653013"/>
            <a:chOff x="2130918" y="1268627"/>
            <a:chExt cx="7679982" cy="5080646"/>
          </a:xfrm>
        </p:grpSpPr>
        <p:grpSp>
          <p:nvGrpSpPr>
            <p:cNvPr id="12" name="Group 11"/>
            <p:cNvGrpSpPr/>
            <p:nvPr/>
          </p:nvGrpSpPr>
          <p:grpSpPr>
            <a:xfrm>
              <a:off x="2130918" y="1268627"/>
              <a:ext cx="7679982" cy="5080646"/>
              <a:chOff x="2262723" y="1120346"/>
              <a:chExt cx="7679982" cy="508064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8292" y="1120346"/>
                <a:ext cx="6939892" cy="5036521"/>
              </a:xfrm>
              <a:prstGeom prst="rect">
                <a:avLst/>
              </a:prstGeom>
            </p:spPr>
          </p:pic>
          <p:cxnSp>
            <p:nvCxnSpPr>
              <p:cNvPr id="11" name="Straight Arrow Connector 10"/>
              <p:cNvCxnSpPr/>
              <p:nvPr/>
            </p:nvCxnSpPr>
            <p:spPr>
              <a:xfrm flipV="1">
                <a:off x="2262723" y="1472434"/>
                <a:ext cx="10920" cy="472855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262723" y="6165817"/>
                <a:ext cx="7548542" cy="22996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286607" y="5640905"/>
                <a:ext cx="1656098" cy="40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Trip Distance</a:t>
                </a:r>
                <a:endPara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262723" y="1517339"/>
                <a:ext cx="14663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Wind speed</a:t>
                </a:r>
                <a:endPara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430628" y="1567473"/>
              <a:ext cx="1530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Efficiency</a:t>
              </a:r>
              <a:endParaRPr lang="en-US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</p:spTree>
    <p:extLst>
      <p:ext uri="{BB962C8B-B14F-4D97-AF65-F5344CB8AC3E}">
        <p14:creationId xmlns:p14="http://schemas.microsoft.com/office/powerpoint/2010/main" val="1489255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2231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10515600" cy="4822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 smtClean="0"/>
          </a:p>
        </p:txBody>
      </p:sp>
      <p:grpSp>
        <p:nvGrpSpPr>
          <p:cNvPr id="26" name="Group 25"/>
          <p:cNvGrpSpPr/>
          <p:nvPr/>
        </p:nvGrpSpPr>
        <p:grpSpPr>
          <a:xfrm>
            <a:off x="838200" y="1442292"/>
            <a:ext cx="10174062" cy="4788841"/>
            <a:chOff x="937054" y="1417578"/>
            <a:chExt cx="10174062" cy="4788841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2361577" y="1447720"/>
              <a:ext cx="10920" cy="4728558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937054" y="1417578"/>
              <a:ext cx="10174062" cy="4788841"/>
              <a:chOff x="979970" y="1447718"/>
              <a:chExt cx="10174062" cy="4788841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2372497" y="6190654"/>
                <a:ext cx="7685903" cy="45905"/>
              </a:xfrm>
              <a:prstGeom prst="straightConnector1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99" b="7270"/>
              <a:stretch/>
            </p:blipFill>
            <p:spPr>
              <a:xfrm>
                <a:off x="2446305" y="1447718"/>
                <a:ext cx="7224917" cy="4728560"/>
              </a:xfrm>
              <a:prstGeom prst="rect">
                <a:avLst/>
              </a:prstGeom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9745030" y="5750030"/>
                <a:ext cx="1409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Trip Distance</a:t>
                </a:r>
                <a:endPara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79970" y="1705064"/>
                <a:ext cx="14663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Temperature</a:t>
                </a:r>
                <a:endPara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510947" y="3016251"/>
                <a:ext cx="14090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Efficiency</a:t>
                </a: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8309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123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396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Tip</a:t>
            </a:r>
            <a:endParaRPr lang="en-US" sz="2400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94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Higher passenger </a:t>
            </a:r>
            <a:r>
              <a:rPr lang="en-US" sz="3400" dirty="0" smtClean="0"/>
              <a:t>VOLUMNE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Better ridership </a:t>
            </a:r>
            <a:r>
              <a:rPr lang="en-US" sz="3400" dirty="0" smtClean="0"/>
              <a:t>EFFICIENCY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More </a:t>
            </a:r>
            <a:r>
              <a:rPr lang="en-US" sz="3400" dirty="0" smtClean="0"/>
              <a:t>TIP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246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Drop all records before February 2015.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Trend analysis</a:t>
            </a:r>
          </a:p>
          <a:p>
            <a:pPr>
              <a:lnSpc>
                <a:spcPct val="150000"/>
              </a:lnSpc>
            </a:pPr>
            <a:r>
              <a:rPr lang="en-US" dirty="0"/>
              <a:t>Segmentation: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Day of week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Hour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Weather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Rate Code ID</a:t>
            </a: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Clean data used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2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38200" y="2217915"/>
            <a:ext cx="6438827" cy="4061528"/>
            <a:chOff x="645713" y="1781253"/>
            <a:chExt cx="6438827" cy="406152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89" y="1820511"/>
              <a:ext cx="5924051" cy="402227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45713" y="1781253"/>
              <a:ext cx="10295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Rides with/without tip ratio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414054" y="1875354"/>
            <a:ext cx="3748217" cy="2545492"/>
            <a:chOff x="7084540" y="955589"/>
            <a:chExt cx="3748217" cy="2545492"/>
          </a:xfrm>
        </p:grpSpPr>
        <p:grpSp>
          <p:nvGrpSpPr>
            <p:cNvPr id="12" name="Group 11"/>
            <p:cNvGrpSpPr/>
            <p:nvPr/>
          </p:nvGrpSpPr>
          <p:grpSpPr>
            <a:xfrm>
              <a:off x="7084540" y="955589"/>
              <a:ext cx="3748217" cy="2545492"/>
              <a:chOff x="7084540" y="955589"/>
              <a:chExt cx="3748217" cy="2545492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66551" y="1272468"/>
                <a:ext cx="3184194" cy="2137996"/>
              </a:xfrm>
              <a:prstGeom prst="rect">
                <a:avLst/>
              </a:prstGeom>
            </p:spPr>
          </p:pic>
          <p:sp>
            <p:nvSpPr>
              <p:cNvPr id="11" name="Rounded Rectangle 10"/>
              <p:cNvSpPr/>
              <p:nvPr/>
            </p:nvSpPr>
            <p:spPr>
              <a:xfrm>
                <a:off x="7084540" y="955589"/>
                <a:ext cx="3748217" cy="2545492"/>
              </a:xfrm>
              <a:prstGeom prst="roundRect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7394116" y="998273"/>
              <a:ext cx="1387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Percentage of daily rides paid by credit card/cash</a:t>
              </a:r>
              <a:endPara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38200" y="1690688"/>
            <a:ext cx="474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Great changes happened in February, 2015. 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7891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</a:t>
            </a:r>
            <a:r>
              <a:rPr lang="en-US" altLang="zh-CN" dirty="0"/>
              <a:t>—— Day of </a:t>
            </a:r>
            <a:r>
              <a:rPr lang="en-US" altLang="zh-CN" dirty="0" smtClean="0"/>
              <a:t>week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38200" y="2206856"/>
            <a:ext cx="6793026" cy="3436062"/>
            <a:chOff x="1172225" y="1976197"/>
            <a:chExt cx="6793026" cy="343606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9069" y="2073294"/>
              <a:ext cx="6276182" cy="333896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172225" y="3485513"/>
              <a:ext cx="64009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 smtClean="0">
                  <a:solidFill>
                    <a:schemeClr val="accent2"/>
                  </a:solidFill>
                </a:rPr>
                <a:t>22%</a:t>
              </a:r>
              <a:endParaRPr lang="en-US" sz="1500" dirty="0">
                <a:solidFill>
                  <a:schemeClr val="accent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72225" y="1976197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Average tip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72225" y="2202264"/>
              <a:ext cx="7224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22.5%</a:t>
              </a:r>
              <a:endPara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72225" y="4760112"/>
              <a:ext cx="7224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21.5%</a:t>
              </a:r>
              <a:endPara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8200" y="1690688"/>
            <a:ext cx="474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Average tip is worse on Friday and Saturday.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0150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</a:t>
            </a:r>
            <a:r>
              <a:rPr lang="en-US" altLang="zh-CN" dirty="0"/>
              <a:t>—— </a:t>
            </a:r>
            <a:r>
              <a:rPr lang="en-US" altLang="zh-CN" dirty="0" smtClean="0"/>
              <a:t>Hour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8199" y="1690688"/>
            <a:ext cx="543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Average tip is better before sunrise or after sunset.</a:t>
            </a:r>
            <a:endParaRPr lang="en-US" b="1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38200" y="2239177"/>
            <a:ext cx="6308436" cy="3965804"/>
            <a:chOff x="627822" y="2230939"/>
            <a:chExt cx="6308436" cy="396580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90" r="1" b="9085"/>
            <a:stretch/>
          </p:blipFill>
          <p:spPr>
            <a:xfrm>
              <a:off x="1416908" y="2230939"/>
              <a:ext cx="5519350" cy="364263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252149" y="5873578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Midnight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10599" y="5864436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Noon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87965" y="5869007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 AM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53624" y="5864435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 PM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7824" y="3064475"/>
              <a:ext cx="9247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22.5%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7823" y="5541076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19.5%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7824" y="4761427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20.5%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7822" y="2293126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23.5%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38199" y="2077594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Average tip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634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</a:t>
            </a:r>
            <a:r>
              <a:rPr lang="en-US" altLang="zh-CN" dirty="0"/>
              <a:t>—— </a:t>
            </a:r>
            <a:r>
              <a:rPr lang="en-US" altLang="zh-CN" dirty="0" smtClean="0"/>
              <a:t>Weather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8199" y="1690688"/>
            <a:ext cx="543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Average tip is better before sunrise or after sunset.</a:t>
            </a:r>
            <a:endParaRPr lang="en-US" b="1" dirty="0">
              <a:latin typeface="+mj-lt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838199" y="2354092"/>
            <a:ext cx="8561174" cy="3774860"/>
            <a:chOff x="838199" y="2650654"/>
            <a:chExt cx="8561174" cy="3774860"/>
          </a:xfrm>
        </p:grpSpPr>
        <p:grpSp>
          <p:nvGrpSpPr>
            <p:cNvPr id="11" name="Group 10"/>
            <p:cNvGrpSpPr/>
            <p:nvPr/>
          </p:nvGrpSpPr>
          <p:grpSpPr>
            <a:xfrm>
              <a:off x="838199" y="2777684"/>
              <a:ext cx="8462320" cy="3647830"/>
              <a:chOff x="838199" y="2176322"/>
              <a:chExt cx="8462320" cy="364783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838199" y="2337905"/>
                <a:ext cx="8462320" cy="3486247"/>
                <a:chOff x="838199" y="2337905"/>
                <a:chExt cx="8462320" cy="3486247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440" b="41667"/>
                <a:stretch/>
              </p:blipFill>
              <p:spPr>
                <a:xfrm>
                  <a:off x="1606378" y="2337905"/>
                  <a:ext cx="7608218" cy="2052863"/>
                </a:xfrm>
                <a:prstGeom prst="rect">
                  <a:avLst/>
                </a:prstGeom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975945" y="3398590"/>
                  <a:ext cx="92477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21.8%</a:t>
                  </a:r>
                  <a:endParaRPr lang="en-US" sz="15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975945" y="2499487"/>
                  <a:ext cx="92477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22</a:t>
                  </a:r>
                  <a:r>
                    <a:rPr lang="en-US" sz="15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.8</a:t>
                  </a:r>
                  <a:r>
                    <a:rPr lang="en-US" sz="15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%</a:t>
                  </a:r>
                  <a:endParaRPr lang="en-US" sz="15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975945" y="4161222"/>
                  <a:ext cx="92477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21.0%</a:t>
                  </a:r>
                  <a:endParaRPr lang="en-US" sz="15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8535"/>
                <a:stretch/>
              </p:blipFill>
              <p:spPr>
                <a:xfrm>
                  <a:off x="838199" y="4390768"/>
                  <a:ext cx="8462320" cy="1433384"/>
                </a:xfrm>
                <a:prstGeom prst="rect">
                  <a:avLst/>
                </a:prstGeom>
              </p:spPr>
            </p:pic>
          </p:grpSp>
          <p:sp>
            <p:nvSpPr>
              <p:cNvPr id="23" name="TextBox 22"/>
              <p:cNvSpPr txBox="1"/>
              <p:nvPr/>
            </p:nvSpPr>
            <p:spPr>
              <a:xfrm>
                <a:off x="838199" y="2176322"/>
                <a:ext cx="120027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Average tip</a:t>
                </a:r>
                <a:endPara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756454" y="3016251"/>
              <a:ext cx="3344560" cy="565718"/>
              <a:chOff x="2158334" y="2777684"/>
              <a:chExt cx="840239" cy="560572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2158334" y="2777684"/>
                <a:ext cx="1406" cy="560572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158334" y="2777684"/>
                <a:ext cx="840239" cy="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998573" y="2777684"/>
                <a:ext cx="0" cy="560572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2131777" y="3016251"/>
              <a:ext cx="875034" cy="369332"/>
              <a:chOff x="2158334" y="2777684"/>
              <a:chExt cx="840239" cy="560572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158334" y="2777684"/>
                <a:ext cx="1406" cy="560572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158334" y="2777684"/>
                <a:ext cx="840239" cy="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998573" y="2777684"/>
                <a:ext cx="0" cy="560572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7731447" y="3014376"/>
              <a:ext cx="984185" cy="985576"/>
              <a:chOff x="2158334" y="2777684"/>
              <a:chExt cx="840239" cy="560572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flipH="1" flipV="1">
                <a:off x="2158334" y="2777684"/>
                <a:ext cx="1406" cy="560572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158334" y="2777684"/>
                <a:ext cx="840239" cy="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998573" y="2777684"/>
                <a:ext cx="0" cy="560572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1771052" y="2650654"/>
              <a:ext cx="192733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7030A0"/>
                  </a:solidFill>
                </a:rPr>
                <a:t>Good Weather Night</a:t>
              </a:r>
              <a:endParaRPr lang="en-US" sz="1500" b="1" dirty="0">
                <a:solidFill>
                  <a:srgbClr val="7030A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18949" y="2652744"/>
              <a:ext cx="14500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chemeClr val="accent1">
                      <a:lumMod val="75000"/>
                    </a:schemeClr>
                  </a:solidFill>
                </a:rPr>
                <a:t>Bad Weather</a:t>
              </a: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85652" y="2650654"/>
              <a:ext cx="211372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chemeClr val="accent6">
                      <a:lumMod val="75000"/>
                    </a:schemeClr>
                  </a:solidFill>
                </a:rPr>
                <a:t>Good Weather Daytime</a:t>
              </a:r>
              <a:endParaRPr lang="en-US" sz="15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960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52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Build data collection pipeline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Load the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 </a:t>
            </a:r>
            <a:r>
              <a:rPr lang="en-US" dirty="0" smtClean="0"/>
              <a:t>Integration/validation/cleaning/transformation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Exploratory data analysis/social network analysis/predictive modeling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27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</a:t>
            </a:r>
            <a:r>
              <a:rPr lang="en-US" i="1" dirty="0"/>
              <a:t>(Python</a:t>
            </a:r>
            <a:r>
              <a:rPr lang="en-US" i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Web crawling pipeline including: </a:t>
            </a:r>
            <a:endParaRPr lang="en-US" i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Fetch data about ridership, weather, federal holiday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Transform features (e.g. “pick up time &amp; drop off time” to ride time; “date” to year, month, day of week and hour , “longitude/latitude” to zip code, etc.)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Build a relational database (</a:t>
            </a:r>
            <a:r>
              <a:rPr lang="en-US" dirty="0" err="1"/>
              <a:t>S</a:t>
            </a:r>
            <a:r>
              <a:rPr lang="en-US" dirty="0" err="1" smtClean="0"/>
              <a:t>qlite</a:t>
            </a:r>
            <a:r>
              <a:rPr lang="en-US" dirty="0" smtClean="0"/>
              <a:t>) with tables to hold all the data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a raw data of 6 gigabytes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13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DATA (Spark)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Data Integration (weather data with 29,999 rows and ridership data with 45,299,607 rows)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 Validation (data type, missing value, anomaly detection etc.)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58963" y="3793799"/>
            <a:ext cx="64419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 hidden noise: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 Cab </a:t>
            </a:r>
            <a:r>
              <a:rPr lang="en-US" sz="2000" dirty="0"/>
              <a:t>speed being either over 25mph (speed limit in NYC) or under 10 mph in the city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 Fare </a:t>
            </a:r>
            <a:r>
              <a:rPr lang="en-US" sz="2000" dirty="0"/>
              <a:t>per minute less than $0.5 or over $30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 Tip </a:t>
            </a:r>
            <a:r>
              <a:rPr lang="en-US" sz="2000" dirty="0"/>
              <a:t>percentage over 100%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… …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1978" y="3795721"/>
            <a:ext cx="43913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 loud noise: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 Tax</a:t>
            </a:r>
            <a:r>
              <a:rPr lang="en-US" sz="2000" dirty="0"/>
              <a:t>, fare, tolls, trip distance etc. being negative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 Tip </a:t>
            </a:r>
            <a:r>
              <a:rPr lang="en-US" sz="2000" dirty="0"/>
              <a:t>being hundreds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 Ride </a:t>
            </a:r>
            <a:r>
              <a:rPr lang="en-US" sz="2000" dirty="0"/>
              <a:t>time being 0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 Passenger </a:t>
            </a:r>
            <a:r>
              <a:rPr lang="en-US" sz="2000" dirty="0"/>
              <a:t>number over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82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DATA (Spark)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If throwing away all polluted records, 8,314,112 (roughly one fifth) would remain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Assume noise re randomly distributed among data.</a:t>
            </a:r>
          </a:p>
          <a:p>
            <a:pPr>
              <a:lnSpc>
                <a:spcPct val="150000"/>
              </a:lnSpc>
            </a:pPr>
            <a:r>
              <a:rPr lang="en-US" dirty="0"/>
              <a:t>D</a:t>
            </a:r>
            <a:r>
              <a:rPr lang="en-US" dirty="0" smtClean="0"/>
              <a:t>eal with noise in data only when it </a:t>
            </a:r>
            <a:r>
              <a:rPr lang="en-US" dirty="0" smtClean="0"/>
              <a:t>would directly affect analysis, e.g. negative fare values would affect density analysis of efficiency(fare/ride </a:t>
            </a:r>
            <a:r>
              <a:rPr lang="en-US" dirty="0"/>
              <a:t>time</a:t>
            </a:r>
            <a:r>
              <a:rPr lang="en-US" dirty="0" smtClean="0"/>
              <a:t>), but not trend analysis of ride count.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03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METHODOLODY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Generate summary statistics with Spark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 Visualize with Jupyter Notebook/Pivot table/Tableau/R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 Develop insights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93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96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1799</TotalTime>
  <Words>1218</Words>
  <Application>Microsoft Office PowerPoint</Application>
  <PresentationFormat>Widescreen</PresentationFormat>
  <Paragraphs>240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宋体</vt:lpstr>
      <vt:lpstr>Arial</vt:lpstr>
      <vt:lpstr>Calibri</vt:lpstr>
      <vt:lpstr>Calibri Light</vt:lpstr>
      <vt:lpstr>Courier New</vt:lpstr>
      <vt:lpstr>Wingdings</vt:lpstr>
      <vt:lpstr>Office Theme</vt:lpstr>
      <vt:lpstr>Data Challenge Assessment</vt:lpstr>
      <vt:lpstr>EXECUTIVE SUMMARY</vt:lpstr>
      <vt:lpstr>PowerPoint Presentation</vt:lpstr>
      <vt:lpstr>ANALYSIS ROADMAP</vt:lpstr>
      <vt:lpstr>DATA COLLECTION (Python)</vt:lpstr>
      <vt:lpstr>LOAD DATA (Spark)</vt:lpstr>
      <vt:lpstr>LOAD DATA (Spark) Cont’d</vt:lpstr>
      <vt:lpstr>METHODOLODY</vt:lpstr>
      <vt:lpstr>ANALYSIS</vt:lpstr>
      <vt:lpstr>I. Volume</vt:lpstr>
      <vt:lpstr>Overview</vt:lpstr>
      <vt:lpstr>Trend</vt:lpstr>
      <vt:lpstr>Segmentation —— Day of week</vt:lpstr>
      <vt:lpstr>Segmentation —— Day of week &amp; Hour</vt:lpstr>
      <vt:lpstr>Segmentation —— Weather &amp; Hour</vt:lpstr>
      <vt:lpstr>Segmentation —— Weather &amp; Hour Cont’d</vt:lpstr>
      <vt:lpstr>Network Analysis</vt:lpstr>
      <vt:lpstr>Recommendation</vt:lpstr>
      <vt:lpstr>II. Efficiency * Money earned per ride per minute</vt:lpstr>
      <vt:lpstr>Overview</vt:lpstr>
      <vt:lpstr>Trend</vt:lpstr>
      <vt:lpstr>Density</vt:lpstr>
      <vt:lpstr>Prediction</vt:lpstr>
      <vt:lpstr>Prediction Cont’d</vt:lpstr>
      <vt:lpstr>Prediction Cont’d</vt:lpstr>
      <vt:lpstr>Prediction Cont’d</vt:lpstr>
      <vt:lpstr>Conclusion</vt:lpstr>
      <vt:lpstr>Recommendation</vt:lpstr>
      <vt:lpstr>III. Tip</vt:lpstr>
      <vt:lpstr>Overview</vt:lpstr>
      <vt:lpstr>Trend</vt:lpstr>
      <vt:lpstr>Segmentation —— Day of week</vt:lpstr>
      <vt:lpstr>Segmentation —— Hour</vt:lpstr>
      <vt:lpstr>Segmentation —— Weather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Challenge Assessment</dc:title>
  <dc:creator>Miya WANG</dc:creator>
  <cp:lastModifiedBy>Miya WANG</cp:lastModifiedBy>
  <cp:revision>97</cp:revision>
  <dcterms:created xsi:type="dcterms:W3CDTF">2016-12-24T20:50:18Z</dcterms:created>
  <dcterms:modified xsi:type="dcterms:W3CDTF">2016-12-26T19:24:13Z</dcterms:modified>
</cp:coreProperties>
</file>