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72" r:id="rId6"/>
    <p:sldId id="273" r:id="rId7"/>
    <p:sldId id="260" r:id="rId8"/>
    <p:sldId id="268" r:id="rId9"/>
    <p:sldId id="261" r:id="rId10"/>
    <p:sldId id="262" r:id="rId11"/>
    <p:sldId id="274" r:id="rId12"/>
    <p:sldId id="263" r:id="rId13"/>
    <p:sldId id="270" r:id="rId14"/>
    <p:sldId id="296" r:id="rId15"/>
    <p:sldId id="271" r:id="rId16"/>
    <p:sldId id="264" r:id="rId17"/>
    <p:sldId id="280" r:id="rId18"/>
    <p:sldId id="281" r:id="rId19"/>
    <p:sldId id="282" r:id="rId20"/>
    <p:sldId id="284" r:id="rId21"/>
    <p:sldId id="286" r:id="rId22"/>
    <p:sldId id="283" r:id="rId23"/>
    <p:sldId id="279" r:id="rId24"/>
    <p:sldId id="265" r:id="rId25"/>
    <p:sldId id="276" r:id="rId26"/>
    <p:sldId id="266" r:id="rId27"/>
    <p:sldId id="277" r:id="rId28"/>
    <p:sldId id="278" r:id="rId29"/>
    <p:sldId id="292" r:id="rId30"/>
    <p:sldId id="287" r:id="rId31"/>
    <p:sldId id="293" r:id="rId32"/>
    <p:sldId id="285" r:id="rId33"/>
    <p:sldId id="288" r:id="rId34"/>
    <p:sldId id="289" r:id="rId35"/>
    <p:sldId id="290" r:id="rId36"/>
    <p:sldId id="297" r:id="rId37"/>
    <p:sldId id="294" r:id="rId38"/>
    <p:sldId id="291" r:id="rId39"/>
    <p:sldId id="295" r:id="rId40"/>
    <p:sldId id="26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ED89-FF43-5745-B89D-453AC4ED0596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CD44F-CCA8-4840-9C08-DC5C0720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3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4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8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1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0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61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2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86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65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2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2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8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46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4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1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0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2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D44F-CCA8-4840-9C08-DC5C072023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4D90B9-29AF-7C4A-B786-DCDFBD230CA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78C5DD3-6465-1846-96B4-F301ABFBF0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-lang.org/api/2.7.1/scala/List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Arrays, Lists, </a:t>
            </a:r>
            <a:r>
              <a:rPr lang="en-US" dirty="0" smtClean="0"/>
              <a:t>Sets, 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2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element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pets.head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Remaining elements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pets.tail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element (it’s 0 based!)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pets(1)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10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257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functions (try these!)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362190"/>
              </p:ext>
            </p:extLst>
          </p:nvPr>
        </p:nvGraphicFramePr>
        <p:xfrm>
          <a:off x="457200" y="1600200"/>
          <a:ext cx="8229600" cy="230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38"/>
                <a:gridCol w="3188925"/>
                <a:gridCol w="3689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49722"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/>
                          <a:cs typeface="Courier New"/>
                        </a:rPr>
                        <a:t>pets.head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first element of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tail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/>
                          <a:cs typeface="Courier New"/>
                        </a:rPr>
                        <a:t>pets.tail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Returns all elements except 1st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/>
                        </a:rPr>
                        <a:t>pets.isEmpty</a:t>
                      </a:r>
                      <a:endParaRPr lang="en-US" sz="16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list is empty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/>
                        </a:rPr>
                        <a:t>pets.length</a:t>
                      </a:r>
                      <a:endParaRPr lang="en-US" sz="16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length of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/>
                        </a:rPr>
                        <a:t>pets(</a:t>
                      </a:r>
                      <a:r>
                        <a:rPr lang="en-US" sz="1600" dirty="0" err="1" smtClean="0">
                          <a:latin typeface="Courier New"/>
                        </a:rPr>
                        <a:t>i</a:t>
                      </a:r>
                      <a:r>
                        <a:rPr lang="en-US" sz="1600" dirty="0" smtClean="0">
                          <a:latin typeface="Courier New"/>
                        </a:rPr>
                        <a:t>)</a:t>
                      </a:r>
                      <a:endParaRPr lang="en-US" sz="16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(i+1)</a:t>
                      </a:r>
                      <a:r>
                        <a:rPr lang="en-US" dirty="0" err="1" smtClean="0"/>
                        <a:t>st</a:t>
                      </a:r>
                      <a:r>
                        <a:rPr lang="en-US" baseline="0" dirty="0" smtClean="0"/>
                        <a:t> element of list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11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6802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available in List and other collections as well</a:t>
            </a:r>
            <a:endParaRPr lang="en-US" dirty="0"/>
          </a:p>
          <a:p>
            <a:r>
              <a:rPr lang="en-US" dirty="0" smtClean="0"/>
              <a:t>iterate over list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n</a:t>
            </a:r>
            <a:r>
              <a:rPr lang="en-US" sz="1800" dirty="0" err="1" smtClean="0">
                <a:latin typeface="Courier New"/>
                <a:cs typeface="Courier New"/>
              </a:rPr>
              <a:t>umbers.</a:t>
            </a:r>
            <a:r>
              <a:rPr lang="en-US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foreach</a:t>
            </a:r>
            <a:r>
              <a:rPr lang="en-US" sz="1800" dirty="0" smtClean="0">
                <a:latin typeface="Courier New"/>
                <a:cs typeface="Courier New"/>
              </a:rPr>
              <a:t>((p: String) =&gt; print</a:t>
            </a:r>
            <a:r>
              <a:rPr lang="de-DE" sz="1800" dirty="0" smtClean="0">
                <a:latin typeface="Courier New"/>
                <a:cs typeface="Courier New"/>
              </a:rPr>
              <a:t>(</a:t>
            </a:r>
            <a:r>
              <a:rPr lang="de-DE" sz="1800" dirty="0">
                <a:latin typeface="Courier New"/>
                <a:cs typeface="Courier New"/>
              </a:rPr>
              <a:t>p</a:t>
            </a:r>
            <a:r>
              <a:rPr lang="de-DE" sz="1800" dirty="0" smtClean="0">
                <a:latin typeface="Courier New"/>
                <a:cs typeface="Courier New"/>
              </a:rPr>
              <a:t>))</a:t>
            </a:r>
          </a:p>
          <a:p>
            <a:pPr marL="274320" lvl="1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r>
              <a:rPr lang="de-DE" dirty="0" smtClean="0">
                <a:cs typeface="Courier New"/>
              </a:rPr>
              <a:t>C</a:t>
            </a:r>
            <a:r>
              <a:rPr lang="en-US" dirty="0" err="1" smtClean="0">
                <a:cs typeface="Courier New"/>
              </a:rPr>
              <a:t>onvert</a:t>
            </a:r>
            <a:r>
              <a:rPr lang="en-US" dirty="0" smtClean="0">
                <a:cs typeface="Courier New"/>
              </a:rPr>
              <a:t> a single list element to another value/type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pets.</a:t>
            </a:r>
            <a:r>
              <a:rPr lang="en-US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map</a:t>
            </a:r>
            <a:r>
              <a:rPr lang="en-US" sz="1800" dirty="0" smtClean="0">
                <a:latin typeface="Courier New"/>
                <a:cs typeface="Courier New"/>
              </a:rPr>
              <a:t>((p: String) =&gt; </a:t>
            </a:r>
            <a:r>
              <a:rPr lang="en-US" sz="1800" dirty="0" err="1" smtClean="0">
                <a:latin typeface="Courier New"/>
                <a:cs typeface="Courier New"/>
              </a:rPr>
              <a:t>p.size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Let’s construct a new list,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numbers = List(6,2,7,9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Take a function and combine two list elements into a single element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al</a:t>
            </a:r>
            <a:r>
              <a:rPr lang="en-US" sz="1800" dirty="0" smtClean="0">
                <a:latin typeface="Courier New"/>
                <a:cs typeface="Courier New"/>
              </a:rPr>
              <a:t> total = </a:t>
            </a:r>
            <a:r>
              <a:rPr lang="en-US" sz="1800" dirty="0" err="1" smtClean="0">
                <a:latin typeface="Courier New"/>
                <a:cs typeface="Courier New"/>
              </a:rPr>
              <a:t>numbers.</a:t>
            </a:r>
            <a:r>
              <a:rPr lang="en-US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reduce</a:t>
            </a:r>
            <a:r>
              <a:rPr lang="en-US" sz="1800" dirty="0" smtClean="0">
                <a:latin typeface="Courier New"/>
                <a:cs typeface="Courier New"/>
              </a:rPr>
              <a:t>((a: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, b: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) =&gt; a + b)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((6+2)+7)+9)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12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6521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ap &amp; reduce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Scala</a:t>
            </a:r>
            <a:r>
              <a:rPr lang="en-US" dirty="0" smtClean="0"/>
              <a:t> collection has map and reduce methods</a:t>
            </a:r>
          </a:p>
          <a:p>
            <a:endParaRPr lang="en-US" dirty="0" smtClean="0"/>
          </a:p>
          <a:p>
            <a:r>
              <a:rPr lang="en-US" dirty="0" smtClean="0"/>
              <a:t>These methods are the fundamental building blocks of the </a:t>
            </a:r>
            <a:r>
              <a:rPr lang="en-US" dirty="0" err="1" smtClean="0"/>
              <a:t>Hadoop</a:t>
            </a:r>
            <a:r>
              <a:rPr lang="en-US" dirty="0" smtClean="0"/>
              <a:t> Map-Reduce engine </a:t>
            </a:r>
          </a:p>
          <a:p>
            <a:pPr lvl="1"/>
            <a:r>
              <a:rPr lang="en-US" dirty="0" smtClean="0"/>
              <a:t>And two of many, but critical, methods in the Spark engine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m</a:t>
            </a:r>
            <a:r>
              <a:rPr lang="en-US" dirty="0" smtClean="0">
                <a:solidFill>
                  <a:srgbClr val="3366FF"/>
                </a:solidFill>
              </a:rPr>
              <a:t>ap</a:t>
            </a:r>
            <a:r>
              <a:rPr lang="en-US" dirty="0" smtClean="0"/>
              <a:t>: takes a function and applies it to every member of the collection</a:t>
            </a:r>
          </a:p>
          <a:p>
            <a:r>
              <a:rPr lang="en-US" dirty="0">
                <a:solidFill>
                  <a:srgbClr val="3366FF"/>
                </a:solidFill>
              </a:rPr>
              <a:t>r</a:t>
            </a:r>
            <a:r>
              <a:rPr lang="en-US" dirty="0" smtClean="0">
                <a:solidFill>
                  <a:srgbClr val="3366FF"/>
                </a:solidFill>
              </a:rPr>
              <a:t>educe</a:t>
            </a:r>
            <a:r>
              <a:rPr lang="en-US" dirty="0" smtClean="0"/>
              <a:t>: shrink a list down to a single value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max, min, average, sum,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Map, Reduce &amp; Filter</a:t>
            </a:r>
            <a:endParaRPr lang="en-US" dirty="0"/>
          </a:p>
        </p:txBody>
      </p:sp>
      <p:pic>
        <p:nvPicPr>
          <p:cNvPr id="4" name="Content Placeholder 3" descr="emoji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91" r="-135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071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i="1" dirty="0" smtClean="0"/>
              <a:t>each member </a:t>
            </a:r>
            <a:r>
              <a:rPr lang="en-US" dirty="0" smtClean="0"/>
              <a:t>of List to upper case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upperCasePets</a:t>
            </a:r>
            <a:r>
              <a:rPr lang="en-US" sz="1800" dirty="0">
                <a:latin typeface="Courier New"/>
                <a:cs typeface="Courier New"/>
              </a:rPr>
              <a:t> = List("</a:t>
            </a:r>
            <a:r>
              <a:rPr lang="en-US" sz="1800" dirty="0" err="1">
                <a:latin typeface="Courier New"/>
                <a:cs typeface="Courier New"/>
              </a:rPr>
              <a:t>cat","dog","iguana</a:t>
            </a:r>
            <a:r>
              <a:rPr lang="en-US" sz="1800" dirty="0">
                <a:latin typeface="Courier New"/>
                <a:cs typeface="Courier New"/>
              </a:rPr>
              <a:t>").</a:t>
            </a: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map</a:t>
            </a:r>
            <a:r>
              <a:rPr lang="en-US" sz="1800" dirty="0">
                <a:latin typeface="Courier New"/>
                <a:cs typeface="Courier New"/>
              </a:rPr>
              <a:t>(_.</a:t>
            </a:r>
            <a:r>
              <a:rPr lang="en-US" sz="1800" dirty="0" err="1">
                <a:latin typeface="Courier New"/>
                <a:cs typeface="Courier New"/>
              </a:rPr>
              <a:t>toUpperCase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Find max element of list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</a:t>
            </a:r>
            <a:r>
              <a:rPr lang="en-US" sz="1800" dirty="0" err="1" smtClean="0">
                <a:latin typeface="Courier New"/>
                <a:cs typeface="Courier New"/>
              </a:rPr>
              <a:t>al</a:t>
            </a:r>
            <a:r>
              <a:rPr lang="en-US" sz="1800" dirty="0" smtClean="0">
                <a:latin typeface="Courier New"/>
                <a:cs typeface="Courier New"/>
              </a:rPr>
              <a:t> numbers = List(4,9,6,2)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numbers.max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1800" dirty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Find sum of elements of list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n</a:t>
            </a:r>
            <a:r>
              <a:rPr lang="en-US" sz="1800" dirty="0" err="1" smtClean="0">
                <a:latin typeface="Courier New"/>
                <a:cs typeface="Courier New"/>
              </a:rPr>
              <a:t>umbers.sum</a:t>
            </a:r>
            <a:endParaRPr lang="en-US" sz="1800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Verify if list contains a particular value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n</a:t>
            </a:r>
            <a:r>
              <a:rPr lang="en-US" sz="1800" dirty="0" err="1" smtClean="0">
                <a:latin typeface="Courier New"/>
                <a:cs typeface="Courier New"/>
              </a:rPr>
              <a:t>umbers.contains</a:t>
            </a:r>
            <a:r>
              <a:rPr lang="en-US" sz="1800" dirty="0" smtClean="0">
                <a:latin typeface="Courier New"/>
                <a:cs typeface="Courier New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05918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functions (try these!)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793065"/>
              </p:ext>
            </p:extLst>
          </p:nvPr>
        </p:nvGraphicFramePr>
        <p:xfrm>
          <a:off x="457200" y="1600200"/>
          <a:ext cx="82296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38"/>
                <a:gridCol w="3188925"/>
                <a:gridCol w="3689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/>
                        </a:rPr>
                        <a:t>1 :: 2 :: Nil</a:t>
                      </a:r>
                      <a:endParaRPr lang="en-US" sz="14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 elements to list, right</a:t>
                      </a:r>
                      <a:r>
                        <a:rPr lang="en-US" baseline="0" dirty="0" smtClean="0"/>
                        <a:t> associative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/>
                        </a:rPr>
                        <a:t>List(</a:t>
                      </a:r>
                      <a:r>
                        <a:rPr lang="en-US" sz="1400" dirty="0" smtClean="0">
                          <a:latin typeface="Courier New"/>
                          <a:cs typeface="Courier New"/>
                        </a:rPr>
                        <a:t>6,2,7,9)</a:t>
                      </a:r>
                      <a:r>
                        <a:rPr lang="en-US" sz="14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400" dirty="0" smtClean="0">
                          <a:latin typeface="Courier New"/>
                          <a:cs typeface="Courier New"/>
                        </a:rPr>
                        <a:t>filter (_ &gt;</a:t>
                      </a:r>
                      <a:r>
                        <a:rPr lang="en-US" sz="1400" baseline="0" dirty="0" smtClean="0">
                          <a:latin typeface="Courier New"/>
                          <a:cs typeface="Courier New"/>
                        </a:rPr>
                        <a:t> 6)</a:t>
                      </a:r>
                      <a:endParaRPr lang="en-US" sz="14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elements from list that pass a true/false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/>
                        </a:rPr>
                        <a:t>List(</a:t>
                      </a:r>
                      <a:r>
                        <a:rPr lang="en-US" sz="1600" dirty="0" smtClean="0">
                          <a:latin typeface="Courier New"/>
                          <a:cs typeface="Courier New"/>
                        </a:rPr>
                        <a:t>6,2,7,9)</a:t>
                      </a:r>
                      <a:r>
                        <a:rPr lang="en-US" sz="1600" baseline="0" dirty="0" smtClean="0">
                          <a:latin typeface="Courier New"/>
                          <a:cs typeface="Courier New"/>
                        </a:rPr>
                        <a:t>.reverse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sortWith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/>
                        </a:rPr>
                        <a:t>List(</a:t>
                      </a:r>
                      <a:r>
                        <a:rPr lang="en-US" sz="1600" dirty="0" smtClean="0">
                          <a:latin typeface="Courier New"/>
                          <a:cs typeface="Courier New"/>
                        </a:rPr>
                        <a:t>6,2,7,9)</a:t>
                      </a:r>
                      <a:r>
                        <a:rPr lang="en-US" sz="16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dirty="0" err="1" smtClean="0">
                          <a:latin typeface="Courier New"/>
                          <a:cs typeface="Courier New"/>
                        </a:rPr>
                        <a:t>sortWith</a:t>
                      </a:r>
                      <a:r>
                        <a:rPr lang="en-US" sz="1600" dirty="0" smtClean="0">
                          <a:latin typeface="Courier New"/>
                          <a:cs typeface="Courier New"/>
                        </a:rPr>
                        <a:t> (_</a:t>
                      </a:r>
                      <a:r>
                        <a:rPr lang="en-US" sz="1600" baseline="0" dirty="0" smtClean="0">
                          <a:latin typeface="Courier New"/>
                          <a:cs typeface="Courier New"/>
                        </a:rPr>
                        <a:t> &lt; _</a:t>
                      </a:r>
                      <a:r>
                        <a:rPr lang="en-US" sz="1600" dirty="0" smtClean="0">
                          <a:latin typeface="Courier New"/>
                          <a:cs typeface="Courier New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Orders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/>
                        </a:rPr>
                        <a:t>List(</a:t>
                      </a:r>
                      <a:r>
                        <a:rPr lang="en-US" sz="1600" dirty="0" smtClean="0">
                          <a:latin typeface="Courier New"/>
                          <a:cs typeface="Courier New"/>
                        </a:rPr>
                        <a:t>6,2,7,9)</a:t>
                      </a:r>
                      <a:r>
                        <a:rPr lang="en-US" sz="1600" baseline="0" dirty="0" smtClean="0">
                          <a:latin typeface="Courier New"/>
                          <a:cs typeface="Courier New"/>
                        </a:rPr>
                        <a:t>.take(2)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first n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kern="120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List(6,2,7,9)</a:t>
                      </a:r>
                      <a:r>
                        <a:rPr lang="hr-HR" sz="1600" kern="1200" baseline="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600" kern="120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zip List("a","b","c","d”)</a:t>
                      </a:r>
                      <a:endParaRPr lang="en-US" sz="16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 2 lists into list of tuples of elements at each index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16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2602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Flattening a List implies collapsing a List hierarchy into a single List 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v</a:t>
            </a:r>
            <a:r>
              <a:rPr lang="en-US" sz="1600" dirty="0" err="1" smtClean="0">
                <a:latin typeface="Courier New"/>
                <a:cs typeface="Courier New"/>
              </a:rPr>
              <a:t>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myList</a:t>
            </a:r>
            <a:r>
              <a:rPr lang="en-US" sz="1600" dirty="0" smtClean="0">
                <a:latin typeface="Courier New"/>
                <a:cs typeface="Courier New"/>
              </a:rPr>
              <a:t> = List(List(1,2), List(3), List(), List(4,5))</a:t>
            </a:r>
          </a:p>
          <a:p>
            <a:pPr marL="27432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myList</a:t>
            </a:r>
            <a:r>
              <a:rPr lang="en-US" sz="1600" dirty="0">
                <a:latin typeface="Courier New"/>
                <a:cs typeface="Courier New"/>
              </a:rPr>
              <a:t>: List[List[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]] = List(List(1, 2), List(3), List(), List(4, 5)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Flattening the list: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myList.flatten</a:t>
            </a:r>
            <a:endParaRPr lang="en-US" sz="1800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pt-BR" sz="1800" dirty="0">
                <a:latin typeface="Courier New"/>
                <a:cs typeface="Courier New"/>
              </a:rPr>
              <a:t>res0: </a:t>
            </a:r>
            <a:r>
              <a:rPr lang="pt-BR" sz="1800" dirty="0" err="1">
                <a:latin typeface="Courier New"/>
                <a:cs typeface="Courier New"/>
              </a:rPr>
              <a:t>List</a:t>
            </a:r>
            <a:r>
              <a:rPr lang="pt-BR" sz="1800" dirty="0">
                <a:latin typeface="Courier New"/>
                <a:cs typeface="Courier New"/>
              </a:rPr>
              <a:t>[</a:t>
            </a:r>
            <a:r>
              <a:rPr lang="pt-BR" sz="1800" dirty="0" err="1">
                <a:latin typeface="Courier New"/>
                <a:cs typeface="Courier New"/>
              </a:rPr>
              <a:t>Int</a:t>
            </a:r>
            <a:r>
              <a:rPr lang="pt-BR" sz="1800" dirty="0">
                <a:latin typeface="Courier New"/>
                <a:cs typeface="Courier New"/>
              </a:rPr>
              <a:t>] = </a:t>
            </a:r>
            <a:r>
              <a:rPr lang="pt-BR" sz="1800" dirty="0" err="1">
                <a:latin typeface="Courier New"/>
                <a:cs typeface="Courier New"/>
              </a:rPr>
              <a:t>List</a:t>
            </a:r>
            <a:r>
              <a:rPr lang="pt-BR" sz="1800" dirty="0">
                <a:latin typeface="Courier New"/>
                <a:cs typeface="Courier New"/>
              </a:rPr>
              <a:t>(1, 2, 3, 4, 5)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dirty="0" smtClean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You can only flatten a List whose elements are all Lists</a:t>
            </a:r>
          </a:p>
          <a:p>
            <a:endParaRPr lang="en-US" dirty="0">
              <a:latin typeface="+mj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215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Zipping and unzipping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Zip takes two lists and forms a pair of Lists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v</a:t>
            </a:r>
            <a:r>
              <a:rPr lang="pt-BR" sz="1800" dirty="0" smtClean="0">
                <a:latin typeface="Courier New"/>
                <a:cs typeface="Courier New"/>
              </a:rPr>
              <a:t>al </a:t>
            </a:r>
            <a:r>
              <a:rPr lang="pt-BR" sz="1800" dirty="0" err="1" smtClean="0">
                <a:latin typeface="Courier New"/>
                <a:cs typeface="Courier New"/>
              </a:rPr>
              <a:t>newList</a:t>
            </a:r>
            <a:r>
              <a:rPr lang="pt-BR" sz="1800" dirty="0" smtClean="0">
                <a:latin typeface="Courier New"/>
                <a:cs typeface="Courier New"/>
              </a:rPr>
              <a:t> = </a:t>
            </a:r>
            <a:r>
              <a:rPr lang="pt-BR" sz="1800" dirty="0" err="1" smtClean="0">
                <a:latin typeface="Courier New"/>
                <a:cs typeface="Courier New"/>
              </a:rPr>
              <a:t>List</a:t>
            </a:r>
            <a:r>
              <a:rPr lang="pt-BR" sz="1800" dirty="0">
                <a:latin typeface="Courier New"/>
                <a:cs typeface="Courier New"/>
              </a:rPr>
              <a:t>(6,2,7,9).</a:t>
            </a:r>
            <a:r>
              <a:rPr lang="pt-BR" sz="1800" dirty="0">
                <a:solidFill>
                  <a:srgbClr val="3366FF"/>
                </a:solidFill>
                <a:latin typeface="Courier New"/>
                <a:cs typeface="Courier New"/>
              </a:rPr>
              <a:t>zip</a:t>
            </a:r>
            <a:r>
              <a:rPr lang="pt-BR" sz="1800" dirty="0" smtClean="0">
                <a:latin typeface="Courier New"/>
                <a:cs typeface="Courier New"/>
              </a:rPr>
              <a:t>(</a:t>
            </a:r>
            <a:r>
              <a:rPr lang="pt-BR" sz="1800" dirty="0" err="1" smtClean="0">
                <a:latin typeface="Courier New"/>
                <a:cs typeface="Courier New"/>
              </a:rPr>
              <a:t>List</a:t>
            </a:r>
            <a:r>
              <a:rPr lang="pt-BR" sz="1800" dirty="0">
                <a:latin typeface="Courier New"/>
                <a:cs typeface="Courier New"/>
              </a:rPr>
              <a:t>("a","</a:t>
            </a:r>
            <a:r>
              <a:rPr lang="pt-BR" sz="1800" dirty="0" err="1">
                <a:latin typeface="Courier New"/>
                <a:cs typeface="Courier New"/>
              </a:rPr>
              <a:t>b</a:t>
            </a:r>
            <a:r>
              <a:rPr lang="pt-BR" sz="1800" dirty="0">
                <a:latin typeface="Courier New"/>
                <a:cs typeface="Courier New"/>
              </a:rPr>
              <a:t>","</a:t>
            </a:r>
            <a:r>
              <a:rPr lang="pt-BR" sz="1800" dirty="0" err="1">
                <a:latin typeface="Courier New"/>
                <a:cs typeface="Courier New"/>
              </a:rPr>
              <a:t>c</a:t>
            </a:r>
            <a:r>
              <a:rPr lang="pt-BR" sz="1800" dirty="0">
                <a:latin typeface="Courier New"/>
                <a:cs typeface="Courier New"/>
              </a:rPr>
              <a:t>","</a:t>
            </a:r>
            <a:r>
              <a:rPr lang="pt-BR" sz="1800" dirty="0" err="1">
                <a:latin typeface="Courier New"/>
                <a:cs typeface="Courier New"/>
              </a:rPr>
              <a:t>d</a:t>
            </a:r>
            <a:r>
              <a:rPr lang="pt-BR" sz="1800" dirty="0">
                <a:latin typeface="Courier New"/>
                <a:cs typeface="Courier New"/>
              </a:rPr>
              <a:t>"))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Alternate notation (without the .)</a:t>
            </a:r>
          </a:p>
          <a:p>
            <a:pPr marL="274320" lvl="2" indent="0">
              <a:buNone/>
            </a:pPr>
            <a:r>
              <a:rPr lang="en-US" dirty="0">
                <a:latin typeface="Courier New"/>
                <a:cs typeface="Courier New"/>
              </a:rPr>
              <a:t>v</a:t>
            </a:r>
            <a:r>
              <a:rPr lang="pt-BR" dirty="0" smtClean="0">
                <a:latin typeface="Courier New"/>
                <a:cs typeface="Courier New"/>
              </a:rPr>
              <a:t>al </a:t>
            </a:r>
            <a:r>
              <a:rPr lang="pt-BR" dirty="0" err="1" smtClean="0">
                <a:latin typeface="Courier New"/>
                <a:cs typeface="Courier New"/>
              </a:rPr>
              <a:t>newList</a:t>
            </a:r>
            <a:r>
              <a:rPr lang="pt-BR" dirty="0" smtClean="0">
                <a:latin typeface="Courier New"/>
                <a:cs typeface="Courier New"/>
              </a:rPr>
              <a:t> = </a:t>
            </a:r>
            <a:r>
              <a:rPr lang="pt-BR" dirty="0" err="1" smtClean="0">
                <a:latin typeface="Courier New"/>
                <a:cs typeface="Courier New"/>
              </a:rPr>
              <a:t>List</a:t>
            </a:r>
            <a:r>
              <a:rPr lang="pt-BR" dirty="0">
                <a:latin typeface="Courier New"/>
                <a:cs typeface="Courier New"/>
              </a:rPr>
              <a:t>(6,2,7,9</a:t>
            </a:r>
            <a:r>
              <a:rPr lang="pt-BR" dirty="0" smtClean="0">
                <a:latin typeface="Courier New"/>
                <a:cs typeface="Courier New"/>
              </a:rPr>
              <a:t>) </a:t>
            </a:r>
            <a:r>
              <a:rPr lang="pt-BR" dirty="0" smtClean="0">
                <a:solidFill>
                  <a:srgbClr val="3366FF"/>
                </a:solidFill>
                <a:latin typeface="Courier New"/>
                <a:cs typeface="Courier New"/>
              </a:rPr>
              <a:t>zip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 smtClean="0">
                <a:latin typeface="Courier New"/>
                <a:cs typeface="Courier New"/>
              </a:rPr>
              <a:t>List</a:t>
            </a:r>
            <a:r>
              <a:rPr lang="pt-BR" dirty="0">
                <a:latin typeface="Courier New"/>
                <a:cs typeface="Courier New"/>
              </a:rPr>
              <a:t>("a","</a:t>
            </a:r>
            <a:r>
              <a:rPr lang="pt-BR" dirty="0" err="1">
                <a:latin typeface="Courier New"/>
                <a:cs typeface="Courier New"/>
              </a:rPr>
              <a:t>b</a:t>
            </a:r>
            <a:r>
              <a:rPr lang="pt-BR" dirty="0">
                <a:latin typeface="Courier New"/>
                <a:cs typeface="Courier New"/>
              </a:rPr>
              <a:t>","</a:t>
            </a:r>
            <a:r>
              <a:rPr lang="pt-BR" dirty="0" err="1">
                <a:latin typeface="Courier New"/>
                <a:cs typeface="Courier New"/>
              </a:rPr>
              <a:t>c</a:t>
            </a:r>
            <a:r>
              <a:rPr lang="pt-BR" dirty="0">
                <a:latin typeface="Courier New"/>
                <a:cs typeface="Courier New"/>
              </a:rPr>
              <a:t>","</a:t>
            </a:r>
            <a:r>
              <a:rPr lang="pt-BR" dirty="0" err="1" smtClean="0">
                <a:latin typeface="Courier New"/>
                <a:cs typeface="Courier New"/>
              </a:rPr>
              <a:t>d</a:t>
            </a:r>
            <a:r>
              <a:rPr lang="pt-BR" dirty="0">
                <a:latin typeface="Courier New"/>
                <a:cs typeface="Courier New"/>
              </a:rPr>
              <a:t>"</a:t>
            </a:r>
            <a:r>
              <a:rPr lang="pt-BR" dirty="0" smtClean="0">
                <a:latin typeface="Courier New"/>
                <a:cs typeface="Courier New"/>
              </a:rPr>
              <a:t>)</a:t>
            </a:r>
          </a:p>
          <a:p>
            <a:pPr marL="0" lvl="1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dirty="0" smtClean="0"/>
              <a:t>Useful special case: pair every element of a list with position where it appears in the list</a:t>
            </a:r>
          </a:p>
          <a:p>
            <a:pPr marL="274320" lvl="1" indent="0">
              <a:buNone/>
            </a:pPr>
            <a:r>
              <a:rPr lang="pt-BR" sz="1800" dirty="0" err="1">
                <a:latin typeface="Courier New"/>
                <a:cs typeface="Courier New"/>
              </a:rPr>
              <a:t>List</a:t>
            </a:r>
            <a:r>
              <a:rPr lang="pt-BR" sz="1800" dirty="0">
                <a:latin typeface="Courier New"/>
                <a:cs typeface="Courier New"/>
              </a:rPr>
              <a:t>("a","</a:t>
            </a:r>
            <a:r>
              <a:rPr lang="pt-BR" sz="1800" dirty="0" err="1">
                <a:latin typeface="Courier New"/>
                <a:cs typeface="Courier New"/>
              </a:rPr>
              <a:t>b</a:t>
            </a:r>
            <a:r>
              <a:rPr lang="pt-BR" sz="1800" dirty="0">
                <a:latin typeface="Courier New"/>
                <a:cs typeface="Courier New"/>
              </a:rPr>
              <a:t>","</a:t>
            </a:r>
            <a:r>
              <a:rPr lang="pt-BR" sz="1800" dirty="0" err="1">
                <a:latin typeface="Courier New"/>
                <a:cs typeface="Courier New"/>
              </a:rPr>
              <a:t>c</a:t>
            </a:r>
            <a:r>
              <a:rPr lang="pt-BR" sz="1800" dirty="0">
                <a:latin typeface="Courier New"/>
                <a:cs typeface="Courier New"/>
              </a:rPr>
              <a:t>","</a:t>
            </a:r>
            <a:r>
              <a:rPr lang="pt-BR" sz="1800" dirty="0" err="1" smtClean="0">
                <a:latin typeface="Courier New"/>
                <a:cs typeface="Courier New"/>
              </a:rPr>
              <a:t>d</a:t>
            </a:r>
            <a:r>
              <a:rPr lang="pt-BR" sz="1800" dirty="0">
                <a:latin typeface="Courier New"/>
                <a:cs typeface="Courier New"/>
              </a:rPr>
              <a:t>"</a:t>
            </a:r>
            <a:r>
              <a:rPr lang="pt-BR" sz="1800" dirty="0" smtClean="0">
                <a:latin typeface="Courier New"/>
                <a:cs typeface="Courier New"/>
              </a:rPr>
              <a:t>).</a:t>
            </a:r>
            <a:r>
              <a:rPr lang="pt-BR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zipWithIndex</a:t>
            </a:r>
            <a:endParaRPr lang="pt-BR" sz="18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pt-BR" sz="2200" dirty="0">
              <a:latin typeface="Courier New"/>
              <a:cs typeface="Courier New"/>
            </a:endParaRPr>
          </a:p>
          <a:p>
            <a:r>
              <a:rPr lang="pt-BR" dirty="0" smtClean="0">
                <a:latin typeface="+mj-lt"/>
              </a:rPr>
              <a:t>C</a:t>
            </a:r>
            <a:r>
              <a:rPr lang="en-US" dirty="0" err="1" smtClean="0">
                <a:latin typeface="+mj-lt"/>
              </a:rPr>
              <a:t>hange</a:t>
            </a:r>
            <a:r>
              <a:rPr lang="en-US" dirty="0" smtClean="0">
                <a:latin typeface="+mj-lt"/>
              </a:rPr>
              <a:t> back to tuple of lists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newList.</a:t>
            </a:r>
            <a:r>
              <a:rPr lang="en-US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unzip</a:t>
            </a:r>
            <a:endParaRPr lang="en-US" sz="1800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219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Lists as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Scala</a:t>
            </a:r>
            <a:r>
              <a:rPr lang="en-US" dirty="0" smtClean="0"/>
              <a:t> objects have a </a:t>
            </a:r>
            <a:r>
              <a:rPr lang="en-US" dirty="0" err="1" smtClean="0"/>
              <a:t>toString</a:t>
            </a:r>
            <a:r>
              <a:rPr lang="en-US" dirty="0" smtClean="0"/>
              <a:t> method (inherited from List’s superclass)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/>
              <a:t> to get canonical String representation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newList.</a:t>
            </a:r>
            <a:r>
              <a:rPr lang="en-US" sz="18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toString</a:t>
            </a:r>
            <a:endParaRPr lang="en-US" sz="18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is-IS" sz="1800" dirty="0">
                <a:latin typeface="Courier New"/>
                <a:cs typeface="Courier New"/>
              </a:rPr>
              <a:t>res4: String = List((a,0), (b,1), (c,2), (d,3))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sz="2000" dirty="0" err="1" smtClean="0">
                <a:latin typeface="Courier New"/>
                <a:cs typeface="Courier New"/>
              </a:rPr>
              <a:t>mkString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if you want a more customized-looking List</a:t>
            </a:r>
          </a:p>
          <a:p>
            <a:pPr lvl="1"/>
            <a:r>
              <a:rPr lang="en-US" dirty="0" smtClean="0"/>
              <a:t>I want a string that starts with { , separated by - , end with }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newList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3366FF"/>
                </a:solidFill>
                <a:latin typeface="Courier New"/>
                <a:cs typeface="Courier New"/>
              </a:rPr>
              <a:t>mkString</a:t>
            </a:r>
            <a:r>
              <a:rPr lang="en-US" sz="1800" dirty="0">
                <a:latin typeface="Courier New"/>
                <a:cs typeface="Courier New"/>
              </a:rPr>
              <a:t> ("{","-","}"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r>
              <a:rPr lang="is-IS" sz="1800" dirty="0">
                <a:latin typeface="Courier New"/>
                <a:cs typeface="Courier New"/>
              </a:rPr>
              <a:t>res7: String = {(a,0)-(b,1)-(c,2)-(d,3)}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364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for collecting one or more values, all of the same type</a:t>
            </a:r>
          </a:p>
          <a:p>
            <a:pPr lvl="1"/>
            <a:r>
              <a:rPr lang="en-US" dirty="0" smtClean="0"/>
              <a:t>Arrays, lists, maps, sets, trees</a:t>
            </a:r>
          </a:p>
          <a:p>
            <a:r>
              <a:rPr lang="en-US" dirty="0" smtClean="0"/>
              <a:t>You can use Java’s collections</a:t>
            </a:r>
          </a:p>
          <a:p>
            <a:r>
              <a:rPr lang="en-US" dirty="0" smtClean="0"/>
              <a:t>But, </a:t>
            </a:r>
            <a:r>
              <a:rPr lang="en-US" dirty="0" err="1" smtClean="0"/>
              <a:t>Scala</a:t>
            </a:r>
            <a:r>
              <a:rPr lang="en-US" dirty="0" smtClean="0"/>
              <a:t> also has higher order operations like </a:t>
            </a:r>
            <a:r>
              <a:rPr lang="en-US" dirty="0" smtClean="0">
                <a:solidFill>
                  <a:srgbClr val="3366FF"/>
                </a:solidFill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reduce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66FF"/>
                </a:solidFill>
              </a:rPr>
              <a:t>filter </a:t>
            </a:r>
          </a:p>
          <a:p>
            <a:pPr lvl="1"/>
            <a:r>
              <a:rPr lang="en-US" dirty="0" smtClean="0"/>
              <a:t>Write fewer lines of code than Java to implement same thing</a:t>
            </a:r>
          </a:p>
          <a:p>
            <a:r>
              <a:rPr lang="en-US" dirty="0" err="1" smtClean="0"/>
              <a:t>Scala’s</a:t>
            </a:r>
            <a:r>
              <a:rPr lang="en-US" dirty="0" smtClean="0"/>
              <a:t> collections are immutable</a:t>
            </a:r>
          </a:p>
          <a:p>
            <a:pPr lvl="1"/>
            <a:r>
              <a:rPr lang="en-US" dirty="0" smtClean="0"/>
              <a:t>Cannot be resized</a:t>
            </a:r>
          </a:p>
          <a:p>
            <a:pPr lvl="1"/>
            <a:r>
              <a:rPr lang="en-US" dirty="0" smtClean="0"/>
              <a:t>Contents cannot be changed</a:t>
            </a:r>
          </a:p>
          <a:p>
            <a:pPr lvl="1"/>
            <a:r>
              <a:rPr lang="en-US" dirty="0" smtClean="0"/>
              <a:t>Their package </a:t>
            </a:r>
            <a:r>
              <a:rPr lang="en-US" dirty="0" err="1" smtClean="0"/>
              <a:t>collections.immutable</a:t>
            </a:r>
            <a:r>
              <a:rPr lang="en-US" dirty="0" smtClean="0"/>
              <a:t> is automatically imported into the </a:t>
            </a:r>
            <a:r>
              <a:rPr lang="en-US" dirty="0" err="1" smtClean="0"/>
              <a:t>Scala</a:t>
            </a:r>
            <a:r>
              <a:rPr lang="en-US" dirty="0" smtClean="0"/>
              <a:t>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650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Map and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string operations together; using pets example:</a:t>
            </a:r>
          </a:p>
          <a:p>
            <a:pPr marL="27432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val</a:t>
            </a:r>
            <a:r>
              <a:rPr lang="en-US" sz="1600" dirty="0">
                <a:latin typeface="Courier New"/>
                <a:cs typeface="Courier New"/>
              </a:rPr>
              <a:t> pets = List("</a:t>
            </a:r>
            <a:r>
              <a:rPr lang="en-US" sz="1600" dirty="0" err="1">
                <a:latin typeface="Courier New"/>
                <a:cs typeface="Courier New"/>
              </a:rPr>
              <a:t>cat","dog","iguana</a:t>
            </a:r>
            <a:r>
              <a:rPr lang="en-US" sz="1600" dirty="0"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pets </a:t>
            </a:r>
            <a:r>
              <a:rPr lang="en-US" sz="1600" dirty="0">
                <a:solidFill>
                  <a:srgbClr val="3366FF"/>
                </a:solidFill>
                <a:latin typeface="Courier New"/>
                <a:cs typeface="Courier New"/>
              </a:rPr>
              <a:t>map</a:t>
            </a:r>
            <a:r>
              <a:rPr lang="en-US" sz="1600" dirty="0">
                <a:latin typeface="Courier New"/>
                <a:cs typeface="Courier New"/>
              </a:rPr>
              <a:t> (_.</a:t>
            </a:r>
            <a:r>
              <a:rPr lang="en-US" sz="1600" dirty="0" err="1">
                <a:latin typeface="Courier New"/>
                <a:cs typeface="Courier New"/>
              </a:rPr>
              <a:t>toList.reverse.mkString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endParaRPr lang="en-US" sz="1600" dirty="0" smtClean="0"/>
          </a:p>
          <a:p>
            <a:r>
              <a:rPr lang="en-US" dirty="0" smtClean="0"/>
              <a:t>You can flatten hierarchy with maps as well:</a:t>
            </a:r>
          </a:p>
          <a:p>
            <a:pPr marL="27432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ets </a:t>
            </a:r>
            <a:r>
              <a:rPr lang="en-US" sz="1600" dirty="0" smtClean="0">
                <a:solidFill>
                  <a:srgbClr val="3366FF"/>
                </a:solidFill>
                <a:latin typeface="Courier New"/>
                <a:cs typeface="Courier New"/>
              </a:rPr>
              <a:t>map</a:t>
            </a:r>
            <a:r>
              <a:rPr lang="en-US" sz="1600" dirty="0" smtClean="0">
                <a:latin typeface="Courier New"/>
                <a:cs typeface="Courier New"/>
              </a:rPr>
              <a:t>(_.</a:t>
            </a:r>
            <a:r>
              <a:rPr lang="en-US" sz="1600" dirty="0" err="1" smtClean="0">
                <a:latin typeface="Courier New"/>
                <a:cs typeface="Courier New"/>
              </a:rPr>
              <a:t>toList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res10: List[List[Char]] = List(List(c, a, t), List(d, o, g), List(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, g, u, a, n, a))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dirty="0" smtClean="0"/>
              <a:t>Versus</a:t>
            </a:r>
          </a:p>
          <a:p>
            <a:pPr marL="27432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p</a:t>
            </a:r>
            <a:r>
              <a:rPr lang="en-US" sz="1600" dirty="0" smtClean="0">
                <a:latin typeface="Courier New"/>
                <a:cs typeface="Courier New"/>
              </a:rPr>
              <a:t>ets </a:t>
            </a:r>
            <a:r>
              <a:rPr lang="en-US" sz="16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flatMap</a:t>
            </a:r>
            <a:r>
              <a:rPr lang="en-US" sz="1600" dirty="0" smtClean="0">
                <a:latin typeface="Courier New"/>
                <a:cs typeface="Courier New"/>
              </a:rPr>
              <a:t> (_.</a:t>
            </a:r>
            <a:r>
              <a:rPr lang="en-US" sz="1600" dirty="0" err="1" smtClean="0">
                <a:latin typeface="Courier New"/>
                <a:cs typeface="Courier New"/>
              </a:rPr>
              <a:t>toList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r>
              <a:rPr lang="pt-BR" sz="1600" dirty="0">
                <a:latin typeface="Courier New"/>
                <a:cs typeface="Courier New"/>
              </a:rPr>
              <a:t>res11: </a:t>
            </a:r>
            <a:r>
              <a:rPr lang="pt-BR" sz="1600" dirty="0" err="1">
                <a:latin typeface="Courier New"/>
                <a:cs typeface="Courier New"/>
              </a:rPr>
              <a:t>List</a:t>
            </a:r>
            <a:r>
              <a:rPr lang="pt-BR" sz="1600" dirty="0">
                <a:latin typeface="Courier New"/>
                <a:cs typeface="Courier New"/>
              </a:rPr>
              <a:t>[Char] = </a:t>
            </a:r>
            <a:r>
              <a:rPr lang="pt-BR" sz="1600" dirty="0" err="1">
                <a:latin typeface="Courier New"/>
                <a:cs typeface="Courier New"/>
              </a:rPr>
              <a:t>List</a:t>
            </a:r>
            <a:r>
              <a:rPr lang="pt-BR" sz="1600" dirty="0">
                <a:latin typeface="Courier New"/>
                <a:cs typeface="Courier New"/>
              </a:rPr>
              <a:t>(</a:t>
            </a:r>
            <a:r>
              <a:rPr lang="pt-BR" sz="1600" dirty="0" err="1">
                <a:latin typeface="Courier New"/>
                <a:cs typeface="Courier New"/>
              </a:rPr>
              <a:t>c</a:t>
            </a:r>
            <a:r>
              <a:rPr lang="pt-BR" sz="1600" dirty="0">
                <a:latin typeface="Courier New"/>
                <a:cs typeface="Courier New"/>
              </a:rPr>
              <a:t>, a, </a:t>
            </a:r>
            <a:r>
              <a:rPr lang="pt-BR" sz="1600" dirty="0" err="1">
                <a:latin typeface="Courier New"/>
                <a:cs typeface="Courier New"/>
              </a:rPr>
              <a:t>t</a:t>
            </a:r>
            <a:r>
              <a:rPr lang="pt-BR" sz="1600" dirty="0">
                <a:latin typeface="Courier New"/>
                <a:cs typeface="Courier New"/>
              </a:rPr>
              <a:t>, </a:t>
            </a:r>
            <a:r>
              <a:rPr lang="pt-BR" sz="1600" dirty="0" err="1">
                <a:latin typeface="Courier New"/>
                <a:cs typeface="Courier New"/>
              </a:rPr>
              <a:t>d</a:t>
            </a:r>
            <a:r>
              <a:rPr lang="pt-BR" sz="1600" dirty="0">
                <a:latin typeface="Courier New"/>
                <a:cs typeface="Courier New"/>
              </a:rPr>
              <a:t>, o, </a:t>
            </a:r>
            <a:r>
              <a:rPr lang="pt-BR" sz="1600" dirty="0" err="1">
                <a:latin typeface="Courier New"/>
                <a:cs typeface="Courier New"/>
              </a:rPr>
              <a:t>g</a:t>
            </a:r>
            <a:r>
              <a:rPr lang="pt-BR" sz="1600" dirty="0">
                <a:latin typeface="Courier New"/>
                <a:cs typeface="Courier New"/>
              </a:rPr>
              <a:t>, </a:t>
            </a:r>
            <a:r>
              <a:rPr lang="pt-BR" sz="1600" dirty="0" err="1">
                <a:latin typeface="Courier New"/>
                <a:cs typeface="Courier New"/>
              </a:rPr>
              <a:t>i</a:t>
            </a:r>
            <a:r>
              <a:rPr lang="pt-BR" sz="1600" dirty="0">
                <a:latin typeface="Courier New"/>
                <a:cs typeface="Courier New"/>
              </a:rPr>
              <a:t>, </a:t>
            </a:r>
            <a:r>
              <a:rPr lang="pt-BR" sz="1600" dirty="0" err="1">
                <a:latin typeface="Courier New"/>
                <a:cs typeface="Courier New"/>
              </a:rPr>
              <a:t>g</a:t>
            </a:r>
            <a:r>
              <a:rPr lang="pt-BR" sz="1600" dirty="0">
                <a:latin typeface="Courier New"/>
                <a:cs typeface="Courier New"/>
              </a:rPr>
              <a:t>, </a:t>
            </a:r>
            <a:r>
              <a:rPr lang="pt-BR" sz="1600" dirty="0" err="1">
                <a:latin typeface="Courier New"/>
                <a:cs typeface="Courier New"/>
              </a:rPr>
              <a:t>u</a:t>
            </a:r>
            <a:r>
              <a:rPr lang="pt-BR" sz="1600" dirty="0">
                <a:latin typeface="Courier New"/>
                <a:cs typeface="Courier New"/>
              </a:rPr>
              <a:t>, a, </a:t>
            </a:r>
            <a:r>
              <a:rPr lang="pt-BR" sz="1600" dirty="0" err="1">
                <a:latin typeface="Courier New"/>
                <a:cs typeface="Courier New"/>
              </a:rPr>
              <a:t>n</a:t>
            </a:r>
            <a:r>
              <a:rPr lang="pt-BR" sz="1600" dirty="0">
                <a:latin typeface="Courier New"/>
                <a:cs typeface="Courier New"/>
              </a:rPr>
              <a:t>, a)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8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olds </a:t>
            </a:r>
            <a:r>
              <a:rPr lang="en-US" dirty="0"/>
              <a:t>are like reduces, only with an initial </a:t>
            </a:r>
            <a:r>
              <a:rPr lang="en-US" dirty="0" smtClean="0"/>
              <a:t>value</a:t>
            </a:r>
            <a:endParaRPr lang="en-US" dirty="0"/>
          </a:p>
          <a:p>
            <a:pPr marL="27432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x </a:t>
            </a:r>
            <a:r>
              <a:rPr lang="en-US" sz="1800" dirty="0">
                <a:latin typeface="Courier New"/>
                <a:cs typeface="Courier New"/>
              </a:rPr>
              <a:t>= List(1, 2, 3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is-IS" sz="1800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is-IS" sz="1800" dirty="0" smtClean="0">
                <a:latin typeface="Courier New"/>
                <a:cs typeface="Courier New"/>
              </a:rPr>
              <a:t>x.foldLeft(10</a:t>
            </a:r>
            <a:r>
              <a:rPr lang="is-IS" sz="1800" dirty="0">
                <a:latin typeface="Courier New"/>
                <a:cs typeface="Courier New"/>
              </a:rPr>
              <a:t>)(_+_) </a:t>
            </a:r>
          </a:p>
          <a:p>
            <a:endParaRPr lang="en-US" dirty="0" smtClean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G</a:t>
            </a:r>
            <a:r>
              <a:rPr lang="is-IS" dirty="0" smtClean="0">
                <a:latin typeface="+mj-lt"/>
                <a:cs typeface="Courier New"/>
              </a:rPr>
              <a:t>ives (</a:t>
            </a:r>
            <a:r>
              <a:rPr lang="is-IS" dirty="0">
                <a:latin typeface="+mj-lt"/>
                <a:cs typeface="Courier New"/>
              </a:rPr>
              <a:t>(</a:t>
            </a:r>
            <a:r>
              <a:rPr lang="is-IS" dirty="0" smtClean="0">
                <a:latin typeface="+mj-lt"/>
                <a:cs typeface="Courier New"/>
              </a:rPr>
              <a:t>(10+1)+2)+3) = 16</a:t>
            </a:r>
            <a:endParaRPr lang="is-IS" dirty="0">
              <a:latin typeface="+mj-lt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Whereas reduce gives 16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x.reduce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_+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There is a </a:t>
            </a:r>
            <a:r>
              <a:rPr lang="en-US" sz="2000" dirty="0" err="1" smtClean="0">
                <a:latin typeface="Courier New"/>
                <a:cs typeface="Courier New"/>
              </a:rPr>
              <a:t>foldLeft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and </a:t>
            </a:r>
            <a:r>
              <a:rPr lang="en-US" sz="2000" dirty="0" err="1" smtClean="0">
                <a:latin typeface="Courier New"/>
                <a:cs typeface="Courier New"/>
              </a:rPr>
              <a:t>foldRight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036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but one type of </a:t>
            </a:r>
            <a:r>
              <a:rPr lang="en-US" dirty="0" err="1" smtClean="0"/>
              <a:t>Scala</a:t>
            </a:r>
            <a:r>
              <a:rPr lang="en-US" dirty="0" smtClean="0"/>
              <a:t> collection: there are many others</a:t>
            </a:r>
          </a:p>
          <a:p>
            <a:endParaRPr lang="en-US" dirty="0" smtClean="0"/>
          </a:p>
          <a:p>
            <a:r>
              <a:rPr lang="en-US" dirty="0" smtClean="0"/>
              <a:t>Complete list of List methods</a:t>
            </a:r>
          </a:p>
          <a:p>
            <a:pPr marL="274320" lvl="1" indent="0">
              <a:buNone/>
            </a:pPr>
            <a:r>
              <a:rPr lang="en-US" dirty="0">
                <a:hlinkClick r:id="rId2"/>
              </a:rPr>
              <a:t>http://www.scala-lang.org/api/2.7.1/scala/</a:t>
            </a:r>
            <a:r>
              <a:rPr lang="en-US" dirty="0" smtClean="0">
                <a:hlinkClick r:id="rId2"/>
              </a:rPr>
              <a:t>List.html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1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the first 20 odd </a:t>
            </a:r>
            <a:r>
              <a:rPr lang="en-US" dirty="0" smtClean="0"/>
              <a:t>numbers. 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you create this with a for-</a:t>
            </a:r>
            <a:r>
              <a:rPr lang="en-US" dirty="0" smtClean="0"/>
              <a:t>loop?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filter </a:t>
            </a:r>
            <a:r>
              <a:rPr lang="en-US" dirty="0" smtClean="0"/>
              <a:t>operation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the map </a:t>
            </a:r>
            <a:r>
              <a:rPr lang="en-US" dirty="0" smtClean="0"/>
              <a:t>operation? </a:t>
            </a:r>
          </a:p>
          <a:p>
            <a:pPr lvl="1"/>
            <a:r>
              <a:rPr lang="en-US" dirty="0" smtClean="0"/>
              <a:t>Can you convert the above list to a string starting with 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smtClean="0"/>
              <a:t> ending with 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r>
              <a:rPr lang="en-US" dirty="0" smtClean="0"/>
              <a:t>  and separated by </a:t>
            </a:r>
            <a:r>
              <a:rPr lang="en-US" dirty="0" smtClean="0">
                <a:latin typeface="Courier New"/>
                <a:cs typeface="Courier New"/>
              </a:rPr>
              <a:t>;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exerci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26" y="460749"/>
            <a:ext cx="1139451" cy="11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1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Immutable, unordered collection of </a:t>
            </a:r>
            <a:r>
              <a:rPr lang="en-US" i="1" dirty="0" smtClean="0"/>
              <a:t>unique</a:t>
            </a:r>
            <a:r>
              <a:rPr lang="en-US" dirty="0" smtClean="0"/>
              <a:t> elements</a:t>
            </a:r>
          </a:p>
          <a:p>
            <a:endParaRPr lang="en-US" dirty="0"/>
          </a:p>
          <a:p>
            <a:r>
              <a:rPr lang="en-US" dirty="0" smtClean="0"/>
              <a:t>Supports same operations as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instance does</a:t>
            </a:r>
          </a:p>
          <a:p>
            <a:endParaRPr lang="en-US" dirty="0"/>
          </a:p>
          <a:p>
            <a:r>
              <a:rPr lang="en-US" dirty="0" smtClean="0"/>
              <a:t>Try this one:</a:t>
            </a:r>
            <a:endParaRPr lang="en-US" dirty="0"/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myset</a:t>
            </a:r>
            <a:r>
              <a:rPr lang="en-US" sz="1800" dirty="0" smtClean="0">
                <a:latin typeface="Courier New"/>
                <a:cs typeface="Courier New"/>
              </a:rPr>
              <a:t> = Set(6,2,7,6,7,9)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Notice the output.. It contains 4 elements!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24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7661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(try these!)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71426"/>
              </p:ext>
            </p:extLst>
          </p:nvPr>
        </p:nvGraphicFramePr>
        <p:xfrm>
          <a:off x="457200" y="1600200"/>
          <a:ext cx="8229600" cy="233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38"/>
                <a:gridCol w="3188925"/>
                <a:gridCol w="3689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10038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/>
                          <a:cs typeface="Courier New"/>
                        </a:rPr>
                        <a:t>myset.size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number of elements in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/>
                          <a:cs typeface="Courier New"/>
                        </a:rPr>
                        <a:t>myset.contains</a:t>
                      </a:r>
                      <a:r>
                        <a:rPr lang="en-US" sz="1800" dirty="0" smtClean="0">
                          <a:latin typeface="Courier New"/>
                          <a:cs typeface="Courier New"/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Returns true if </a:t>
                      </a:r>
                      <a:r>
                        <a:rPr lang="en-US" sz="1800" dirty="0" err="1" smtClean="0">
                          <a:latin typeface="+mn-lt"/>
                        </a:rPr>
                        <a:t>myset</a:t>
                      </a:r>
                      <a:r>
                        <a:rPr lang="en-US" sz="1800" dirty="0" smtClean="0">
                          <a:latin typeface="+mn-lt"/>
                        </a:rPr>
                        <a:t> contains 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442695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/>
                        </a:rPr>
                        <a:t>myset</a:t>
                      </a:r>
                      <a:r>
                        <a:rPr lang="en-US" sz="1600" dirty="0" smtClean="0">
                          <a:latin typeface="Courier New"/>
                        </a:rPr>
                        <a:t> + 5</a:t>
                      </a:r>
                      <a:endParaRPr lang="en-US" sz="16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</a:t>
                      </a:r>
                      <a:r>
                        <a:rPr lang="en-US" baseline="0" dirty="0" smtClean="0"/>
                        <a:t> the element 5 to </a:t>
                      </a:r>
                      <a:r>
                        <a:rPr lang="en-US" baseline="0" dirty="0" err="1" smtClean="0"/>
                        <a:t>myset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/>
                        </a:rPr>
                        <a:t>myset</a:t>
                      </a:r>
                      <a:r>
                        <a:rPr lang="en-US" sz="1600" baseline="0" dirty="0" smtClean="0">
                          <a:latin typeface="Courier New"/>
                        </a:rPr>
                        <a:t> - 3</a:t>
                      </a:r>
                      <a:endParaRPr lang="en-US" sz="16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element 3 from </a:t>
                      </a:r>
                      <a:r>
                        <a:rPr lang="en-US" dirty="0" err="1" smtClean="0"/>
                        <a:t>myset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/>
                        </a:rPr>
                        <a:t>myset.empty</a:t>
                      </a:r>
                      <a:endParaRPr lang="en-US" sz="16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elements from </a:t>
                      </a:r>
                      <a:r>
                        <a:rPr lang="en-US" dirty="0" err="1" smtClean="0"/>
                        <a:t>myset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25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776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</a:t>
            </a:r>
            <a:r>
              <a:rPr lang="en-US" dirty="0" err="1" smtClean="0"/>
              <a:t>HashMap</a:t>
            </a:r>
            <a:r>
              <a:rPr lang="en-US" dirty="0" smtClean="0"/>
              <a:t> (Java), Dictionary (Python), Associative Array (Perl)</a:t>
            </a:r>
          </a:p>
          <a:p>
            <a:r>
              <a:rPr lang="en-US" dirty="0" smtClean="0"/>
              <a:t>Stores value associated with a </a:t>
            </a:r>
            <a:r>
              <a:rPr lang="en-US" i="1" dirty="0" smtClean="0"/>
              <a:t>unique</a:t>
            </a:r>
            <a:r>
              <a:rPr lang="en-US" dirty="0" smtClean="0"/>
              <a:t> key</a:t>
            </a:r>
          </a:p>
          <a:p>
            <a:pPr lvl="1"/>
            <a:r>
              <a:rPr lang="en-US" dirty="0" smtClean="0"/>
              <a:t>Value is retrieved using key</a:t>
            </a:r>
          </a:p>
          <a:p>
            <a:pPr lvl="1"/>
            <a:r>
              <a:rPr lang="en-US" dirty="0" smtClean="0"/>
              <a:t>Key-value pair tuples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same operations as List 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colorMap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>
                <a:solidFill>
                  <a:srgbClr val="3366FF"/>
                </a:solidFill>
                <a:latin typeface="Courier New"/>
                <a:cs typeface="Courier New"/>
              </a:rPr>
              <a:t>Map</a:t>
            </a:r>
            <a:r>
              <a:rPr lang="en-US" sz="1800" dirty="0">
                <a:latin typeface="Courier New"/>
                <a:cs typeface="Courier New"/>
              </a:rPr>
              <a:t>("red" -&gt; 0xFF0000, "green" -&gt; 0xFF00, "blue" -&gt; 0xFF)</a:t>
            </a:r>
          </a:p>
          <a:p>
            <a:r>
              <a:rPr lang="en-US" dirty="0" smtClean="0"/>
              <a:t>Iterate through key-value pairs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or (pairs &lt;- </a:t>
            </a:r>
            <a:r>
              <a:rPr lang="en-US" sz="1800" dirty="0" err="1" smtClean="0">
                <a:latin typeface="Courier New"/>
                <a:cs typeface="Courier New"/>
              </a:rPr>
              <a:t>colorMap</a:t>
            </a:r>
            <a:r>
              <a:rPr lang="en-US" sz="1800" dirty="0" smtClean="0">
                <a:latin typeface="Courier New"/>
                <a:cs typeface="Courier New"/>
              </a:rPr>
              <a:t>) { </a:t>
            </a:r>
            <a:r>
              <a:rPr lang="en-US" sz="1800" dirty="0" err="1" smtClean="0">
                <a:latin typeface="Courier New"/>
                <a:cs typeface="Courier New"/>
              </a:rPr>
              <a:t>println</a:t>
            </a:r>
            <a:r>
              <a:rPr lang="en-US" sz="1800" dirty="0" smtClean="0">
                <a:latin typeface="Courier New"/>
                <a:cs typeface="Courier New"/>
              </a:rPr>
              <a:t>(pairs) 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26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945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Operations (try these!)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508514"/>
              </p:ext>
            </p:extLst>
          </p:nvPr>
        </p:nvGraphicFramePr>
        <p:xfrm>
          <a:off x="457200" y="1600200"/>
          <a:ext cx="8229600" cy="260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238"/>
                <a:gridCol w="3188925"/>
                <a:gridCol w="36894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10038">
                <a:tc>
                  <a:txBody>
                    <a:bodyPr/>
                    <a:lstStyle/>
                    <a:p>
                      <a:r>
                        <a:rPr lang="en-US" dirty="0" smtClean="0"/>
                        <a:t>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/>
                          <a:cs typeface="Courier New"/>
                        </a:rPr>
                        <a:t>colorMap.keys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set of keys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urier New"/>
                          <a:cs typeface="Courier New"/>
                        </a:rPr>
                        <a:t>colorMap.values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Returns set of values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442695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Courier New"/>
                        </a:rPr>
                        <a:t>colorMap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Courier New"/>
                        </a:rPr>
                        <a:t> + ("purple" -&gt; 0xFF00FF)</a:t>
                      </a:r>
                      <a:endParaRPr lang="en-US" sz="16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color purple to map</a:t>
                      </a:r>
                      <a:endParaRPr lang="en-US" dirty="0"/>
                    </a:p>
                  </a:txBody>
                  <a:tcPr/>
                </a:tc>
              </a:tr>
              <a:tr h="442695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/>
                          <a:cs typeface="Courier New"/>
                        </a:rPr>
                        <a:t>colorMap</a:t>
                      </a:r>
                      <a:r>
                        <a:rPr lang="en-US" sz="1600" dirty="0" smtClean="0">
                          <a:latin typeface="Courier New"/>
                          <a:cs typeface="Courier New"/>
                        </a:rPr>
                        <a:t> - ("red")</a:t>
                      </a:r>
                      <a:endParaRPr lang="en-US" sz="16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red (key</a:t>
                      </a:r>
                      <a:r>
                        <a:rPr lang="en-US" baseline="0" dirty="0" smtClean="0"/>
                        <a:t> &amp;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/>
                        </a:rPr>
                        <a:t>colorMap.isEmpty</a:t>
                      </a:r>
                      <a:endParaRPr lang="en-US" sz="160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</a:t>
                      </a:r>
                      <a:r>
                        <a:rPr lang="en-US" baseline="0" dirty="0" smtClean="0"/>
                        <a:t> if map is empty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27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467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Common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through keys, values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colorMap.keys.foreach{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 =&gt; 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ro-RO" sz="1800" dirty="0" smtClean="0">
                <a:latin typeface="Courier New"/>
                <a:cs typeface="Courier New"/>
              </a:rPr>
              <a:t>     print</a:t>
            </a:r>
            <a:r>
              <a:rPr lang="ro-RO" sz="1800" dirty="0">
                <a:latin typeface="Courier New"/>
                <a:cs typeface="Courier New"/>
              </a:rPr>
              <a:t>( "Key = " + i 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     </a:t>
            </a:r>
            <a:r>
              <a:rPr lang="en-US" sz="1800" dirty="0" err="1" smtClean="0">
                <a:latin typeface="Courier New"/>
                <a:cs typeface="Courier New"/>
              </a:rPr>
              <a:t>println</a:t>
            </a:r>
            <a:r>
              <a:rPr lang="en-US" sz="1800" dirty="0" smtClean="0">
                <a:latin typeface="Courier New"/>
                <a:cs typeface="Courier New"/>
              </a:rPr>
              <a:t>(" Value = " + </a:t>
            </a:r>
            <a:r>
              <a:rPr lang="en-US" sz="1800" dirty="0" err="1" smtClean="0">
                <a:latin typeface="Courier New"/>
                <a:cs typeface="Courier New"/>
              </a:rPr>
              <a:t>colorMap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) )}</a:t>
            </a:r>
          </a:p>
          <a:p>
            <a:pPr marL="274320" lvl="1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dirty="0" smtClean="0"/>
              <a:t>See if a particular color exists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if</a:t>
            </a:r>
            <a:r>
              <a:rPr lang="en-US" sz="1800" dirty="0">
                <a:latin typeface="Courier New"/>
                <a:cs typeface="Courier New"/>
              </a:rPr>
              <a:t>( </a:t>
            </a:r>
            <a:r>
              <a:rPr lang="en-US" sz="1800" dirty="0" err="1" smtClean="0">
                <a:latin typeface="Courier New"/>
                <a:cs typeface="Courier New"/>
              </a:rPr>
              <a:t>colorMap.contains</a:t>
            </a:r>
            <a:r>
              <a:rPr lang="en-US" sz="1800" dirty="0">
                <a:latin typeface="Courier New"/>
                <a:cs typeface="Courier New"/>
              </a:rPr>
              <a:t>( "red" ))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     </a:t>
            </a:r>
            <a:r>
              <a:rPr lang="en-US" sz="1800" dirty="0" err="1" smtClean="0">
                <a:latin typeface="Courier New"/>
                <a:cs typeface="Courier New"/>
              </a:rPr>
              <a:t>println</a:t>
            </a:r>
            <a:r>
              <a:rPr lang="en-US" sz="1800" dirty="0">
                <a:latin typeface="Courier New"/>
                <a:cs typeface="Courier New"/>
              </a:rPr>
              <a:t>("Red key exists with value </a:t>
            </a:r>
            <a:r>
              <a:rPr lang="en-US" sz="1800" dirty="0" smtClean="0">
                <a:latin typeface="Courier New"/>
                <a:cs typeface="Courier New"/>
              </a:rPr>
              <a:t>:”)  </a:t>
            </a:r>
            <a:r>
              <a:rPr lang="en-US" sz="1800" dirty="0">
                <a:latin typeface="Courier New"/>
                <a:cs typeface="Courier New"/>
              </a:rPr>
              <a:t>+ </a:t>
            </a:r>
            <a:r>
              <a:rPr lang="en-US" sz="1800" dirty="0" err="1" smtClean="0">
                <a:latin typeface="Courier New"/>
                <a:cs typeface="Courier New"/>
              </a:rPr>
              <a:t>colorMap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>
                <a:latin typeface="Courier New"/>
                <a:cs typeface="Courier New"/>
              </a:rPr>
              <a:t>"red"))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} </a:t>
            </a:r>
            <a:r>
              <a:rPr lang="en-US" sz="1800" dirty="0">
                <a:latin typeface="Courier New"/>
                <a:cs typeface="Courier New"/>
              </a:rPr>
              <a:t>else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     </a:t>
            </a:r>
            <a:r>
              <a:rPr lang="en-US" sz="1800" dirty="0" err="1" smtClean="0">
                <a:latin typeface="Courier New"/>
                <a:cs typeface="Courier New"/>
              </a:rPr>
              <a:t>println</a:t>
            </a:r>
            <a:r>
              <a:rPr lang="en-US" sz="1800" dirty="0">
                <a:latin typeface="Courier New"/>
                <a:cs typeface="Courier New"/>
              </a:rPr>
              <a:t>("Red key does not </a:t>
            </a:r>
            <a:r>
              <a:rPr lang="en-US" sz="1800" dirty="0" smtClean="0">
                <a:latin typeface="Courier New"/>
                <a:cs typeface="Courier New"/>
              </a:rPr>
              <a:t>exist”)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de-DE" sz="1800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85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&amp; maps: under the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for </a:t>
            </a:r>
            <a:r>
              <a:rPr lang="en-US" sz="1800" dirty="0">
                <a:latin typeface="Courier New"/>
                <a:cs typeface="Courier New"/>
              </a:rPr>
              <a:t>{ a &lt;- List(1, 2, 3</a:t>
            </a:r>
            <a:r>
              <a:rPr lang="en-US" sz="1800" dirty="0" smtClean="0">
                <a:latin typeface="Courier New"/>
                <a:cs typeface="Courier New"/>
              </a:rPr>
              <a:t>); </a:t>
            </a:r>
            <a:r>
              <a:rPr lang="en-US" sz="1800" dirty="0">
                <a:latin typeface="Courier New"/>
                <a:cs typeface="Courier New"/>
              </a:rPr>
              <a:t>b &lt;- List(5, 6, 7</a:t>
            </a:r>
            <a:r>
              <a:rPr lang="en-US" sz="1800" dirty="0" smtClean="0">
                <a:latin typeface="Courier New"/>
                <a:cs typeface="Courier New"/>
              </a:rPr>
              <a:t>); </a:t>
            </a:r>
            <a:r>
              <a:rPr lang="en-US" sz="1800" dirty="0">
                <a:latin typeface="Courier New"/>
                <a:cs typeface="Courier New"/>
              </a:rPr>
              <a:t>c &lt;- List(8, 9, 10)} yield a*b*c‬</a:t>
            </a:r>
          </a:p>
          <a:p>
            <a:endParaRPr lang="en-US" dirty="0"/>
          </a:p>
          <a:p>
            <a:r>
              <a:rPr lang="en-US" dirty="0" smtClean="0"/>
              <a:t>Gets </a:t>
            </a:r>
            <a:r>
              <a:rPr lang="en-US" dirty="0"/>
              <a:t>translated internally into</a:t>
            </a:r>
            <a:r>
              <a:rPr lang="en-US" dirty="0" smtClean="0"/>
              <a:t>:</a:t>
            </a:r>
            <a:endParaRPr lang="en-US" dirty="0"/>
          </a:p>
          <a:p>
            <a:pPr marL="27432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List</a:t>
            </a:r>
            <a:r>
              <a:rPr lang="en-US" sz="1800" dirty="0">
                <a:latin typeface="Courier New"/>
                <a:cs typeface="Courier New"/>
              </a:rPr>
              <a:t>(1, 2, 3).</a:t>
            </a:r>
            <a:r>
              <a:rPr lang="en-US" sz="1800" dirty="0" err="1">
                <a:latin typeface="Courier New"/>
                <a:cs typeface="Courier New"/>
              </a:rPr>
              <a:t>flatMap</a:t>
            </a:r>
            <a:r>
              <a:rPr lang="en-US" sz="1800" dirty="0">
                <a:latin typeface="Courier New"/>
                <a:cs typeface="Courier New"/>
              </a:rPr>
              <a:t>(((a) =&gt; List(5, 6, 7).</a:t>
            </a:r>
            <a:r>
              <a:rPr lang="en-US" sz="1800" dirty="0" err="1">
                <a:latin typeface="Courier New"/>
                <a:cs typeface="Courier New"/>
              </a:rPr>
              <a:t>flatMap</a:t>
            </a:r>
            <a:r>
              <a:rPr lang="en-US" sz="1800" dirty="0">
                <a:latin typeface="Courier New"/>
                <a:cs typeface="Courier New"/>
              </a:rPr>
              <a:t>(((b) =&gt; List(8, 9, 10).map(((c) =&gt; </a:t>
            </a:r>
            <a:r>
              <a:rPr lang="en-US" sz="1800" dirty="0" err="1">
                <a:latin typeface="Courier New"/>
                <a:cs typeface="Courier New"/>
              </a:rPr>
              <a:t>a.$times</a:t>
            </a:r>
            <a:r>
              <a:rPr lang="en-US" sz="1800" dirty="0">
                <a:latin typeface="Courier New"/>
                <a:cs typeface="Courier New"/>
              </a:rPr>
              <a:t>(b).$times(c))))))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1800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All for loops translated </a:t>
            </a:r>
            <a:r>
              <a:rPr lang="en-US" dirty="0"/>
              <a:t>into series of maps and </a:t>
            </a:r>
            <a:r>
              <a:rPr lang="en-US" dirty="0" err="1" smtClean="0"/>
              <a:t>flatmaps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, you don’t need loops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9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Arrays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@DorothyKucar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Maps, write a </a:t>
            </a:r>
            <a:r>
              <a:rPr lang="en-US" dirty="0" err="1" smtClean="0"/>
              <a:t>def</a:t>
            </a:r>
            <a:r>
              <a:rPr lang="en-US" dirty="0" smtClean="0"/>
              <a:t> that counts the (unique) words in a body of text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The key is the word, the value is the number of occurrences of the word</a:t>
            </a:r>
          </a:p>
          <a:p>
            <a:pPr lvl="1"/>
            <a:r>
              <a:rPr lang="en-US" dirty="0" smtClean="0">
                <a:latin typeface="+mj-lt"/>
                <a:cs typeface="Courier New"/>
              </a:rPr>
              <a:t>Copy and paste the text of </a:t>
            </a:r>
            <a:r>
              <a:rPr lang="en-US" dirty="0" err="1" smtClean="0">
                <a:latin typeface="+mj-lt"/>
                <a:cs typeface="Courier New"/>
              </a:rPr>
              <a:t>sample_text.txt</a:t>
            </a:r>
            <a:r>
              <a:rPr lang="en-US" dirty="0" smtClean="0">
                <a:latin typeface="+mj-lt"/>
                <a:cs typeface="Courier New"/>
              </a:rPr>
              <a:t> into a </a:t>
            </a:r>
            <a:r>
              <a:rPr lang="en-US" dirty="0" err="1" smtClean="0">
                <a:latin typeface="+mj-lt"/>
                <a:cs typeface="Courier New"/>
              </a:rPr>
              <a:t>scala</a:t>
            </a:r>
            <a:r>
              <a:rPr lang="en-US" dirty="0" smtClean="0">
                <a:latin typeface="+mj-lt"/>
                <a:cs typeface="Courier New"/>
              </a:rPr>
              <a:t> </a:t>
            </a:r>
            <a:r>
              <a:rPr lang="en-US" dirty="0" err="1" smtClean="0">
                <a:latin typeface="+mj-lt"/>
                <a:cs typeface="Courier New"/>
              </a:rPr>
              <a:t>val</a:t>
            </a:r>
            <a:r>
              <a:rPr lang="en-US" dirty="0" smtClean="0">
                <a:latin typeface="+mj-lt"/>
                <a:cs typeface="Courier New"/>
              </a:rPr>
              <a:t> </a:t>
            </a:r>
            <a:endParaRPr lang="en-US" dirty="0">
              <a:latin typeface="+mj-lt"/>
              <a:cs typeface="Courier New"/>
            </a:endParaRPr>
          </a:p>
          <a:p>
            <a:pPr marL="548640" lvl="2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sampleText</a:t>
            </a:r>
            <a:r>
              <a:rPr lang="en-US" dirty="0" smtClean="0">
                <a:latin typeface="Courier New"/>
                <a:cs typeface="Courier New"/>
              </a:rPr>
              <a:t> = ..</a:t>
            </a:r>
          </a:p>
          <a:p>
            <a:pPr lvl="1"/>
            <a:r>
              <a:rPr lang="en-US" dirty="0" smtClean="0">
                <a:cs typeface="Courier New"/>
              </a:rPr>
              <a:t>Remember, periods, commas </a:t>
            </a:r>
            <a:r>
              <a:rPr lang="en-US" dirty="0" err="1" smtClean="0">
                <a:cs typeface="Courier New"/>
              </a:rPr>
              <a:t>etc</a:t>
            </a:r>
            <a:r>
              <a:rPr lang="en-US" dirty="0" smtClean="0">
                <a:cs typeface="Courier New"/>
              </a:rPr>
              <a:t> are not words</a:t>
            </a:r>
          </a:p>
          <a:p>
            <a:pPr lvl="1"/>
            <a:r>
              <a:rPr lang="en-US" dirty="0" smtClean="0">
                <a:cs typeface="Courier New"/>
              </a:rPr>
              <a:t>You may have to convert everything to lower case</a:t>
            </a:r>
            <a:endParaRPr lang="en-US" dirty="0" smtClean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Skeleton code:</a:t>
            </a:r>
          </a:p>
          <a:p>
            <a:pPr marL="274320" lvl="1" indent="0">
              <a:buNone/>
            </a:pPr>
            <a:r>
              <a:rPr lang="en-US" sz="1900" dirty="0">
                <a:latin typeface="Courier New"/>
                <a:cs typeface="Courier New"/>
              </a:rPr>
              <a:t>import </a:t>
            </a:r>
            <a:r>
              <a:rPr lang="en-US" sz="1900" dirty="0" err="1">
                <a:latin typeface="Courier New"/>
                <a:cs typeface="Courier New"/>
              </a:rPr>
              <a:t>scala.collection.mutable</a:t>
            </a:r>
            <a:endParaRPr lang="en-US" sz="1900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def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countWords</a:t>
            </a:r>
            <a:r>
              <a:rPr lang="en-US" sz="1800" dirty="0">
                <a:latin typeface="Courier New"/>
                <a:cs typeface="Courier New"/>
              </a:rPr>
              <a:t>(text: String) =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counts = </a:t>
            </a:r>
            <a:r>
              <a:rPr lang="en-US" sz="1800" dirty="0" err="1">
                <a:latin typeface="Courier New"/>
                <a:cs typeface="Courier New"/>
              </a:rPr>
              <a:t>mutable.Map.empty</a:t>
            </a:r>
            <a:r>
              <a:rPr lang="en-US" sz="1800" dirty="0">
                <a:latin typeface="Courier New"/>
                <a:cs typeface="Courier New"/>
              </a:rPr>
              <a:t>[String,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    for (</a:t>
            </a:r>
            <a:r>
              <a:rPr lang="en-US" sz="1800" dirty="0" err="1">
                <a:latin typeface="Courier New"/>
                <a:cs typeface="Courier New"/>
              </a:rPr>
              <a:t>rawWord</a:t>
            </a:r>
            <a:r>
              <a:rPr lang="en-US" sz="1800" dirty="0">
                <a:latin typeface="Courier New"/>
                <a:cs typeface="Courier New"/>
              </a:rPr>
              <a:t> &lt;- </a:t>
            </a:r>
            <a:r>
              <a:rPr lang="en-US" sz="1800" dirty="0" err="1">
                <a:latin typeface="Courier New"/>
                <a:cs typeface="Courier New"/>
              </a:rPr>
              <a:t>text.split</a:t>
            </a:r>
            <a:r>
              <a:rPr lang="en-US" sz="1800" dirty="0">
                <a:latin typeface="Courier New"/>
                <a:cs typeface="Courier New"/>
              </a:rPr>
              <a:t>("[ ,!.]+") { ..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&lt;you fill in&gt;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    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4" name="Picture 3" descr="exerci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26" y="460749"/>
            <a:ext cx="1139451" cy="11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8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has a variety of Map types </a:t>
            </a:r>
          </a:p>
          <a:p>
            <a:r>
              <a:rPr lang="en-US" dirty="0" smtClean="0"/>
              <a:t>To return </a:t>
            </a:r>
            <a:r>
              <a:rPr lang="en-US" dirty="0"/>
              <a:t>elements in sorted order by keys, use a </a:t>
            </a:r>
            <a:r>
              <a:rPr lang="en-US" sz="2000" dirty="0" err="1" smtClean="0">
                <a:latin typeface="Courier New"/>
                <a:cs typeface="Courier New"/>
              </a:rPr>
              <a:t>SortedMap</a:t>
            </a:r>
            <a:endParaRPr lang="en-US" sz="2000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import </a:t>
            </a:r>
            <a:r>
              <a:rPr lang="en-US" sz="1800" dirty="0" err="1">
                <a:latin typeface="Courier New"/>
                <a:cs typeface="Courier New"/>
              </a:rPr>
              <a:t>scala.collection.SortedMap</a:t>
            </a:r>
            <a:endParaRPr lang="en-US" sz="1800" dirty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grades = </a:t>
            </a:r>
            <a:r>
              <a:rPr lang="en-US" sz="1800" dirty="0" err="1">
                <a:latin typeface="Courier New"/>
                <a:cs typeface="Courier New"/>
              </a:rPr>
              <a:t>SortedMap</a:t>
            </a:r>
            <a:r>
              <a:rPr lang="en-US" sz="1800" dirty="0">
                <a:latin typeface="Courier New"/>
                <a:cs typeface="Courier New"/>
              </a:rPr>
              <a:t>("Emily" -&gt; 92,  "Bob" -&gt; 85, "Carol" -&gt; 95, "Alice" -&gt; 90, "Doug" -&gt; 91)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return map that retains insertion </a:t>
            </a:r>
            <a:r>
              <a:rPr lang="en-US" dirty="0"/>
              <a:t>order of its elements, use a </a:t>
            </a:r>
            <a:r>
              <a:rPr lang="en-US" sz="2000" dirty="0" err="1">
                <a:latin typeface="Courier New"/>
                <a:cs typeface="Courier New"/>
              </a:rPr>
              <a:t>LinkedHashMap</a:t>
            </a:r>
            <a:r>
              <a:rPr lang="en-US" dirty="0"/>
              <a:t> or </a:t>
            </a:r>
            <a:r>
              <a:rPr lang="en-US" sz="2000" dirty="0" err="1" smtClean="0">
                <a:latin typeface="Courier New"/>
                <a:cs typeface="Courier New"/>
              </a:rPr>
              <a:t>ListMap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1955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 collection class hierarchy</a:t>
            </a:r>
            <a:endParaRPr lang="en-US" dirty="0"/>
          </a:p>
        </p:txBody>
      </p:sp>
      <p:pic>
        <p:nvPicPr>
          <p:cNvPr id="4" name="Content Placeholder 3" descr="Screen Shot 2016-11-11 at 2.16.1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91" r="-94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471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Lists, Sets &amp; Maps we covered previously are examples of immutable collections</a:t>
            </a:r>
          </a:p>
          <a:p>
            <a:pPr lvl="1"/>
            <a:r>
              <a:rPr lang="en-US" dirty="0" smtClean="0"/>
              <a:t>Data and data structures cannot change their state</a:t>
            </a:r>
          </a:p>
          <a:p>
            <a:pPr lvl="1"/>
            <a:r>
              <a:rPr lang="en-US" dirty="0" smtClean="0"/>
              <a:t>This is safe to use with concurrent (i.e. distributed) code</a:t>
            </a:r>
          </a:p>
          <a:p>
            <a:pPr lvl="1"/>
            <a:endParaRPr lang="en-US" dirty="0"/>
          </a:p>
          <a:p>
            <a:r>
              <a:rPr lang="en-US" dirty="0" smtClean="0"/>
              <a:t>Sometimes you may want to work with mutable data (when it is safe to use it)</a:t>
            </a:r>
          </a:p>
          <a:p>
            <a:pPr lvl="1"/>
            <a:r>
              <a:rPr lang="en-US" dirty="0" smtClean="0"/>
              <a:t>Using mutable data structure that is used strictly within the bounds of a function</a:t>
            </a:r>
          </a:p>
          <a:p>
            <a:pPr lvl="1"/>
            <a:endParaRPr lang="en-US" dirty="0"/>
          </a:p>
          <a:p>
            <a:r>
              <a:rPr lang="en-US" dirty="0" smtClean="0"/>
              <a:t>Convert List, Set, Map immutable collections to mutable ones by applying </a:t>
            </a:r>
            <a:r>
              <a:rPr lang="en-US" sz="2000" dirty="0" err="1" smtClean="0">
                <a:latin typeface="Courier New"/>
                <a:cs typeface="Courier New"/>
              </a:rPr>
              <a:t>toBuffer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4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cover this because you will see later, it is used in Spark Transformations </a:t>
            </a:r>
          </a:p>
          <a:p>
            <a:r>
              <a:rPr lang="en-US" dirty="0" smtClean="0"/>
              <a:t>Stream type is a lazy collection because it consists of</a:t>
            </a:r>
          </a:p>
          <a:p>
            <a:pPr lvl="1"/>
            <a:r>
              <a:rPr lang="en-US" dirty="0" smtClean="0"/>
              <a:t>A starting element</a:t>
            </a:r>
          </a:p>
          <a:p>
            <a:pPr lvl="1"/>
            <a:r>
              <a:rPr lang="en-US" dirty="0" smtClean="0"/>
              <a:t>A recipe to generate subsequent elements</a:t>
            </a:r>
          </a:p>
          <a:p>
            <a:r>
              <a:rPr lang="en-US" dirty="0" smtClean="0"/>
              <a:t>Add elements to collection only when they are accessed for 1</a:t>
            </a:r>
            <a:r>
              <a:rPr lang="en-US" baseline="30000" dirty="0" smtClean="0"/>
              <a:t>st</a:t>
            </a:r>
            <a:r>
              <a:rPr lang="en-US" dirty="0" smtClean="0"/>
              <a:t> time i.e. through a reduce-type method</a:t>
            </a:r>
          </a:p>
          <a:p>
            <a:pPr lvl="1"/>
            <a:r>
              <a:rPr lang="en-US" dirty="0" smtClean="0"/>
              <a:t>Immutable collections “know” / “receive” 100% of their contents when they are first created</a:t>
            </a:r>
          </a:p>
          <a:p>
            <a:r>
              <a:rPr lang="en-US" dirty="0" smtClean="0"/>
              <a:t>You can construct an infinite stream!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Stream using the construct i.e. </a:t>
            </a:r>
            <a:r>
              <a:rPr lang="en-US" sz="2000" dirty="0">
                <a:latin typeface="Courier New"/>
                <a:cs typeface="Courier New"/>
              </a:rPr>
              <a:t>cons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Constructing a stream: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d</a:t>
            </a:r>
            <a:r>
              <a:rPr lang="en-US" sz="1800" dirty="0" err="1" smtClean="0">
                <a:latin typeface="Courier New"/>
                <a:cs typeface="Courier New"/>
              </a:rPr>
              <a:t>ef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inc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: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): Stream[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] = </a:t>
            </a:r>
            <a:r>
              <a:rPr lang="en-US" sz="1800" dirty="0" err="1" smtClean="0">
                <a:latin typeface="Courier New"/>
                <a:cs typeface="Courier New"/>
              </a:rPr>
              <a:t>Stream.cons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 err="1" smtClean="0">
                <a:latin typeface="Courier New"/>
                <a:cs typeface="Courier New"/>
              </a:rPr>
              <a:t>,inc</a:t>
            </a:r>
            <a:r>
              <a:rPr lang="en-US" sz="1800" dirty="0" smtClean="0">
                <a:latin typeface="Courier New"/>
                <a:cs typeface="Courier New"/>
              </a:rPr>
              <a:t>(i+1))</a:t>
            </a:r>
          </a:p>
          <a:p>
            <a:endParaRPr lang="en-US" sz="2200" dirty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Now grab 1</a:t>
            </a:r>
            <a:r>
              <a:rPr lang="en-US" baseline="30000" dirty="0" smtClean="0">
                <a:latin typeface="+mj-lt"/>
                <a:cs typeface="Courier New"/>
              </a:rPr>
              <a:t>st</a:t>
            </a:r>
            <a:r>
              <a:rPr lang="en-US" dirty="0" smtClean="0">
                <a:latin typeface="+mj-lt"/>
                <a:cs typeface="Courier New"/>
              </a:rPr>
              <a:t> element (notice how other elements don’t exist yet)</a:t>
            </a:r>
          </a:p>
          <a:p>
            <a:pPr marL="274320" lvl="1" indent="0">
              <a:buNone/>
            </a:pPr>
            <a:r>
              <a:rPr lang="is-IS" sz="1800" dirty="0">
                <a:latin typeface="Courier New"/>
                <a:cs typeface="Courier New"/>
              </a:rPr>
              <a:t>val s = inc(1</a:t>
            </a:r>
            <a:r>
              <a:rPr lang="is-IS" sz="18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s: Stream[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] = Stream(1, ?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Now if we want 10 elements as a List, we apply the </a:t>
            </a:r>
            <a:r>
              <a:rPr lang="en-US" sz="2000" dirty="0" smtClean="0">
                <a:latin typeface="Courier New"/>
                <a:cs typeface="Courier New"/>
              </a:rPr>
              <a:t>take</a:t>
            </a:r>
            <a:r>
              <a:rPr lang="en-US" dirty="0" smtClean="0">
                <a:latin typeface="+mj-lt"/>
                <a:cs typeface="Courier New"/>
              </a:rPr>
              <a:t> &amp; </a:t>
            </a:r>
            <a:r>
              <a:rPr lang="en-US" dirty="0" err="1" smtClean="0">
                <a:latin typeface="Courier New"/>
                <a:cs typeface="Courier New"/>
              </a:rPr>
              <a:t>toList</a:t>
            </a:r>
            <a:endParaRPr lang="en-US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 l = </a:t>
            </a:r>
            <a:r>
              <a:rPr lang="en-US" sz="1800" dirty="0" err="1" smtClean="0">
                <a:latin typeface="Courier New"/>
                <a:cs typeface="Courier New"/>
              </a:rPr>
              <a:t>s.take</a:t>
            </a:r>
            <a:r>
              <a:rPr lang="en-US" sz="1800" dirty="0" smtClean="0">
                <a:latin typeface="Courier New"/>
                <a:cs typeface="Courier New"/>
              </a:rPr>
              <a:t>(10).</a:t>
            </a:r>
            <a:r>
              <a:rPr lang="en-US" sz="1800" dirty="0" err="1" smtClean="0">
                <a:latin typeface="Courier New"/>
                <a:cs typeface="Courier New"/>
              </a:rPr>
              <a:t>toList</a:t>
            </a:r>
            <a:endParaRPr lang="en-US" sz="1800" dirty="0" smtClean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cs-CZ" sz="1800" dirty="0">
                <a:latin typeface="Courier New"/>
                <a:cs typeface="Courier New"/>
              </a:rPr>
              <a:t>l: List[</a:t>
            </a:r>
            <a:r>
              <a:rPr lang="cs-CZ" sz="1800" dirty="0" err="1">
                <a:latin typeface="Courier New"/>
                <a:cs typeface="Courier New"/>
              </a:rPr>
              <a:t>Int</a:t>
            </a:r>
            <a:r>
              <a:rPr lang="cs-CZ" sz="1800" dirty="0">
                <a:latin typeface="Courier New"/>
                <a:cs typeface="Courier New"/>
              </a:rPr>
              <a:t>] = List(1, 2, 3, 4, 5, 6, 7, 8, 9, 10)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Left Arrow 3"/>
          <p:cNvSpPr/>
          <p:nvPr/>
        </p:nvSpPr>
        <p:spPr>
          <a:xfrm rot="18503615">
            <a:off x="4070882" y="3717908"/>
            <a:ext cx="450822" cy="371197"/>
          </a:xfrm>
          <a:prstGeom prst="lef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18503615">
            <a:off x="4548902" y="3740068"/>
            <a:ext cx="450822" cy="371197"/>
          </a:xfrm>
          <a:prstGeom prst="lef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36293" y="3464452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tail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168293" y="3351423"/>
            <a:ext cx="64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018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Application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Streams are nifty data structures that are really useful in the world of big data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millions of items in a remote </a:t>
            </a:r>
            <a:r>
              <a:rPr lang="en-US" dirty="0" smtClean="0"/>
              <a:t>database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ant </a:t>
            </a:r>
            <a:r>
              <a:rPr lang="en-US" dirty="0"/>
              <a:t>to write a function that scans </a:t>
            </a:r>
            <a:r>
              <a:rPr lang="en-US" dirty="0" smtClean="0"/>
              <a:t>whole </a:t>
            </a:r>
            <a:r>
              <a:rPr lang="en-US" dirty="0"/>
              <a:t>database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returns only those items having some property or matching some </a:t>
            </a:r>
            <a:r>
              <a:rPr lang="en-US" dirty="0" smtClean="0"/>
              <a:t>constraint </a:t>
            </a:r>
          </a:p>
          <a:p>
            <a:pPr lvl="1"/>
            <a:r>
              <a:rPr lang="en-US" i="1" dirty="0" smtClean="0">
                <a:solidFill>
                  <a:srgbClr val="3366FF"/>
                </a:solidFill>
              </a:rPr>
              <a:t>Have </a:t>
            </a:r>
            <a:r>
              <a:rPr lang="en-US" i="1" dirty="0">
                <a:solidFill>
                  <a:srgbClr val="3366FF"/>
                </a:solidFill>
              </a:rPr>
              <a:t>too many items to hold in memory at </a:t>
            </a:r>
            <a:r>
              <a:rPr lang="en-US" i="1" dirty="0" smtClean="0">
                <a:solidFill>
                  <a:srgbClr val="3366FF"/>
                </a:solidFill>
              </a:rPr>
              <a:t>once</a:t>
            </a:r>
            <a:endParaRPr lang="en-US" dirty="0" smtClean="0"/>
          </a:p>
          <a:p>
            <a:pPr lvl="2"/>
            <a:r>
              <a:rPr lang="en-US" dirty="0" smtClean="0"/>
              <a:t>user </a:t>
            </a:r>
            <a:r>
              <a:rPr lang="en-US" dirty="0"/>
              <a:t>might only want the first 10 matches, </a:t>
            </a:r>
            <a:r>
              <a:rPr lang="en-US" dirty="0" smtClean="0"/>
              <a:t>shouldn’t need </a:t>
            </a:r>
            <a:r>
              <a:rPr lang="en-US" dirty="0"/>
              <a:t>to retrieve the whole sequence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/>
              <a:t>lets us define reusable, general purpose abstractions that will do all the boilerplate for </a:t>
            </a:r>
            <a:r>
              <a:rPr lang="en-US" dirty="0" smtClean="0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0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collection class hierarchy</a:t>
            </a:r>
          </a:p>
        </p:txBody>
      </p:sp>
      <p:pic>
        <p:nvPicPr>
          <p:cNvPr id="4" name="Content Placeholder 3" descr="collections.mutabl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6" r="-3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6427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contains recursive call to generate new elements</a:t>
            </a:r>
          </a:p>
          <a:p>
            <a:r>
              <a:rPr lang="en-US" dirty="0" smtClean="0"/>
              <a:t>Write a function that returns a list of the first n elements of the Fibonacci series</a:t>
            </a:r>
          </a:p>
          <a:p>
            <a:pPr lvl="1"/>
            <a:r>
              <a:rPr lang="en-US" dirty="0" smtClean="0"/>
              <a:t>Fibonacci numbers map the sum of two previous values to the next value of a i.e. 1,1,2,3,5,8 (you need to specify the 1</a:t>
            </a:r>
            <a:r>
              <a:rPr lang="en-US" baseline="30000" dirty="0" smtClean="0"/>
              <a:t>st</a:t>
            </a:r>
            <a:r>
              <a:rPr lang="en-US" dirty="0" smtClean="0"/>
              <a:t> 2 values)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 data structure (Collection) would be appropriate here?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def</a:t>
            </a:r>
            <a:r>
              <a:rPr lang="en-US" sz="1800" dirty="0">
                <a:latin typeface="Courier New"/>
                <a:cs typeface="Courier New"/>
              </a:rPr>
              <a:t> fib(a: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, b: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): Stream[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] </a:t>
            </a:r>
            <a:r>
              <a:rPr lang="en-US" sz="1800" dirty="0" smtClean="0">
                <a:latin typeface="Courier New"/>
                <a:cs typeface="Courier New"/>
              </a:rPr>
              <a:t>=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&lt;you fill in&gt;</a:t>
            </a:r>
          </a:p>
          <a:p>
            <a:pPr marL="274320" lvl="1" indent="0">
              <a:buNone/>
            </a:pP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+mj-lt"/>
                <a:cs typeface="Courier New"/>
              </a:rPr>
              <a:t>How do you output a list of the first 100 Fibonacci numbers?</a:t>
            </a:r>
            <a:endParaRPr lang="en-US" dirty="0">
              <a:latin typeface="+mj-lt"/>
              <a:cs typeface="Courier New"/>
            </a:endParaRPr>
          </a:p>
        </p:txBody>
      </p:sp>
      <p:pic>
        <p:nvPicPr>
          <p:cNvPr id="4" name="Picture 3" descr="exerci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26" y="460749"/>
            <a:ext cx="1139451" cy="11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8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a package from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Here we read lines from a file &amp; prints them out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scala.io.Source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object </a:t>
            </a:r>
            <a:r>
              <a:rPr lang="en-US" dirty="0" err="1"/>
              <a:t>HelloWorld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</a:t>
            </a:r>
            <a:r>
              <a:rPr lang="en-US" dirty="0"/>
              <a:t>: Array[String]): Unit = </a:t>
            </a:r>
            <a:r>
              <a:rPr lang="en-US" dirty="0" smtClean="0"/>
              <a:t>{</a:t>
            </a:r>
            <a:endParaRPr lang="en-US" dirty="0">
              <a:latin typeface="Courier New"/>
              <a:cs typeface="Courier New"/>
            </a:endParaRP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if (</a:t>
            </a:r>
            <a:r>
              <a:rPr lang="en-US" dirty="0" err="1">
                <a:latin typeface="Courier New"/>
                <a:cs typeface="Courier New"/>
              </a:rPr>
              <a:t>args.length</a:t>
            </a:r>
            <a:r>
              <a:rPr lang="en-US" dirty="0">
                <a:latin typeface="Courier New"/>
                <a:cs typeface="Courier New"/>
              </a:rPr>
              <a:t> &gt; 0) {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  for (line &lt;- </a:t>
            </a:r>
            <a:r>
              <a:rPr lang="en-US" dirty="0" err="1">
                <a:latin typeface="Courier New"/>
                <a:cs typeface="Courier New"/>
              </a:rPr>
              <a:t>Source.fromFile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(0)).</a:t>
            </a:r>
            <a:r>
              <a:rPr lang="en-US" dirty="0" err="1">
                <a:latin typeface="Courier New"/>
                <a:cs typeface="Courier New"/>
              </a:rPr>
              <a:t>getLines</a:t>
            </a:r>
            <a:r>
              <a:rPr lang="en-US" dirty="0">
                <a:latin typeface="Courier New"/>
                <a:cs typeface="Courier New"/>
              </a:rPr>
              <a:t>())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println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line.length</a:t>
            </a:r>
            <a:r>
              <a:rPr lang="en-US" dirty="0">
                <a:latin typeface="Courier New"/>
                <a:cs typeface="Courier New"/>
              </a:rPr>
              <a:t> + " "  + line)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else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Console.err.println</a:t>
            </a:r>
            <a:r>
              <a:rPr lang="en-US" dirty="0">
                <a:latin typeface="Courier New"/>
                <a:cs typeface="Courier New"/>
              </a:rPr>
              <a:t>("please enter filename"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1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is a data structure that provides space for a </a:t>
            </a:r>
            <a:r>
              <a:rPr lang="en-US" dirty="0" smtClean="0">
                <a:solidFill>
                  <a:srgbClr val="3366FF"/>
                </a:solidFill>
              </a:rPr>
              <a:t>fixed </a:t>
            </a:r>
            <a:r>
              <a:rPr lang="en-US" dirty="0" smtClean="0"/>
              <a:t>number of elements of </a:t>
            </a:r>
            <a:r>
              <a:rPr lang="en-US" dirty="0" smtClean="0">
                <a:solidFill>
                  <a:srgbClr val="3366FF"/>
                </a:solidFill>
              </a:rPr>
              <a:t>same</a:t>
            </a:r>
            <a:r>
              <a:rPr lang="en-US" dirty="0" smtClean="0"/>
              <a:t> data-type</a:t>
            </a:r>
          </a:p>
          <a:p>
            <a:r>
              <a:rPr lang="en-US" dirty="0" smtClean="0"/>
              <a:t>In order to work with Array objects, you must import the </a:t>
            </a:r>
            <a:r>
              <a:rPr lang="en-US" dirty="0" err="1" smtClean="0"/>
              <a:t>Scala</a:t>
            </a:r>
            <a:r>
              <a:rPr lang="en-US" dirty="0" smtClean="0"/>
              <a:t> Array package i.e.</a:t>
            </a:r>
          </a:p>
          <a:p>
            <a:pPr marL="282575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i</a:t>
            </a:r>
            <a:r>
              <a:rPr lang="en-US" sz="1600" dirty="0" smtClean="0">
                <a:latin typeface="Courier New"/>
                <a:cs typeface="Courier New"/>
              </a:rPr>
              <a:t>mport </a:t>
            </a:r>
            <a:r>
              <a:rPr lang="en-US" sz="1600" dirty="0">
                <a:latin typeface="Courier New"/>
                <a:cs typeface="Courier New"/>
              </a:rPr>
              <a:t>Array._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dirty="0" smtClean="0"/>
              <a:t>We might declare an array like this:</a:t>
            </a:r>
          </a:p>
          <a:p>
            <a:pPr marL="282575" lvl="1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z = new Array[String](3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282575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z: Array[String] = Array(null, null, null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282575" lvl="1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dirty="0" smtClean="0"/>
              <a:t>Or we may initialize it (&amp; </a:t>
            </a:r>
            <a:r>
              <a:rPr lang="en-US" dirty="0" err="1" smtClean="0"/>
              <a:t>Scala</a:t>
            </a:r>
            <a:r>
              <a:rPr lang="en-US" dirty="0" smtClean="0"/>
              <a:t> will infer data-type)</a:t>
            </a:r>
          </a:p>
          <a:p>
            <a:pPr marL="282575" lvl="1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val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z = Array("</a:t>
            </a:r>
            <a:r>
              <a:rPr lang="en-US" sz="1600" dirty="0" smtClean="0">
                <a:latin typeface="Courier New"/>
                <a:cs typeface="Courier New"/>
              </a:rPr>
              <a:t>apple</a:t>
            </a:r>
            <a:r>
              <a:rPr lang="en-US" sz="1600" dirty="0">
                <a:latin typeface="Courier New"/>
                <a:cs typeface="Courier New"/>
              </a:rPr>
              <a:t>", "</a:t>
            </a:r>
            <a:r>
              <a:rPr lang="en-US" sz="1600" dirty="0" smtClean="0">
                <a:latin typeface="Courier New"/>
                <a:cs typeface="Courier New"/>
              </a:rPr>
              <a:t>banana</a:t>
            </a:r>
            <a:r>
              <a:rPr lang="en-US" sz="1600" dirty="0">
                <a:latin typeface="Courier New"/>
                <a:cs typeface="Courier New"/>
              </a:rPr>
              <a:t>", "</a:t>
            </a:r>
            <a:r>
              <a:rPr lang="en-US" sz="1600" dirty="0" smtClean="0">
                <a:latin typeface="Courier New"/>
                <a:cs typeface="Courier New"/>
              </a:rPr>
              <a:t>cherry</a:t>
            </a:r>
            <a:r>
              <a:rPr lang="en-US" sz="1600" dirty="0">
                <a:latin typeface="Courier New"/>
                <a:cs typeface="Courier New"/>
              </a:rPr>
              <a:t>"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pPr marL="282575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z: Array[String] = Array(apple, banana, cherry)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604-5B73-DB41-983D-2E3D316365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Learning </a:t>
            </a:r>
            <a:r>
              <a:rPr lang="en-US" i="1" dirty="0" err="1" smtClean="0"/>
              <a:t>Scala</a:t>
            </a:r>
            <a:r>
              <a:rPr lang="en-US" dirty="0" smtClean="0"/>
              <a:t> by Jason Swartz, O’Reilly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Programming in </a:t>
            </a:r>
            <a:r>
              <a:rPr lang="en-US" i="1" dirty="0" err="1" smtClean="0"/>
              <a:t>Scala</a:t>
            </a:r>
            <a:r>
              <a:rPr lang="en-US" i="1" dirty="0" smtClean="0"/>
              <a:t>: Third Edition </a:t>
            </a:r>
            <a:r>
              <a:rPr lang="en-US" dirty="0" smtClean="0"/>
              <a:t>by Martin </a:t>
            </a:r>
            <a:r>
              <a:rPr lang="en-US" dirty="0" err="1" smtClean="0"/>
              <a:t>Odersky</a:t>
            </a:r>
            <a:r>
              <a:rPr lang="en-US" dirty="0" smtClean="0"/>
              <a:t>, </a:t>
            </a:r>
            <a:r>
              <a:rPr lang="en-US" dirty="0" err="1" smtClean="0"/>
              <a:t>Lex</a:t>
            </a:r>
            <a:r>
              <a:rPr lang="en-US" dirty="0" smtClean="0"/>
              <a:t> Spoon and Bill </a:t>
            </a:r>
            <a:r>
              <a:rPr lang="en-US" dirty="0" err="1" smtClean="0"/>
              <a:t>Venners</a:t>
            </a:r>
            <a:r>
              <a:rPr lang="en-US" dirty="0" smtClean="0"/>
              <a:t>, </a:t>
            </a:r>
            <a:r>
              <a:rPr lang="en-US" dirty="0" err="1" smtClean="0"/>
              <a:t>Artima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Scala</a:t>
            </a:r>
            <a:r>
              <a:rPr lang="en-US" dirty="0" smtClean="0"/>
              <a:t> Documentation</a:t>
            </a:r>
          </a:p>
          <a:p>
            <a:pPr marL="274320" lvl="1" indent="0">
              <a:buNone/>
            </a:pPr>
            <a:r>
              <a:rPr lang="en-US" dirty="0"/>
              <a:t>http://</a:t>
            </a:r>
            <a:r>
              <a:rPr lang="en-US" dirty="0" err="1"/>
              <a:t>docs.scala-lang.org</a:t>
            </a:r>
            <a:r>
              <a:rPr lang="en-US" dirty="0"/>
              <a:t>/overviews/collections/introduction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Tutorials</a:t>
            </a:r>
          </a:p>
          <a:p>
            <a:pPr marL="274320" lvl="1" indent="0">
              <a:buNone/>
            </a:pPr>
            <a:r>
              <a:rPr lang="en-US" dirty="0"/>
              <a:t>http://</a:t>
            </a:r>
            <a:r>
              <a:rPr lang="en-US" dirty="0" err="1"/>
              <a:t>docs.scala-lang.org</a:t>
            </a:r>
            <a:r>
              <a:rPr lang="en-US" dirty="0"/>
              <a:t>/tutorials/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40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4787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access specific element (by position),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z</a:t>
            </a:r>
            <a:r>
              <a:rPr lang="en-US" sz="1800" dirty="0" smtClean="0">
                <a:latin typeface="Courier New"/>
                <a:cs typeface="Courier New"/>
              </a:rPr>
              <a:t>(1)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res0: String = </a:t>
            </a:r>
            <a:r>
              <a:rPr lang="en-US" sz="1800" dirty="0" smtClean="0">
                <a:latin typeface="Courier New"/>
                <a:cs typeface="Courier New"/>
              </a:rPr>
              <a:t>banana</a:t>
            </a:r>
          </a:p>
          <a:p>
            <a:pPr marL="274320" lvl="1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Reassignment of values: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z(1) = "</a:t>
            </a:r>
            <a:r>
              <a:rPr lang="en-US" sz="1800" dirty="0" smtClean="0">
                <a:latin typeface="Courier New"/>
                <a:cs typeface="Courier New"/>
              </a:rPr>
              <a:t>zucchini”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z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res2: Array[String] = Array(apple, zucchini, cherry)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2200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681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points about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/>
              </a:rPr>
              <a:t>Reassignment?? But isn’t </a:t>
            </a:r>
            <a:r>
              <a:rPr lang="en-US" dirty="0">
                <a:latin typeface="Courier New"/>
                <a:cs typeface="Courier New"/>
              </a:rPr>
              <a:t>z </a:t>
            </a:r>
            <a:r>
              <a:rPr lang="en-US" dirty="0">
                <a:cs typeface="Courier New"/>
              </a:rPr>
              <a:t>a </a:t>
            </a:r>
            <a:r>
              <a:rPr lang="en-US" dirty="0" err="1">
                <a:cs typeface="Courier New"/>
              </a:rPr>
              <a:t>val</a:t>
            </a:r>
            <a:r>
              <a:rPr lang="en-US" dirty="0">
                <a:cs typeface="Courier New"/>
              </a:rPr>
              <a:t>?</a:t>
            </a:r>
          </a:p>
          <a:p>
            <a:pPr lvl="1"/>
            <a:r>
              <a:rPr lang="en-US" sz="1800" dirty="0">
                <a:cs typeface="Courier New"/>
              </a:rPr>
              <a:t>Legacy from Java Arrays: immutable reference i.e. </a:t>
            </a:r>
            <a:r>
              <a:rPr lang="en-US" sz="1800" dirty="0">
                <a:latin typeface="Courier New"/>
                <a:cs typeface="Courier New"/>
              </a:rPr>
              <a:t>z</a:t>
            </a:r>
            <a:r>
              <a:rPr lang="en-US" sz="1800" dirty="0">
                <a:cs typeface="Courier New"/>
              </a:rPr>
              <a:t>, but mutable contents</a:t>
            </a:r>
          </a:p>
          <a:p>
            <a:pPr lvl="1"/>
            <a:r>
              <a:rPr lang="en-US" sz="1800" dirty="0" err="1">
                <a:cs typeface="Courier New"/>
              </a:rPr>
              <a:t>Scala</a:t>
            </a:r>
            <a:r>
              <a:rPr lang="en-US" sz="1800" dirty="0">
                <a:cs typeface="Courier New"/>
              </a:rPr>
              <a:t> List comes both in mutable and immutable versions i.e. by default</a:t>
            </a:r>
          </a:p>
          <a:p>
            <a:pPr marL="548640" lvl="2" indent="0">
              <a:buNone/>
            </a:pPr>
            <a:r>
              <a:rPr lang="is-IS" dirty="0">
                <a:latin typeface="Courier New"/>
                <a:cs typeface="Courier New"/>
              </a:rPr>
              <a:t>val x = List(1,2,3)</a:t>
            </a:r>
            <a:r>
              <a:rPr lang="is-IS" dirty="0"/>
              <a:t>is immutable reference and immutable contents</a:t>
            </a:r>
            <a:endParaRPr lang="en-US" dirty="0"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Arrays and Lists are similar, but implemented differently under the covers</a:t>
            </a:r>
          </a:p>
          <a:p>
            <a:pPr lvl="1"/>
            <a:r>
              <a:rPr lang="en-US" dirty="0" smtClean="0"/>
              <a:t>Arrays are more efficient i.e. O(1) access to contents</a:t>
            </a:r>
          </a:p>
          <a:p>
            <a:pPr lvl="1"/>
            <a:r>
              <a:rPr lang="en-US" dirty="0" smtClean="0"/>
              <a:t>Lists are singly-linked-lists i.e. O(n) access to contents (for access of arbitrary 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4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range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method you may use frequently is </a:t>
            </a:r>
          </a:p>
          <a:p>
            <a:pPr marL="295275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def range( start: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end: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, step: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): Array[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]</a:t>
            </a:r>
          </a:p>
          <a:p>
            <a:pPr marL="295275" lvl="1" indent="0">
              <a:buNone/>
            </a:pPr>
            <a:r>
              <a:rPr lang="en-US" dirty="0">
                <a:latin typeface="+mj-lt"/>
                <a:cs typeface="Courier New"/>
              </a:rPr>
              <a:t>Returns an array containing equally spaced values in some integer interval.</a:t>
            </a:r>
          </a:p>
          <a:p>
            <a:endParaRPr lang="en-US" dirty="0" smtClean="0"/>
          </a:p>
          <a:p>
            <a:r>
              <a:rPr lang="en-US" dirty="0" smtClean="0"/>
              <a:t>Similar to Python’s range method</a:t>
            </a:r>
          </a:p>
          <a:p>
            <a:pPr marL="282575" lvl="1" indent="0">
              <a:spcBef>
                <a:spcPts val="0"/>
              </a:spcBef>
              <a:buNone/>
            </a:pPr>
            <a:r>
              <a:rPr lang="is-IS" sz="1600" dirty="0" smtClean="0">
                <a:latin typeface="Courier New"/>
                <a:cs typeface="Courier New"/>
              </a:rPr>
              <a:t>val </a:t>
            </a:r>
            <a:r>
              <a:rPr lang="is-IS" sz="1600" dirty="0">
                <a:latin typeface="Courier New"/>
                <a:cs typeface="Courier New"/>
              </a:rPr>
              <a:t>myList1 = range(10, 20, 2)</a:t>
            </a:r>
          </a:p>
          <a:p>
            <a:pPr marL="282575" lvl="1" indent="0">
              <a:spcBef>
                <a:spcPts val="0"/>
              </a:spcBef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282575" lvl="1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/ Print all the array elements</a:t>
            </a:r>
          </a:p>
          <a:p>
            <a:pPr marL="282575" lvl="1" indent="0">
              <a:spcBef>
                <a:spcPts val="0"/>
              </a:spcBef>
              <a:buNone/>
            </a:pPr>
            <a:r>
              <a:rPr lang="de-DE" sz="1600" dirty="0" err="1" smtClean="0">
                <a:latin typeface="Courier New"/>
                <a:cs typeface="Courier New"/>
              </a:rPr>
              <a:t>for</a:t>
            </a:r>
            <a:r>
              <a:rPr lang="de-DE" sz="1600" dirty="0" smtClean="0">
                <a:latin typeface="Courier New"/>
                <a:cs typeface="Courier New"/>
              </a:rPr>
              <a:t> </a:t>
            </a:r>
            <a:r>
              <a:rPr lang="de-DE" sz="1600" dirty="0">
                <a:latin typeface="Courier New"/>
                <a:cs typeface="Courier New"/>
              </a:rPr>
              <a:t>( x &lt;- myList1 ) {</a:t>
            </a:r>
          </a:p>
          <a:p>
            <a:pPr marL="282575" lvl="1" indent="0">
              <a:spcBef>
                <a:spcPts val="0"/>
              </a:spcBef>
              <a:buNone/>
            </a:pPr>
            <a:r>
              <a:rPr lang="de-DE" sz="1600" dirty="0">
                <a:latin typeface="Courier New"/>
                <a:cs typeface="Courier New"/>
              </a:rPr>
              <a:t>	</a:t>
            </a:r>
            <a:r>
              <a:rPr lang="de-DE" sz="1600" dirty="0" err="1" smtClean="0">
                <a:latin typeface="Courier New"/>
                <a:cs typeface="Courier New"/>
              </a:rPr>
              <a:t>print</a:t>
            </a:r>
            <a:r>
              <a:rPr lang="de-DE" sz="1600" dirty="0">
                <a:latin typeface="Courier New"/>
                <a:cs typeface="Courier New"/>
              </a:rPr>
              <a:t>( " " + x </a:t>
            </a:r>
            <a:r>
              <a:rPr lang="de-DE" sz="1600" dirty="0" smtClean="0">
                <a:latin typeface="Courier New"/>
                <a:cs typeface="Courier New"/>
              </a:rPr>
              <a:t>)</a:t>
            </a:r>
          </a:p>
          <a:p>
            <a:pPr marL="282575" lvl="1" indent="0">
              <a:spcBef>
                <a:spcPts val="0"/>
              </a:spcBef>
              <a:buNone/>
            </a:pPr>
            <a:r>
              <a:rPr lang="de-DE" sz="16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7D604-5B73-DB41-983D-2E3D31636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3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LiSTS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@DorothyKucar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4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List</a:t>
            </a:r>
            <a:r>
              <a:rPr lang="en-US" dirty="0" smtClean="0"/>
              <a:t> type is immutable</a:t>
            </a:r>
          </a:p>
          <a:p>
            <a:endParaRPr lang="en-US" dirty="0"/>
          </a:p>
          <a:p>
            <a:r>
              <a:rPr lang="en-US" dirty="0" smtClean="0"/>
              <a:t>Example of a list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val</a:t>
            </a:r>
            <a:r>
              <a:rPr lang="en-US" sz="1800" dirty="0">
                <a:latin typeface="Courier New"/>
                <a:cs typeface="Courier New"/>
              </a:rPr>
              <a:t> pets = List("cat", "dog", "</a:t>
            </a:r>
            <a:r>
              <a:rPr lang="en-US" sz="1800" dirty="0" smtClean="0">
                <a:latin typeface="Courier New"/>
                <a:cs typeface="Courier New"/>
              </a:rPr>
              <a:t>iguana”)</a:t>
            </a:r>
            <a:endParaRPr lang="en-US" dirty="0" smtClean="0"/>
          </a:p>
          <a:p>
            <a:r>
              <a:rPr lang="en-US" dirty="0" smtClean="0"/>
              <a:t>Here’s the same thing in Java</a:t>
            </a:r>
          </a:p>
          <a:p>
            <a:pPr marL="27432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list&lt;String&gt; pets = new </a:t>
            </a:r>
            <a:r>
              <a:rPr lang="en-US" sz="1800" dirty="0" err="1">
                <a:latin typeface="Courier New"/>
                <a:cs typeface="Courier New"/>
              </a:rPr>
              <a:t>ArrayList</a:t>
            </a:r>
            <a:r>
              <a:rPr lang="en-US" sz="1800" dirty="0">
                <a:latin typeface="Courier New"/>
                <a:cs typeface="Courier New"/>
              </a:rPr>
              <a:t>&lt;String&gt;();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pets.add</a:t>
            </a:r>
            <a:r>
              <a:rPr lang="en-US" sz="1800" dirty="0">
                <a:latin typeface="Courier New"/>
                <a:cs typeface="Courier New"/>
              </a:rPr>
              <a:t>("cat");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pets.add</a:t>
            </a:r>
            <a:r>
              <a:rPr lang="en-US" sz="1800" dirty="0">
                <a:latin typeface="Courier New"/>
                <a:cs typeface="Courier New"/>
              </a:rPr>
              <a:t>("dog");</a:t>
            </a:r>
          </a:p>
          <a:p>
            <a:pPr marL="274320" lvl="1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pets.add</a:t>
            </a:r>
            <a:r>
              <a:rPr lang="en-US" sz="1800" dirty="0">
                <a:latin typeface="Courier New"/>
                <a:cs typeface="Courier New"/>
              </a:rPr>
              <a:t>("iguana")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dirty="0" smtClean="0"/>
              <a:t>Same thing in Python</a:t>
            </a:r>
          </a:p>
          <a:p>
            <a:pPr marL="274320" lvl="1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myList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= </a:t>
            </a:r>
            <a:r>
              <a:rPr lang="en-US" sz="1800" dirty="0" smtClean="0">
                <a:latin typeface="Courier New"/>
                <a:cs typeface="Courier New"/>
              </a:rPr>
              <a:t>[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cat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dog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iguana</a:t>
            </a:r>
            <a:r>
              <a:rPr lang="en-US" sz="1800" dirty="0"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/>
                <a:cs typeface="Courier New"/>
              </a:rPr>
              <a:t>]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8C20-9952-4012-B389-25B01F75A61B}" type="slidenum">
              <a:rPr lang="en-US" smtClean="0"/>
              <a:pPr>
                <a:defRPr/>
              </a:pPr>
              <a:t>9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575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723</TotalTime>
  <Words>2963</Words>
  <Application>Microsoft Macintosh PowerPoint</Application>
  <PresentationFormat>On-screen Show (4:3)</PresentationFormat>
  <Paragraphs>435</Paragraphs>
  <Slides>40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COLLECTIONS</vt:lpstr>
      <vt:lpstr>Collections</vt:lpstr>
      <vt:lpstr>Arrays</vt:lpstr>
      <vt:lpstr>Arrays</vt:lpstr>
      <vt:lpstr>Array Access</vt:lpstr>
      <vt:lpstr>Tricky points about Arrays</vt:lpstr>
      <vt:lpstr>Array range method</vt:lpstr>
      <vt:lpstr>LiSTS</vt:lpstr>
      <vt:lpstr>Lists</vt:lpstr>
      <vt:lpstr>Basic functions</vt:lpstr>
      <vt:lpstr>A Few functions (try these!)</vt:lpstr>
      <vt:lpstr>Higher Order Functions</vt:lpstr>
      <vt:lpstr>map &amp; reduce methods</vt:lpstr>
      <vt:lpstr>Map, Reduce &amp; Filter</vt:lpstr>
      <vt:lpstr>Some examples </vt:lpstr>
      <vt:lpstr>More functions (try these!)</vt:lpstr>
      <vt:lpstr>Flattening a List</vt:lpstr>
      <vt:lpstr>Zipping and unzipping Lists</vt:lpstr>
      <vt:lpstr>Displaying Lists as Strings</vt:lpstr>
      <vt:lpstr>Using Map and FlatMap</vt:lpstr>
      <vt:lpstr>Folding Lists</vt:lpstr>
      <vt:lpstr>Conclusion</vt:lpstr>
      <vt:lpstr>Exercise</vt:lpstr>
      <vt:lpstr>Set</vt:lpstr>
      <vt:lpstr>Common Operations (try these!)</vt:lpstr>
      <vt:lpstr>Map</vt:lpstr>
      <vt:lpstr>Common Operations (try these!)</vt:lpstr>
      <vt:lpstr>Performing Common Operations</vt:lpstr>
      <vt:lpstr>For loops &amp; maps: under the covers</vt:lpstr>
      <vt:lpstr>Exercise</vt:lpstr>
      <vt:lpstr>Map Types</vt:lpstr>
      <vt:lpstr>Immutable collection class hierarchy</vt:lpstr>
      <vt:lpstr>Mutable Collections</vt:lpstr>
      <vt:lpstr>Streams</vt:lpstr>
      <vt:lpstr>PowerPoint Presentation</vt:lpstr>
      <vt:lpstr>Real-World Application of Streams</vt:lpstr>
      <vt:lpstr>Immutable collection class hierarchy</vt:lpstr>
      <vt:lpstr>Exercise</vt:lpstr>
      <vt:lpstr>File I/O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Dorothy</dc:creator>
  <cp:lastModifiedBy>Dorothy</cp:lastModifiedBy>
  <cp:revision>109</cp:revision>
  <dcterms:created xsi:type="dcterms:W3CDTF">2016-11-09T17:15:06Z</dcterms:created>
  <dcterms:modified xsi:type="dcterms:W3CDTF">2016-11-18T15:37:07Z</dcterms:modified>
</cp:coreProperties>
</file>