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6" r:id="rId3"/>
    <p:sldId id="288" r:id="rId4"/>
    <p:sldId id="287" r:id="rId5"/>
    <p:sldId id="269" r:id="rId6"/>
    <p:sldId id="289" r:id="rId7"/>
    <p:sldId id="270" r:id="rId8"/>
    <p:sldId id="299" r:id="rId9"/>
    <p:sldId id="300" r:id="rId10"/>
    <p:sldId id="259" r:id="rId11"/>
    <p:sldId id="260" r:id="rId12"/>
    <p:sldId id="261" r:id="rId13"/>
    <p:sldId id="262" r:id="rId14"/>
    <p:sldId id="301" r:id="rId15"/>
    <p:sldId id="263" r:id="rId16"/>
    <p:sldId id="264" r:id="rId17"/>
    <p:sldId id="265" r:id="rId18"/>
    <p:sldId id="266" r:id="rId19"/>
    <p:sldId id="267" r:id="rId20"/>
    <p:sldId id="291" r:id="rId21"/>
    <p:sldId id="303" r:id="rId22"/>
    <p:sldId id="304" r:id="rId23"/>
    <p:sldId id="275" r:id="rId24"/>
    <p:sldId id="279" r:id="rId25"/>
    <p:sldId id="290" r:id="rId26"/>
    <p:sldId id="274" r:id="rId27"/>
    <p:sldId id="278" r:id="rId28"/>
    <p:sldId id="285" r:id="rId29"/>
    <p:sldId id="284" r:id="rId30"/>
    <p:sldId id="305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C35F6-C64E-4C44-9DDA-E7208DEC061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7072-CDE8-164D-A883-48DE465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6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AD33-52F0-4F4A-8905-66A3A7BBBF0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A52A-FF4B-FD4F-87A8-47804F1D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2" y="2492377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3" y="3966883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2074-034E-5741-B775-A13493CB7B9F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2A7-30CC-B54D-834D-1C6CCC04EBDC}" type="datetime1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49"/>
            <a:ext cx="3657600" cy="1162051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9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1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7330-0CE7-FC49-87E2-16A76CAAAF1A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9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6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6" y="6288742"/>
            <a:ext cx="1887537" cy="365125"/>
          </a:xfrm>
        </p:spPr>
        <p:txBody>
          <a:bodyPr/>
          <a:lstStyle/>
          <a:p>
            <a:fld id="{EA8C1684-55FE-9141-AB43-83C781A73E25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1" y="6288742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5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9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201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2" y="6288742"/>
            <a:ext cx="1865125" cy="365125"/>
          </a:xfrm>
        </p:spPr>
        <p:txBody>
          <a:bodyPr/>
          <a:lstStyle/>
          <a:p>
            <a:fld id="{ABB71030-DAD5-CB46-9466-64FEC855095B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5" y="6288742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40" y="3778624"/>
            <a:ext cx="7560515" cy="1102659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1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6" y="4827494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2" y="6288742"/>
            <a:ext cx="1865125" cy="365125"/>
          </a:xfrm>
        </p:spPr>
        <p:txBody>
          <a:bodyPr/>
          <a:lstStyle/>
          <a:p>
            <a:fld id="{915989F8-F283-0F49-91F5-6D63F221A3F7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5" y="6288742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CA7E-C172-7E49-89F7-1396DCCE20E9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8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4" y="779466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A952-1827-034F-91D3-54BAC59C0E9A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01CE-8DBB-C442-B090-4D1ADF794EA0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5" y="2591361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5" y="3950355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28E4-8263-8547-A959-7B935CCBE539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1EA-49C0-5740-9E56-8AF798ACAB01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5" y="381001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201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201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D7A6-D798-B444-AC7A-8F76E698CF1B}" type="datetime1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61" y="2286001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1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61" y="2286001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1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8391-0B6C-F943-9993-67A1929F045A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E50B-3BF9-5F41-AF09-7090E6213F3C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7C39-6941-1244-B754-7B0816AF45FF}" type="datetime1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8F4-CA15-914B-96CC-5F0971E07F87}" type="datetime1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5" y="381001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5" y="1828800"/>
            <a:ext cx="6817444" cy="42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2" y="6288742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6591A9-6C39-CB4B-8BA8-C1C0DCD37017}" type="datetime1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2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3" y="219636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258E73-0621-D147-9D31-E1C7274D3E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fre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com/en/download/help/enable_browser.x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s3" TargetMode="Externa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974" y="3966883"/>
            <a:ext cx="6762749" cy="1752600"/>
          </a:xfrm>
        </p:spPr>
        <p:txBody>
          <a:bodyPr/>
          <a:lstStyle/>
          <a:p>
            <a:r>
              <a:rPr lang="en-US" dirty="0" smtClean="0"/>
              <a:t>With AWS &amp;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Configure your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this wizard, you have the option to configure your instance features. Below are some guidelines on setting up your first instance.</a:t>
            </a:r>
          </a:p>
          <a:p>
            <a:r>
              <a:rPr lang="en-US" sz="2000" dirty="0"/>
              <a:t>Choose an Amazon Machine Image (AMI): In step 1 of the wizard, we recommend the Amazon Linux AMI </a:t>
            </a:r>
            <a:r>
              <a:rPr lang="en-US" sz="2000" dirty="0">
                <a:solidFill>
                  <a:srgbClr val="38ABED"/>
                </a:solidFill>
              </a:rPr>
              <a:t>(</a:t>
            </a:r>
            <a:r>
              <a:rPr lang="en-US" sz="2000" dirty="0">
                <a:solidFill>
                  <a:srgbClr val="38ABED"/>
                </a:solidFill>
                <a:hlinkClick r:id="rId2"/>
              </a:rPr>
              <a:t>free-tier eligible).</a:t>
            </a:r>
          </a:p>
          <a:p>
            <a:r>
              <a:rPr lang="en-US" sz="2000" dirty="0"/>
              <a:t>Choose an instance type: In step 2 of the wizard, we recommend the t2.micro (</a:t>
            </a:r>
            <a:r>
              <a:rPr lang="en-US" sz="2000" dirty="0">
                <a:hlinkClick r:id="rId2"/>
              </a:rPr>
              <a:t>free-tier eligible).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a key pair: Select Create a new key pair and assign a name. The key pair file (.</a:t>
            </a:r>
            <a:r>
              <a:rPr lang="en-US" sz="2000" dirty="0" err="1"/>
              <a:t>pem</a:t>
            </a:r>
            <a:r>
              <a:rPr lang="en-US" sz="2000" dirty="0"/>
              <a:t>) will download </a:t>
            </a:r>
            <a:r>
              <a:rPr lang="en-US" sz="2000" dirty="0" smtClean="0"/>
              <a:t>automatically.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1-19 at 4.58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9" b="-21509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6445974" y="4330700"/>
            <a:ext cx="1150935" cy="977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Launch an Amazon EC2 Instance</a:t>
            </a:r>
            <a:endParaRPr lang="en-US" dirty="0"/>
          </a:p>
        </p:txBody>
      </p:sp>
      <p:pic>
        <p:nvPicPr>
          <p:cNvPr id="4" name="Content Placeholder 3" descr="Screen Shot 2015-12-23 at 4.27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11" b="-7111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454574" y="5279501"/>
            <a:ext cx="1341453" cy="5850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pic>
        <p:nvPicPr>
          <p:cNvPr id="4" name="Content Placeholder 3" descr="Screen Shot 2016-01-19 at 4.55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50" b="-1775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3763965" y="3708400"/>
            <a:ext cx="1150935" cy="977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1865" y="3949700"/>
            <a:ext cx="1150935" cy="977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(Port Settings)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21: File Transfer Protocol (FTP)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22: Secure Shell (SSH)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23: Telnet remote login 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25: Simple Mail Transfer Protocol (SMTP)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53: Domain Name System (DNS) 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80: Hypertext Transfer Protocol (HTTP) used in the World Wide Web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110: Post Office Protocol (POP3)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119: Network News Transfer Protocol (NNTP)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123: Network Time Protocol (NTP)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143: Internet Message Access Protocol (IMAP)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161: Simple Network Management Protocol (SNMP)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194: Internet Relay Chat (IRC)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443: HTTP Secure (HTTPS)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Connect to your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you launch your instance, you can connect to it and use it the way that you'd use a computer sitting in front of you. To connect from the console, follow the below steps:</a:t>
            </a:r>
          </a:p>
          <a:p>
            <a:r>
              <a:rPr lang="en-US" dirty="0"/>
              <a:t>Select the EC2 instance you created and click Connect.</a:t>
            </a:r>
          </a:p>
          <a:p>
            <a:r>
              <a:rPr lang="en-US" dirty="0"/>
              <a:t>Select A Java SSH client directly from my browser. </a:t>
            </a:r>
            <a:r>
              <a:rPr lang="en-US" u="sng" dirty="0">
                <a:hlinkClick r:id="rId2"/>
              </a:rPr>
              <a:t>Ensure Java is installed and enabled.</a:t>
            </a:r>
          </a:p>
          <a:p>
            <a:r>
              <a:rPr lang="en-US" dirty="0"/>
              <a:t>Enter the Private key path (example: C:\</a:t>
            </a:r>
            <a:r>
              <a:rPr lang="en-US" dirty="0" err="1"/>
              <a:t>KeyPairs</a:t>
            </a:r>
            <a:r>
              <a:rPr lang="en-US" dirty="0"/>
              <a:t>\my-key-</a:t>
            </a:r>
            <a:r>
              <a:rPr lang="en-US" dirty="0" err="1"/>
              <a:t>pair.pem</a:t>
            </a:r>
            <a:r>
              <a:rPr lang="en-US" dirty="0"/>
              <a:t>).</a:t>
            </a:r>
          </a:p>
          <a:p>
            <a:r>
              <a:rPr lang="en-US" dirty="0"/>
              <a:t>Choose Launch SSH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1-19 at 5.00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r="107"/>
          <a:stretch>
            <a:fillRect/>
          </a:stretch>
        </p:blipFill>
        <p:spPr>
          <a:xfrm>
            <a:off x="779465" y="1841500"/>
            <a:ext cx="6817444" cy="4208931"/>
          </a:xfrm>
        </p:spPr>
      </p:pic>
      <p:sp>
        <p:nvSpPr>
          <p:cNvPr id="5" name="Oval 4"/>
          <p:cNvSpPr/>
          <p:nvPr/>
        </p:nvSpPr>
        <p:spPr>
          <a:xfrm>
            <a:off x="5605465" y="5245100"/>
            <a:ext cx="1811335" cy="8210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1-19 at 5.03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60" b="-2866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3001965" y="2794000"/>
            <a:ext cx="1150935" cy="723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1-19 at 5.05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81" b="-11181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1249365" y="4292600"/>
            <a:ext cx="3284535" cy="723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 instance</a:t>
            </a:r>
            <a:endParaRPr lang="en-US" dirty="0"/>
          </a:p>
        </p:txBody>
      </p:sp>
      <p:pic>
        <p:nvPicPr>
          <p:cNvPr id="4" name="Content Placeholder 3" descr="Screen Shot 2016-01-19 at 5.13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r="19751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3302000" y="4140200"/>
            <a:ext cx="1524000" cy="723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nfrastructure </a:t>
            </a:r>
            <a:r>
              <a:rPr lang="en-US" b="1" dirty="0"/>
              <a:t>is </a:t>
            </a:r>
            <a:r>
              <a:rPr lang="en-US" b="1" dirty="0" smtClean="0"/>
              <a:t>shared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Multiple clients share a common technology platform and even a single application instance.</a:t>
            </a:r>
          </a:p>
          <a:p>
            <a:r>
              <a:rPr lang="en-US" b="1" dirty="0"/>
              <a:t>S</a:t>
            </a:r>
            <a:r>
              <a:rPr lang="en-US" b="1" dirty="0" smtClean="0"/>
              <a:t>ervices </a:t>
            </a:r>
            <a:r>
              <a:rPr lang="en-US" b="1" dirty="0"/>
              <a:t>are accessed on demand in units that vary by </a:t>
            </a:r>
            <a:r>
              <a:rPr lang="en-US" b="1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Units </a:t>
            </a:r>
            <a:r>
              <a:rPr lang="en-US" dirty="0"/>
              <a:t>can be, for example, user, capacity, </a:t>
            </a:r>
            <a:r>
              <a:rPr lang="en-US" dirty="0" smtClean="0"/>
              <a:t>transaction</a:t>
            </a:r>
            <a:endParaRPr lang="en-US" dirty="0"/>
          </a:p>
          <a:p>
            <a:r>
              <a:rPr lang="en-US" b="1" dirty="0" smtClean="0"/>
              <a:t>Services </a:t>
            </a:r>
            <a:r>
              <a:rPr lang="en-US" b="1" dirty="0"/>
              <a:t>are </a:t>
            </a:r>
            <a:r>
              <a:rPr lang="en-US" b="1" dirty="0" smtClean="0"/>
              <a:t>scalable</a:t>
            </a:r>
            <a:endParaRPr lang="en-US" dirty="0"/>
          </a:p>
          <a:p>
            <a:r>
              <a:rPr lang="en-US" b="1" dirty="0"/>
              <a:t>P</a:t>
            </a:r>
            <a:r>
              <a:rPr lang="en-US" b="1" dirty="0" smtClean="0"/>
              <a:t>ricing </a:t>
            </a:r>
            <a:r>
              <a:rPr lang="en-US" b="1" dirty="0"/>
              <a:t>model is by </a:t>
            </a:r>
            <a:r>
              <a:rPr lang="en-US" b="1" dirty="0" smtClean="0"/>
              <a:t>consumption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paying the fixed costs of a service sized to handle peak usage, you pay a variable cost per unit consumption (users, transactions, capacity, etc.) that is measured in time periods that can vary, such as  hour or month.</a:t>
            </a:r>
          </a:p>
          <a:p>
            <a:r>
              <a:rPr lang="en-US" b="1" dirty="0" smtClean="0"/>
              <a:t>Services </a:t>
            </a:r>
            <a:r>
              <a:rPr lang="en-US" b="1" dirty="0"/>
              <a:t>can be accessed from anywhere in the world by multiple </a:t>
            </a:r>
            <a:r>
              <a:rPr lang="en-US" b="1" dirty="0" smtClean="0"/>
              <a:t>devices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Secure, highly scalable storage in the cloud</a:t>
            </a:r>
          </a:p>
          <a:p>
            <a:r>
              <a:rPr lang="en-US" dirty="0" smtClean="0"/>
              <a:t>Amazon’s distributed file system</a:t>
            </a:r>
          </a:p>
          <a:p>
            <a:pPr lvl="1"/>
            <a:r>
              <a:rPr lang="en-US" dirty="0" smtClean="0"/>
              <a:t>Upload, download, set permissions</a:t>
            </a:r>
          </a:p>
          <a:p>
            <a:r>
              <a:rPr lang="en-US" dirty="0" smtClean="0"/>
              <a:t>Avoid paying for storage you don’t use</a:t>
            </a:r>
          </a:p>
          <a:p>
            <a:r>
              <a:rPr lang="en-US" dirty="0" smtClean="0"/>
              <a:t>Allows versioning so you can rollback to previous version if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(</a:t>
            </a:r>
            <a:r>
              <a:rPr lang="en-US" dirty="0" err="1"/>
              <a:t>aws</a:t>
            </a:r>
            <a:r>
              <a:rPr lang="en-US" dirty="0"/>
              <a:t> cli)</a:t>
            </a:r>
          </a:p>
          <a:p>
            <a:r>
              <a:rPr lang="en-US" dirty="0"/>
              <a:t>Web </a:t>
            </a:r>
            <a:r>
              <a:rPr lang="en-US" dirty="0" smtClean="0"/>
              <a:t>interface</a:t>
            </a:r>
            <a:endParaRPr lang="en-US" b="1" dirty="0" smtClean="0"/>
          </a:p>
          <a:p>
            <a:r>
              <a:rPr lang="en-US" dirty="0"/>
              <a:t>U</a:t>
            </a:r>
            <a:r>
              <a:rPr lang="en-US" dirty="0" smtClean="0"/>
              <a:t>se REST interface so you can programmatically store/retrieve data (SDK)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Buckets</a:t>
            </a:r>
            <a:r>
              <a:rPr lang="en-US" dirty="0" smtClean="0"/>
              <a:t> = containers for objects where data is stored</a:t>
            </a:r>
          </a:p>
          <a:p>
            <a:pPr lvl="1"/>
            <a:r>
              <a:rPr lang="en-US" dirty="0" smtClean="0"/>
              <a:t>Control who can list, create, delete objects in bucket</a:t>
            </a:r>
          </a:p>
          <a:p>
            <a:pPr lvl="1"/>
            <a:r>
              <a:rPr lang="en-US" dirty="0" smtClean="0"/>
              <a:t>Only charged for storing objects in a bucket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Regions</a:t>
            </a:r>
            <a:r>
              <a:rPr lang="en-US" dirty="0" smtClean="0"/>
              <a:t> = pick location closest to you so as to reduce latency</a:t>
            </a:r>
          </a:p>
          <a:p>
            <a:r>
              <a:rPr lang="en-US" dirty="0" smtClean="0"/>
              <a:t>Java applet to upload an entire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Amazon 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need to create a bucket </a:t>
            </a:r>
          </a:p>
          <a:p>
            <a:r>
              <a:rPr lang="en-US" dirty="0" smtClean="0"/>
              <a:t>Go to this location, create bucket, give it unique name</a:t>
            </a:r>
          </a:p>
          <a:p>
            <a:pPr lvl="1"/>
            <a:r>
              <a:rPr lang="en-US" dirty="0" smtClean="0">
                <a:hlinkClick r:id="rId2"/>
              </a:rPr>
              <a:t>https://console.aws.amazon.com/s3</a:t>
            </a:r>
            <a:endParaRPr lang="en-US" dirty="0" smtClean="0"/>
          </a:p>
          <a:p>
            <a:pPr lvl="1"/>
            <a:r>
              <a:rPr lang="en-US" dirty="0" smtClean="0"/>
              <a:t>You can upload a file to it</a:t>
            </a:r>
          </a:p>
        </p:txBody>
      </p:sp>
      <p:pic>
        <p:nvPicPr>
          <p:cNvPr id="4" name="Picture 3" descr="Screen Shot 2016-02-04 at 10.2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88" y="3892810"/>
            <a:ext cx="4495800" cy="2006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*</a:t>
            </a:r>
            <a:r>
              <a:rPr lang="en-US" dirty="0" err="1" smtClean="0"/>
              <a:t>py</a:t>
            </a:r>
            <a:r>
              <a:rPr lang="en-US" dirty="0" smtClean="0"/>
              <a:t> code to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also need to upload my mapper &amp; reducer code to S3</a:t>
            </a:r>
          </a:p>
          <a:p>
            <a:r>
              <a:rPr lang="en-US" dirty="0" smtClean="0"/>
              <a:t>I create a folder called “code” in my S3 bucket, also created a folder called “output” (!!)</a:t>
            </a:r>
          </a:p>
          <a:p>
            <a:r>
              <a:rPr lang="en-US" dirty="0" smtClean="0"/>
              <a:t>And I upload my mapper &amp; reducer to it</a:t>
            </a:r>
            <a:endParaRPr lang="en-US" dirty="0"/>
          </a:p>
        </p:txBody>
      </p:sp>
      <p:pic>
        <p:nvPicPr>
          <p:cNvPr id="4" name="Picture 3" descr="Screen Shot 2016-02-04 at 10.3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1" y="4153681"/>
            <a:ext cx="6261100" cy="226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Map Reduce (EMR)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Amazon’s managed (i.e. everything set up for you) service</a:t>
            </a:r>
          </a:p>
          <a:p>
            <a:r>
              <a:rPr lang="en-US" dirty="0" smtClean="0"/>
              <a:t>Use EC2 instances </a:t>
            </a:r>
          </a:p>
          <a:p>
            <a:r>
              <a:rPr lang="en-US" dirty="0" smtClean="0"/>
              <a:t>Use S3 to read input/write output (you will have to create an S3 bucket!)</a:t>
            </a:r>
          </a:p>
          <a:p>
            <a:r>
              <a:rPr lang="en-US" dirty="0"/>
              <a:t>When you launch an EMR job, EMR </a:t>
            </a:r>
            <a:r>
              <a:rPr lang="en-US" dirty="0">
                <a:solidFill>
                  <a:srgbClr val="FFFF00"/>
                </a:solidFill>
              </a:rPr>
              <a:t>provisions</a:t>
            </a:r>
            <a:r>
              <a:rPr lang="en-US" dirty="0"/>
              <a:t> EC2 instances to perform computation</a:t>
            </a:r>
          </a:p>
          <a:p>
            <a:r>
              <a:rPr lang="en-US" dirty="0"/>
              <a:t>EMR is actually an AMI that is customized to run </a:t>
            </a:r>
            <a:r>
              <a:rPr lang="en-US" dirty="0" err="1"/>
              <a:t>Hadoop</a:t>
            </a:r>
            <a:r>
              <a:rPr lang="en-US" dirty="0"/>
              <a:t> applications (Hive, </a:t>
            </a:r>
            <a:r>
              <a:rPr lang="en-US" dirty="0" err="1"/>
              <a:t>MapReduce</a:t>
            </a:r>
            <a:r>
              <a:rPr lang="en-US" dirty="0"/>
              <a:t>, Spark,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2825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4379" y="681127"/>
            <a:ext cx="2397490" cy="599294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6-02-04 at 11.4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6" y="367654"/>
            <a:ext cx="7457314" cy="6260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18706" y="6028820"/>
            <a:ext cx="2631222" cy="82917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0647" y="647734"/>
            <a:ext cx="2631222" cy="82917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Screen Shot 2016-10-12 at 1.2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0" y="1331414"/>
            <a:ext cx="6997731" cy="46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Billing!!</a:t>
            </a:r>
            <a:endParaRPr lang="en-US" dirty="0"/>
          </a:p>
        </p:txBody>
      </p:sp>
      <p:pic>
        <p:nvPicPr>
          <p:cNvPr id="5" name="Content Placeholder 4" descr="Screen Shot 2016-02-04 at 11.44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32" r="-23532"/>
          <a:stretch>
            <a:fillRect/>
          </a:stretch>
        </p:blipFill>
        <p:spPr>
          <a:xfrm>
            <a:off x="779465" y="2046050"/>
            <a:ext cx="6817444" cy="42089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9465" y="1536623"/>
            <a:ext cx="716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console.aws.amazon.com</a:t>
            </a:r>
            <a:r>
              <a:rPr lang="en-US" dirty="0">
                <a:solidFill>
                  <a:srgbClr val="FFFFFF"/>
                </a:solidFill>
              </a:rPr>
              <a:t>/billing/</a:t>
            </a:r>
            <a:r>
              <a:rPr lang="en-US" dirty="0" err="1">
                <a:solidFill>
                  <a:srgbClr val="FFFFFF"/>
                </a:solidFill>
              </a:rPr>
              <a:t>home?region</a:t>
            </a:r>
            <a:r>
              <a:rPr lang="en-US" dirty="0">
                <a:solidFill>
                  <a:srgbClr val="FFFFFF"/>
                </a:solidFill>
              </a:rPr>
              <a:t>=us-east-1#/</a:t>
            </a:r>
          </a:p>
        </p:txBody>
      </p:sp>
    </p:spTree>
    <p:extLst>
      <p:ext uri="{BB962C8B-B14F-4D97-AF65-F5344CB8AC3E}">
        <p14:creationId xmlns:p14="http://schemas.microsoft.com/office/powerpoint/2010/main" val="2643603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i="1" dirty="0" smtClean="0"/>
              <a:t>Amazon Elastic Map Reduce (EMR) Developer Guide </a:t>
            </a:r>
            <a:r>
              <a:rPr lang="en-US" dirty="0" smtClean="0"/>
              <a:t>to your Kindle application (it’s free and the Kindle application is also free)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ElasticMapReduce</a:t>
            </a:r>
            <a:r>
              <a:rPr lang="en-US" dirty="0"/>
              <a:t>/latest/</a:t>
            </a:r>
            <a:r>
              <a:rPr lang="en-US" dirty="0" err="1"/>
              <a:t>DeveloperGuide</a:t>
            </a:r>
            <a:r>
              <a:rPr lang="en-US" dirty="0"/>
              <a:t>/</a:t>
            </a:r>
            <a:r>
              <a:rPr lang="en-US" dirty="0" err="1"/>
              <a:t>UseCase_Streaming.html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Shot 2016-02-04 at 11.5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13" y="3008078"/>
            <a:ext cx="1562164" cy="19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Cloud System</a:t>
            </a:r>
            <a:endParaRPr lang="en-US" dirty="0"/>
          </a:p>
        </p:txBody>
      </p:sp>
      <p:pic>
        <p:nvPicPr>
          <p:cNvPr id="5" name="Content Placeholder 4" descr="Cloud_computing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34" r="-2333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up </a:t>
            </a:r>
            <a:r>
              <a:rPr lang="en-US" dirty="0" err="1" smtClean="0"/>
              <a:t>ssh</a:t>
            </a:r>
            <a:r>
              <a:rPr lang="en-US" dirty="0" smtClean="0"/>
              <a:t>, follow the instructions on this page</a:t>
            </a:r>
          </a:p>
          <a:p>
            <a:pPr marL="295275" lvl="1" indent="0">
              <a:buNone/>
            </a:pPr>
            <a:r>
              <a:rPr lang="en-US" dirty="0"/>
              <a:t>http://</a:t>
            </a:r>
            <a:r>
              <a:rPr lang="en-US" dirty="0" err="1"/>
              <a:t>docs.aws.amazon.com</a:t>
            </a:r>
            <a:r>
              <a:rPr lang="en-US" dirty="0"/>
              <a:t>/AWSEC2/latest/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putty.html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community.cloud.databricks.com</a:t>
            </a:r>
            <a:r>
              <a:rPr lang="en-US" dirty="0"/>
              <a:t>/</a:t>
            </a:r>
            <a:r>
              <a:rPr lang="en-US" dirty="0" err="1"/>
              <a:t>login.html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r>
              <a:rPr lang="en-US" dirty="0" smtClean="0"/>
              <a:t>: creators of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Screen Shot 2016-10-11 at 3.5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" y="2116486"/>
            <a:ext cx="6877063" cy="36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Screen Shot 2016-10-11 at 4.0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" y="1629150"/>
            <a:ext cx="6812782" cy="2328766"/>
          </a:xfrm>
          <a:prstGeom prst="rect">
            <a:avLst/>
          </a:prstGeom>
        </p:spPr>
      </p:pic>
      <p:pic>
        <p:nvPicPr>
          <p:cNvPr id="8" name="Picture 7" descr="Screen Shot 2016-10-11 at 4.0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" y="4168543"/>
            <a:ext cx="5198264" cy="244435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41428" y="3247151"/>
            <a:ext cx="2368907" cy="51440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34</a:t>
            </a:fld>
            <a:endParaRPr lang="en-US"/>
          </a:p>
        </p:txBody>
      </p:sp>
      <p:pic>
        <p:nvPicPr>
          <p:cNvPr id="5" name="Content Placeholder 4" descr="Screen Shot 2016-10-11 at 4.02.42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08" b="-37008"/>
          <a:stretch>
            <a:fillRect/>
          </a:stretch>
        </p:blipFill>
        <p:spPr>
          <a:xfrm>
            <a:off x="779465" y="848224"/>
            <a:ext cx="6816725" cy="4208463"/>
          </a:xfrm>
        </p:spPr>
      </p:pic>
      <p:pic>
        <p:nvPicPr>
          <p:cNvPr id="6" name="Picture 5" descr="Screen Shot 2016-10-11 at 4.03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" y="4439076"/>
            <a:ext cx="5165299" cy="21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1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Notebook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ready to run a notebook (having created a cluster), you should attach the notebook to a cluster i.e.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 descr="Screen Shot 2016-10-11 at 4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" y="3562933"/>
            <a:ext cx="6115762" cy="1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lines in a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Command-Enter (like in an </a:t>
            </a:r>
            <a:r>
              <a:rPr lang="en-US" dirty="0" err="1" smtClean="0"/>
              <a:t>iPython</a:t>
            </a:r>
            <a:r>
              <a:rPr lang="en-US" dirty="0" smtClean="0"/>
              <a:t> notebook) and it will execute the row</a:t>
            </a:r>
          </a:p>
          <a:p>
            <a:r>
              <a:rPr lang="en-US" dirty="0" smtClean="0"/>
              <a:t>This is what it looks like when you execute a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Screen Shot 2016-10-11 at 4.1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3853536"/>
            <a:ext cx="5912450" cy="19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6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(public) cloud providers</a:t>
            </a:r>
          </a:p>
          <a:p>
            <a:pPr lvl="1"/>
            <a:r>
              <a:rPr lang="en-US" dirty="0" smtClean="0">
                <a:solidFill>
                  <a:srgbClr val="CCFFCC"/>
                </a:solidFill>
              </a:rPr>
              <a:t>Amazon Web Services (AWS)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Google Cloud</a:t>
            </a:r>
          </a:p>
          <a:p>
            <a:pPr lvl="1"/>
            <a:r>
              <a:rPr lang="en-US" dirty="0" err="1" smtClean="0">
                <a:solidFill>
                  <a:srgbClr val="CCFFCC"/>
                </a:solidFill>
              </a:rPr>
              <a:t>Databricks</a:t>
            </a:r>
            <a:r>
              <a:rPr lang="en-US" dirty="0" smtClean="0">
                <a:solidFill>
                  <a:srgbClr val="CCFFCC"/>
                </a:solidFill>
              </a:rPr>
              <a:t> (for Spark!)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dirty="0" smtClean="0"/>
              <a:t>Access through their data center via http/ftp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Nominally, fairly lax security</a:t>
            </a:r>
          </a:p>
          <a:p>
            <a:r>
              <a:rPr lang="en-US" dirty="0" smtClean="0"/>
              <a:t>Cost is very reasonable; for moderate computing your bill might be $150 per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/>
              <a:t>a</a:t>
            </a:r>
            <a:r>
              <a:rPr lang="en-US" dirty="0" err="1" smtClean="0"/>
              <a:t>ws.amazon.com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6-10-11 at 3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4" y="1259910"/>
            <a:ext cx="7017985" cy="439849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67573" y="1768251"/>
            <a:ext cx="1270111" cy="32149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9729" y="4042552"/>
            <a:ext cx="1270111" cy="32149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1632" y="2740476"/>
            <a:ext cx="1270111" cy="32149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7573" y="5014777"/>
            <a:ext cx="1270111" cy="321499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is a “blank slate”</a:t>
            </a:r>
            <a:r>
              <a:rPr lang="is-IS" dirty="0" smtClean="0"/>
              <a:t>… given a few configuration settings, Amazon will spin up a cluster for you</a:t>
            </a:r>
          </a:p>
          <a:p>
            <a:r>
              <a:rPr lang="en-US" dirty="0" smtClean="0"/>
              <a:t>T</a:t>
            </a:r>
            <a:r>
              <a:rPr lang="is-IS" dirty="0" smtClean="0"/>
              <a:t>he cluster is essentially “empty”</a:t>
            </a:r>
          </a:p>
          <a:p>
            <a:r>
              <a:rPr lang="en-US" dirty="0" smtClean="0"/>
              <a:t>There is no Spark installed</a:t>
            </a:r>
          </a:p>
          <a:p>
            <a:r>
              <a:rPr lang="en-US" dirty="0" smtClean="0"/>
              <a:t>You have to install everything yourself</a:t>
            </a:r>
          </a:p>
          <a:p>
            <a:r>
              <a:rPr lang="en-US" dirty="0" smtClean="0"/>
              <a:t>Add capacity automatically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Instances</a:t>
            </a:r>
            <a:r>
              <a:rPr lang="en-US" dirty="0" smtClean="0"/>
              <a:t> = EC2 virtual environments</a:t>
            </a:r>
          </a:p>
          <a:p>
            <a:pPr lvl="1"/>
            <a:r>
              <a:rPr lang="en-US" dirty="0" smtClean="0"/>
              <a:t>Different types have varying combinations of CPU power, amount of memory, storage size, networking capacity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Amazon Machine Images (AMIs)</a:t>
            </a:r>
            <a:r>
              <a:rPr lang="en-US" dirty="0" smtClean="0"/>
              <a:t> = pre-configured templates for your instances</a:t>
            </a:r>
          </a:p>
          <a:p>
            <a:pPr lvl="1"/>
            <a:r>
              <a:rPr lang="en-US" dirty="0" smtClean="0"/>
              <a:t>Can be OS like Windows/Linux and/or actual software packages</a:t>
            </a:r>
          </a:p>
          <a:p>
            <a:pPr lvl="1"/>
            <a:r>
              <a:rPr lang="en-US" dirty="0" smtClean="0"/>
              <a:t>Instance sizes range from micro to x-large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2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Security Groups</a:t>
            </a:r>
            <a:r>
              <a:rPr lang="en-US" dirty="0" smtClean="0"/>
              <a:t> = Settings that enable to specify ports, source IP addresses that can access your instances (i.e. firewall)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Key pairs </a:t>
            </a:r>
            <a:r>
              <a:rPr lang="en-US" dirty="0" smtClean="0"/>
              <a:t>= Security </a:t>
            </a:r>
            <a:r>
              <a:rPr lang="en-US" dirty="0"/>
              <a:t>features that control access to your instance after it is created</a:t>
            </a:r>
          </a:p>
          <a:p>
            <a:pPr lvl="1"/>
            <a:r>
              <a:rPr lang="en-US" dirty="0"/>
              <a:t>If you don’t have right key pair you won’t be able to access your instance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E73-0621-D147-9D31-E1C7274D3E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eek 5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5.thmx</Template>
  <TotalTime>1303</TotalTime>
  <Words>1103</Words>
  <Application>Microsoft Macintosh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Week 5</vt:lpstr>
      <vt:lpstr>Cloud Computing</vt:lpstr>
      <vt:lpstr>Key features of cloud computing</vt:lpstr>
      <vt:lpstr>Components of a Cloud System</vt:lpstr>
      <vt:lpstr>Public cloud providers</vt:lpstr>
      <vt:lpstr>Amazon Web Services </vt:lpstr>
      <vt:lpstr>PowerPoint Presentation</vt:lpstr>
      <vt:lpstr>Elastic Compute Cloud (EC2)</vt:lpstr>
      <vt:lpstr>Terminology</vt:lpstr>
      <vt:lpstr>Security</vt:lpstr>
      <vt:lpstr>Step 3: Configure your instance</vt:lpstr>
      <vt:lpstr>PowerPoint Presentation</vt:lpstr>
      <vt:lpstr>Step 2: Launch an Amazon EC2 Instance</vt:lpstr>
      <vt:lpstr>Security Settings</vt:lpstr>
      <vt:lpstr>Aside (Port Settings)</vt:lpstr>
      <vt:lpstr>Step 4: Connect to your Instance</vt:lpstr>
      <vt:lpstr>PowerPoint Presentation</vt:lpstr>
      <vt:lpstr>PowerPoint Presentation</vt:lpstr>
      <vt:lpstr>PowerPoint Presentation</vt:lpstr>
      <vt:lpstr>Terminate instance</vt:lpstr>
      <vt:lpstr>Simple Storage Service (S3)</vt:lpstr>
      <vt:lpstr>Accessing S3</vt:lpstr>
      <vt:lpstr>Terminology</vt:lpstr>
      <vt:lpstr>Using Amazon Simple Storage Service (S3)</vt:lpstr>
      <vt:lpstr>Uploading *py code to S3</vt:lpstr>
      <vt:lpstr>Elastic Map Reduce (EMR)</vt:lpstr>
      <vt:lpstr>PowerPoint Presentation</vt:lpstr>
      <vt:lpstr>PowerPoint Presentation</vt:lpstr>
      <vt:lpstr>Check your Billing!!</vt:lpstr>
      <vt:lpstr>More Information </vt:lpstr>
      <vt:lpstr>Windows Users </vt:lpstr>
      <vt:lpstr>Databricks</vt:lpstr>
      <vt:lpstr>Databricks: creators of Spark</vt:lpstr>
      <vt:lpstr>Create new Cluster</vt:lpstr>
      <vt:lpstr>Create a new Notebook</vt:lpstr>
      <vt:lpstr>Running a Notebook </vt:lpstr>
      <vt:lpstr>Running lines in a notebook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Dorothy</dc:creator>
  <cp:lastModifiedBy>Dorothy</cp:lastModifiedBy>
  <cp:revision>86</cp:revision>
  <dcterms:created xsi:type="dcterms:W3CDTF">2016-02-01T19:04:09Z</dcterms:created>
  <dcterms:modified xsi:type="dcterms:W3CDTF">2016-11-03T15:15:23Z</dcterms:modified>
</cp:coreProperties>
</file>