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376194" r:id="rId2"/>
    <p:sldId id="214737619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65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7452-6FAD-4279-9F7D-7AF7C43686BD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D6E5F-FA33-4250-8400-4EDFCBDF1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58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CFF18-77A1-462B-9825-534D634B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950BE3-713E-40AD-81C2-A1A3B0BE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37400-6AF0-46D4-B23C-3EC6C5B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B0BB2-17B6-432B-8419-122C179A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E6906-6207-488E-B3BA-46B0E602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2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8DC43-22EC-4C3F-A496-1CD74129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124052-F155-4257-B15C-D175FF83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44DD20-7B06-4B67-8A5B-92B9425A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D450F-A516-4303-9D72-1527343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E7704-0993-4A6A-BBEF-298C8C0C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574C29-1E95-4E92-85F2-61038410E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264FF6-798E-4D07-84CB-A093907DD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D8CAB-3203-4753-9C37-92194998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6157E-822B-443A-8700-6328EE4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6E009-96DD-48A0-8734-600C2470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19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71074" y="111968"/>
            <a:ext cx="10972800" cy="4909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4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(14)</a:t>
            </a:r>
            <a:endParaRPr kumimoji="1" lang="ja-JP" altLang="en-US" dirty="0"/>
          </a:p>
        </p:txBody>
      </p:sp>
      <p:sp>
        <p:nvSpPr>
          <p:cNvPr id="14" name="Rectangle 63"/>
          <p:cNvSpPr>
            <a:spLocks noChangeArrowheads="1"/>
          </p:cNvSpPr>
          <p:nvPr userDrawn="1"/>
        </p:nvSpPr>
        <p:spPr bwMode="auto">
          <a:xfrm>
            <a:off x="5907487" y="6631467"/>
            <a:ext cx="3770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fld id="{E0741BD1-DE08-42E1-B0DD-D642FEF11F93}" type="slidenum">
              <a:rPr lang="en-US" altLang="ja-JP" sz="900">
                <a:solidFill>
                  <a:schemeClr val="tx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ctr"/>
              <a:t>‹#›</a:t>
            </a:fld>
            <a:endParaRPr lang="en-US" altLang="ja-JP" sz="900" dirty="0">
              <a:solidFill>
                <a:schemeClr val="tx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 userDrawn="1"/>
        </p:nvSpPr>
        <p:spPr bwMode="auto">
          <a:xfrm>
            <a:off x="189439" y="184150"/>
            <a:ext cx="68469" cy="310144"/>
          </a:xfrm>
          <a:prstGeom prst="rect">
            <a:avLst/>
          </a:prstGeom>
          <a:solidFill>
            <a:srgbClr val="CF114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2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378F-2776-4CD5-9F9C-FB74DF2E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78544-BFE1-49BA-B9C1-1C5DB077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A6D4B-8F8A-40A1-BDAF-27AFDBF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DFBEE-2DBE-40E1-9ACE-57CDCEDA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9429A-D8F0-495E-81D7-8F4556B4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28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3E24D-727C-40EF-A9B7-2695AE6C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3BDE7-F950-4B36-A638-37285A06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5463F-0821-4BBB-B1CE-E9B926AB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F16F2-7C31-4F0B-8DDB-5A966254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3B960-8400-415B-B259-F65D5CB5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5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3B335-4450-4378-8A22-71AFC114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F7BB3-2A43-4BCE-A866-BCCDD5593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5C8102-3EB6-47F2-A247-1F55C215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E998E4-AFA0-4D44-87C1-601B8A5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306D7-57C7-4500-9688-0C6C4072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9BAB2-DE7E-4B05-B94E-A5BC502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40071-6FFB-4FE5-ACF4-46504FE6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4D97BE-AED6-4B9C-8366-45A303C2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5E85D-9251-4CA9-87DB-A8B95502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2A06BF-BC16-4DEE-A8C0-2C55ED0E3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D6D99-9C2D-4DCD-A4A1-FC51A328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90DA2B-D78A-43AC-8D58-805FE0C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AB593E-9E31-4454-988B-3B35AC44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EFBBA0-50F4-4ADA-96A3-A3110AEF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4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E3B8-FD29-408E-939D-586B9D2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F69CFD-D62E-4A9E-AEF6-FC0CC0D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DDFE58-CD2E-4B7A-8A28-457B330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F3810B-7898-4868-8654-A0A73A4F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5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087069-8225-45DD-8D9E-8ABC725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7B4BBF-9862-4E5D-A00D-9C59BD72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852E50-0111-4001-AF34-6B50707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8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6A3D9-F7B1-4F56-8FBD-E91D136A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AE824-FFEE-4EB4-B819-AC264A7E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DCD37F-5503-4E5B-B943-5BD69499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AC223-C63D-419E-9902-7B7A8760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4536D-9B0C-40F6-BB87-BEA54183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86958C-C5F2-4CAD-810C-DCCE4123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2CD49-4C6E-4980-A836-E7AD07F3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84CF1E-3D8F-4FD5-A1F9-F85420269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54354F-0DA1-40F8-AF08-B70FC3C5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BE7142-3017-45B4-973F-80A32892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B2BB5-437A-48C4-84D4-E068B0DD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318C42-CC0C-4257-8748-338FB7D3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9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0B92A6-36FB-4E8A-A227-A757E5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1E988-C958-454E-A71A-04655601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7DBD28-EBA7-4312-BBF2-526D6120A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8138-01B5-40B5-B427-A21DDF89AD75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3FA04B-36C4-4E8A-831E-261B1FEC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EDB84-0E7E-4FAE-987E-35F48328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F246-4F12-43BC-8AA7-C5C3C1762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9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1">
            <a:extLst>
              <a:ext uri="{FF2B5EF4-FFF2-40B4-BE49-F238E27FC236}">
                <a16:creationId xmlns:a16="http://schemas.microsoft.com/office/drawing/2014/main" id="{A3832B21-0700-443B-BBA6-E2522D93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3323" y="655643"/>
            <a:ext cx="2667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232E0333-7523-4183-A9A3-6D1C1A70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419" y="358971"/>
            <a:ext cx="2406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dirty="0">
                <a:ea typeface="MS UI Gothic" panose="020B0600070205080204" pitchFamily="50" charset="-128"/>
              </a:rPr>
              <a:t>名前　　　　　三宅　悠暉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6EAEA3A0-A7C6-4F01-8B67-0C4BDE6B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51" y="156863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800" dirty="0">
                <a:ea typeface="MS UI Gothic" panose="020B0600070205080204" pitchFamily="50" charset="-128"/>
              </a:rPr>
              <a:t>モチベーション曲線を描いてください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C00046E-A4D7-4FDF-9231-76E1E5727B34}"/>
              </a:ext>
            </a:extLst>
          </p:cNvPr>
          <p:cNvGrpSpPr/>
          <p:nvPr/>
        </p:nvGrpSpPr>
        <p:grpSpPr>
          <a:xfrm>
            <a:off x="671744" y="838300"/>
            <a:ext cx="10848512" cy="1960311"/>
            <a:chOff x="109415" y="831850"/>
            <a:chExt cx="9415585" cy="3603625"/>
          </a:xfrm>
        </p:grpSpPr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069B34A7-AAE1-4646-A244-A67B0C99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825" y="2511425"/>
              <a:ext cx="889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58767617-2270-4E18-B67D-72DE3D34E3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-592138" y="2490788"/>
              <a:ext cx="3317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7D9712A5-41C5-4DEC-BD47-F19108031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15" y="831850"/>
              <a:ext cx="1000368" cy="59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 dirty="0">
                  <a:ea typeface="MS UI Gothic" panose="020B0600070205080204" pitchFamily="50" charset="-128"/>
                </a:rPr>
                <a:t>High</a:t>
              </a: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287795E-8F5F-4B6E-B07C-5FD32037B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789363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 dirty="0">
                  <a:ea typeface="MS UI Gothic" panose="020B0600070205080204" pitchFamily="50" charset="-128"/>
                </a:rPr>
                <a:t>Low</a:t>
              </a: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3DDA3D60-5D05-4103-9C14-85FEBB967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363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045B398A-5281-4714-9FC3-4A87D0CC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1925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275D4C6A-AF17-426E-BAE8-DA2B9A740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25000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2B0AF895-6524-4152-86D8-8E160D72F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855663"/>
              <a:ext cx="845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4445DE5D-898B-42BE-829A-8849BA5E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4149725"/>
              <a:ext cx="845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35E1F67B-6D83-4864-8EE4-9EE0E31C2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488" y="874713"/>
              <a:ext cx="0" cy="32750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B4D771E0-0B21-4569-B7C0-9F0DE596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00" y="4146550"/>
              <a:ext cx="6461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小学校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2DD293E4-46EE-48A9-BDAD-0EBF00E12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150" y="4159250"/>
              <a:ext cx="6461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中学校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1513F6A2-464C-4DF3-86B0-2B30FC3D3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8700" y="4159250"/>
              <a:ext cx="4937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高校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278DBC6E-09CC-4561-8E46-453369B6E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0063" y="4159250"/>
              <a:ext cx="4921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大学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8681BD5-83BF-411A-8378-219105606DEF}"/>
              </a:ext>
            </a:extLst>
          </p:cNvPr>
          <p:cNvGrpSpPr/>
          <p:nvPr/>
        </p:nvGrpSpPr>
        <p:grpSpPr>
          <a:xfrm>
            <a:off x="574135" y="3131446"/>
            <a:ext cx="11043731" cy="3293958"/>
            <a:chOff x="813785" y="3131446"/>
            <a:chExt cx="11043731" cy="329395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131C500-5CC7-4459-BA26-D764A8295F01}"/>
                </a:ext>
              </a:extLst>
            </p:cNvPr>
            <p:cNvSpPr/>
            <p:nvPr/>
          </p:nvSpPr>
          <p:spPr>
            <a:xfrm>
              <a:off x="813785" y="4251634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具体的に</a:t>
              </a:r>
              <a:endParaRPr lang="en-US" altLang="ja-JP" sz="12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何があったか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068A260-3810-4D7B-958B-2318C38B3D94}"/>
                </a:ext>
              </a:extLst>
            </p:cNvPr>
            <p:cNvSpPr/>
            <p:nvPr/>
          </p:nvSpPr>
          <p:spPr>
            <a:xfrm>
              <a:off x="813785" y="4813297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自分は何をしたか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35B5976-2527-412A-A4C4-BB858D25747A}"/>
                </a:ext>
              </a:extLst>
            </p:cNvPr>
            <p:cNvSpPr/>
            <p:nvPr/>
          </p:nvSpPr>
          <p:spPr>
            <a:xfrm>
              <a:off x="813785" y="5374961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行動した結果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どうなったか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A483D8C-D794-4B65-A388-13F1C83DED69}"/>
                </a:ext>
              </a:extLst>
            </p:cNvPr>
            <p:cNvSpPr/>
            <p:nvPr/>
          </p:nvSpPr>
          <p:spPr>
            <a:xfrm>
              <a:off x="813785" y="5936624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今の自分にどう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繋がっているか</a:t>
              </a:r>
              <a:endParaRPr lang="en-US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D095714-E505-43DD-94A5-858E6EF633A3}"/>
                </a:ext>
              </a:extLst>
            </p:cNvPr>
            <p:cNvSpPr/>
            <p:nvPr/>
          </p:nvSpPr>
          <p:spPr>
            <a:xfrm>
              <a:off x="813785" y="3693110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きっかけとなった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場面</a:t>
              </a:r>
              <a:endParaRPr lang="en-US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101A1D15-1E64-470D-A508-8C38262A1AA3}"/>
                </a:ext>
              </a:extLst>
            </p:cNvPr>
            <p:cNvSpPr/>
            <p:nvPr/>
          </p:nvSpPr>
          <p:spPr>
            <a:xfrm>
              <a:off x="813785" y="3131446"/>
              <a:ext cx="1464816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8BC01A4-309F-4604-8C97-EEF05F68A1E3}"/>
                </a:ext>
              </a:extLst>
            </p:cNvPr>
            <p:cNvSpPr/>
            <p:nvPr/>
          </p:nvSpPr>
          <p:spPr>
            <a:xfrm>
              <a:off x="2344861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ターニングポイント①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81A0B1E-C931-4A13-AE3C-C24CDFB7E73B}"/>
                </a:ext>
              </a:extLst>
            </p:cNvPr>
            <p:cNvSpPr/>
            <p:nvPr/>
          </p:nvSpPr>
          <p:spPr>
            <a:xfrm>
              <a:off x="4750122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</a:t>
              </a:r>
              <a:r>
                <a:rPr lang="ja-JP" altLang="en-US" b="1" dirty="0">
                  <a:solidFill>
                    <a:schemeClr val="bg1"/>
                  </a:solidFill>
                </a:rPr>
                <a:t>②</a:t>
              </a:r>
              <a:endParaRPr kumimoji="1" lang="ja-JP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079106F-994F-40A9-B0F4-2424D67AF2D4}"/>
                </a:ext>
              </a:extLst>
            </p:cNvPr>
            <p:cNvSpPr/>
            <p:nvPr/>
          </p:nvSpPr>
          <p:spPr>
            <a:xfrm>
              <a:off x="7155383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ターニングポイント③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3EDB300-E2EA-4F85-B591-D1EF4A974900}"/>
                </a:ext>
              </a:extLst>
            </p:cNvPr>
            <p:cNvSpPr/>
            <p:nvPr/>
          </p:nvSpPr>
          <p:spPr>
            <a:xfrm>
              <a:off x="9560644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ターニングポイント④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993616F-867F-438C-9F63-C746B03EDF0B}"/>
                </a:ext>
              </a:extLst>
            </p:cNvPr>
            <p:cNvSpPr/>
            <p:nvPr/>
          </p:nvSpPr>
          <p:spPr>
            <a:xfrm>
              <a:off x="2349293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ケガをして，野球のモチベーションが下がる</a:t>
              </a: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8C6EBD6-84C5-4363-AAD9-14488C360CC5}"/>
                </a:ext>
              </a:extLst>
            </p:cNvPr>
            <p:cNvSpPr/>
            <p:nvPr/>
          </p:nvSpPr>
          <p:spPr>
            <a:xfrm>
              <a:off x="2349293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すべてが嫌になり，不良になった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EDF416A-EDC8-4FD6-9C4F-AA94E938D8E1}"/>
                </a:ext>
              </a:extLst>
            </p:cNvPr>
            <p:cNvSpPr/>
            <p:nvPr/>
          </p:nvSpPr>
          <p:spPr>
            <a:xfrm>
              <a:off x="2349293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様々な人に迷惑をかけ，両親を泣かせた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6A24C5A-B7B4-41DC-A43F-4C7F908EC6AE}"/>
                </a:ext>
              </a:extLst>
            </p:cNvPr>
            <p:cNvSpPr/>
            <p:nvPr/>
          </p:nvSpPr>
          <p:spPr>
            <a:xfrm>
              <a:off x="2349293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モチベが下がったときに，①を思い出すことにより少し頑張ることができるようになった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3D4819-2561-4368-A836-54E24937BA32}"/>
                </a:ext>
              </a:extLst>
            </p:cNvPr>
            <p:cNvSpPr/>
            <p:nvPr/>
          </p:nvSpPr>
          <p:spPr>
            <a:xfrm>
              <a:off x="2349293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野球で全治半年のケガをする</a:t>
              </a: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104585F-1BE0-41C2-B3A7-4E05C2C906B4}"/>
                </a:ext>
              </a:extLst>
            </p:cNvPr>
            <p:cNvSpPr/>
            <p:nvPr/>
          </p:nvSpPr>
          <p:spPr>
            <a:xfrm>
              <a:off x="4754555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</a:rPr>
                <a:t>心から一緒に頑張れると思える仲間と出会った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F5A3B1-B3A9-4307-B723-156BE5EE718D}"/>
                </a:ext>
              </a:extLst>
            </p:cNvPr>
            <p:cNvSpPr/>
            <p:nvPr/>
          </p:nvSpPr>
          <p:spPr>
            <a:xfrm>
              <a:off x="4754555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①のことを払拭するためがむしゃらに練習に打ち込んだ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AFCE176-AC88-4801-9321-D37365458846}"/>
                </a:ext>
              </a:extLst>
            </p:cNvPr>
            <p:cNvSpPr/>
            <p:nvPr/>
          </p:nvSpPr>
          <p:spPr>
            <a:xfrm>
              <a:off x="4754555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>
                  <a:solidFill>
                    <a:schemeClr val="tx1"/>
                  </a:solidFill>
                </a:rPr>
                <a:t>生きる意味を見出し，学業もおのずと頑張れるようになった</a:t>
              </a:r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8F64850-8991-4490-BDB6-E77E5D54DB04}"/>
                </a:ext>
              </a:extLst>
            </p:cNvPr>
            <p:cNvSpPr/>
            <p:nvPr/>
          </p:nvSpPr>
          <p:spPr>
            <a:xfrm>
              <a:off x="4754555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C3D2E6A-A576-4187-9576-51ECEC10D37A}"/>
                </a:ext>
              </a:extLst>
            </p:cNvPr>
            <p:cNvSpPr/>
            <p:nvPr/>
          </p:nvSpPr>
          <p:spPr>
            <a:xfrm>
              <a:off x="4754555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野球を辞め，陸上部に転向する</a:t>
              </a: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040B2D1-B410-4E34-B78A-04F8428CD120}"/>
                </a:ext>
              </a:extLst>
            </p:cNvPr>
            <p:cNvSpPr/>
            <p:nvPr/>
          </p:nvSpPr>
          <p:spPr>
            <a:xfrm>
              <a:off x="7155383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先の見えない研究内容を選択し，研究のモチベーションが下がる</a:t>
              </a: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DAE4F57-5290-4F49-9A22-05F40D10780A}"/>
                </a:ext>
              </a:extLst>
            </p:cNvPr>
            <p:cNvSpPr/>
            <p:nvPr/>
          </p:nvSpPr>
          <p:spPr>
            <a:xfrm>
              <a:off x="7155383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最低限卒業できればいいと思い，研究活動を疎かにした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98A45D0-0429-44CC-A590-5DD878F54F7C}"/>
                </a:ext>
              </a:extLst>
            </p:cNvPr>
            <p:cNvSpPr/>
            <p:nvPr/>
          </p:nvSpPr>
          <p:spPr>
            <a:xfrm>
              <a:off x="7155383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DB73ECD-429A-4B6B-9060-AF715A5C1D56}"/>
                </a:ext>
              </a:extLst>
            </p:cNvPr>
            <p:cNvSpPr/>
            <p:nvPr/>
          </p:nvSpPr>
          <p:spPr>
            <a:xfrm>
              <a:off x="7155383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5AF0D7-9046-423F-A363-B9D408DD0A9A}"/>
                </a:ext>
              </a:extLst>
            </p:cNvPr>
            <p:cNvSpPr/>
            <p:nvPr/>
          </p:nvSpPr>
          <p:spPr>
            <a:xfrm>
              <a:off x="7155383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大学の研究室配属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45FB504-A2A1-4614-87B6-58061AC3115D}"/>
                </a:ext>
              </a:extLst>
            </p:cNvPr>
            <p:cNvSpPr/>
            <p:nvPr/>
          </p:nvSpPr>
          <p:spPr>
            <a:xfrm>
              <a:off x="9565077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お金稼ぎのために研究室の先輩とプログラム教室開催を行った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38D7F993-5C1C-4802-9A19-8E4A0022D423}"/>
                </a:ext>
              </a:extLst>
            </p:cNvPr>
            <p:cNvSpPr/>
            <p:nvPr/>
          </p:nvSpPr>
          <p:spPr>
            <a:xfrm>
              <a:off x="9565077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教室で使用するコンテンツ開発や金沢市などに広報活動を行った</a:t>
              </a: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86F5B43-9A84-42B5-BD16-BC0BBF8DAA5B}"/>
                </a:ext>
              </a:extLst>
            </p:cNvPr>
            <p:cNvSpPr/>
            <p:nvPr/>
          </p:nvSpPr>
          <p:spPr>
            <a:xfrm>
              <a:off x="9565077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F6346872-F3CC-4EE3-AD6C-639DE24AC3E6}"/>
                </a:ext>
              </a:extLst>
            </p:cNvPr>
            <p:cNvSpPr/>
            <p:nvPr/>
          </p:nvSpPr>
          <p:spPr>
            <a:xfrm>
              <a:off x="9565077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9BDE100-691D-4D9D-A72A-52F50CE95908}"/>
                </a:ext>
              </a:extLst>
            </p:cNvPr>
            <p:cNvSpPr/>
            <p:nvPr/>
          </p:nvSpPr>
          <p:spPr>
            <a:xfrm>
              <a:off x="9565077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学生団体の立ち上げ</a:t>
              </a:r>
            </a:p>
          </p:txBody>
        </p:sp>
      </p:grp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7E74EAD8-53BA-4324-A4FB-EEBA98C152DF}"/>
              </a:ext>
            </a:extLst>
          </p:cNvPr>
          <p:cNvSpPr/>
          <p:nvPr/>
        </p:nvSpPr>
        <p:spPr>
          <a:xfrm>
            <a:off x="4041929" y="875469"/>
            <a:ext cx="1235326" cy="496416"/>
          </a:xfrm>
          <a:prstGeom prst="wedgeRoundRectCallout">
            <a:avLst>
              <a:gd name="adj1" fmla="val -25543"/>
              <a:gd name="adj2" fmla="val 703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BEB386A4-9CEA-4619-8B01-A574D9150B0F}"/>
              </a:ext>
            </a:extLst>
          </p:cNvPr>
          <p:cNvSpPr/>
          <p:nvPr/>
        </p:nvSpPr>
        <p:spPr>
          <a:xfrm>
            <a:off x="5164554" y="2149343"/>
            <a:ext cx="1235326" cy="496416"/>
          </a:xfrm>
          <a:prstGeom prst="wedgeRoundRectCallout">
            <a:avLst>
              <a:gd name="adj1" fmla="val -20833"/>
              <a:gd name="adj2" fmla="val -787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F2FB082D-E467-4CCE-815A-FC74C555441B}"/>
              </a:ext>
            </a:extLst>
          </p:cNvPr>
          <p:cNvSpPr/>
          <p:nvPr/>
        </p:nvSpPr>
        <p:spPr>
          <a:xfrm>
            <a:off x="8583531" y="837343"/>
            <a:ext cx="1235326" cy="496416"/>
          </a:xfrm>
          <a:prstGeom prst="wedgeRoundRectCallout">
            <a:avLst>
              <a:gd name="adj1" fmla="val 74328"/>
              <a:gd name="adj2" fmla="val 386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8CD611D4-440B-4FB7-9ED2-0B605B21FD67}"/>
              </a:ext>
            </a:extLst>
          </p:cNvPr>
          <p:cNvSpPr/>
          <p:nvPr/>
        </p:nvSpPr>
        <p:spPr>
          <a:xfrm>
            <a:off x="9319524" y="1688111"/>
            <a:ext cx="1235326" cy="496416"/>
          </a:xfrm>
          <a:prstGeom prst="wedgeRoundRectCallout">
            <a:avLst>
              <a:gd name="adj1" fmla="val 34346"/>
              <a:gd name="adj2" fmla="val -736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1AACF9-E716-47E8-B8FC-63DF25B9AFEF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1787236" y="1465375"/>
            <a:ext cx="2568634" cy="288610"/>
          </a:xfrm>
          <a:prstGeom prst="line">
            <a:avLst/>
          </a:prstGeom>
          <a:ln w="190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E2485B9-EF70-4BCC-827F-1D99B8FD0132}"/>
              </a:ext>
            </a:extLst>
          </p:cNvPr>
          <p:cNvSpPr/>
          <p:nvPr/>
        </p:nvSpPr>
        <p:spPr>
          <a:xfrm>
            <a:off x="4355870" y="1280449"/>
            <a:ext cx="5818908" cy="725192"/>
          </a:xfrm>
          <a:custGeom>
            <a:avLst/>
            <a:gdLst>
              <a:gd name="connsiteX0" fmla="*/ 0 w 5843847"/>
              <a:gd name="connsiteY0" fmla="*/ 182880 h 717167"/>
              <a:gd name="connsiteX1" fmla="*/ 1463040 w 5843847"/>
              <a:gd name="connsiteY1" fmla="*/ 714894 h 717167"/>
              <a:gd name="connsiteX2" fmla="*/ 5843847 w 5843847"/>
              <a:gd name="connsiteY2" fmla="*/ 0 h 71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3847" h="717167">
                <a:moveTo>
                  <a:pt x="0" y="182880"/>
                </a:moveTo>
                <a:cubicBezTo>
                  <a:pt x="244533" y="464127"/>
                  <a:pt x="489066" y="745374"/>
                  <a:pt x="1463040" y="714894"/>
                </a:cubicBezTo>
                <a:cubicBezTo>
                  <a:pt x="2437014" y="684414"/>
                  <a:pt x="5025043" y="95596"/>
                  <a:pt x="584384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2745990-45BC-4103-B748-40F41F0A63D4}"/>
              </a:ext>
            </a:extLst>
          </p:cNvPr>
          <p:cNvSpPr/>
          <p:nvPr/>
        </p:nvSpPr>
        <p:spPr>
          <a:xfrm>
            <a:off x="10174778" y="856211"/>
            <a:ext cx="1346662" cy="698495"/>
          </a:xfrm>
          <a:custGeom>
            <a:avLst/>
            <a:gdLst>
              <a:gd name="connsiteX0" fmla="*/ 0 w 1346662"/>
              <a:gd name="connsiteY0" fmla="*/ 423949 h 698495"/>
              <a:gd name="connsiteX1" fmla="*/ 282633 w 1346662"/>
              <a:gd name="connsiteY1" fmla="*/ 681644 h 698495"/>
              <a:gd name="connsiteX2" fmla="*/ 1346662 w 1346662"/>
              <a:gd name="connsiteY2" fmla="*/ 0 h 69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662" h="698495">
                <a:moveTo>
                  <a:pt x="0" y="423949"/>
                </a:moveTo>
                <a:cubicBezTo>
                  <a:pt x="29094" y="588125"/>
                  <a:pt x="58189" y="752302"/>
                  <a:pt x="282633" y="681644"/>
                </a:cubicBezTo>
                <a:cubicBezTo>
                  <a:pt x="507077" y="610986"/>
                  <a:pt x="1138844" y="96982"/>
                  <a:pt x="1346662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5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1">
            <a:extLst>
              <a:ext uri="{FF2B5EF4-FFF2-40B4-BE49-F238E27FC236}">
                <a16:creationId xmlns:a16="http://schemas.microsoft.com/office/drawing/2014/main" id="{A3832B21-0700-443B-BBA6-E2522D93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3323" y="655643"/>
            <a:ext cx="2667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232E0333-7523-4183-A9A3-6D1C1A70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419" y="35897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dirty="0">
                <a:ea typeface="MS UI Gothic" panose="020B0600070205080204" pitchFamily="50" charset="-128"/>
              </a:rPr>
              <a:t>名前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6EAEA3A0-A7C6-4F01-8B67-0C4BDE6B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51" y="156863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800" dirty="0">
                <a:ea typeface="MS UI Gothic" panose="020B0600070205080204" pitchFamily="50" charset="-128"/>
              </a:rPr>
              <a:t>モチベーション曲線を描いてください（例）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C00046E-A4D7-4FDF-9231-76E1E5727B34}"/>
              </a:ext>
            </a:extLst>
          </p:cNvPr>
          <p:cNvGrpSpPr/>
          <p:nvPr/>
        </p:nvGrpSpPr>
        <p:grpSpPr>
          <a:xfrm>
            <a:off x="671744" y="598833"/>
            <a:ext cx="10848512" cy="2199778"/>
            <a:chOff x="109415" y="391640"/>
            <a:chExt cx="9415585" cy="4043835"/>
          </a:xfrm>
        </p:grpSpPr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069B34A7-AAE1-4646-A244-A67B0C99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825" y="2511425"/>
              <a:ext cx="889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58767617-2270-4E18-B67D-72DE3D34E3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-592138" y="2490788"/>
              <a:ext cx="3317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7D9712A5-41C5-4DEC-BD47-F19108031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15" y="831850"/>
              <a:ext cx="1000368" cy="59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 dirty="0">
                  <a:ea typeface="MS UI Gothic" panose="020B0600070205080204" pitchFamily="50" charset="-128"/>
                </a:rPr>
                <a:t>High</a:t>
              </a: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287795E-8F5F-4B6E-B07C-5FD32037B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789363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ja-JP" sz="2000" dirty="0">
                  <a:ea typeface="MS UI Gothic" panose="020B0600070205080204" pitchFamily="50" charset="-128"/>
                </a:rPr>
                <a:t>Low</a:t>
              </a: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3DDA3D60-5D05-4103-9C14-85FEBB967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363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045B398A-5281-4714-9FC3-4A87D0CC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1925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275D4C6A-AF17-426E-BAE8-DA2B9A740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25000" y="865188"/>
              <a:ext cx="0" cy="328453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2B0AF895-6524-4152-86D8-8E160D72F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855663"/>
              <a:ext cx="845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4445DE5D-898B-42BE-829A-8849BA5E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4149725"/>
              <a:ext cx="845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35E1F67B-6D83-4864-8EE4-9EE0E31C2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488" y="874713"/>
              <a:ext cx="0" cy="32750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B4D771E0-0B21-4569-B7C0-9F0DE596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00" y="4146550"/>
              <a:ext cx="6461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小学校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2DD293E4-46EE-48A9-BDAD-0EBF00E12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150" y="4159250"/>
              <a:ext cx="6461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中学校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1513F6A2-464C-4DF3-86B0-2B30FC3D3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8700" y="4159250"/>
              <a:ext cx="49371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高校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278DBC6E-09CC-4561-8E46-453369B6E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0063" y="4159250"/>
              <a:ext cx="4921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>
                  <a:ea typeface="MS UI Gothic" panose="020B0600070205080204" pitchFamily="50" charset="-128"/>
                </a:rPr>
                <a:t>大学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0575F527-F018-4260-A260-BE67F3A5F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279" y="391640"/>
              <a:ext cx="7874000" cy="260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1050" dirty="0">
                  <a:ea typeface="MS UI Gothic" pitchFamily="50" charset="-128"/>
                </a:rPr>
                <a:t>※</a:t>
              </a:r>
              <a:r>
                <a:rPr lang="ja-JP" altLang="en-US" sz="1050" dirty="0">
                  <a:ea typeface="MS UI Gothic" pitchFamily="50" charset="-128"/>
                </a:rPr>
                <a:t>裏面を参照して、ターニングポイントとなった出来事を吹き出しで記入してください。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8681BD5-83BF-411A-8378-219105606DEF}"/>
              </a:ext>
            </a:extLst>
          </p:cNvPr>
          <p:cNvGrpSpPr/>
          <p:nvPr/>
        </p:nvGrpSpPr>
        <p:grpSpPr>
          <a:xfrm>
            <a:off x="574135" y="3131446"/>
            <a:ext cx="11043731" cy="3293958"/>
            <a:chOff x="813785" y="3131446"/>
            <a:chExt cx="11043731" cy="329395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131C500-5CC7-4459-BA26-D764A8295F01}"/>
                </a:ext>
              </a:extLst>
            </p:cNvPr>
            <p:cNvSpPr/>
            <p:nvPr/>
          </p:nvSpPr>
          <p:spPr>
            <a:xfrm>
              <a:off x="813785" y="4251634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自分は何</a:t>
              </a: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を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し</a:t>
              </a: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たのか？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068A260-3810-4D7B-958B-2318C38B3D94}"/>
                </a:ext>
              </a:extLst>
            </p:cNvPr>
            <p:cNvSpPr/>
            <p:nvPr/>
          </p:nvSpPr>
          <p:spPr>
            <a:xfrm>
              <a:off x="813785" y="4813297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なん</a:t>
              </a: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でやろうと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思ったのか？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35B5976-2527-412A-A4C4-BB858D25747A}"/>
                </a:ext>
              </a:extLst>
            </p:cNvPr>
            <p:cNvSpPr/>
            <p:nvPr/>
          </p:nvSpPr>
          <p:spPr>
            <a:xfrm>
              <a:off x="813785" y="5374961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そこから何を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学んだのか？</a:t>
              </a:r>
              <a:endPara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A483D8C-D794-4B65-A388-13F1C83DED69}"/>
                </a:ext>
              </a:extLst>
            </p:cNvPr>
            <p:cNvSpPr/>
            <p:nvPr/>
          </p:nvSpPr>
          <p:spPr>
            <a:xfrm>
              <a:off x="813785" y="5936624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今にどう繋がっているのか？</a:t>
              </a:r>
              <a:endParaRPr lang="en-US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D095714-E505-43DD-94A5-858E6EF633A3}"/>
                </a:ext>
              </a:extLst>
            </p:cNvPr>
            <p:cNvSpPr/>
            <p:nvPr/>
          </p:nvSpPr>
          <p:spPr>
            <a:xfrm>
              <a:off x="813785" y="3693110"/>
              <a:ext cx="1464816" cy="488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何が</a:t>
              </a:r>
              <a:endParaRPr lang="en-US" altLang="ja-JP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b="1" dirty="0">
                  <a:solidFill>
                    <a:schemeClr val="tx1"/>
                  </a:solidFill>
                </a:rPr>
                <a:t>起こったのか？</a:t>
              </a:r>
              <a:endParaRPr lang="en-US" altLang="ja-JP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101A1D15-1E64-470D-A508-8C38262A1AA3}"/>
                </a:ext>
              </a:extLst>
            </p:cNvPr>
            <p:cNvSpPr/>
            <p:nvPr/>
          </p:nvSpPr>
          <p:spPr>
            <a:xfrm>
              <a:off x="813785" y="3131446"/>
              <a:ext cx="1464816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8BC01A4-309F-4604-8C97-EEF05F68A1E3}"/>
                </a:ext>
              </a:extLst>
            </p:cNvPr>
            <p:cNvSpPr/>
            <p:nvPr/>
          </p:nvSpPr>
          <p:spPr>
            <a:xfrm>
              <a:off x="2344861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ターニングポイント①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81A0B1E-C931-4A13-AE3C-C24CDFB7E73B}"/>
                </a:ext>
              </a:extLst>
            </p:cNvPr>
            <p:cNvSpPr/>
            <p:nvPr/>
          </p:nvSpPr>
          <p:spPr>
            <a:xfrm>
              <a:off x="4750122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</a:t>
              </a:r>
              <a:r>
                <a:rPr lang="ja-JP" altLang="en-US" b="1" dirty="0">
                  <a:solidFill>
                    <a:schemeClr val="bg1"/>
                  </a:solidFill>
                </a:rPr>
                <a:t>②</a:t>
              </a:r>
              <a:endParaRPr kumimoji="1" lang="ja-JP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079106F-994F-40A9-B0F4-2424D67AF2D4}"/>
                </a:ext>
              </a:extLst>
            </p:cNvPr>
            <p:cNvSpPr/>
            <p:nvPr/>
          </p:nvSpPr>
          <p:spPr>
            <a:xfrm>
              <a:off x="7155383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ターニングポイント③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3EDB300-E2EA-4F85-B591-D1EF4A974900}"/>
                </a:ext>
              </a:extLst>
            </p:cNvPr>
            <p:cNvSpPr/>
            <p:nvPr/>
          </p:nvSpPr>
          <p:spPr>
            <a:xfrm>
              <a:off x="9560644" y="3143597"/>
              <a:ext cx="2296872" cy="4887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b="1" dirty="0">
                  <a:solidFill>
                    <a:schemeClr val="bg1"/>
                  </a:solidFill>
                </a:rPr>
                <a:t>ターニングポイント④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7993616F-867F-438C-9F63-C746B03EDF0B}"/>
                </a:ext>
              </a:extLst>
            </p:cNvPr>
            <p:cNvSpPr/>
            <p:nvPr/>
          </p:nvSpPr>
          <p:spPr>
            <a:xfrm>
              <a:off x="2349293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8C6EBD6-84C5-4363-AAD9-14488C360CC5}"/>
                </a:ext>
              </a:extLst>
            </p:cNvPr>
            <p:cNvSpPr/>
            <p:nvPr/>
          </p:nvSpPr>
          <p:spPr>
            <a:xfrm>
              <a:off x="2349293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EDF416A-EDC8-4FD6-9C4F-AA94E938D8E1}"/>
                </a:ext>
              </a:extLst>
            </p:cNvPr>
            <p:cNvSpPr/>
            <p:nvPr/>
          </p:nvSpPr>
          <p:spPr>
            <a:xfrm>
              <a:off x="2349293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6A24C5A-B7B4-41DC-A43F-4C7F908EC6AE}"/>
                </a:ext>
              </a:extLst>
            </p:cNvPr>
            <p:cNvSpPr/>
            <p:nvPr/>
          </p:nvSpPr>
          <p:spPr>
            <a:xfrm>
              <a:off x="2349293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3D4819-2561-4368-A836-54E24937BA32}"/>
                </a:ext>
              </a:extLst>
            </p:cNvPr>
            <p:cNvSpPr/>
            <p:nvPr/>
          </p:nvSpPr>
          <p:spPr>
            <a:xfrm>
              <a:off x="2349293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104585F-1BE0-41C2-B3A7-4E05C2C906B4}"/>
                </a:ext>
              </a:extLst>
            </p:cNvPr>
            <p:cNvSpPr/>
            <p:nvPr/>
          </p:nvSpPr>
          <p:spPr>
            <a:xfrm>
              <a:off x="4754555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F5A3B1-B3A9-4307-B723-156BE5EE718D}"/>
                </a:ext>
              </a:extLst>
            </p:cNvPr>
            <p:cNvSpPr/>
            <p:nvPr/>
          </p:nvSpPr>
          <p:spPr>
            <a:xfrm>
              <a:off x="4754555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AFCE176-AC88-4801-9321-D37365458846}"/>
                </a:ext>
              </a:extLst>
            </p:cNvPr>
            <p:cNvSpPr/>
            <p:nvPr/>
          </p:nvSpPr>
          <p:spPr>
            <a:xfrm>
              <a:off x="4754555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8F64850-8991-4490-BDB6-E77E5D54DB04}"/>
                </a:ext>
              </a:extLst>
            </p:cNvPr>
            <p:cNvSpPr/>
            <p:nvPr/>
          </p:nvSpPr>
          <p:spPr>
            <a:xfrm>
              <a:off x="4754555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C3D2E6A-A576-4187-9576-51ECEC10D37A}"/>
                </a:ext>
              </a:extLst>
            </p:cNvPr>
            <p:cNvSpPr/>
            <p:nvPr/>
          </p:nvSpPr>
          <p:spPr>
            <a:xfrm>
              <a:off x="4754555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040B2D1-B410-4E34-B78A-04F8428CD120}"/>
                </a:ext>
              </a:extLst>
            </p:cNvPr>
            <p:cNvSpPr/>
            <p:nvPr/>
          </p:nvSpPr>
          <p:spPr>
            <a:xfrm>
              <a:off x="7155383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DAE4F57-5290-4F49-9A22-05F40D10780A}"/>
                </a:ext>
              </a:extLst>
            </p:cNvPr>
            <p:cNvSpPr/>
            <p:nvPr/>
          </p:nvSpPr>
          <p:spPr>
            <a:xfrm>
              <a:off x="7155383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98A45D0-0429-44CC-A590-5DD878F54F7C}"/>
                </a:ext>
              </a:extLst>
            </p:cNvPr>
            <p:cNvSpPr/>
            <p:nvPr/>
          </p:nvSpPr>
          <p:spPr>
            <a:xfrm>
              <a:off x="7155383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DB73ECD-429A-4B6B-9060-AF715A5C1D56}"/>
                </a:ext>
              </a:extLst>
            </p:cNvPr>
            <p:cNvSpPr/>
            <p:nvPr/>
          </p:nvSpPr>
          <p:spPr>
            <a:xfrm>
              <a:off x="7155383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C5AF0D7-9046-423F-A363-B9D408DD0A9A}"/>
                </a:ext>
              </a:extLst>
            </p:cNvPr>
            <p:cNvSpPr/>
            <p:nvPr/>
          </p:nvSpPr>
          <p:spPr>
            <a:xfrm>
              <a:off x="7155383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45FB504-A2A1-4614-87B6-58061AC3115D}"/>
                </a:ext>
              </a:extLst>
            </p:cNvPr>
            <p:cNvSpPr/>
            <p:nvPr/>
          </p:nvSpPr>
          <p:spPr>
            <a:xfrm>
              <a:off x="9565077" y="425163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38D7F993-5C1C-4802-9A19-8E4A0022D423}"/>
                </a:ext>
              </a:extLst>
            </p:cNvPr>
            <p:cNvSpPr/>
            <p:nvPr/>
          </p:nvSpPr>
          <p:spPr>
            <a:xfrm>
              <a:off x="9565077" y="4813297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86F5B43-9A84-42B5-BD16-BC0BBF8DAA5B}"/>
                </a:ext>
              </a:extLst>
            </p:cNvPr>
            <p:cNvSpPr/>
            <p:nvPr/>
          </p:nvSpPr>
          <p:spPr>
            <a:xfrm>
              <a:off x="9565077" y="5374961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F6346872-F3CC-4EE3-AD6C-639DE24AC3E6}"/>
                </a:ext>
              </a:extLst>
            </p:cNvPr>
            <p:cNvSpPr/>
            <p:nvPr/>
          </p:nvSpPr>
          <p:spPr>
            <a:xfrm>
              <a:off x="9565077" y="5936624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9BDE100-691D-4D9D-A72A-52F50CE95908}"/>
                </a:ext>
              </a:extLst>
            </p:cNvPr>
            <p:cNvSpPr/>
            <p:nvPr/>
          </p:nvSpPr>
          <p:spPr>
            <a:xfrm>
              <a:off x="9565077" y="3693110"/>
              <a:ext cx="2292439" cy="488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52B6662-36C1-4E1F-BC0B-8836EF4F5519}"/>
              </a:ext>
            </a:extLst>
          </p:cNvPr>
          <p:cNvSpPr/>
          <p:nvPr/>
        </p:nvSpPr>
        <p:spPr>
          <a:xfrm>
            <a:off x="1793289" y="887767"/>
            <a:ext cx="9712171" cy="1618987"/>
          </a:xfrm>
          <a:custGeom>
            <a:avLst/>
            <a:gdLst>
              <a:gd name="connsiteX0" fmla="*/ 0 w 9712171"/>
              <a:gd name="connsiteY0" fmla="*/ 861134 h 1618987"/>
              <a:gd name="connsiteX1" fmla="*/ 683581 w 9712171"/>
              <a:gd name="connsiteY1" fmla="*/ 97654 h 1618987"/>
              <a:gd name="connsiteX2" fmla="*/ 3293616 w 9712171"/>
              <a:gd name="connsiteY2" fmla="*/ 1615736 h 1618987"/>
              <a:gd name="connsiteX3" fmla="*/ 4181383 w 9712171"/>
              <a:gd name="connsiteY3" fmla="*/ 523783 h 1618987"/>
              <a:gd name="connsiteX4" fmla="*/ 7759084 w 9712171"/>
              <a:gd name="connsiteY4" fmla="*/ 1331650 h 1618987"/>
              <a:gd name="connsiteX5" fmla="*/ 9712171 w 9712171"/>
              <a:gd name="connsiteY5" fmla="*/ 0 h 1618987"/>
              <a:gd name="connsiteX6" fmla="*/ 9712171 w 9712171"/>
              <a:gd name="connsiteY6" fmla="*/ 0 h 161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2171" h="1618987">
                <a:moveTo>
                  <a:pt x="0" y="861134"/>
                </a:moveTo>
                <a:cubicBezTo>
                  <a:pt x="67322" y="416510"/>
                  <a:pt x="134645" y="-28113"/>
                  <a:pt x="683581" y="97654"/>
                </a:cubicBezTo>
                <a:cubicBezTo>
                  <a:pt x="1232517" y="223421"/>
                  <a:pt x="2710649" y="1544715"/>
                  <a:pt x="3293616" y="1615736"/>
                </a:cubicBezTo>
                <a:cubicBezTo>
                  <a:pt x="3876583" y="1686757"/>
                  <a:pt x="3437138" y="571131"/>
                  <a:pt x="4181383" y="523783"/>
                </a:cubicBezTo>
                <a:cubicBezTo>
                  <a:pt x="4925628" y="476435"/>
                  <a:pt x="6837286" y="1418947"/>
                  <a:pt x="7759084" y="1331650"/>
                </a:cubicBezTo>
                <a:cubicBezTo>
                  <a:pt x="8680882" y="1244353"/>
                  <a:pt x="9712171" y="0"/>
                  <a:pt x="9712171" y="0"/>
                </a:cubicBezTo>
                <a:lnTo>
                  <a:pt x="97121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7F9C056E-89FF-4EA8-B237-B0BDF7C2354F}"/>
              </a:ext>
            </a:extLst>
          </p:cNvPr>
          <p:cNvSpPr/>
          <p:nvPr/>
        </p:nvSpPr>
        <p:spPr>
          <a:xfrm>
            <a:off x="4719258" y="1804605"/>
            <a:ext cx="1235326" cy="496416"/>
          </a:xfrm>
          <a:prstGeom prst="wedgeRoundRectCallout">
            <a:avLst>
              <a:gd name="adj1" fmla="val -20833"/>
              <a:gd name="adj2" fmla="val 768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634F1A13-F59F-459B-B609-70CB2B0F1A18}"/>
              </a:ext>
            </a:extLst>
          </p:cNvPr>
          <p:cNvSpPr/>
          <p:nvPr/>
        </p:nvSpPr>
        <p:spPr>
          <a:xfrm>
            <a:off x="5658908" y="850850"/>
            <a:ext cx="1235326" cy="496416"/>
          </a:xfrm>
          <a:prstGeom prst="wedgeRoundRectCallout">
            <a:avLst>
              <a:gd name="adj1" fmla="val -20833"/>
              <a:gd name="adj2" fmla="val 768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9DBF2841-253B-4A85-9433-CD225B25972F}"/>
              </a:ext>
            </a:extLst>
          </p:cNvPr>
          <p:cNvSpPr/>
          <p:nvPr/>
        </p:nvSpPr>
        <p:spPr>
          <a:xfrm>
            <a:off x="9173411" y="1586132"/>
            <a:ext cx="1235326" cy="496416"/>
          </a:xfrm>
          <a:prstGeom prst="wedgeRoundRectCallout">
            <a:avLst>
              <a:gd name="adj1" fmla="val -20833"/>
              <a:gd name="adj2" fmla="val 768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450D73EF-7C96-4624-98BD-36A7F8826F7A}"/>
              </a:ext>
            </a:extLst>
          </p:cNvPr>
          <p:cNvSpPr/>
          <p:nvPr/>
        </p:nvSpPr>
        <p:spPr>
          <a:xfrm>
            <a:off x="1994892" y="1180983"/>
            <a:ext cx="1235326" cy="496416"/>
          </a:xfrm>
          <a:prstGeom prst="wedgeRoundRectCallout">
            <a:avLst>
              <a:gd name="adj1" fmla="val -20833"/>
              <a:gd name="adj2" fmla="val -787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3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296</Words>
  <Application>Microsoft Office PowerPoint</Application>
  <PresentationFormat>ワイド画面</PresentationFormat>
  <Paragraphs>62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 元照</dc:creator>
  <cp:lastModifiedBy>三宅 悠暉</cp:lastModifiedBy>
  <cp:revision>7</cp:revision>
  <dcterms:created xsi:type="dcterms:W3CDTF">2022-02-21T04:30:18Z</dcterms:created>
  <dcterms:modified xsi:type="dcterms:W3CDTF">2022-04-10T11:02:54Z</dcterms:modified>
</cp:coreProperties>
</file>