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72" r:id="rId1"/>
  </p:sldMasterIdLst>
  <p:notesMasterIdLst>
    <p:notesMasterId r:id="rId26"/>
  </p:notesMasterIdLst>
  <p:sldIdLst>
    <p:sldId id="257" r:id="rId2"/>
    <p:sldId id="258" r:id="rId3"/>
    <p:sldId id="260" r:id="rId4"/>
    <p:sldId id="261" r:id="rId5"/>
    <p:sldId id="262" r:id="rId6"/>
    <p:sldId id="263" r:id="rId7"/>
    <p:sldId id="289" r:id="rId8"/>
    <p:sldId id="264" r:id="rId9"/>
    <p:sldId id="265" r:id="rId10"/>
    <p:sldId id="266" r:id="rId11"/>
    <p:sldId id="290" r:id="rId12"/>
    <p:sldId id="267" r:id="rId13"/>
    <p:sldId id="292" r:id="rId14"/>
    <p:sldId id="271" r:id="rId15"/>
    <p:sldId id="304" r:id="rId16"/>
    <p:sldId id="268" r:id="rId17"/>
    <p:sldId id="270" r:id="rId18"/>
    <p:sldId id="306" r:id="rId19"/>
    <p:sldId id="272" r:id="rId20"/>
    <p:sldId id="273" r:id="rId21"/>
    <p:sldId id="274" r:id="rId22"/>
    <p:sldId id="305" r:id="rId23"/>
    <p:sldId id="30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48" y="18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9" d="100"/>
          <a:sy n="59" d="100"/>
        </p:scale>
        <p:origin x="-27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14CB5-CC59-42DD-BB6C-E69E43ABCDC6}" type="datetimeFigureOut">
              <a:rPr lang="en-US" smtClean="0"/>
              <a:pPr/>
              <a:t>4/4/2024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600DE-E71E-457D-9784-796E9A187B78}" type="slidenum">
              <a:rPr lang="en-US" smtClean="0"/>
              <a:pPr/>
              <a:t>‹#›</a:t>
            </a:fld>
            <a:endParaRPr lang="en-US"/>
          </a:p>
        </p:txBody>
      </p:sp>
    </p:spTree>
    <p:extLst>
      <p:ext uri="{BB962C8B-B14F-4D97-AF65-F5344CB8AC3E}">
        <p14:creationId xmlns:p14="http://schemas.microsoft.com/office/powerpoint/2010/main" val="240396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4600DE-E71E-457D-9784-796E9A187B7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A1C593-65D0-4073-BCC9-577B9352EA97}" type="datetimeFigureOut">
              <a:rPr lang="en-US" smtClean="0"/>
              <a:pPr/>
              <a:t>4/4/2024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A1C593-65D0-4073-BCC9-577B9352EA97}"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3A1C593-65D0-4073-BCC9-577B9352EA97}" type="datetimeFigureOut">
              <a:rPr lang="en-US" smtClean="0"/>
              <a:pPr/>
              <a:t>4/4/2024</a:t>
            </a:fld>
            <a:endParaRPr lang="en-US"/>
          </a:p>
        </p:txBody>
      </p:sp>
      <p:sp>
        <p:nvSpPr>
          <p:cNvPr id="8" name="Slide Number Placeholder 7"/>
          <p:cNvSpPr>
            <a:spLocks noGrp="1"/>
          </p:cNvSpPr>
          <p:nvPr>
            <p:ph type="sldNum" sz="quarter" idx="11"/>
          </p:nvPr>
        </p:nvSpPr>
        <p:spPr/>
        <p:txBody>
          <a:bodyPr/>
          <a:lstStyle/>
          <a:p>
            <a:fld id="{9B618960-8005-486C-9A75-10CB2AAC16F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3A1C593-65D0-4073-BCC9-577B9352EA97}" type="datetimeFigureOut">
              <a:rPr lang="en-US" smtClean="0"/>
              <a:pPr/>
              <a:t>4/4/2024</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B618960-8005-486C-9A75-10CB2AAC16F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3">
            <a:lum/>
          </a:blip>
          <a:stretch>
            <a:fillRect/>
          </a:stretch>
        </p:blipFill>
        <p:spPr>
          <a:xfrm>
            <a:off x="987343" y="765635"/>
            <a:ext cx="2085975" cy="1963420"/>
          </a:xfrm>
          <a:prstGeom prst="rect">
            <a:avLst/>
          </a:prstGeom>
        </p:spPr>
      </p:pic>
      <p:sp>
        <p:nvSpPr>
          <p:cNvPr id="5" name="Text Box 4"/>
          <p:cNvSpPr txBox="1"/>
          <p:nvPr/>
        </p:nvSpPr>
        <p:spPr>
          <a:xfrm>
            <a:off x="3222625" y="499110"/>
            <a:ext cx="8352155" cy="1320800"/>
          </a:xfrm>
          <a:prstGeom prst="rect">
            <a:avLst/>
          </a:prstGeom>
          <a:noFill/>
        </p:spPr>
        <p:txBody>
          <a:bodyPr wrap="square" rtlCol="0">
            <a:noAutofit/>
          </a:bodyPr>
          <a:lstStyle/>
          <a:p>
            <a:endParaRPr lang="en-US" sz="4400" dirty="0" smtClean="0">
              <a:latin typeface="Times New Roman" panose="02020603050405020304" charset="0"/>
              <a:cs typeface="Times New Roman" panose="02020603050405020304" charset="0"/>
            </a:endParaRPr>
          </a:p>
          <a:p>
            <a:pPr algn="ctr"/>
            <a:r>
              <a:rPr lang="en-US" sz="4000" b="1" i="1" dirty="0" err="1" smtClean="0">
                <a:latin typeface="Trebuchet MS" pitchFamily="34" charset="0"/>
                <a:cs typeface="Times New Roman" panose="02020603050405020304" charset="0"/>
              </a:rPr>
              <a:t>Podhigai</a:t>
            </a:r>
            <a:r>
              <a:rPr lang="en-US" sz="4000" b="1" i="1" dirty="0" smtClean="0">
                <a:latin typeface="Trebuchet MS" pitchFamily="34" charset="0"/>
                <a:cs typeface="Times New Roman" panose="02020603050405020304" charset="0"/>
              </a:rPr>
              <a:t> </a:t>
            </a:r>
            <a:r>
              <a:rPr lang="en-US" sz="4000" b="1" i="1" dirty="0">
                <a:latin typeface="Trebuchet MS" pitchFamily="34" charset="0"/>
                <a:cs typeface="Times New Roman" panose="02020603050405020304" charset="0"/>
              </a:rPr>
              <a:t>College of Engineering and Technology</a:t>
            </a:r>
          </a:p>
        </p:txBody>
      </p:sp>
      <p:graphicFrame>
        <p:nvGraphicFramePr>
          <p:cNvPr id="7" name="Table 6"/>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dirty="0">
                          <a:latin typeface="Times New Roman" panose="02020603050405020304" charset="0"/>
                          <a:cs typeface="Times New Roman" panose="02020603050405020304" charset="0"/>
                        </a:rPr>
                        <a:t>NAME</a:t>
                      </a:r>
                    </a:p>
                  </a:txBody>
                  <a:tcPr/>
                </a:tc>
                <a:tc>
                  <a:txBody>
                    <a:bodyPr/>
                    <a:lstStyle/>
                    <a:p>
                      <a:pPr algn="l">
                        <a:buNone/>
                      </a:pPr>
                      <a:r>
                        <a:rPr lang="en-US" sz="2400" dirty="0" smtClean="0">
                          <a:latin typeface="Times New Roman" panose="02020603050405020304" charset="0"/>
                          <a:cs typeface="Times New Roman" panose="02020603050405020304" charset="0"/>
                        </a:rPr>
                        <a:t>V</a:t>
                      </a:r>
                      <a:r>
                        <a:rPr lang="en-US" sz="2400" baseline="0" dirty="0" smtClean="0">
                          <a:latin typeface="Times New Roman" panose="02020603050405020304" charset="0"/>
                          <a:cs typeface="Times New Roman" panose="02020603050405020304" charset="0"/>
                        </a:rPr>
                        <a:t> ARAVINTH KUMAR</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dirty="0" smtClean="0">
                          <a:latin typeface="Times New Roman" panose="02020603050405020304" charset="0"/>
                          <a:cs typeface="Times New Roman" panose="02020603050405020304" charset="0"/>
                        </a:rPr>
                        <a:t>511821104004</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dirty="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8" name="Text Box 7"/>
          <p:cNvSpPr txBox="1"/>
          <p:nvPr/>
        </p:nvSpPr>
        <p:spPr>
          <a:xfrm>
            <a:off x="4302760" y="5683250"/>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Project Submission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86993" y="1917071"/>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220687"/>
            <a:ext cx="8260080" cy="3477808"/>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a:latin typeface="Times New Roman" pitchFamily="18" charset="0"/>
                <a:cs typeface="Times New Roman" pitchFamily="18" charset="0"/>
              </a:rPr>
              <a:t>User mode </a:t>
            </a:r>
            <a:r>
              <a:rPr lang="en-US" sz="2400" dirty="0" smtClean="0">
                <a:latin typeface="Times New Roman" pitchFamily="18" charset="0"/>
                <a:cs typeface="Times New Roman" pitchFamily="18" charset="0"/>
              </a:rPr>
              <a:t>key loggers </a:t>
            </a:r>
            <a:r>
              <a:rPr lang="en-US" sz="2400" dirty="0">
                <a:latin typeface="Times New Roman" pitchFamily="18" charset="0"/>
                <a:cs typeface="Times New Roman" pitchFamily="18" charset="0"/>
              </a:rPr>
              <a:t>use a Windows application programming interface (API) to intercept keyboard and mouse movements. </a:t>
            </a: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smtClean="0">
                <a:latin typeface="Times New Roman" pitchFamily="18" charset="0"/>
                <a:cs typeface="Times New Roman" pitchFamily="18" charset="0"/>
              </a:rPr>
              <a:t>Get A sync Key State </a:t>
            </a:r>
            <a:r>
              <a:rPr lang="en-US" sz="2400" dirty="0">
                <a:latin typeface="Times New Roman" pitchFamily="18" charset="0"/>
                <a:cs typeface="Times New Roman" pitchFamily="18" charset="0"/>
              </a:rPr>
              <a:t>or </a:t>
            </a:r>
            <a:r>
              <a:rPr lang="en-US" sz="2400" dirty="0" smtClean="0">
                <a:latin typeface="Times New Roman" pitchFamily="18" charset="0"/>
                <a:cs typeface="Times New Roman" pitchFamily="18" charset="0"/>
              </a:rPr>
              <a:t>Get Key State </a:t>
            </a:r>
            <a:r>
              <a:rPr lang="en-US" sz="2400" dirty="0">
                <a:latin typeface="Times New Roman" pitchFamily="18" charset="0"/>
                <a:cs typeface="Times New Roman" pitchFamily="18" charset="0"/>
              </a:rPr>
              <a:t>API functions might also be captured. These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require the attacker to actively monitor each key press.</a:t>
            </a:r>
          </a:p>
        </p:txBody>
      </p:sp>
      <p:sp>
        <p:nvSpPr>
          <p:cNvPr id="3" name="Text Box 2"/>
          <p:cNvSpPr txBox="1"/>
          <p:nvPr/>
        </p:nvSpPr>
        <p:spPr>
          <a:xfrm>
            <a:off x="1290958" y="838200"/>
            <a:ext cx="9937751" cy="742950"/>
          </a:xfrm>
          <a:prstGeom prst="rect">
            <a:avLst/>
          </a:prstGeom>
          <a:noFill/>
        </p:spPr>
        <p:txBody>
          <a:bodyPr wrap="square" rtlCol="0">
            <a:noAutofit/>
          </a:bodyPr>
          <a:lstStyle/>
          <a:p>
            <a:r>
              <a:rPr lang="en-US" sz="3200" b="1" dirty="0">
                <a:latin typeface="Times New Roman" panose="02020603050405020304" charset="0"/>
                <a:cs typeface="Times New Roman" panose="02020603050405020304" charset="0"/>
              </a:rPr>
              <a:t>API  Technology is used in Software Development </a:t>
            </a:r>
            <a:r>
              <a:rPr lang="en-US" sz="3200" b="1" dirty="0" smtClean="0">
                <a:latin typeface="Times New Roman" panose="02020603050405020304" charset="0"/>
                <a:cs typeface="Times New Roman" panose="02020603050405020304" charset="0"/>
              </a:rPr>
              <a:t>Approach:</a:t>
            </a:r>
            <a:endParaRPr lang="en-US" sz="3200" b="1" dirty="0">
              <a:latin typeface="Times New Roman" panose="02020603050405020304" charset="0"/>
              <a:cs typeface="Times New Roman" panose="02020603050405020304" charset="0"/>
            </a:endParaRPr>
          </a:p>
        </p:txBody>
      </p:sp>
      <p:sp>
        <p:nvSpPr>
          <p:cNvPr id="4" name="Text Box 3"/>
          <p:cNvSpPr txBox="1"/>
          <p:nvPr/>
        </p:nvSpPr>
        <p:spPr>
          <a:xfrm>
            <a:off x="2557785" y="2584456"/>
            <a:ext cx="7252335" cy="461665"/>
          </a:xfrm>
          <a:prstGeom prst="rect">
            <a:avLst/>
          </a:prstGeom>
          <a:noFill/>
        </p:spPr>
        <p:txBody>
          <a:bodyPr wrap="square" rtlCol="0">
            <a:spAutoFit/>
          </a:bodyPr>
          <a:lstStyle/>
          <a:p>
            <a:pPr marL="342900" indent="-342900" algn="just">
              <a:buFont typeface="Wingdings" panose="05000000000000000000" charset="0"/>
              <a:buChar char="ü"/>
            </a:pPr>
            <a:r>
              <a:rPr lang="en-US" sz="2400" dirty="0">
                <a:latin typeface="Times New Roman" pitchFamily="18" charset="0"/>
                <a:cs typeface="Times New Roman" pitchFamily="18" charset="0"/>
              </a:rPr>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8" y="317500"/>
            <a:ext cx="6269991" cy="1200329"/>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2" name="Text Box 1"/>
          <p:cNvSpPr txBox="1"/>
          <p:nvPr/>
        </p:nvSpPr>
        <p:spPr>
          <a:xfrm>
            <a:off x="2109471" y="2038356"/>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3"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29" y="3176271"/>
            <a:ext cx="806069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1"/>
            <a:ext cx="7985760" cy="2677656"/>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6"/>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11"/>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3" name="Text Box 2"/>
          <p:cNvSpPr txBox="1"/>
          <p:nvPr/>
        </p:nvSpPr>
        <p:spPr>
          <a:xfrm>
            <a:off x="3240405" y="3033401"/>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306" y="470258"/>
            <a:ext cx="9821364" cy="53336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2" name="Text Box 1"/>
          <p:cNvSpPr txBox="1"/>
          <p:nvPr/>
        </p:nvSpPr>
        <p:spPr>
          <a:xfrm>
            <a:off x="2217425" y="2103126"/>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5635" y="281868"/>
            <a:ext cx="7106195" cy="56695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3" name="Text Box 2"/>
          <p:cNvSpPr txBox="1"/>
          <p:nvPr/>
        </p:nvSpPr>
        <p:spPr>
          <a:xfrm>
            <a:off x="1837693" y="2690495"/>
            <a:ext cx="7809231"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95645" y="2524125"/>
            <a:ext cx="5619115" cy="1827530"/>
          </a:xfrm>
          <a:prstGeom prst="rect">
            <a:avLst/>
          </a:prstGeom>
          <a:noFill/>
        </p:spPr>
        <p:txBody>
          <a:bodyPr wrap="square" rtlCol="0">
            <a:noAutofit/>
          </a:bodyPr>
          <a:lstStyle/>
          <a:p>
            <a:pPr algn="l"/>
            <a:r>
              <a:rPr lang="en-US" sz="6000" b="1" dirty="0">
                <a:latin typeface="Times New Roman" panose="02020603050405020304" charset="0"/>
                <a:cs typeface="Times New Roman" panose="02020603050405020304" charset="0"/>
              </a:rPr>
              <a:t>KEYLOGGERS AND SECURITY </a:t>
            </a:r>
          </a:p>
        </p:txBody>
      </p:sp>
      <p:pic>
        <p:nvPicPr>
          <p:cNvPr id="1026" name="Picture 2"/>
          <p:cNvPicPr>
            <a:picLocks noChangeAspect="1" noChangeArrowheads="1"/>
          </p:cNvPicPr>
          <p:nvPr/>
        </p:nvPicPr>
        <p:blipFill>
          <a:blip r:embed="rId2"/>
          <a:srcRect/>
          <a:stretch>
            <a:fillRect/>
          </a:stretch>
        </p:blipFill>
        <p:spPr bwMode="auto">
          <a:xfrm>
            <a:off x="332873" y="2125582"/>
            <a:ext cx="5300635" cy="352926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3" name="Text Box 2"/>
          <p:cNvSpPr txBox="1"/>
          <p:nvPr/>
        </p:nvSpPr>
        <p:spPr>
          <a:xfrm>
            <a:off x="2898775" y="1985649"/>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2" name="Text Box 1"/>
          <p:cNvSpPr txBox="1"/>
          <p:nvPr/>
        </p:nvSpPr>
        <p:spPr>
          <a:xfrm>
            <a:off x="2109474" y="1721488"/>
            <a:ext cx="7306945" cy="4893647"/>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04721"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141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1" y="2730506"/>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5" name="Text Box 4"/>
          <p:cNvSpPr txBox="1"/>
          <p:nvPr/>
        </p:nvSpPr>
        <p:spPr>
          <a:xfrm>
            <a:off x="2413639" y="1459865"/>
            <a:ext cx="5062855" cy="4464050"/>
          </a:xfrm>
          <a:prstGeom prst="rect">
            <a:avLst/>
          </a:prstGeom>
          <a:noFill/>
        </p:spPr>
        <p:txBody>
          <a:bodyPr wrap="square" rtlCol="0">
            <a:noAutofit/>
          </a:bodyPr>
          <a:lstStyle/>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Problem Statement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Proposed System</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System Development Approach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Algorithm &amp; Deployment</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Result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Conclusion</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Future Scope</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2" name="Text Box 1"/>
          <p:cNvSpPr txBox="1"/>
          <p:nvPr/>
        </p:nvSpPr>
        <p:spPr>
          <a:xfrm>
            <a:off x="1966595" y="2065026"/>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It's challenging to covertly install a hardware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on another person's device.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To tackle this issue, We </a:t>
            </a:r>
            <a:r>
              <a:rPr lang="en-US" sz="2400" dirty="0" err="1">
                <a:latin typeface="Times New Roman" panose="02020603050405020304" charset="0"/>
                <a:cs typeface="Times New Roman" panose="02020603050405020304" charset="0"/>
              </a:rPr>
              <a:t>aretherefore</a:t>
            </a:r>
            <a:r>
              <a:rPr lang="en-US" sz="2400" dirty="0">
                <a:latin typeface="Times New Roman" panose="02020603050405020304" charset="0"/>
                <a:cs typeface="Times New Roman" panose="02020603050405020304" charset="0"/>
              </a:rPr>
              <a:t> using a software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that can be remotely installed one person's PC to resolve this problem.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Without the device owner's knowledge, the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would be running in the background.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5" y="2033273"/>
            <a:ext cx="8375015" cy="4154984"/>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3"/>
            <a:ext cx="8778240" cy="3785652"/>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4" y="523245"/>
            <a:ext cx="6175375" cy="646331"/>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1946367"/>
            <a:ext cx="8620760" cy="3540034"/>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 is important to notice that a user-space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can easily depend on documented sets of unprivileged APIs commonly available on modern operating systems (OSs).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This is not the case for 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3"/>
            <a:ext cx="8432800" cy="3785652"/>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73</TotalTime>
  <Words>934</Words>
  <Application>Microsoft Office PowerPoint</Application>
  <PresentationFormat>Custom</PresentationFormat>
  <Paragraphs>124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NAVEEN KUMAR 777</dc:creator>
  <cp:lastModifiedBy>ADMIN</cp:lastModifiedBy>
  <cp:revision>19</cp:revision>
  <dcterms:created xsi:type="dcterms:W3CDTF">2024-03-10T14:43:00Z</dcterms:created>
  <dcterms:modified xsi:type="dcterms:W3CDTF">2024-04-04T08:42:25Z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