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18" roundtripDataSignature="AMtx7mjXo+avC2L/9ZHWh6lwlMWBtU9gR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B63C7CC-AB32-43FE-9D03-C1C6DD8F8136}">
  <a:tblStyle styleId="{4B63C7CC-AB32-43FE-9D03-C1C6DD8F8136}"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customschemas.google.com/relationships/presentationmetadata" Target="meta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1af1b0b86d_1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g31af1b0b86d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 name="Shape 9"/>
        <p:cNvGrpSpPr/>
        <p:nvPr/>
      </p:nvGrpSpPr>
      <p:grpSpPr>
        <a:xfrm>
          <a:off x="0" y="0"/>
          <a:ext cx="0" cy="0"/>
          <a:chOff x="0" y="0"/>
          <a:chExt cx="0" cy="0"/>
        </a:xfrm>
      </p:grpSpPr>
      <p:sp>
        <p:nvSpPr>
          <p:cNvPr id="10" name="Google Shape;10;p12"/>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 name="Google Shape;11;p12"/>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2" name="Google Shape;12;p1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1"/>
          <p:cNvSpPr txBox="1"/>
          <p:nvPr>
            <p:ph hasCustomPrompt="1" type="title"/>
          </p:nvPr>
        </p:nvSpPr>
        <p:spPr>
          <a:xfrm>
            <a:off x="311700" y="1474833"/>
            <a:ext cx="8520600" cy="26181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1"/>
          <p:cNvSpPr txBox="1"/>
          <p:nvPr>
            <p:ph idx="1" type="body"/>
          </p:nvPr>
        </p:nvSpPr>
        <p:spPr>
          <a:xfrm>
            <a:off x="311700" y="4202967"/>
            <a:ext cx="8520600" cy="17343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2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13"/>
          <p:cNvSpPr txBox="1"/>
          <p:nvPr>
            <p:ph type="ctrTitle"/>
          </p:nvPr>
        </p:nvSpPr>
        <p:spPr>
          <a:xfrm>
            <a:off x="311708" y="992767"/>
            <a:ext cx="8520600" cy="27369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5" name="Google Shape;15;p13"/>
          <p:cNvSpPr txBox="1"/>
          <p:nvPr>
            <p:ph idx="1" type="subTitle"/>
          </p:nvPr>
        </p:nvSpPr>
        <p:spPr>
          <a:xfrm>
            <a:off x="311700" y="3778833"/>
            <a:ext cx="8520600" cy="10569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p1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14"/>
          <p:cNvSpPr txBox="1"/>
          <p:nvPr>
            <p:ph type="title"/>
          </p:nvPr>
        </p:nvSpPr>
        <p:spPr>
          <a:xfrm>
            <a:off x="311700" y="2867800"/>
            <a:ext cx="8520600" cy="11223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14"/>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15"/>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5"/>
          <p:cNvSpPr txBox="1"/>
          <p:nvPr>
            <p:ph idx="1" type="body"/>
          </p:nvPr>
        </p:nvSpPr>
        <p:spPr>
          <a:xfrm>
            <a:off x="311700" y="1536633"/>
            <a:ext cx="3999900" cy="45552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15"/>
          <p:cNvSpPr txBox="1"/>
          <p:nvPr>
            <p:ph idx="2" type="body"/>
          </p:nvPr>
        </p:nvSpPr>
        <p:spPr>
          <a:xfrm>
            <a:off x="4832400" y="1536633"/>
            <a:ext cx="3999900" cy="45552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15"/>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16"/>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6"/>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17"/>
          <p:cNvSpPr txBox="1"/>
          <p:nvPr>
            <p:ph type="title"/>
          </p:nvPr>
        </p:nvSpPr>
        <p:spPr>
          <a:xfrm>
            <a:off x="311700" y="740800"/>
            <a:ext cx="2808000" cy="1007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17"/>
          <p:cNvSpPr txBox="1"/>
          <p:nvPr>
            <p:ph idx="1" type="body"/>
          </p:nvPr>
        </p:nvSpPr>
        <p:spPr>
          <a:xfrm>
            <a:off x="311700" y="1852800"/>
            <a:ext cx="2808000" cy="42393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17"/>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18"/>
          <p:cNvSpPr txBox="1"/>
          <p:nvPr>
            <p:ph type="title"/>
          </p:nvPr>
        </p:nvSpPr>
        <p:spPr>
          <a:xfrm>
            <a:off x="490250" y="600200"/>
            <a:ext cx="6367800" cy="54543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18"/>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1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9"/>
          <p:cNvSpPr txBox="1"/>
          <p:nvPr>
            <p:ph type="title"/>
          </p:nvPr>
        </p:nvSpPr>
        <p:spPr>
          <a:xfrm>
            <a:off x="265500" y="1644233"/>
            <a:ext cx="4045200" cy="19764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19"/>
          <p:cNvSpPr txBox="1"/>
          <p:nvPr>
            <p:ph idx="1" type="subTitle"/>
          </p:nvPr>
        </p:nvSpPr>
        <p:spPr>
          <a:xfrm>
            <a:off x="265500" y="3737433"/>
            <a:ext cx="4045200" cy="16467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19"/>
          <p:cNvSpPr txBox="1"/>
          <p:nvPr>
            <p:ph idx="2" type="body"/>
          </p:nvPr>
        </p:nvSpPr>
        <p:spPr>
          <a:xfrm>
            <a:off x="4939500" y="965433"/>
            <a:ext cx="3837000" cy="49269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19"/>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0"/>
          <p:cNvSpPr txBox="1"/>
          <p:nvPr>
            <p:ph idx="1" type="body"/>
          </p:nvPr>
        </p:nvSpPr>
        <p:spPr>
          <a:xfrm>
            <a:off x="311700" y="5640767"/>
            <a:ext cx="5998800" cy="8067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2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prog-8.com/docs/git-env-win" TargetMode="External"/><Relationship Id="rId4" Type="http://schemas.openxmlformats.org/officeDocument/2006/relationships/hyperlink" Target="https://github.com/" TargetMode="External"/><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github.com/XXXXX/XXXXX.git" TargetMode="Externa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azure.microsoft.com/ja-jp/products/visual-studio-code/" TargetMode="External"/><Relationship Id="rId4" Type="http://schemas.openxmlformats.org/officeDocument/2006/relationships/hyperlink" Target="https://trello.com/ja"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ja"/>
              <a:t>これから</a:t>
            </a:r>
            <a:r>
              <a:rPr lang="ja"/>
              <a:t>行って頂くこと</a:t>
            </a:r>
            <a:endParaRPr/>
          </a:p>
        </p:txBody>
      </p:sp>
      <p:sp>
        <p:nvSpPr>
          <p:cNvPr id="55" name="Google Shape;55;p1"/>
          <p:cNvSpPr txBox="1"/>
          <p:nvPr>
            <p:ph idx="1" type="body"/>
          </p:nvPr>
        </p:nvSpPr>
        <p:spPr>
          <a:xfrm>
            <a:off x="311700" y="1254100"/>
            <a:ext cx="8520600" cy="53328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SzPct val="108108"/>
              <a:buNone/>
            </a:pPr>
            <a:r>
              <a:rPr b="1" lang="ja"/>
              <a:t>①スケジュール作成</a:t>
            </a:r>
            <a:endParaRPr b="1"/>
          </a:p>
          <a:p>
            <a:pPr indent="0" lvl="0" marL="457200" rtl="0" algn="l">
              <a:lnSpc>
                <a:spcPct val="115000"/>
              </a:lnSpc>
              <a:spcBef>
                <a:spcPts val="1200"/>
              </a:spcBef>
              <a:spcAft>
                <a:spcPts val="0"/>
              </a:spcAft>
              <a:buSzPct val="108108"/>
              <a:buNone/>
            </a:pPr>
            <a:r>
              <a:rPr lang="ja"/>
              <a:t>マイルストーン（設計完了日、デモ版完成日、その他レビューに関係しそうな日付）</a:t>
            </a:r>
            <a:endParaRPr/>
          </a:p>
          <a:p>
            <a:pPr indent="0" lvl="0" marL="0" rtl="0" algn="l">
              <a:lnSpc>
                <a:spcPct val="115000"/>
              </a:lnSpc>
              <a:spcBef>
                <a:spcPts val="1200"/>
              </a:spcBef>
              <a:spcAft>
                <a:spcPts val="0"/>
              </a:spcAft>
              <a:buSzPct val="108108"/>
              <a:buNone/>
            </a:pPr>
            <a:r>
              <a:rPr b="1" lang="ja"/>
              <a:t>②環境構築</a:t>
            </a:r>
            <a:endParaRPr b="1"/>
          </a:p>
          <a:p>
            <a:pPr indent="0" lvl="0" marL="457200" rtl="0" algn="l">
              <a:lnSpc>
                <a:spcPct val="100000"/>
              </a:lnSpc>
              <a:spcBef>
                <a:spcPts val="1200"/>
              </a:spcBef>
              <a:spcAft>
                <a:spcPts val="0"/>
              </a:spcAft>
              <a:buSzPct val="108108"/>
              <a:buNone/>
            </a:pPr>
            <a:r>
              <a:rPr lang="ja"/>
              <a:t>必要なソフトウェアは訓練用PCにインストールOK</a:t>
            </a:r>
            <a:endParaRPr/>
          </a:p>
          <a:p>
            <a:pPr indent="0" lvl="0" marL="457200" rtl="0" algn="l">
              <a:lnSpc>
                <a:spcPct val="115000"/>
              </a:lnSpc>
              <a:spcBef>
                <a:spcPts val="1200"/>
              </a:spcBef>
              <a:spcAft>
                <a:spcPts val="0"/>
              </a:spcAft>
              <a:buSzPct val="108108"/>
              <a:buNone/>
            </a:pPr>
            <a:r>
              <a:rPr lang="ja"/>
              <a:t>（必須）Gitをインストールしてください。また、Githubにアカウントを作成してください※後述</a:t>
            </a:r>
            <a:endParaRPr/>
          </a:p>
          <a:p>
            <a:pPr indent="0" lvl="0" marL="0" rtl="0" algn="l">
              <a:lnSpc>
                <a:spcPct val="115000"/>
              </a:lnSpc>
              <a:spcBef>
                <a:spcPts val="1200"/>
              </a:spcBef>
              <a:spcAft>
                <a:spcPts val="0"/>
              </a:spcAft>
              <a:buSzPct val="108108"/>
              <a:buNone/>
            </a:pPr>
            <a:r>
              <a:rPr b="1" lang="ja"/>
              <a:t>③設計</a:t>
            </a:r>
            <a:endParaRPr b="1"/>
          </a:p>
          <a:p>
            <a:pPr indent="0" lvl="0" marL="457200" rtl="0" algn="l">
              <a:lnSpc>
                <a:spcPct val="115000"/>
              </a:lnSpc>
              <a:spcBef>
                <a:spcPts val="1200"/>
              </a:spcBef>
              <a:spcAft>
                <a:spcPts val="0"/>
              </a:spcAft>
              <a:buSzPct val="108108"/>
              <a:buNone/>
            </a:pPr>
            <a:r>
              <a:rPr lang="ja"/>
              <a:t>最低限、ユースケース図、画面遷移図、ER図を作成してください。もし余裕があればUI設計書、DB設計書も作ってください。それぞれ作成したらレビューで承認を得てください。</a:t>
            </a:r>
            <a:endParaRPr/>
          </a:p>
          <a:p>
            <a:pPr indent="0" lvl="0" marL="0" rtl="0" algn="l">
              <a:lnSpc>
                <a:spcPct val="115000"/>
              </a:lnSpc>
              <a:spcBef>
                <a:spcPts val="1200"/>
              </a:spcBef>
              <a:spcAft>
                <a:spcPts val="0"/>
              </a:spcAft>
              <a:buSzPct val="108108"/>
              <a:buNone/>
            </a:pPr>
            <a:r>
              <a:rPr b="1" lang="ja"/>
              <a:t>④実装</a:t>
            </a:r>
            <a:endParaRPr b="1"/>
          </a:p>
          <a:p>
            <a:pPr indent="0" lvl="0" marL="0" rtl="0" algn="l">
              <a:lnSpc>
                <a:spcPct val="115000"/>
              </a:lnSpc>
              <a:spcBef>
                <a:spcPts val="1200"/>
              </a:spcBef>
              <a:spcAft>
                <a:spcPts val="0"/>
              </a:spcAft>
              <a:buSzPct val="108108"/>
              <a:buNone/>
            </a:pPr>
            <a:r>
              <a:rPr b="1" lang="ja"/>
              <a:t>⑤テスト</a:t>
            </a:r>
            <a:endParaRPr b="1"/>
          </a:p>
          <a:p>
            <a:pPr indent="0" lvl="0" marL="457200" rtl="0" algn="l">
              <a:lnSpc>
                <a:spcPct val="115000"/>
              </a:lnSpc>
              <a:spcBef>
                <a:spcPts val="1200"/>
              </a:spcBef>
              <a:spcAft>
                <a:spcPts val="0"/>
              </a:spcAft>
              <a:buSzPct val="108108"/>
              <a:buNone/>
            </a:pPr>
            <a:r>
              <a:rPr lang="ja"/>
              <a:t>テストケースを書いてテストする／テストコードを書いて自動テストする　etc…</a:t>
            </a:r>
            <a:endParaRPr/>
          </a:p>
          <a:p>
            <a:pPr indent="0" lvl="0" marL="457200" rtl="0" algn="l">
              <a:lnSpc>
                <a:spcPct val="115000"/>
              </a:lnSpc>
              <a:spcBef>
                <a:spcPts val="1200"/>
              </a:spcBef>
              <a:spcAft>
                <a:spcPts val="1200"/>
              </a:spcAft>
              <a:buSzPct val="108108"/>
              <a:buNone/>
            </a:pPr>
            <a:r>
              <a:rPr lang="ja"/>
              <a:t>（どれくらい何をテストをしたのか分かるようにすること）</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0"/>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ja"/>
              <a:t>よくある質問</a:t>
            </a:r>
            <a:endParaRPr/>
          </a:p>
        </p:txBody>
      </p:sp>
      <p:sp>
        <p:nvSpPr>
          <p:cNvPr id="111" name="Google Shape;111;p10"/>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ja"/>
              <a:t>私用PCあり？→OK。</a:t>
            </a:r>
            <a:endParaRPr/>
          </a:p>
          <a:p>
            <a:pPr indent="-342900" lvl="0" marL="457200" rtl="0" algn="l">
              <a:lnSpc>
                <a:spcPct val="115000"/>
              </a:lnSpc>
              <a:spcBef>
                <a:spcPts val="0"/>
              </a:spcBef>
              <a:spcAft>
                <a:spcPts val="0"/>
              </a:spcAft>
              <a:buSzPts val="1800"/>
              <a:buChar char="●"/>
            </a:pPr>
            <a:r>
              <a:rPr lang="ja"/>
              <a:t>日報や日々の連絡手段について</a:t>
            </a:r>
            <a:endParaRPr/>
          </a:p>
          <a:p>
            <a:pPr indent="-317500" lvl="1" marL="914400" rtl="0" algn="l">
              <a:lnSpc>
                <a:spcPct val="115000"/>
              </a:lnSpc>
              <a:spcBef>
                <a:spcPts val="0"/>
              </a:spcBef>
              <a:spcAft>
                <a:spcPts val="0"/>
              </a:spcAft>
              <a:buSzPts val="1400"/>
              <a:buChar char="○"/>
            </a:pPr>
            <a:r>
              <a:rPr lang="ja"/>
              <a:t>通常の「日報」として（就活日報ではなく）、事業所宛にメール送信ください。</a:t>
            </a:r>
            <a:endParaRPr/>
          </a:p>
          <a:p>
            <a:pPr indent="-317500" lvl="1" marL="914400" rtl="0" algn="l">
              <a:lnSpc>
                <a:spcPct val="115000"/>
              </a:lnSpc>
              <a:spcBef>
                <a:spcPts val="0"/>
              </a:spcBef>
              <a:spcAft>
                <a:spcPts val="0"/>
              </a:spcAft>
              <a:buSzPts val="1400"/>
              <a:buChar char="○"/>
            </a:pPr>
            <a:r>
              <a:rPr lang="ja"/>
              <a:t>開始終了報告をSlackのクリエイティブコース朝会Ch.にお願いします。</a:t>
            </a:r>
            <a:endParaRPr/>
          </a:p>
          <a:p>
            <a:pPr indent="-317500" lvl="1" marL="914400" rtl="0" algn="l">
              <a:lnSpc>
                <a:spcPct val="115000"/>
              </a:lnSpc>
              <a:spcBef>
                <a:spcPts val="0"/>
              </a:spcBef>
              <a:spcAft>
                <a:spcPts val="0"/>
              </a:spcAft>
              <a:buSzPts val="1400"/>
              <a:buChar char="○"/>
            </a:pPr>
            <a:r>
              <a:rPr lang="ja"/>
              <a:t>プロジェクトに関する質問相談は、#アプリ作成プロジェクトCh.の方にお願いします。</a:t>
            </a:r>
            <a:endParaRPr/>
          </a:p>
          <a:p>
            <a:pPr indent="-317500" lvl="1" marL="914400" rtl="0" algn="l">
              <a:lnSpc>
                <a:spcPct val="115000"/>
              </a:lnSpc>
              <a:spcBef>
                <a:spcPts val="0"/>
              </a:spcBef>
              <a:spcAft>
                <a:spcPts val="0"/>
              </a:spcAft>
              <a:buSzPts val="1400"/>
              <a:buChar char="○"/>
            </a:pPr>
            <a:r>
              <a:rPr lang="ja"/>
              <a:t>一般的な技術的な質問は、#質問チャンネル_クリエイティブコースでお願いします。</a:t>
            </a:r>
            <a:endParaRPr/>
          </a:p>
          <a:p>
            <a:pPr indent="0" lvl="0" marL="914400" rtl="0" algn="l">
              <a:lnSpc>
                <a:spcPct val="115000"/>
              </a:lnSpc>
              <a:spcBef>
                <a:spcPts val="0"/>
              </a:spcBef>
              <a:spcAft>
                <a:spcPts val="0"/>
              </a:spcAft>
              <a:buNone/>
            </a:pPr>
            <a:r>
              <a:t/>
            </a:r>
            <a:endParaRPr/>
          </a:p>
          <a:p>
            <a:pPr indent="0" lvl="0" marL="91440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31af1b0b86d_1_0"/>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ja"/>
              <a:t>最後に</a:t>
            </a:r>
            <a:endParaRPr/>
          </a:p>
        </p:txBody>
      </p:sp>
      <p:sp>
        <p:nvSpPr>
          <p:cNvPr id="117" name="Google Shape;117;g31af1b0b86d_1_0"/>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fontScale="92500" lnSpcReduction="20000"/>
          </a:bodyPr>
          <a:lstStyle/>
          <a:p>
            <a:pPr indent="-334327" lvl="0" marL="457200" rtl="0" algn="l">
              <a:lnSpc>
                <a:spcPct val="115000"/>
              </a:lnSpc>
              <a:spcBef>
                <a:spcPts val="0"/>
              </a:spcBef>
              <a:spcAft>
                <a:spcPts val="0"/>
              </a:spcAft>
              <a:buSzPct val="100000"/>
              <a:buChar char="●"/>
            </a:pPr>
            <a:r>
              <a:rPr lang="ja"/>
              <a:t>アプリ開発週1レビューのプログラムでは、実際に仕事として開発業務にあたるという事をある程度模しています。</a:t>
            </a:r>
            <a:endParaRPr/>
          </a:p>
          <a:p>
            <a:pPr indent="0" lvl="0" marL="457200" rtl="0" algn="l">
              <a:lnSpc>
                <a:spcPct val="115000"/>
              </a:lnSpc>
              <a:spcBef>
                <a:spcPts val="0"/>
              </a:spcBef>
              <a:spcAft>
                <a:spcPts val="0"/>
              </a:spcAft>
              <a:buNone/>
            </a:pPr>
            <a:r>
              <a:t/>
            </a:r>
            <a:endParaRPr/>
          </a:p>
          <a:p>
            <a:pPr indent="-334327" lvl="0" marL="457200" rtl="0" algn="l">
              <a:lnSpc>
                <a:spcPct val="115000"/>
              </a:lnSpc>
              <a:spcBef>
                <a:spcPts val="0"/>
              </a:spcBef>
              <a:spcAft>
                <a:spcPts val="0"/>
              </a:spcAft>
              <a:buSzPct val="100000"/>
              <a:buChar char="●"/>
            </a:pPr>
            <a:r>
              <a:rPr lang="ja"/>
              <a:t>そのため、特に開発業務の経験が無い方には基本的な工程をひと通り体験して頂き、全体のスケジュールに沿って動くということや、報告・相談の仕方、また自分が就こうとしている仕事は全体の中でどういった役割で、前後にこういった作業をしている人たちがいるのだ、という事を実感して頂きたいと思います。</a:t>
            </a:r>
            <a:endParaRPr/>
          </a:p>
          <a:p>
            <a:pPr indent="0" lvl="0" marL="457200" rtl="0" algn="l">
              <a:lnSpc>
                <a:spcPct val="115000"/>
              </a:lnSpc>
              <a:spcBef>
                <a:spcPts val="0"/>
              </a:spcBef>
              <a:spcAft>
                <a:spcPts val="0"/>
              </a:spcAft>
              <a:buNone/>
            </a:pPr>
            <a:r>
              <a:t/>
            </a:r>
            <a:endParaRPr/>
          </a:p>
          <a:p>
            <a:pPr indent="-334327" lvl="0" marL="457200" rtl="0" algn="l">
              <a:lnSpc>
                <a:spcPct val="115000"/>
              </a:lnSpc>
              <a:spcBef>
                <a:spcPts val="0"/>
              </a:spcBef>
              <a:spcAft>
                <a:spcPts val="0"/>
              </a:spcAft>
              <a:buSzPct val="100000"/>
              <a:buChar char="●"/>
            </a:pPr>
            <a:r>
              <a:rPr lang="ja"/>
              <a:t>一方で、全ての工程を自分一人で行える事が絶対に必要という事もありません。苦手な工程、得意な工程などを働く前に知っておき、対処できるものは対処方法を、努力でどうにもならない領域は避けるなど、より良い就活に活かすことが最終的な目的です。</a:t>
            </a:r>
            <a:endParaRPr/>
          </a:p>
          <a:p>
            <a:pPr indent="-334327" lvl="0" marL="457200" rtl="0" algn="l">
              <a:lnSpc>
                <a:spcPct val="115000"/>
              </a:lnSpc>
              <a:spcBef>
                <a:spcPts val="0"/>
              </a:spcBef>
              <a:spcAft>
                <a:spcPts val="0"/>
              </a:spcAft>
              <a:buSzPct val="100000"/>
              <a:buChar char="●"/>
            </a:pPr>
            <a:r>
              <a:rPr lang="ja"/>
              <a:t>そのため、「この部分は厳しい」などと感じたら素直にご報告頂き、都度進め方を調整していきましょう。</a:t>
            </a:r>
            <a:endParaRPr/>
          </a:p>
          <a:p>
            <a:pPr indent="0" lvl="0" marL="0" rtl="0" algn="l">
              <a:lnSpc>
                <a:spcPct val="115000"/>
              </a:lnSpc>
              <a:spcBef>
                <a:spcPts val="1200"/>
              </a:spcBef>
              <a:spcAft>
                <a:spcPts val="0"/>
              </a:spcAft>
              <a:buSzPct val="100000"/>
              <a:buNone/>
            </a:pPr>
            <a:r>
              <a:t/>
            </a:r>
            <a:endParaRPr/>
          </a:p>
          <a:p>
            <a:pPr indent="0" lvl="0" marL="0" rtl="0" algn="l">
              <a:lnSpc>
                <a:spcPct val="115000"/>
              </a:lnSpc>
              <a:spcBef>
                <a:spcPts val="1200"/>
              </a:spcBef>
              <a:spcAft>
                <a:spcPts val="1200"/>
              </a:spcAft>
              <a:buSzPct val="1000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idx="1" type="body"/>
          </p:nvPr>
        </p:nvSpPr>
        <p:spPr>
          <a:xfrm>
            <a:off x="311700" y="1254100"/>
            <a:ext cx="8520600" cy="5332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ja"/>
              <a:t>⑥デモ版レビュー</a:t>
            </a:r>
            <a:endParaRPr b="1"/>
          </a:p>
          <a:p>
            <a:pPr indent="0" lvl="0" marL="457200" rtl="0" algn="l">
              <a:lnSpc>
                <a:spcPct val="115000"/>
              </a:lnSpc>
              <a:spcBef>
                <a:spcPts val="1200"/>
              </a:spcBef>
              <a:spcAft>
                <a:spcPts val="0"/>
              </a:spcAft>
              <a:buSzPts val="1800"/>
              <a:buNone/>
            </a:pPr>
            <a:r>
              <a:rPr lang="ja"/>
              <a:t>週1レビュー</a:t>
            </a:r>
            <a:endParaRPr/>
          </a:p>
          <a:p>
            <a:pPr indent="0" lvl="0" marL="0" rtl="0" algn="l">
              <a:lnSpc>
                <a:spcPct val="115000"/>
              </a:lnSpc>
              <a:spcBef>
                <a:spcPts val="1200"/>
              </a:spcBef>
              <a:spcAft>
                <a:spcPts val="0"/>
              </a:spcAft>
              <a:buSzPts val="1800"/>
              <a:buNone/>
            </a:pPr>
            <a:r>
              <a:rPr b="1" lang="ja"/>
              <a:t>⑦資料作成（★はあると尚よい。余裕がある人向け）</a:t>
            </a:r>
            <a:endParaRPr b="1"/>
          </a:p>
          <a:p>
            <a:pPr indent="0" lvl="0" marL="457200" rtl="0" algn="l">
              <a:lnSpc>
                <a:spcPct val="115000"/>
              </a:lnSpc>
              <a:spcBef>
                <a:spcPts val="1200"/>
              </a:spcBef>
              <a:spcAft>
                <a:spcPts val="0"/>
              </a:spcAft>
              <a:buSzPts val="1800"/>
              <a:buNone/>
            </a:pPr>
            <a:r>
              <a:rPr lang="ja"/>
              <a:t>・使用環境（プログラム言語、フレームワーク、ミドルウェア、OS）</a:t>
            </a:r>
            <a:endParaRPr/>
          </a:p>
          <a:p>
            <a:pPr indent="0" lvl="0" marL="457200" rtl="0" algn="l">
              <a:lnSpc>
                <a:spcPct val="115000"/>
              </a:lnSpc>
              <a:spcBef>
                <a:spcPts val="1200"/>
              </a:spcBef>
              <a:spcAft>
                <a:spcPts val="0"/>
              </a:spcAft>
              <a:buSzPts val="1800"/>
              <a:buNone/>
            </a:pPr>
            <a:r>
              <a:rPr lang="ja"/>
              <a:t>・操作マニュアル★</a:t>
            </a:r>
            <a:endParaRPr/>
          </a:p>
          <a:p>
            <a:pPr indent="0" lvl="0" marL="457200" rtl="0" algn="l">
              <a:lnSpc>
                <a:spcPct val="115000"/>
              </a:lnSpc>
              <a:spcBef>
                <a:spcPts val="1200"/>
              </a:spcBef>
              <a:spcAft>
                <a:spcPts val="0"/>
              </a:spcAft>
              <a:buSzPts val="1800"/>
              <a:buNone/>
            </a:pPr>
            <a:r>
              <a:rPr lang="ja"/>
              <a:t>・システム構成図★（システム間を連携して構築している場合など）</a:t>
            </a:r>
            <a:endParaRPr/>
          </a:p>
          <a:p>
            <a:pPr indent="0" lvl="0" marL="0" rtl="0" algn="l">
              <a:lnSpc>
                <a:spcPct val="115000"/>
              </a:lnSpc>
              <a:spcBef>
                <a:spcPts val="1200"/>
              </a:spcBef>
              <a:spcAft>
                <a:spcPts val="0"/>
              </a:spcAft>
              <a:buSzPts val="1800"/>
              <a:buNone/>
            </a:pPr>
            <a:r>
              <a:rPr b="1" lang="ja"/>
              <a:t>⑧完成版レビュー</a:t>
            </a:r>
            <a:endParaRPr b="1"/>
          </a:p>
          <a:p>
            <a:pPr indent="0" lvl="0" marL="457200" rtl="0" algn="l">
              <a:lnSpc>
                <a:spcPct val="115000"/>
              </a:lnSpc>
              <a:spcBef>
                <a:spcPts val="1200"/>
              </a:spcBef>
              <a:spcAft>
                <a:spcPts val="1200"/>
              </a:spcAft>
              <a:buSzPts val="1800"/>
              <a:buNone/>
            </a:pPr>
            <a:r>
              <a:rPr lang="ja"/>
              <a:t>阿武に最終レビュー</a:t>
            </a:r>
            <a:endParaRPr/>
          </a:p>
        </p:txBody>
      </p:sp>
      <p:sp>
        <p:nvSpPr>
          <p:cNvPr id="61" name="Google Shape;61;p2"/>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ja"/>
              <a:t>これから行って頂くこと</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3"/>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ja"/>
              <a:t>会議体</a:t>
            </a:r>
            <a:endParaRPr/>
          </a:p>
        </p:txBody>
      </p:sp>
      <p:graphicFrame>
        <p:nvGraphicFramePr>
          <p:cNvPr id="67" name="Google Shape;67;p3"/>
          <p:cNvGraphicFramePr/>
          <p:nvPr/>
        </p:nvGraphicFramePr>
        <p:xfrm>
          <a:off x="489275" y="1522725"/>
          <a:ext cx="3000000" cy="3000000"/>
        </p:xfrm>
        <a:graphic>
          <a:graphicData uri="http://schemas.openxmlformats.org/drawingml/2006/table">
            <a:tbl>
              <a:tblPr>
                <a:noFill/>
                <a:tableStyleId>{4B63C7CC-AB32-43FE-9D03-C1C6DD8F8136}</a:tableStyleId>
              </a:tblPr>
              <a:tblGrid>
                <a:gridCol w="792100"/>
                <a:gridCol w="2382375"/>
                <a:gridCol w="1974000"/>
                <a:gridCol w="3033950"/>
              </a:tblGrid>
              <a:tr h="396200">
                <a:tc>
                  <a:txBody>
                    <a:bodyPr/>
                    <a:lstStyle/>
                    <a:p>
                      <a:pPr indent="0" lvl="0" marL="0" marR="0" rtl="0" algn="l">
                        <a:lnSpc>
                          <a:spcPct val="100000"/>
                        </a:lnSpc>
                        <a:spcBef>
                          <a:spcPts val="0"/>
                        </a:spcBef>
                        <a:spcAft>
                          <a:spcPts val="0"/>
                        </a:spcAft>
                        <a:buClr>
                          <a:srgbClr val="000000"/>
                        </a:buClr>
                        <a:buSzPts val="1400"/>
                        <a:buFont typeface="Arial"/>
                        <a:buNone/>
                      </a:pPr>
                      <a:r>
                        <a:rPr lang="ja" sz="1400" u="none" cap="none" strike="noStrike"/>
                        <a:t>No</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ja" sz="1400" u="none" cap="none" strike="noStrike"/>
                        <a:t>名称</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ja" sz="1400" u="none" cap="none" strike="noStrike"/>
                        <a:t>頻度</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ja" sz="1400" u="none" cap="none" strike="noStrike"/>
                        <a:t>目的</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ja" sz="14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ja" sz="1400" u="none" cap="none" strike="noStrike"/>
                        <a:t>キックオフミーティング</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ja" sz="1400" u="none" cap="none" strike="noStrike"/>
                        <a:t>この会議</a:t>
                      </a:r>
                      <a:endParaRPr sz="1400" u="none" cap="none" strike="noStrike"/>
                    </a:p>
                  </a:txBody>
                  <a:tcPr marT="91425" marB="91425" marR="91425" marL="91425"/>
                </a:tc>
                <a:tc>
                  <a:txBody>
                    <a:bodyPr/>
                    <a:lstStyle/>
                    <a:p>
                      <a:pPr indent="-317500" lvl="0" marL="457200" marR="0" rtl="0" algn="l">
                        <a:lnSpc>
                          <a:spcPct val="100000"/>
                        </a:lnSpc>
                        <a:spcBef>
                          <a:spcPts val="0"/>
                        </a:spcBef>
                        <a:spcAft>
                          <a:spcPts val="0"/>
                        </a:spcAft>
                        <a:buClr>
                          <a:srgbClr val="000000"/>
                        </a:buClr>
                        <a:buSzPts val="1400"/>
                        <a:buFont typeface="Arial"/>
                        <a:buChar char="●"/>
                      </a:pPr>
                      <a:r>
                        <a:rPr lang="ja" sz="1400" u="none" cap="none" strike="noStrike"/>
                        <a:t>プロジェクトの進め方の確認</a:t>
                      </a:r>
                      <a:endParaRPr sz="1400" u="none" cap="none" strike="noStrike"/>
                    </a:p>
                    <a:p>
                      <a:pPr indent="-317500" lvl="0" marL="457200" marR="0" rtl="0" algn="l">
                        <a:lnSpc>
                          <a:spcPct val="100000"/>
                        </a:lnSpc>
                        <a:spcBef>
                          <a:spcPts val="0"/>
                        </a:spcBef>
                        <a:spcAft>
                          <a:spcPts val="0"/>
                        </a:spcAft>
                        <a:buClr>
                          <a:srgbClr val="000000"/>
                        </a:buClr>
                        <a:buSzPts val="1400"/>
                        <a:buFont typeface="Arial"/>
                        <a:buChar char="●"/>
                      </a:pPr>
                      <a:r>
                        <a:rPr lang="ja" sz="1400" u="none" cap="none" strike="noStrike"/>
                        <a:t>役割の確認</a:t>
                      </a:r>
                      <a:endParaRPr sz="1400" u="none" cap="none" strike="noStrike"/>
                    </a:p>
                    <a:p>
                      <a:pPr indent="-317500" lvl="0" marL="457200" marR="0" rtl="0" algn="l">
                        <a:lnSpc>
                          <a:spcPct val="100000"/>
                        </a:lnSpc>
                        <a:spcBef>
                          <a:spcPts val="0"/>
                        </a:spcBef>
                        <a:spcAft>
                          <a:spcPts val="0"/>
                        </a:spcAft>
                        <a:buClr>
                          <a:srgbClr val="000000"/>
                        </a:buClr>
                        <a:buSzPts val="1400"/>
                        <a:buFont typeface="Arial"/>
                        <a:buChar char="●"/>
                      </a:pPr>
                      <a:r>
                        <a:rPr lang="ja" sz="1400" u="none" cap="none" strike="noStrike"/>
                        <a:t>ツールの説明</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ja" sz="1400" u="none" cap="none" strike="noStrike"/>
                        <a:t>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ja" sz="1400" u="none" cap="none" strike="noStrike"/>
                        <a:t>定例ミーティング</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ja" sz="1400" u="none" cap="none" strike="noStrike"/>
                        <a:t>毎週火曜日</a:t>
                      </a:r>
                      <a:endParaRPr sz="1400" u="none" cap="none" strike="noStrike"/>
                    </a:p>
                  </a:txBody>
                  <a:tcPr marT="91425" marB="91425" marR="91425" marL="91425"/>
                </a:tc>
                <a:tc>
                  <a:txBody>
                    <a:bodyPr/>
                    <a:lstStyle/>
                    <a:p>
                      <a:pPr indent="-317500" lvl="0" marL="457200" marR="0" rtl="0" algn="l">
                        <a:lnSpc>
                          <a:spcPct val="100000"/>
                        </a:lnSpc>
                        <a:spcBef>
                          <a:spcPts val="0"/>
                        </a:spcBef>
                        <a:spcAft>
                          <a:spcPts val="0"/>
                        </a:spcAft>
                        <a:buClr>
                          <a:srgbClr val="000000"/>
                        </a:buClr>
                        <a:buSzPts val="1400"/>
                        <a:buFont typeface="Arial"/>
                        <a:buChar char="●"/>
                      </a:pPr>
                      <a:r>
                        <a:rPr lang="ja" sz="1400" u="none" cap="none" strike="noStrike"/>
                        <a:t>進捗の確認</a:t>
                      </a:r>
                      <a:endParaRPr sz="1400" u="none" cap="none" strike="noStrike"/>
                    </a:p>
                    <a:p>
                      <a:pPr indent="-317500" lvl="0" marL="457200" marR="0" rtl="0" algn="l">
                        <a:lnSpc>
                          <a:spcPct val="100000"/>
                        </a:lnSpc>
                        <a:spcBef>
                          <a:spcPts val="0"/>
                        </a:spcBef>
                        <a:spcAft>
                          <a:spcPts val="0"/>
                        </a:spcAft>
                        <a:buClr>
                          <a:srgbClr val="000000"/>
                        </a:buClr>
                        <a:buSzPts val="1400"/>
                        <a:buFont typeface="Arial"/>
                        <a:buChar char="●"/>
                      </a:pPr>
                      <a:r>
                        <a:rPr lang="ja" sz="1400" u="none" cap="none" strike="noStrike"/>
                        <a:t>課題の共有</a:t>
                      </a:r>
                      <a:endParaRPr sz="1400" u="none" cap="none" strike="noStrike"/>
                    </a:p>
                    <a:p>
                      <a:pPr indent="-317500" lvl="0" marL="457200" marR="0" rtl="0" algn="l">
                        <a:lnSpc>
                          <a:spcPct val="100000"/>
                        </a:lnSpc>
                        <a:spcBef>
                          <a:spcPts val="0"/>
                        </a:spcBef>
                        <a:spcAft>
                          <a:spcPts val="0"/>
                        </a:spcAft>
                        <a:buClr>
                          <a:srgbClr val="000000"/>
                        </a:buClr>
                        <a:buSzPts val="1400"/>
                        <a:buFont typeface="Arial"/>
                        <a:buChar char="●"/>
                      </a:pPr>
                      <a:r>
                        <a:rPr lang="ja" sz="1400" u="none" cap="none" strike="noStrike"/>
                        <a:t>デモ版レビュー</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ja" sz="1400" u="none" cap="none" strike="noStrike"/>
                        <a:t>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ja" sz="1400" u="none" cap="none" strike="noStrike"/>
                        <a:t>最終報告会</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ja" sz="1400" u="none" cap="none" strike="noStrike"/>
                        <a:t>1回</a:t>
                      </a:r>
                      <a:endParaRPr sz="1400" u="none" cap="none" strike="noStrike"/>
                    </a:p>
                  </a:txBody>
                  <a:tcPr marT="91425" marB="91425" marR="91425" marL="91425"/>
                </a:tc>
                <a:tc>
                  <a:txBody>
                    <a:bodyPr/>
                    <a:lstStyle/>
                    <a:p>
                      <a:pPr indent="-317500" lvl="0" marL="457200" marR="0" rtl="0" algn="l">
                        <a:lnSpc>
                          <a:spcPct val="100000"/>
                        </a:lnSpc>
                        <a:spcBef>
                          <a:spcPts val="0"/>
                        </a:spcBef>
                        <a:spcAft>
                          <a:spcPts val="0"/>
                        </a:spcAft>
                        <a:buClr>
                          <a:srgbClr val="000000"/>
                        </a:buClr>
                        <a:buSzPts val="1400"/>
                        <a:buFont typeface="Arial"/>
                        <a:buChar char="●"/>
                      </a:pPr>
                      <a:r>
                        <a:rPr lang="ja" sz="1400" u="none" cap="none" strike="noStrike"/>
                        <a:t>完成版をレビューする</a:t>
                      </a:r>
                      <a:endParaRPr sz="1400" u="none" cap="none" strike="noStrike"/>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4"/>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ja"/>
              <a:t>やること／やらないこと</a:t>
            </a:r>
            <a:endParaRPr/>
          </a:p>
        </p:txBody>
      </p:sp>
      <p:sp>
        <p:nvSpPr>
          <p:cNvPr id="73" name="Google Shape;73;p4"/>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b="1" lang="ja"/>
              <a:t>クリエイティブスタッフ（阿武）</a:t>
            </a:r>
            <a:endParaRPr b="1"/>
          </a:p>
          <a:p>
            <a:pPr indent="-317500" lvl="1" marL="914400" rtl="0" algn="l">
              <a:lnSpc>
                <a:spcPct val="115000"/>
              </a:lnSpc>
              <a:spcBef>
                <a:spcPts val="0"/>
              </a:spcBef>
              <a:spcAft>
                <a:spcPts val="0"/>
              </a:spcAft>
              <a:buSzPts val="1400"/>
              <a:buChar char="○"/>
            </a:pPr>
            <a:r>
              <a:rPr lang="ja">
                <a:highlight>
                  <a:srgbClr val="00FF00"/>
                </a:highlight>
              </a:rPr>
              <a:t>やること</a:t>
            </a:r>
            <a:endParaRPr>
              <a:highlight>
                <a:srgbClr val="00FF00"/>
              </a:highlight>
            </a:endParaRPr>
          </a:p>
          <a:p>
            <a:pPr indent="-317500" lvl="2" marL="1371600" rtl="0" algn="l">
              <a:lnSpc>
                <a:spcPct val="115000"/>
              </a:lnSpc>
              <a:spcBef>
                <a:spcPts val="0"/>
              </a:spcBef>
              <a:spcAft>
                <a:spcPts val="0"/>
              </a:spcAft>
              <a:buSzPts val="1400"/>
              <a:buChar char="■"/>
            </a:pPr>
            <a:r>
              <a:rPr lang="ja"/>
              <a:t>（週1）要件の質問に答える</a:t>
            </a:r>
            <a:endParaRPr>
              <a:highlight>
                <a:schemeClr val="accent6"/>
              </a:highlight>
            </a:endParaRPr>
          </a:p>
          <a:p>
            <a:pPr indent="-317500" lvl="2" marL="1371600" rtl="0" algn="l">
              <a:lnSpc>
                <a:spcPct val="115000"/>
              </a:lnSpc>
              <a:spcBef>
                <a:spcPts val="0"/>
              </a:spcBef>
              <a:spcAft>
                <a:spcPts val="0"/>
              </a:spcAft>
              <a:buSzPts val="1400"/>
              <a:buChar char="■"/>
            </a:pPr>
            <a:r>
              <a:rPr lang="ja">
                <a:highlight>
                  <a:schemeClr val="accent6"/>
                </a:highlight>
              </a:rPr>
              <a:t>（毎日）</a:t>
            </a:r>
            <a:r>
              <a:rPr lang="ja"/>
              <a:t>技術サポート（設計・コーディング・テスト等で行き詰ったときにSlackで質問を受けてアドバイスする※すぐ返信出来ない場合があります）</a:t>
            </a:r>
            <a:endParaRPr/>
          </a:p>
          <a:p>
            <a:pPr indent="-317500" lvl="2" marL="1371600" rtl="0" algn="l">
              <a:lnSpc>
                <a:spcPct val="115000"/>
              </a:lnSpc>
              <a:spcBef>
                <a:spcPts val="0"/>
              </a:spcBef>
              <a:spcAft>
                <a:spcPts val="0"/>
              </a:spcAft>
              <a:buSzPts val="1400"/>
              <a:buChar char="■"/>
            </a:pPr>
            <a:r>
              <a:rPr lang="ja">
                <a:highlight>
                  <a:schemeClr val="accent6"/>
                </a:highlight>
              </a:rPr>
              <a:t>（週1）</a:t>
            </a:r>
            <a:r>
              <a:rPr lang="ja"/>
              <a:t>定例MTGの開催</a:t>
            </a:r>
            <a:endParaRPr/>
          </a:p>
          <a:p>
            <a:pPr indent="-317500" lvl="2" marL="1371600" rtl="0" algn="l">
              <a:lnSpc>
                <a:spcPct val="115000"/>
              </a:lnSpc>
              <a:spcBef>
                <a:spcPts val="0"/>
              </a:spcBef>
              <a:spcAft>
                <a:spcPts val="0"/>
              </a:spcAft>
              <a:buSzPts val="1400"/>
              <a:buChar char="■"/>
            </a:pPr>
            <a:r>
              <a:rPr lang="ja">
                <a:highlight>
                  <a:schemeClr val="accent6"/>
                </a:highlight>
              </a:rPr>
              <a:t>（週1）</a:t>
            </a:r>
            <a:r>
              <a:rPr lang="ja"/>
              <a:t>進捗管理（遅れが無いか確認し優先順位を指示する／課題を確認する）</a:t>
            </a:r>
            <a:endParaRPr/>
          </a:p>
          <a:p>
            <a:pPr indent="-317500" lvl="2" marL="1371600" rtl="0" algn="l">
              <a:lnSpc>
                <a:spcPct val="115000"/>
              </a:lnSpc>
              <a:spcBef>
                <a:spcPts val="0"/>
              </a:spcBef>
              <a:spcAft>
                <a:spcPts val="0"/>
              </a:spcAft>
              <a:buSzPts val="1400"/>
              <a:buChar char="■"/>
            </a:pPr>
            <a:r>
              <a:rPr lang="ja">
                <a:highlight>
                  <a:schemeClr val="accent6"/>
                </a:highlight>
              </a:rPr>
              <a:t>（週1）</a:t>
            </a:r>
            <a:r>
              <a:rPr lang="ja"/>
              <a:t>デモ版のレビュー</a:t>
            </a:r>
            <a:endParaRPr/>
          </a:p>
          <a:p>
            <a:pPr indent="0" lvl="0" marL="0" rtl="0" algn="l">
              <a:lnSpc>
                <a:spcPct val="115000"/>
              </a:lnSpc>
              <a:spcBef>
                <a:spcPts val="1200"/>
              </a:spcBef>
              <a:spcAft>
                <a:spcPts val="0"/>
              </a:spcAft>
              <a:buSzPts val="1800"/>
              <a:buNone/>
            </a:pPr>
            <a:r>
              <a:t/>
            </a:r>
            <a:endParaRPr/>
          </a:p>
          <a:p>
            <a:pPr indent="-317500" lvl="1" marL="914400" rtl="0" algn="l">
              <a:lnSpc>
                <a:spcPct val="115000"/>
              </a:lnSpc>
              <a:spcBef>
                <a:spcPts val="1200"/>
              </a:spcBef>
              <a:spcAft>
                <a:spcPts val="0"/>
              </a:spcAft>
              <a:buSzPts val="1400"/>
              <a:buChar char="○"/>
            </a:pPr>
            <a:r>
              <a:rPr lang="ja">
                <a:highlight>
                  <a:srgbClr val="F4CCCC"/>
                </a:highlight>
              </a:rPr>
              <a:t>やらないこと</a:t>
            </a:r>
            <a:endParaRPr>
              <a:highlight>
                <a:srgbClr val="F4CCCC"/>
              </a:highlight>
            </a:endParaRPr>
          </a:p>
          <a:p>
            <a:pPr indent="-317500" lvl="2" marL="1371600" rtl="0" algn="l">
              <a:lnSpc>
                <a:spcPct val="115000"/>
              </a:lnSpc>
              <a:spcBef>
                <a:spcPts val="0"/>
              </a:spcBef>
              <a:spcAft>
                <a:spcPts val="0"/>
              </a:spcAft>
              <a:buSzPts val="1400"/>
              <a:buChar char="■"/>
            </a:pPr>
            <a:r>
              <a:rPr lang="ja"/>
              <a:t>勤怠管理（拠点スタッフに報告してください）</a:t>
            </a:r>
            <a:endParaRPr/>
          </a:p>
          <a:p>
            <a:pPr indent="-317500" lvl="2" marL="1371600" rtl="0" algn="l">
              <a:lnSpc>
                <a:spcPct val="115000"/>
              </a:lnSpc>
              <a:spcBef>
                <a:spcPts val="0"/>
              </a:spcBef>
              <a:spcAft>
                <a:spcPts val="0"/>
              </a:spcAft>
              <a:buSzPts val="1400"/>
              <a:buChar char="■"/>
            </a:pPr>
            <a:r>
              <a:rPr lang="ja"/>
              <a:t>日々の進捗管理（拠点上司に報告してください）</a:t>
            </a:r>
            <a:endParaRPr/>
          </a:p>
          <a:p>
            <a:pPr indent="-317500" lvl="2" marL="1371600" rtl="0" algn="l">
              <a:lnSpc>
                <a:spcPct val="115000"/>
              </a:lnSpc>
              <a:spcBef>
                <a:spcPts val="0"/>
              </a:spcBef>
              <a:spcAft>
                <a:spcPts val="0"/>
              </a:spcAft>
              <a:buSzPts val="1400"/>
              <a:buChar char="■"/>
            </a:pPr>
            <a:r>
              <a:rPr lang="ja"/>
              <a:t>設計／コーディング／テストや動作チェックの実施</a:t>
            </a:r>
            <a:endParaRPr/>
          </a:p>
          <a:p>
            <a:pPr indent="-317500" lvl="3" marL="1828800" rtl="0" algn="l">
              <a:lnSpc>
                <a:spcPct val="115000"/>
              </a:lnSpc>
              <a:spcBef>
                <a:spcPts val="0"/>
              </a:spcBef>
              <a:spcAft>
                <a:spcPts val="0"/>
              </a:spcAft>
              <a:buSzPts val="1400"/>
              <a:buChar char="●"/>
            </a:pPr>
            <a:r>
              <a:rPr lang="ja"/>
              <a:t>コードを直接修正したり、設計の細かい項目の過不足の指摘、実際の画面での動作テストは行いません。観点やどうアプローチすると良い、といったアドバイス。</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5"/>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ja"/>
              <a:t>Git／Github</a:t>
            </a:r>
            <a:endParaRPr/>
          </a:p>
        </p:txBody>
      </p:sp>
      <p:sp>
        <p:nvSpPr>
          <p:cNvPr id="79" name="Google Shape;79;p5"/>
          <p:cNvSpPr txBox="1"/>
          <p:nvPr>
            <p:ph idx="1" type="body"/>
          </p:nvPr>
        </p:nvSpPr>
        <p:spPr>
          <a:xfrm>
            <a:off x="311700" y="1231824"/>
            <a:ext cx="8520600" cy="5275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ja"/>
              <a:t>クリエイティブスタッフとのコードの共有はGithubで行います</a:t>
            </a:r>
            <a:endParaRPr/>
          </a:p>
          <a:p>
            <a:pPr indent="0" lvl="0" marL="0" rtl="0" algn="l">
              <a:lnSpc>
                <a:spcPct val="115000"/>
              </a:lnSpc>
              <a:spcBef>
                <a:spcPts val="1200"/>
              </a:spcBef>
              <a:spcAft>
                <a:spcPts val="0"/>
              </a:spcAft>
              <a:buSzPts val="1800"/>
              <a:buNone/>
            </a:pPr>
            <a:r>
              <a:rPr lang="ja">
                <a:highlight>
                  <a:schemeClr val="accent6"/>
                </a:highlight>
              </a:rPr>
              <a:t>＜Git＞</a:t>
            </a:r>
            <a:endParaRPr>
              <a:highlight>
                <a:schemeClr val="accent6"/>
              </a:highlight>
            </a:endParaRPr>
          </a:p>
          <a:p>
            <a:pPr indent="0" lvl="0" marL="0" rtl="0" algn="l">
              <a:lnSpc>
                <a:spcPct val="115000"/>
              </a:lnSpc>
              <a:spcBef>
                <a:spcPts val="1200"/>
              </a:spcBef>
              <a:spcAft>
                <a:spcPts val="0"/>
              </a:spcAft>
              <a:buSzPts val="1800"/>
              <a:buNone/>
            </a:pPr>
            <a:r>
              <a:rPr lang="ja" u="sng">
                <a:solidFill>
                  <a:schemeClr val="hlink"/>
                </a:solidFill>
                <a:hlinkClick r:id="rId3"/>
              </a:rPr>
              <a:t>こちら</a:t>
            </a:r>
            <a:r>
              <a:rPr lang="ja"/>
              <a:t>を参考にGitをインストールしてください。</a:t>
            </a:r>
            <a:endParaRPr/>
          </a:p>
          <a:p>
            <a:pPr indent="0" lvl="0" marL="0" rtl="0" algn="l">
              <a:lnSpc>
                <a:spcPct val="115000"/>
              </a:lnSpc>
              <a:spcBef>
                <a:spcPts val="1200"/>
              </a:spcBef>
              <a:spcAft>
                <a:spcPts val="0"/>
              </a:spcAft>
              <a:buSzPts val="1800"/>
              <a:buNone/>
            </a:pPr>
            <a:r>
              <a:rPr lang="ja">
                <a:highlight>
                  <a:schemeClr val="accent6"/>
                </a:highlight>
              </a:rPr>
              <a:t>＜Github＞</a:t>
            </a:r>
            <a:endParaRPr>
              <a:highlight>
                <a:schemeClr val="accent6"/>
              </a:highlight>
            </a:endParaRPr>
          </a:p>
          <a:p>
            <a:pPr indent="-342900" lvl="0" marL="457200" rtl="0" algn="l">
              <a:lnSpc>
                <a:spcPct val="115000"/>
              </a:lnSpc>
              <a:spcBef>
                <a:spcPts val="1200"/>
              </a:spcBef>
              <a:spcAft>
                <a:spcPts val="0"/>
              </a:spcAft>
              <a:buSzPts val="1800"/>
              <a:buAutoNum type="arabicPeriod"/>
            </a:pPr>
            <a:r>
              <a:rPr lang="ja" u="sng">
                <a:solidFill>
                  <a:schemeClr val="hlink"/>
                </a:solidFill>
                <a:hlinkClick r:id="rId4"/>
              </a:rPr>
              <a:t>Github</a:t>
            </a:r>
            <a:r>
              <a:rPr lang="ja"/>
              <a:t>にアクセス</a:t>
            </a:r>
            <a:endParaRPr/>
          </a:p>
          <a:p>
            <a:pPr indent="-342900" lvl="0" marL="457200" rtl="0" algn="l">
              <a:lnSpc>
                <a:spcPct val="115000"/>
              </a:lnSpc>
              <a:spcBef>
                <a:spcPts val="0"/>
              </a:spcBef>
              <a:spcAft>
                <a:spcPts val="0"/>
              </a:spcAft>
              <a:buSzPts val="1800"/>
              <a:buAutoNum type="arabicPeriod"/>
            </a:pPr>
            <a:r>
              <a:rPr lang="ja"/>
              <a:t>サインアップ⇒メールアドレスを登録する</a:t>
            </a:r>
            <a:endParaRPr/>
          </a:p>
          <a:p>
            <a:pPr indent="-342900" lvl="0" marL="457200" rtl="0" algn="l">
              <a:lnSpc>
                <a:spcPct val="115000"/>
              </a:lnSpc>
              <a:spcBef>
                <a:spcPts val="0"/>
              </a:spcBef>
              <a:spcAft>
                <a:spcPts val="0"/>
              </a:spcAft>
              <a:buSzPts val="1800"/>
              <a:buAutoNum type="arabicPeriod"/>
            </a:pPr>
            <a:r>
              <a:rPr lang="ja"/>
              <a:t>＋マークをクリックしてリポジトリを作成（New repository※右図）</a:t>
            </a:r>
            <a:endParaRPr/>
          </a:p>
          <a:p>
            <a:pPr indent="-317500" lvl="1" marL="914400" rtl="0" algn="l">
              <a:lnSpc>
                <a:spcPct val="115000"/>
              </a:lnSpc>
              <a:spcBef>
                <a:spcPts val="0"/>
              </a:spcBef>
              <a:spcAft>
                <a:spcPts val="0"/>
              </a:spcAft>
              <a:buSzPts val="1400"/>
              <a:buChar char="○"/>
            </a:pPr>
            <a:r>
              <a:rPr lang="ja"/>
              <a:t>リポジトリ名を任意に設定、アクセス権はprivateを選択して「Create repository」</a:t>
            </a:r>
            <a:endParaRPr/>
          </a:p>
          <a:p>
            <a:pPr indent="-342900" lvl="0" marL="457200" rtl="0" algn="l">
              <a:lnSpc>
                <a:spcPct val="115000"/>
              </a:lnSpc>
              <a:spcBef>
                <a:spcPts val="0"/>
              </a:spcBef>
              <a:spcAft>
                <a:spcPts val="0"/>
              </a:spcAft>
              <a:buSzPts val="1800"/>
              <a:buAutoNum type="arabicPeriod"/>
            </a:pPr>
            <a:r>
              <a:rPr lang="ja"/>
              <a:t>コラボレーターの追加</a:t>
            </a:r>
            <a:endParaRPr/>
          </a:p>
          <a:p>
            <a:pPr indent="-317500" lvl="1" marL="914400" rtl="0" algn="l">
              <a:lnSpc>
                <a:spcPct val="115000"/>
              </a:lnSpc>
              <a:spcBef>
                <a:spcPts val="0"/>
              </a:spcBef>
              <a:spcAft>
                <a:spcPts val="0"/>
              </a:spcAft>
              <a:buSzPts val="1400"/>
              <a:buChar char="○"/>
            </a:pPr>
            <a:r>
              <a:rPr lang="ja"/>
              <a:t>Settings＞Manage accessで「Invite a collaborator」で阿武のユーザー名を入力して招待してください</a:t>
            </a:r>
            <a:endParaRPr/>
          </a:p>
          <a:p>
            <a:pPr indent="-317500" lvl="2" marL="1371600" rtl="0" algn="l">
              <a:lnSpc>
                <a:spcPct val="115000"/>
              </a:lnSpc>
              <a:spcBef>
                <a:spcPts val="0"/>
              </a:spcBef>
              <a:spcAft>
                <a:spcPts val="0"/>
              </a:spcAft>
              <a:buSzPts val="1400"/>
              <a:buAutoNum type="romanLcPeriod"/>
            </a:pPr>
            <a:r>
              <a:rPr lang="ja"/>
              <a:t>★阿武：Kaien-abu</a:t>
            </a:r>
            <a:endParaRPr/>
          </a:p>
        </p:txBody>
      </p:sp>
      <p:pic>
        <p:nvPicPr>
          <p:cNvPr id="80" name="Google Shape;80;p5"/>
          <p:cNvPicPr preferRelativeResize="0"/>
          <p:nvPr/>
        </p:nvPicPr>
        <p:blipFill rotWithShape="1">
          <a:blip r:embed="rId5">
            <a:alphaModFix/>
          </a:blip>
          <a:srcRect b="0" l="0" r="0" t="0"/>
          <a:stretch/>
        </p:blipFill>
        <p:spPr>
          <a:xfrm>
            <a:off x="6281121" y="1846525"/>
            <a:ext cx="2102154" cy="1653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6"/>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ja"/>
              <a:t>Git／Github</a:t>
            </a:r>
            <a:endParaRPr/>
          </a:p>
        </p:txBody>
      </p:sp>
      <p:sp>
        <p:nvSpPr>
          <p:cNvPr id="86" name="Google Shape;86;p6"/>
          <p:cNvSpPr txBox="1"/>
          <p:nvPr>
            <p:ph idx="1" type="body"/>
          </p:nvPr>
        </p:nvSpPr>
        <p:spPr>
          <a:xfrm>
            <a:off x="311700" y="1536624"/>
            <a:ext cx="8520600" cy="50727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AutoNum type="arabicPeriod" startAt="5"/>
            </a:pPr>
            <a:r>
              <a:rPr lang="ja"/>
              <a:t>コマンドプロンプトでGit管理したいフォルダに移動し下記を実行</a:t>
            </a:r>
            <a:endParaRPr/>
          </a:p>
          <a:p>
            <a:pPr indent="-317500" lvl="1" marL="914400" rtl="0" algn="l">
              <a:lnSpc>
                <a:spcPct val="115000"/>
              </a:lnSpc>
              <a:spcBef>
                <a:spcPts val="0"/>
              </a:spcBef>
              <a:spcAft>
                <a:spcPts val="0"/>
              </a:spcAft>
              <a:buSzPts val="1400"/>
              <a:buChar char="○"/>
            </a:pPr>
            <a:r>
              <a:rPr lang="ja"/>
              <a:t>git init</a:t>
            </a:r>
            <a:endParaRPr/>
          </a:p>
          <a:p>
            <a:pPr indent="-317500" lvl="1" marL="914400" rtl="0" algn="l">
              <a:lnSpc>
                <a:spcPct val="115000"/>
              </a:lnSpc>
              <a:spcBef>
                <a:spcPts val="0"/>
              </a:spcBef>
              <a:spcAft>
                <a:spcPts val="0"/>
              </a:spcAft>
              <a:buSzPts val="1400"/>
              <a:buChar char="○"/>
            </a:pPr>
            <a:r>
              <a:rPr lang="ja"/>
              <a:t>git remote add origin </a:t>
            </a:r>
            <a:r>
              <a:rPr lang="ja" u="sng">
                <a:solidFill>
                  <a:schemeClr val="accent5"/>
                </a:solidFill>
                <a:hlinkClick r:id="rId3">
                  <a:extLst>
                    <a:ext uri="{A12FA001-AC4F-418D-AE19-62706E023703}">
                      <ahyp:hlinkClr val="tx"/>
                    </a:ext>
                  </a:extLst>
                </a:hlinkClick>
              </a:rPr>
              <a:t>https://github.com/XXXXX/XXXXX.git</a:t>
            </a:r>
            <a:r>
              <a:rPr lang="ja"/>
              <a:t>　※URLは↓</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342900" lvl="0" marL="457200" rtl="0" algn="l">
              <a:lnSpc>
                <a:spcPct val="115000"/>
              </a:lnSpc>
              <a:spcBef>
                <a:spcPts val="1200"/>
              </a:spcBef>
              <a:spcAft>
                <a:spcPts val="0"/>
              </a:spcAft>
              <a:buSzPts val="1800"/>
              <a:buAutoNum type="arabicPeriod" startAt="5"/>
            </a:pPr>
            <a:r>
              <a:rPr lang="ja"/>
              <a:t>Gitユーザーの設定（1回だけ必要）</a:t>
            </a:r>
            <a:endParaRPr/>
          </a:p>
          <a:p>
            <a:pPr indent="-317500" lvl="1" marL="914400" rtl="0" algn="l">
              <a:lnSpc>
                <a:spcPct val="115000"/>
              </a:lnSpc>
              <a:spcBef>
                <a:spcPts val="0"/>
              </a:spcBef>
              <a:spcAft>
                <a:spcPts val="0"/>
              </a:spcAft>
              <a:buSzPts val="1400"/>
              <a:buChar char="○"/>
            </a:pPr>
            <a:r>
              <a:rPr lang="ja"/>
              <a:t>git config --global user.name "ユーザー名"</a:t>
            </a:r>
            <a:endParaRPr/>
          </a:p>
          <a:p>
            <a:pPr indent="-317500" lvl="1" marL="914400" rtl="0" algn="l">
              <a:lnSpc>
                <a:spcPct val="115000"/>
              </a:lnSpc>
              <a:spcBef>
                <a:spcPts val="0"/>
              </a:spcBef>
              <a:spcAft>
                <a:spcPts val="0"/>
              </a:spcAft>
              <a:buSzPts val="1400"/>
              <a:buChar char="○"/>
            </a:pPr>
            <a:r>
              <a:rPr lang="ja"/>
              <a:t>git config --global user.email Eメール</a:t>
            </a:r>
            <a:endParaRPr/>
          </a:p>
          <a:p>
            <a:pPr indent="-342900" lvl="0" marL="457200" rtl="0" algn="l">
              <a:lnSpc>
                <a:spcPct val="115000"/>
              </a:lnSpc>
              <a:spcBef>
                <a:spcPts val="0"/>
              </a:spcBef>
              <a:spcAft>
                <a:spcPts val="0"/>
              </a:spcAft>
              <a:buSzPts val="1800"/>
              <a:buAutoNum type="arabicPeriod" startAt="5"/>
            </a:pPr>
            <a:r>
              <a:rPr lang="ja"/>
              <a:t>commit（ソースの確定）方法</a:t>
            </a:r>
            <a:endParaRPr/>
          </a:p>
          <a:p>
            <a:pPr indent="-317500" lvl="1" marL="914400" rtl="0" algn="l">
              <a:lnSpc>
                <a:spcPct val="115000"/>
              </a:lnSpc>
              <a:spcBef>
                <a:spcPts val="0"/>
              </a:spcBef>
              <a:spcAft>
                <a:spcPts val="0"/>
              </a:spcAft>
              <a:buSzPts val="1400"/>
              <a:buChar char="○"/>
            </a:pPr>
            <a:r>
              <a:rPr lang="ja"/>
              <a:t>git add .</a:t>
            </a:r>
            <a:endParaRPr/>
          </a:p>
          <a:p>
            <a:pPr indent="-317500" lvl="1" marL="914400" rtl="0" algn="l">
              <a:lnSpc>
                <a:spcPct val="115000"/>
              </a:lnSpc>
              <a:spcBef>
                <a:spcPts val="0"/>
              </a:spcBef>
              <a:spcAft>
                <a:spcPts val="0"/>
              </a:spcAft>
              <a:buSzPts val="1400"/>
              <a:buChar char="○"/>
            </a:pPr>
            <a:r>
              <a:rPr lang="ja"/>
              <a:t>git commit -m "ここにコメントを入力"</a:t>
            </a:r>
            <a:endParaRPr/>
          </a:p>
          <a:p>
            <a:pPr indent="-342900" lvl="0" marL="457200" rtl="0" algn="l">
              <a:lnSpc>
                <a:spcPct val="115000"/>
              </a:lnSpc>
              <a:spcBef>
                <a:spcPts val="0"/>
              </a:spcBef>
              <a:spcAft>
                <a:spcPts val="0"/>
              </a:spcAft>
              <a:buSzPts val="1800"/>
              <a:buAutoNum type="arabicPeriod" startAt="5"/>
            </a:pPr>
            <a:r>
              <a:rPr lang="ja"/>
              <a:t>push（ソースの共有）方法</a:t>
            </a:r>
            <a:endParaRPr/>
          </a:p>
          <a:p>
            <a:pPr indent="-317500" lvl="1" marL="914400" rtl="0" algn="l">
              <a:lnSpc>
                <a:spcPct val="115000"/>
              </a:lnSpc>
              <a:spcBef>
                <a:spcPts val="0"/>
              </a:spcBef>
              <a:spcAft>
                <a:spcPts val="0"/>
              </a:spcAft>
              <a:buSzPts val="1400"/>
              <a:buChar char="○"/>
            </a:pPr>
            <a:r>
              <a:rPr lang="ja"/>
              <a:t>git push origin master</a:t>
            </a:r>
            <a:endParaRPr/>
          </a:p>
          <a:p>
            <a:pPr indent="-317500" lvl="1" marL="914400" rtl="0" algn="l">
              <a:lnSpc>
                <a:spcPct val="115000"/>
              </a:lnSpc>
              <a:spcBef>
                <a:spcPts val="0"/>
              </a:spcBef>
              <a:spcAft>
                <a:spcPts val="0"/>
              </a:spcAft>
              <a:buSzPts val="1400"/>
              <a:buChar char="○"/>
            </a:pPr>
            <a:r>
              <a:rPr lang="ja"/>
              <a:t>※PushをすることでGithubに反映されます</a:t>
            </a:r>
            <a:endParaRPr/>
          </a:p>
        </p:txBody>
      </p:sp>
      <p:pic>
        <p:nvPicPr>
          <p:cNvPr id="87" name="Google Shape;87;p6"/>
          <p:cNvPicPr preferRelativeResize="0"/>
          <p:nvPr/>
        </p:nvPicPr>
        <p:blipFill rotWithShape="1">
          <a:blip r:embed="rId4">
            <a:alphaModFix/>
          </a:blip>
          <a:srcRect b="31972" l="0" r="0" t="0"/>
          <a:stretch/>
        </p:blipFill>
        <p:spPr>
          <a:xfrm>
            <a:off x="1506075" y="2678500"/>
            <a:ext cx="6880601" cy="988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7"/>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ja"/>
              <a:t>注意点</a:t>
            </a:r>
            <a:endParaRPr/>
          </a:p>
        </p:txBody>
      </p:sp>
      <p:sp>
        <p:nvSpPr>
          <p:cNvPr id="93" name="Google Shape;93;p7"/>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ja"/>
              <a:t>残業（訓練時間外での成果物の作成）は原則禁止</a:t>
            </a:r>
            <a:endParaRPr/>
          </a:p>
          <a:p>
            <a:pPr indent="-317500" lvl="1" marL="914400" rtl="0" algn="l">
              <a:lnSpc>
                <a:spcPct val="115000"/>
              </a:lnSpc>
              <a:spcBef>
                <a:spcPts val="0"/>
              </a:spcBef>
              <a:spcAft>
                <a:spcPts val="0"/>
              </a:spcAft>
              <a:buSzPts val="1400"/>
              <a:buChar char="○"/>
            </a:pPr>
            <a:r>
              <a:rPr lang="ja"/>
              <a:t>実力以上の成果を一時的に出しても就職後に困るのは自分自身です</a:t>
            </a:r>
            <a:endParaRPr/>
          </a:p>
          <a:p>
            <a:pPr indent="-317500" lvl="1" marL="914400" rtl="0" algn="l">
              <a:lnSpc>
                <a:spcPct val="115000"/>
              </a:lnSpc>
              <a:spcBef>
                <a:spcPts val="0"/>
              </a:spcBef>
              <a:spcAft>
                <a:spcPts val="0"/>
              </a:spcAft>
              <a:buSzPts val="1400"/>
              <a:buChar char="○"/>
            </a:pPr>
            <a:r>
              <a:rPr lang="ja"/>
              <a:t>成果物＝実装・テスト・資料作成です。勉強の時間は含まれません。</a:t>
            </a:r>
            <a:endParaRPr/>
          </a:p>
          <a:p>
            <a:pPr indent="-317500" lvl="1" marL="914400" rtl="0" algn="l">
              <a:lnSpc>
                <a:spcPct val="115000"/>
              </a:lnSpc>
              <a:spcBef>
                <a:spcPts val="0"/>
              </a:spcBef>
              <a:spcAft>
                <a:spcPts val="0"/>
              </a:spcAft>
              <a:buSzPts val="1400"/>
              <a:buChar char="○"/>
            </a:pPr>
            <a:r>
              <a:rPr lang="ja"/>
              <a:t>キリのよいところまでやりたい等、しかたなく残業した場合は「何時間残業したか」を必ず申告・記録してください。</a:t>
            </a:r>
            <a:endParaRPr/>
          </a:p>
          <a:p>
            <a:pPr indent="0" lvl="0" marL="457200" rtl="0" algn="l">
              <a:lnSpc>
                <a:spcPct val="115000"/>
              </a:lnSpc>
              <a:spcBef>
                <a:spcPts val="1200"/>
              </a:spcBef>
              <a:spcAft>
                <a:spcPts val="1200"/>
              </a:spcAft>
              <a:buSzPts val="1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8"/>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ja"/>
              <a:t>（お勧めツール）</a:t>
            </a:r>
            <a:endParaRPr/>
          </a:p>
        </p:txBody>
      </p:sp>
      <p:sp>
        <p:nvSpPr>
          <p:cNvPr id="99" name="Google Shape;99;p8"/>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ja" sz="1600">
                <a:highlight>
                  <a:schemeClr val="accent6"/>
                </a:highlight>
              </a:rPr>
              <a:t>＜Visual Studio Code＞</a:t>
            </a:r>
            <a:endParaRPr sz="1600">
              <a:highlight>
                <a:schemeClr val="accent6"/>
              </a:highlight>
            </a:endParaRPr>
          </a:p>
          <a:p>
            <a:pPr indent="0" lvl="0" marL="0" rtl="0" algn="l">
              <a:lnSpc>
                <a:spcPct val="115000"/>
              </a:lnSpc>
              <a:spcBef>
                <a:spcPts val="1200"/>
              </a:spcBef>
              <a:spcAft>
                <a:spcPts val="0"/>
              </a:spcAft>
              <a:buSzPts val="1800"/>
              <a:buNone/>
            </a:pPr>
            <a:r>
              <a:rPr lang="ja" sz="1600"/>
              <a:t>高機能なエディタ。拡張機能が充実している。Gitの操作も可能。</a:t>
            </a:r>
            <a:endParaRPr sz="1600"/>
          </a:p>
          <a:p>
            <a:pPr indent="0" lvl="0" marL="0" rtl="0" algn="l">
              <a:lnSpc>
                <a:spcPct val="115000"/>
              </a:lnSpc>
              <a:spcBef>
                <a:spcPts val="1200"/>
              </a:spcBef>
              <a:spcAft>
                <a:spcPts val="0"/>
              </a:spcAft>
              <a:buSzPts val="1800"/>
              <a:buNone/>
            </a:pPr>
            <a:r>
              <a:rPr lang="ja" sz="1600" u="sng">
                <a:solidFill>
                  <a:schemeClr val="hlink"/>
                </a:solidFill>
                <a:hlinkClick r:id="rId3"/>
              </a:rPr>
              <a:t>こちら</a:t>
            </a:r>
            <a:r>
              <a:rPr lang="ja" sz="1600"/>
              <a:t>からダウンロード</a:t>
            </a:r>
            <a:endParaRPr sz="1600"/>
          </a:p>
          <a:p>
            <a:pPr indent="0" lvl="0" marL="0" rtl="0" algn="l">
              <a:lnSpc>
                <a:spcPct val="115000"/>
              </a:lnSpc>
              <a:spcBef>
                <a:spcPts val="1200"/>
              </a:spcBef>
              <a:spcAft>
                <a:spcPts val="0"/>
              </a:spcAft>
              <a:buSzPts val="1800"/>
              <a:buNone/>
            </a:pPr>
            <a:r>
              <a:t/>
            </a:r>
            <a:endParaRPr sz="1600"/>
          </a:p>
          <a:p>
            <a:pPr indent="0" lvl="0" marL="0" rtl="0" algn="l">
              <a:lnSpc>
                <a:spcPct val="115000"/>
              </a:lnSpc>
              <a:spcBef>
                <a:spcPts val="1200"/>
              </a:spcBef>
              <a:spcAft>
                <a:spcPts val="0"/>
              </a:spcAft>
              <a:buSzPts val="1800"/>
              <a:buNone/>
            </a:pPr>
            <a:r>
              <a:rPr lang="ja" sz="1600">
                <a:highlight>
                  <a:schemeClr val="accent6"/>
                </a:highlight>
              </a:rPr>
              <a:t>＜Torello＞</a:t>
            </a:r>
            <a:endParaRPr sz="1600">
              <a:highlight>
                <a:schemeClr val="accent6"/>
              </a:highlight>
            </a:endParaRPr>
          </a:p>
          <a:p>
            <a:pPr indent="0" lvl="0" marL="0" rtl="0" algn="l">
              <a:lnSpc>
                <a:spcPct val="115000"/>
              </a:lnSpc>
              <a:spcBef>
                <a:spcPts val="1200"/>
              </a:spcBef>
              <a:spcAft>
                <a:spcPts val="0"/>
              </a:spcAft>
              <a:buSzPts val="1800"/>
              <a:buNone/>
            </a:pPr>
            <a:r>
              <a:rPr lang="ja" sz="1600"/>
              <a:t>直感的に使えるタスク管理サービス。開始前／作業中／完了のタスクを管理できる</a:t>
            </a:r>
            <a:endParaRPr sz="1600"/>
          </a:p>
          <a:p>
            <a:pPr indent="0" lvl="0" marL="0" rtl="0" algn="l">
              <a:lnSpc>
                <a:spcPct val="115000"/>
              </a:lnSpc>
              <a:spcBef>
                <a:spcPts val="1200"/>
              </a:spcBef>
              <a:spcAft>
                <a:spcPts val="0"/>
              </a:spcAft>
              <a:buSzPts val="1800"/>
              <a:buNone/>
            </a:pPr>
            <a:r>
              <a:rPr lang="ja" sz="1600" u="sng">
                <a:solidFill>
                  <a:schemeClr val="hlink"/>
                </a:solidFill>
                <a:hlinkClick r:id="rId4"/>
              </a:rPr>
              <a:t>https://trello.com/ja</a:t>
            </a:r>
            <a:endParaRPr sz="1600"/>
          </a:p>
          <a:p>
            <a:pPr indent="0" lvl="0" marL="0" rtl="0" algn="l">
              <a:lnSpc>
                <a:spcPct val="115000"/>
              </a:lnSpc>
              <a:spcBef>
                <a:spcPts val="1200"/>
              </a:spcBef>
              <a:spcAft>
                <a:spcPts val="1200"/>
              </a:spcAft>
              <a:buSzPts val="1800"/>
              <a:buNone/>
            </a:pPr>
            <a:r>
              <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9"/>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ja"/>
              <a:t>（参考）プログラミング言語や環境</a:t>
            </a:r>
            <a:endParaRPr/>
          </a:p>
        </p:txBody>
      </p:sp>
      <p:sp>
        <p:nvSpPr>
          <p:cNvPr id="105" name="Google Shape;105;p9"/>
          <p:cNvSpPr txBox="1"/>
          <p:nvPr>
            <p:ph idx="1" type="body"/>
          </p:nvPr>
        </p:nvSpPr>
        <p:spPr>
          <a:xfrm>
            <a:off x="360125" y="1488208"/>
            <a:ext cx="8520600" cy="4555200"/>
          </a:xfrm>
          <a:prstGeom prst="rect">
            <a:avLst/>
          </a:prstGeom>
          <a:noFill/>
          <a:ln>
            <a:noFill/>
          </a:ln>
        </p:spPr>
        <p:txBody>
          <a:bodyPr anchorCtr="0" anchor="t" bIns="91425" lIns="91425" spcFirstLastPara="1" rIns="91425" wrap="square" tIns="91425">
            <a:normAutofit lnSpcReduction="20000"/>
          </a:bodyPr>
          <a:lstStyle/>
          <a:p>
            <a:pPr indent="-342900" lvl="0" marL="457200" rtl="0" algn="l">
              <a:lnSpc>
                <a:spcPct val="115000"/>
              </a:lnSpc>
              <a:spcBef>
                <a:spcPts val="0"/>
              </a:spcBef>
              <a:spcAft>
                <a:spcPts val="0"/>
              </a:spcAft>
              <a:buSzPts val="1800"/>
              <a:buChar char="●"/>
            </a:pPr>
            <a:r>
              <a:rPr lang="ja"/>
              <a:t>例）ノーコードサービスを利用する</a:t>
            </a:r>
            <a:endParaRPr/>
          </a:p>
          <a:p>
            <a:pPr indent="-342900" lvl="1" marL="914400" rtl="0" algn="l">
              <a:lnSpc>
                <a:spcPct val="115000"/>
              </a:lnSpc>
              <a:spcBef>
                <a:spcPts val="0"/>
              </a:spcBef>
              <a:spcAft>
                <a:spcPts val="0"/>
              </a:spcAft>
              <a:buSzPts val="1800"/>
              <a:buChar char="○"/>
            </a:pPr>
            <a:r>
              <a:rPr lang="ja" sz="1800"/>
              <a:t>Appsheet</a:t>
            </a:r>
            <a:endParaRPr sz="1800"/>
          </a:p>
          <a:p>
            <a:pPr indent="0" lvl="0" marL="0" rtl="0" algn="l">
              <a:lnSpc>
                <a:spcPct val="115000"/>
              </a:lnSpc>
              <a:spcBef>
                <a:spcPts val="1200"/>
              </a:spcBef>
              <a:spcAft>
                <a:spcPts val="0"/>
              </a:spcAft>
              <a:buSzPts val="1800"/>
              <a:buNone/>
            </a:pPr>
            <a:r>
              <a:t/>
            </a:r>
            <a:endParaRPr sz="1800"/>
          </a:p>
          <a:p>
            <a:pPr indent="-342900" lvl="0" marL="457200" rtl="0" algn="l">
              <a:lnSpc>
                <a:spcPct val="115000"/>
              </a:lnSpc>
              <a:spcBef>
                <a:spcPts val="1200"/>
              </a:spcBef>
              <a:spcAft>
                <a:spcPts val="0"/>
              </a:spcAft>
              <a:buSzPts val="1800"/>
              <a:buChar char="●"/>
            </a:pPr>
            <a:r>
              <a:rPr lang="ja"/>
              <a:t>例）バックエンドサービスを利用する</a:t>
            </a:r>
            <a:endParaRPr/>
          </a:p>
          <a:p>
            <a:pPr indent="-342900" lvl="1" marL="914400" rtl="0" algn="l">
              <a:lnSpc>
                <a:spcPct val="115000"/>
              </a:lnSpc>
              <a:spcBef>
                <a:spcPts val="0"/>
              </a:spcBef>
              <a:spcAft>
                <a:spcPts val="0"/>
              </a:spcAft>
              <a:buSzPts val="1800"/>
              <a:buChar char="○"/>
            </a:pPr>
            <a:r>
              <a:rPr lang="ja" sz="1800"/>
              <a:t>Typescript　＋　Angular 　＋　Firebase</a:t>
            </a:r>
            <a:endParaRPr sz="1800"/>
          </a:p>
          <a:p>
            <a:pPr indent="0" lvl="0" marL="0" rtl="0" algn="l">
              <a:lnSpc>
                <a:spcPct val="115000"/>
              </a:lnSpc>
              <a:spcBef>
                <a:spcPts val="1200"/>
              </a:spcBef>
              <a:spcAft>
                <a:spcPts val="0"/>
              </a:spcAft>
              <a:buSzPts val="1800"/>
              <a:buNone/>
            </a:pPr>
            <a:r>
              <a:t/>
            </a:r>
            <a:endParaRPr sz="1800"/>
          </a:p>
          <a:p>
            <a:pPr indent="-342900" lvl="0" marL="457200" rtl="0" algn="l">
              <a:lnSpc>
                <a:spcPct val="115000"/>
              </a:lnSpc>
              <a:spcBef>
                <a:spcPts val="1200"/>
              </a:spcBef>
              <a:spcAft>
                <a:spcPts val="0"/>
              </a:spcAft>
              <a:buSzPts val="1800"/>
              <a:buChar char="●"/>
            </a:pPr>
            <a:r>
              <a:rPr lang="ja"/>
              <a:t>例）フレームワークを利用する</a:t>
            </a:r>
            <a:endParaRPr/>
          </a:p>
          <a:p>
            <a:pPr indent="-342900" lvl="1" marL="914400" rtl="0" algn="l">
              <a:lnSpc>
                <a:spcPct val="115000"/>
              </a:lnSpc>
              <a:spcBef>
                <a:spcPts val="0"/>
              </a:spcBef>
              <a:spcAft>
                <a:spcPts val="0"/>
              </a:spcAft>
              <a:buSzPts val="1800"/>
              <a:buChar char="○"/>
            </a:pPr>
            <a:r>
              <a:rPr lang="ja" sz="1800"/>
              <a:t>Python　＋　Flask　＋　MariaDB</a:t>
            </a:r>
            <a:endParaRPr sz="1800"/>
          </a:p>
          <a:p>
            <a:pPr indent="-342900" lvl="1" marL="914400" rtl="0" algn="l">
              <a:lnSpc>
                <a:spcPct val="115000"/>
              </a:lnSpc>
              <a:spcBef>
                <a:spcPts val="0"/>
              </a:spcBef>
              <a:spcAft>
                <a:spcPts val="0"/>
              </a:spcAft>
              <a:buSzPts val="1800"/>
              <a:buChar char="○"/>
            </a:pPr>
            <a:r>
              <a:rPr lang="ja" sz="1800"/>
              <a:t>PHP　＋　Laravel　＋　MariaDB</a:t>
            </a:r>
            <a:endParaRPr sz="1800"/>
          </a:p>
          <a:p>
            <a:pPr indent="-342900" lvl="1" marL="914400" rtl="0" algn="l">
              <a:lnSpc>
                <a:spcPct val="115000"/>
              </a:lnSpc>
              <a:spcBef>
                <a:spcPts val="0"/>
              </a:spcBef>
              <a:spcAft>
                <a:spcPts val="0"/>
              </a:spcAft>
              <a:buSzPts val="1800"/>
              <a:buChar char="○"/>
            </a:pPr>
            <a:r>
              <a:rPr lang="ja" sz="1800"/>
              <a:t>Python　＋　Django　＋　MariaDB（MySQL）</a:t>
            </a:r>
            <a:endParaRPr sz="1800"/>
          </a:p>
          <a:p>
            <a:pPr indent="-342900" lvl="1" marL="914400" rtl="0" algn="l">
              <a:lnSpc>
                <a:spcPct val="115000"/>
              </a:lnSpc>
              <a:spcBef>
                <a:spcPts val="0"/>
              </a:spcBef>
              <a:spcAft>
                <a:spcPts val="0"/>
              </a:spcAft>
              <a:buSzPts val="1800"/>
              <a:buChar char="○"/>
            </a:pPr>
            <a:r>
              <a:rPr lang="ja" sz="1800"/>
              <a:t>Python　＋　Flask　＋ PostgresDB</a:t>
            </a:r>
            <a:endParaRPr sz="1800"/>
          </a:p>
          <a:p>
            <a:pPr indent="0" lvl="0" marL="914400" rtl="0" algn="l">
              <a:lnSpc>
                <a:spcPct val="115000"/>
              </a:lnSpc>
              <a:spcBef>
                <a:spcPts val="1200"/>
              </a:spcBef>
              <a:spcAft>
                <a:spcPts val="0"/>
              </a:spcAft>
              <a:buSzPts val="1800"/>
              <a:buNone/>
            </a:pPr>
            <a:r>
              <a:t/>
            </a:r>
            <a:endParaRPr sz="1800"/>
          </a:p>
          <a:p>
            <a:pPr indent="-342900" lvl="0" marL="457200" rtl="0" algn="l">
              <a:lnSpc>
                <a:spcPct val="115000"/>
              </a:lnSpc>
              <a:spcBef>
                <a:spcPts val="1200"/>
              </a:spcBef>
              <a:spcAft>
                <a:spcPts val="0"/>
              </a:spcAft>
              <a:buSzPts val="1800"/>
              <a:buChar char="●"/>
            </a:pPr>
            <a:r>
              <a:rPr lang="ja"/>
              <a:t>例）GASで作成する</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