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1" r:id="rId3"/>
    <p:sldId id="262" r:id="rId4"/>
    <p:sldId id="264" r:id="rId5"/>
    <p:sldId id="263" r:id="rId6"/>
    <p:sldId id="265" r:id="rId7"/>
    <p:sldId id="266" r:id="rId8"/>
    <p:sldId id="257" r:id="rId9"/>
    <p:sldId id="270" r:id="rId10"/>
    <p:sldId id="258" r:id="rId11"/>
    <p:sldId id="259" r:id="rId12"/>
    <p:sldId id="272" r:id="rId13"/>
    <p:sldId id="268" r:id="rId14"/>
    <p:sldId id="260" r:id="rId15"/>
    <p:sldId id="267" r:id="rId16"/>
    <p:sldId id="271"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474" autoAdjust="0"/>
  </p:normalViewPr>
  <p:slideViewPr>
    <p:cSldViewPr snapToGrid="0" snapToObjects="1">
      <p:cViewPr varScale="1">
        <p:scale>
          <a:sx n="65" d="100"/>
          <a:sy n="65" d="100"/>
        </p:scale>
        <p:origin x="-289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40A06-DE53-954F-B7AB-07F13EFF4F14}" type="datetimeFigureOut">
              <a:rPr lang="en-US" smtClean="0"/>
              <a:t>14/03/16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5002C-B4C8-0744-B509-29A3CA95BDFE}" type="slidenum">
              <a:rPr lang="en-US" smtClean="0"/>
              <a:t>‹#›</a:t>
            </a:fld>
            <a:endParaRPr lang="en-US"/>
          </a:p>
        </p:txBody>
      </p:sp>
    </p:spTree>
    <p:extLst>
      <p:ext uri="{BB962C8B-B14F-4D97-AF65-F5344CB8AC3E}">
        <p14:creationId xmlns:p14="http://schemas.microsoft.com/office/powerpoint/2010/main" val="14906478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not</a:t>
            </a:r>
            <a:r>
              <a:rPr lang="en-US" baseline="0" dirty="0" smtClean="0"/>
              <a:t> my idea of course, just standing on someone shoulders.</a:t>
            </a:r>
            <a:endParaRPr lang="en-US" dirty="0" smtClean="0"/>
          </a:p>
          <a:p>
            <a:endParaRPr lang="en-US" dirty="0" smtClean="0"/>
          </a:p>
          <a:p>
            <a:r>
              <a:rPr lang="en-US" dirty="0" smtClean="0"/>
              <a:t>Intro</a:t>
            </a:r>
            <a:r>
              <a:rPr lang="en-US" dirty="0" smtClean="0"/>
              <a:t>:</a:t>
            </a:r>
          </a:p>
          <a:p>
            <a:r>
              <a:rPr lang="en-US" dirty="0" smtClean="0"/>
              <a:t>I like talking</a:t>
            </a:r>
            <a:r>
              <a:rPr lang="en-US" baseline="0" dirty="0" smtClean="0"/>
              <a:t> and teaching. Not because I consider myself the knees bees. But because it helps me to understand better the topic. And because then I hear myself talking and go “did I say that stupidity?”. It helps me learn. Impostor syndrome? I look at the rubber-duck style of resolving issues. You are all my rubber-ducks</a:t>
            </a:r>
            <a:endParaRPr lang="en-US"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1</a:t>
            </a:fld>
            <a:endParaRPr lang="en-US"/>
          </a:p>
        </p:txBody>
      </p:sp>
    </p:spTree>
    <p:extLst>
      <p:ext uri="{BB962C8B-B14F-4D97-AF65-F5344CB8AC3E}">
        <p14:creationId xmlns:p14="http://schemas.microsoft.com/office/powerpoint/2010/main" val="10764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you</a:t>
            </a:r>
            <a:r>
              <a:rPr lang="en-US" baseline="0" dirty="0" smtClean="0"/>
              <a:t> do when a </a:t>
            </a:r>
            <a:r>
              <a:rPr lang="en-US" dirty="0" smtClean="0"/>
              <a:t>change comes? A</a:t>
            </a:r>
            <a:r>
              <a:rPr lang="en-US" baseline="0" dirty="0" smtClean="0"/>
              <a:t> new endpoint, a new page.</a:t>
            </a:r>
          </a:p>
          <a:p>
            <a:endParaRPr lang="en-US" baseline="0" dirty="0" smtClean="0"/>
          </a:p>
          <a:p>
            <a:r>
              <a:rPr lang="en-US" baseline="0" dirty="0" smtClean="0"/>
              <a:t>Then we have to go an modify all layers/projects.</a:t>
            </a:r>
          </a:p>
          <a:p>
            <a:endParaRPr lang="en-US" baseline="0"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10</a:t>
            </a:fld>
            <a:endParaRPr lang="en-US"/>
          </a:p>
        </p:txBody>
      </p:sp>
    </p:spTree>
    <p:extLst>
      <p:ext uri="{BB962C8B-B14F-4D97-AF65-F5344CB8AC3E}">
        <p14:creationId xmlns:p14="http://schemas.microsoft.com/office/powerpoint/2010/main" val="369601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this alternative, using feature projects. Which are just vertical slices instead of horizontal ones.</a:t>
            </a:r>
          </a:p>
          <a:p>
            <a:endParaRPr lang="en-US" baseline="0" dirty="0" smtClean="0"/>
          </a:p>
          <a:p>
            <a:r>
              <a:rPr lang="en-US" baseline="0" dirty="0" smtClean="0"/>
              <a:t>Controller Layer. Because other wise we will have a service per endpoint. Let’s be pragmatic</a:t>
            </a:r>
          </a:p>
          <a:p>
            <a:endParaRPr lang="en-GB" baseline="0" dirty="0" smtClean="0"/>
          </a:p>
          <a:p>
            <a:endParaRPr lang="en-GB" baseline="0" dirty="0" smtClean="0"/>
          </a:p>
          <a:p>
            <a:endParaRPr lang="en-GB" baseline="0" dirty="0" smtClean="0"/>
          </a:p>
          <a:p>
            <a:endParaRPr lang="en-US" dirty="0" smtClean="0"/>
          </a:p>
          <a:p>
            <a:r>
              <a:rPr lang="en-US" dirty="0" smtClean="0"/>
              <a:t>To be truthful,</a:t>
            </a:r>
            <a:r>
              <a:rPr lang="en-US" baseline="0" dirty="0" smtClean="0"/>
              <a:t> the layers are still present, but only from a logical point of view. Is much easier to skip unneeded layers. And when you want to add new functionality, you will not be affecting other features functionality</a:t>
            </a:r>
            <a:endParaRPr lang="en-US" dirty="0" smtClean="0"/>
          </a:p>
          <a:p>
            <a:endParaRPr lang="en-US" dirty="0" smtClean="0"/>
          </a:p>
          <a:p>
            <a:r>
              <a:rPr lang="en-US" dirty="0" smtClean="0"/>
              <a:t>But,</a:t>
            </a:r>
            <a:r>
              <a:rPr lang="en-US" baseline="0" dirty="0" smtClean="0"/>
              <a:t> are we duplicating code? Duplicating code is only hurtful when two pieces of code that are equal have to change for the same reason. If that is the case</a:t>
            </a:r>
            <a:endParaRPr lang="en-US" dirty="0" smtClean="0"/>
          </a:p>
          <a:p>
            <a:endParaRPr lang="en-US" dirty="0" smtClean="0"/>
          </a:p>
          <a:p>
            <a:r>
              <a:rPr lang="en-US" dirty="0" smtClean="0"/>
              <a:t>Show example</a:t>
            </a:r>
            <a:r>
              <a:rPr lang="en-US" baseline="0" dirty="0" smtClean="0"/>
              <a:t> after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11</a:t>
            </a:fld>
            <a:endParaRPr lang="en-US"/>
          </a:p>
        </p:txBody>
      </p:sp>
    </p:spTree>
    <p:extLst>
      <p:ext uri="{BB962C8B-B14F-4D97-AF65-F5344CB8AC3E}">
        <p14:creationId xmlns:p14="http://schemas.microsoft.com/office/powerpoint/2010/main" val="3748840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Bill</a:t>
            </a:r>
          </a:p>
          <a:p>
            <a:endParaRPr lang="en-US" dirty="0" smtClean="0"/>
          </a:p>
          <a:p>
            <a:r>
              <a:rPr lang="en-US" dirty="0" smtClean="0"/>
              <a:t>What</a:t>
            </a:r>
            <a:r>
              <a:rPr lang="en-US" baseline="0" dirty="0" smtClean="0"/>
              <a:t> about Duplication</a:t>
            </a:r>
          </a:p>
          <a:p>
            <a:endParaRPr lang="en-US" baseline="0" dirty="0" smtClean="0"/>
          </a:p>
          <a:p>
            <a:r>
              <a:rPr lang="en-US" baseline="0" dirty="0" err="1" smtClean="0"/>
              <a:t>DeDuplication</a:t>
            </a:r>
            <a:r>
              <a:rPr lang="en-US" baseline="0" dirty="0" smtClean="0"/>
              <a:t> only has to happen when the code is the same (or you can make it look the same) and the reason for changing is the same. Otherwise you will end introducing complexity</a:t>
            </a:r>
          </a:p>
          <a:p>
            <a:endParaRPr lang="en-US" baseline="0" dirty="0" smtClean="0"/>
          </a:p>
          <a:p>
            <a:r>
              <a:rPr lang="en-US" baseline="0" dirty="0" smtClean="0"/>
              <a:t>Granularity. You have to decide, it depends on the language and the project. Do you want to group features because they will always go together?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12</a:t>
            </a:fld>
            <a:endParaRPr lang="en-US"/>
          </a:p>
        </p:txBody>
      </p:sp>
    </p:spTree>
    <p:extLst>
      <p:ext uri="{BB962C8B-B14F-4D97-AF65-F5344CB8AC3E}">
        <p14:creationId xmlns:p14="http://schemas.microsoft.com/office/powerpoint/2010/main" val="64874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Did I just advocated</a:t>
            </a:r>
            <a:r>
              <a:rPr lang="en-GB" baseline="0" dirty="0" smtClean="0"/>
              <a:t> for micro-services with my cakes?</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13</a:t>
            </a:fld>
            <a:endParaRPr lang="en-US"/>
          </a:p>
        </p:txBody>
      </p:sp>
    </p:spTree>
    <p:extLst>
      <p:ext uri="{BB962C8B-B14F-4D97-AF65-F5344CB8AC3E}">
        <p14:creationId xmlns:p14="http://schemas.microsoft.com/office/powerpoint/2010/main" val="4163809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twitter </a:t>
            </a:r>
            <a:r>
              <a:rPr lang="en-US" dirty="0" err="1" smtClean="0"/>
              <a:t>github</a:t>
            </a:r>
            <a:r>
              <a:rPr lang="en-US" baseline="0" dirty="0" smtClean="0"/>
              <a:t> and blog</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14</a:t>
            </a:fld>
            <a:endParaRPr lang="en-US"/>
          </a:p>
        </p:txBody>
      </p:sp>
    </p:spTree>
    <p:extLst>
      <p:ext uri="{BB962C8B-B14F-4D97-AF65-F5344CB8AC3E}">
        <p14:creationId xmlns:p14="http://schemas.microsoft.com/office/powerpoint/2010/main" val="435414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(Was second slide)</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(Before this slide)</a:t>
            </a:r>
          </a:p>
          <a:p>
            <a:pPr marL="171450" indent="-171450">
              <a:buFontTx/>
              <a:buChar char="-"/>
            </a:pPr>
            <a:r>
              <a:rPr lang="en-US" baseline="0" dirty="0" smtClean="0"/>
              <a:t>Is not related to the main point.</a:t>
            </a:r>
          </a:p>
          <a:p>
            <a:pPr marL="171450" indent="-171450">
              <a:buFontTx/>
              <a:buChar char="-"/>
            </a:pPr>
            <a:endParaRPr lang="en-US" baseline="0" dirty="0" smtClean="0"/>
          </a:p>
          <a:p>
            <a:pPr marL="0" indent="0">
              <a:buFontTx/>
              <a:buNone/>
            </a:pPr>
            <a:r>
              <a:rPr lang="en-US" baseline="0" dirty="0" smtClean="0"/>
              <a:t>I hate null. Originally mean memory location 0x0 on memory. Is a value without real meaning. There is no metadata associated.</a:t>
            </a:r>
          </a:p>
          <a:p>
            <a:pPr marL="0" indent="0">
              <a:buFontTx/>
              <a:buNone/>
            </a:pPr>
            <a:r>
              <a:rPr lang="en-US" baseline="0" dirty="0" smtClean="0"/>
              <a:t>When you can’t use null because is not a reference? </a:t>
            </a:r>
            <a:r>
              <a:rPr lang="en-US" baseline="0" dirty="0" err="1" smtClean="0"/>
              <a:t>String.IndexOf</a:t>
            </a:r>
            <a:r>
              <a:rPr lang="en-US" baseline="0" dirty="0" smtClean="0"/>
              <a:t>() -1</a:t>
            </a:r>
          </a:p>
          <a:p>
            <a:pPr marL="0" indent="0">
              <a:buFontTx/>
              <a:buNone/>
            </a:pPr>
            <a:r>
              <a:rPr lang="en-US" baseline="0" dirty="0" smtClean="0"/>
              <a:t>Same, no real meaning, no metadata.</a:t>
            </a:r>
          </a:p>
          <a:p>
            <a:pPr marL="0" indent="0">
              <a:buFontTx/>
              <a:buNone/>
            </a:pPr>
            <a:r>
              <a:rPr lang="en-US" baseline="0" dirty="0" smtClean="0"/>
              <a:t>Tony Hoare, the creator of null, 1 billion mistake. He would prefer not to have invented it.</a:t>
            </a:r>
          </a:p>
          <a:p>
            <a:pPr marL="0" indent="0">
              <a:buFontTx/>
              <a:buNone/>
            </a:pPr>
            <a:endParaRPr lang="en-US" baseline="0" dirty="0" smtClean="0"/>
          </a:p>
          <a:p>
            <a:pPr marL="0" indent="0">
              <a:buFontTx/>
              <a:buNone/>
            </a:pPr>
            <a:r>
              <a:rPr lang="en-US" baseline="0" dirty="0" smtClean="0"/>
              <a:t>Some languages having null, but not being location 0x0. Nil in Swift. Is a construct. But with the same properties.</a:t>
            </a:r>
          </a:p>
          <a:p>
            <a:pPr marL="0" indent="0">
              <a:buFontTx/>
              <a:buNone/>
            </a:pPr>
            <a:endParaRPr lang="en-US" baseline="0" dirty="0" smtClean="0"/>
          </a:p>
          <a:p>
            <a:pPr marL="0" indent="0">
              <a:buFontTx/>
              <a:buNone/>
            </a:pPr>
            <a:r>
              <a:rPr lang="en-US" baseline="0" dirty="0" smtClean="0"/>
              <a:t>And then I learned about Algebraic Data Types and the Maybe Monad on functional languages. Oh the breeze, so much easier to deal with mistakes and errors.</a:t>
            </a:r>
          </a:p>
          <a:p>
            <a:pPr marL="0" indent="0">
              <a:buFontTx/>
              <a:buNone/>
            </a:pPr>
            <a:endParaRPr lang="en-GB" baseline="0" dirty="0" smtClean="0"/>
          </a:p>
          <a:p>
            <a:pPr marL="0" indent="0">
              <a:buFontTx/>
              <a:buNone/>
            </a:pPr>
            <a:r>
              <a:rPr lang="en-GB" baseline="0" dirty="0" smtClean="0"/>
              <a:t>What this have to do with what I’m talking about?</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(Click into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Well, will be telling if I told you otherwise.</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I need an assistant, anyone? Not pretty enough/too pretty (will distract from me)</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So, now I’m going to introduce you to my assistant: Bill (click)</a:t>
            </a:r>
            <a:endParaRPr lang="en-US" dirty="0" smtClean="0"/>
          </a:p>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17</a:t>
            </a:fld>
            <a:endParaRPr lang="en-US"/>
          </a:p>
        </p:txBody>
      </p:sp>
    </p:spTree>
    <p:extLst>
      <p:ext uri="{BB962C8B-B14F-4D97-AF65-F5344CB8AC3E}">
        <p14:creationId xmlns:p14="http://schemas.microsoft.com/office/powerpoint/2010/main" val="103566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 me introduce you to Bill. He will be helping us on getting this through.</a:t>
            </a:r>
          </a:p>
          <a:p>
            <a:endParaRPr lang="en-GB" dirty="0" smtClean="0"/>
          </a:p>
          <a:p>
            <a:endParaRPr lang="en-GB" dirty="0" smtClean="0"/>
          </a:p>
          <a:p>
            <a:r>
              <a:rPr lang="en-GB" dirty="0" smtClean="0"/>
              <a:t>Say</a:t>
            </a:r>
            <a:r>
              <a:rPr lang="en-GB" baseline="0" dirty="0" smtClean="0"/>
              <a:t> Hello Bill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2</a:t>
            </a:fld>
            <a:endParaRPr lang="en-US"/>
          </a:p>
        </p:txBody>
      </p:sp>
    </p:spTree>
    <p:extLst>
      <p:ext uri="{BB962C8B-B14F-4D97-AF65-F5344CB8AC3E}">
        <p14:creationId xmlns:p14="http://schemas.microsoft.com/office/powerpoint/2010/main" val="110804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Time to</a:t>
            </a:r>
            <a:r>
              <a:rPr lang="en-GB" baseline="0" dirty="0" smtClean="0"/>
              <a:t> start working on this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3</a:t>
            </a:fld>
            <a:endParaRPr lang="en-US"/>
          </a:p>
        </p:txBody>
      </p:sp>
    </p:spTree>
    <p:extLst>
      <p:ext uri="{BB962C8B-B14F-4D97-AF65-F5344CB8AC3E}">
        <p14:creationId xmlns:p14="http://schemas.microsoft.com/office/powerpoint/2010/main" val="27776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 we are</a:t>
            </a:r>
            <a:r>
              <a:rPr lang="en-GB" baseline="0" dirty="0" smtClean="0"/>
              <a:t> actually going to be talking about &lt;click&gt;</a:t>
            </a:r>
          </a:p>
          <a:p>
            <a:endParaRPr lang="en-GB" baseline="0" dirty="0" smtClean="0"/>
          </a:p>
          <a:p>
            <a:r>
              <a:rPr lang="en-GB" baseline="0" dirty="0" smtClean="0"/>
              <a:t>Cakes!!</a:t>
            </a:r>
          </a:p>
          <a:p>
            <a:endParaRPr lang="en-GB" baseline="0" dirty="0" smtClean="0"/>
          </a:p>
          <a:p>
            <a:r>
              <a:rPr lang="en-GB" baseline="0" dirty="0" smtClean="0"/>
              <a:t>Actually, sorry, no, Bill &lt;click&gt;</a:t>
            </a:r>
          </a:p>
          <a:p>
            <a:endParaRPr lang="en-GB" baseline="0" dirty="0" smtClean="0"/>
          </a:p>
          <a:p>
            <a:r>
              <a:rPr lang="en-GB" baseline="0" dirty="0" smtClean="0"/>
              <a:t>Today we are going to talking about software &lt;click&gt;</a:t>
            </a:r>
          </a:p>
          <a:p>
            <a:r>
              <a:rPr lang="en-GB" baseline="0" dirty="0" smtClean="0"/>
              <a:t>And how we create/design/despair</a:t>
            </a:r>
          </a:p>
        </p:txBody>
      </p:sp>
      <p:sp>
        <p:nvSpPr>
          <p:cNvPr id="4" name="Slide Number Placeholder 3"/>
          <p:cNvSpPr>
            <a:spLocks noGrp="1"/>
          </p:cNvSpPr>
          <p:nvPr>
            <p:ph type="sldNum" sz="quarter" idx="10"/>
          </p:nvPr>
        </p:nvSpPr>
        <p:spPr/>
        <p:txBody>
          <a:bodyPr/>
          <a:lstStyle/>
          <a:p>
            <a:fld id="{2345002C-B4C8-0744-B509-29A3CA95BDFE}" type="slidenum">
              <a:rPr lang="en-US" smtClean="0"/>
              <a:t>4</a:t>
            </a:fld>
            <a:endParaRPr lang="en-US"/>
          </a:p>
        </p:txBody>
      </p:sp>
    </p:spTree>
    <p:extLst>
      <p:ext uri="{BB962C8B-B14F-4D97-AF65-F5344CB8AC3E}">
        <p14:creationId xmlns:p14="http://schemas.microsoft.com/office/powerpoint/2010/main" val="292385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thing that</a:t>
            </a:r>
            <a:r>
              <a:rPr lang="en-GB" baseline="0" dirty="0" smtClean="0"/>
              <a:t> we need is always to make something work. How it works is not as important. Make it run, make it right, make it fast (Douglas Kent Beck, who just passed away)&lt;click&gt;</a:t>
            </a:r>
          </a:p>
          <a:p>
            <a:endParaRPr lang="en-GB" baseline="0" dirty="0" smtClean="0"/>
          </a:p>
          <a:p>
            <a:r>
              <a:rPr lang="en-GB" baseline="0" dirty="0" smtClean="0"/>
              <a:t>So, how we do achieve that? &lt;click&gt;</a:t>
            </a:r>
          </a:p>
          <a:p>
            <a:endParaRPr lang="en-GB" baseline="0" dirty="0" smtClean="0"/>
          </a:p>
          <a:p>
            <a:r>
              <a:rPr lang="en-GB" baseline="0" dirty="0" smtClean="0"/>
              <a:t>Well, we can just create a single thing (be either class or object) &lt;click&gt;</a:t>
            </a:r>
          </a:p>
          <a:p>
            <a:endParaRPr lang="en-GB" baseline="0" dirty="0" smtClean="0"/>
          </a:p>
          <a:p>
            <a:r>
              <a:rPr lang="en-GB" baseline="0" dirty="0" smtClean="0"/>
              <a:t>That we will put together with all the functionality&lt;click&gt;</a:t>
            </a:r>
          </a:p>
          <a:p>
            <a:endParaRPr lang="en-GB" baseline="0" dirty="0" smtClean="0"/>
          </a:p>
          <a:p>
            <a:r>
              <a:rPr lang="en-GB" baseline="0" dirty="0" smtClean="0"/>
              <a:t>But of course. This is problematic. You know, a monolith is more difficult to change, more difficult to </a:t>
            </a:r>
            <a:r>
              <a:rPr lang="en-GB" baseline="0" dirty="0" err="1" smtClean="0"/>
              <a:t>imrpove</a:t>
            </a:r>
            <a:r>
              <a:rPr lang="en-GB" baseline="0" dirty="0" smtClean="0"/>
              <a:t>, more difficult to scale?&lt;click&gt;</a:t>
            </a:r>
          </a:p>
          <a:p>
            <a:endParaRPr lang="en-GB" baseline="0" dirty="0" smtClean="0"/>
          </a:p>
          <a:p>
            <a:r>
              <a:rPr lang="en-GB" baseline="0" dirty="0" smtClean="0"/>
              <a:t>DHH – Majestic monolith (yesterday) – Good for small teams/small codebases. We already doing distributed computing.</a:t>
            </a:r>
          </a:p>
          <a:p>
            <a:endParaRPr lang="en-GB" baseline="0"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5</a:t>
            </a:fld>
            <a:endParaRPr lang="en-US"/>
          </a:p>
        </p:txBody>
      </p:sp>
    </p:spTree>
    <p:extLst>
      <p:ext uri="{BB962C8B-B14F-4D97-AF65-F5344CB8AC3E}">
        <p14:creationId xmlns:p14="http://schemas.microsoft.com/office/powerpoint/2010/main" val="79627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Then what can we do? &lt;click&gt;</a:t>
            </a:r>
          </a:p>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6</a:t>
            </a:fld>
            <a:endParaRPr lang="en-US"/>
          </a:p>
        </p:txBody>
      </p:sp>
    </p:spTree>
    <p:extLst>
      <p:ext uri="{BB962C8B-B14F-4D97-AF65-F5344CB8AC3E}">
        <p14:creationId xmlns:p14="http://schemas.microsoft.com/office/powerpoint/2010/main" val="2849295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nice a</a:t>
            </a:r>
            <a:r>
              <a:rPr lang="en-US" baseline="0" dirty="0" smtClean="0"/>
              <a:t> layered cake, looks more tasty</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7</a:t>
            </a:fld>
            <a:endParaRPr lang="en-US"/>
          </a:p>
        </p:txBody>
      </p:sp>
    </p:spTree>
    <p:extLst>
      <p:ext uri="{BB962C8B-B14F-4D97-AF65-F5344CB8AC3E}">
        <p14:creationId xmlns:p14="http://schemas.microsoft.com/office/powerpoint/2010/main" val="179759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Controller</a:t>
            </a:r>
            <a:endParaRPr lang="en-US" baseline="0" dirty="0" smtClean="0"/>
          </a:p>
          <a:p>
            <a:endParaRPr lang="en-US" baseline="0" dirty="0" smtClean="0"/>
          </a:p>
          <a:p>
            <a:r>
              <a:rPr lang="en-US" baseline="0" dirty="0" smtClean="0"/>
              <a:t>Business Logic</a:t>
            </a:r>
          </a:p>
          <a:p>
            <a:endParaRPr lang="en-US" baseline="0" dirty="0" smtClean="0"/>
          </a:p>
          <a:p>
            <a:r>
              <a:rPr lang="en-US" baseline="0" dirty="0" smtClean="0"/>
              <a:t>Adapter</a:t>
            </a:r>
          </a:p>
          <a:p>
            <a:endParaRPr lang="en-US" baseline="0" dirty="0" smtClean="0"/>
          </a:p>
          <a:p>
            <a:r>
              <a:rPr lang="en-US" baseline="0" dirty="0" smtClean="0"/>
              <a:t>Data</a:t>
            </a:r>
          </a:p>
          <a:p>
            <a:endParaRPr lang="en-US" baseline="0" dirty="0" smtClean="0"/>
          </a:p>
          <a:p>
            <a:r>
              <a:rPr lang="en-US" baseline="0" dirty="0" smtClean="0"/>
              <a:t>Going back to the fruit cake</a:t>
            </a:r>
          </a:p>
          <a:p>
            <a:endParaRPr lang="en-US" baseline="0" dirty="0" smtClean="0"/>
          </a:p>
          <a:p>
            <a:r>
              <a:rPr lang="en-US" baseline="0" dirty="0" smtClean="0"/>
              <a:t>Usually setup as separate classes/projects.</a:t>
            </a:r>
          </a:p>
          <a:p>
            <a:endParaRPr lang="en-US" baseline="0" dirty="0" smtClean="0"/>
          </a:p>
          <a:p>
            <a:r>
              <a:rPr lang="en-US" baseline="0" dirty="0" smtClean="0"/>
              <a:t>Lets see an example!!</a:t>
            </a:r>
          </a:p>
          <a:p>
            <a:endParaRPr lang="en-US" baseline="0" dirty="0" smtClean="0"/>
          </a:p>
          <a:p>
            <a:endParaRPr lang="en-US" baseline="0" dirty="0" smtClean="0"/>
          </a:p>
          <a:p>
            <a:r>
              <a:rPr lang="en-US" baseline="0" dirty="0" smtClean="0"/>
              <a:t>But if we use layers, the objects that deal with a layer do they need to know what is below them?</a:t>
            </a:r>
          </a:p>
          <a:p>
            <a:r>
              <a:rPr lang="en-US" baseline="0" dirty="0" err="1" smtClean="0"/>
              <a:t>Owin</a:t>
            </a:r>
            <a:r>
              <a:rPr lang="en-US" baseline="0" dirty="0" smtClean="0"/>
              <a:t> middleware how to deal with it kind of nicely. Static language is on the way.</a:t>
            </a:r>
          </a:p>
          <a:p>
            <a:endParaRPr lang="en-US" baseline="0" dirty="0" smtClean="0"/>
          </a:p>
          <a:p>
            <a:endParaRPr lang="en-US" baseline="0" dirty="0" smtClean="0"/>
          </a:p>
          <a:p>
            <a:r>
              <a:rPr lang="en-US" baseline="0" dirty="0" smtClean="0"/>
              <a:t>But what happens when we need to add a new endpoint, or modify or improve one of the others?</a:t>
            </a:r>
          </a:p>
          <a:p>
            <a:endParaRPr lang="en-US" baseline="0" dirty="0" smtClean="0"/>
          </a:p>
          <a:p>
            <a:r>
              <a:rPr lang="en-US" baseline="0" dirty="0" smtClean="0"/>
              <a:t>But layers are logical, not the actual separation of projects on your code.</a:t>
            </a:r>
          </a:p>
          <a:p>
            <a:endParaRPr lang="en-US" dirty="0" smtClean="0"/>
          </a:p>
          <a:p>
            <a:endParaRPr lang="en-US" dirty="0" smtClean="0"/>
          </a:p>
          <a:p>
            <a:endParaRPr lang="en-US" dirty="0" smtClean="0"/>
          </a:p>
          <a:p>
            <a:r>
              <a:rPr lang="en-US" dirty="0" smtClean="0"/>
              <a:t>Show </a:t>
            </a:r>
            <a:r>
              <a:rPr lang="en-US" dirty="0" err="1" smtClean="0"/>
              <a:t>Promocode</a:t>
            </a:r>
            <a:r>
              <a:rPr lang="en-US" dirty="0" smtClean="0"/>
              <a:t> before any change</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8</a:t>
            </a:fld>
            <a:endParaRPr lang="en-US"/>
          </a:p>
        </p:txBody>
      </p:sp>
    </p:spTree>
    <p:extLst>
      <p:ext uri="{BB962C8B-B14F-4D97-AF65-F5344CB8AC3E}">
        <p14:creationId xmlns:p14="http://schemas.microsoft.com/office/powerpoint/2010/main" val="748940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of looking at this. What if you want one</a:t>
            </a:r>
            <a:r>
              <a:rPr lang="en-US" baseline="0" dirty="0" smtClean="0"/>
              <a:t> slice to be different to the rest?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9</a:t>
            </a:fld>
            <a:endParaRPr lang="en-US"/>
          </a:p>
        </p:txBody>
      </p:sp>
    </p:spTree>
    <p:extLst>
      <p:ext uri="{BB962C8B-B14F-4D97-AF65-F5344CB8AC3E}">
        <p14:creationId xmlns:p14="http://schemas.microsoft.com/office/powerpoint/2010/main" val="179759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AU"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14/03/16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AU"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14/03/16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14/03/16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AU"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14/03/16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14/03/16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AU"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14/03/16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AU"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14/03/16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AU"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14/03/16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AU"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14/03/16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14/03/16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14/03/16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AU"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14/03/16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AU"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14/03/16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jpe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Slicing:</a:t>
            </a:r>
            <a:br>
              <a:rPr lang="en-US" dirty="0" smtClean="0"/>
            </a:br>
            <a:r>
              <a:rPr lang="en-US" dirty="0" smtClean="0"/>
              <a:t>Features </a:t>
            </a:r>
            <a:r>
              <a:rPr lang="en-US" dirty="0" err="1" smtClean="0"/>
              <a:t>vs</a:t>
            </a:r>
            <a:r>
              <a:rPr lang="en-US" dirty="0" smtClean="0"/>
              <a:t> Layers</a:t>
            </a:r>
            <a:endParaRPr lang="en-US" dirty="0"/>
          </a:p>
        </p:txBody>
      </p:sp>
      <p:sp>
        <p:nvSpPr>
          <p:cNvPr id="6" name="Name"/>
          <p:cNvSpPr txBox="1">
            <a:spLocks/>
          </p:cNvSpPr>
          <p:nvPr/>
        </p:nvSpPr>
        <p:spPr>
          <a:xfrm>
            <a:off x="1322921" y="3299011"/>
            <a:ext cx="6498159" cy="916641"/>
          </a:xfrm>
          <a:prstGeom prst="rect">
            <a:avLst/>
          </a:prstGeo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75000"/>
                </a:schemeClr>
              </a:buClr>
              <a:buSzPct val="110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75000"/>
                </a:schemeClr>
              </a:buClr>
              <a:buSzPct val="11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9pPr>
          </a:lstStyle>
          <a:p>
            <a:r>
              <a:rPr lang="en-US" dirty="0" smtClean="0"/>
              <a:t>Jorge </a:t>
            </a:r>
            <a:r>
              <a:rPr lang="en-US" dirty="0" err="1" smtClean="0"/>
              <a:t>Gueorguiev</a:t>
            </a:r>
            <a:r>
              <a:rPr lang="en-US" dirty="0" smtClean="0"/>
              <a:t> Garcia</a:t>
            </a:r>
            <a:endParaRPr lang="en-US" dirty="0"/>
          </a:p>
        </p:txBody>
      </p:sp>
      <p:sp>
        <p:nvSpPr>
          <p:cNvPr id="3" name="By Me"/>
          <p:cNvSpPr>
            <a:spLocks noGrp="1"/>
          </p:cNvSpPr>
          <p:nvPr>
            <p:ph type="subTitle" idx="1"/>
          </p:nvPr>
        </p:nvSpPr>
        <p:spPr/>
        <p:txBody>
          <a:bodyPr/>
          <a:lstStyle/>
          <a:p>
            <a:r>
              <a:rPr lang="en-US" dirty="0" smtClean="0"/>
              <a:t>By me</a:t>
            </a:r>
            <a:endParaRPr lang="en-US" dirty="0"/>
          </a:p>
        </p:txBody>
      </p:sp>
    </p:spTree>
    <p:extLst>
      <p:ext uri="{BB962C8B-B14F-4D97-AF65-F5344CB8AC3E}">
        <p14:creationId xmlns:p14="http://schemas.microsoft.com/office/powerpoint/2010/main" val="1203917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par>
                                <p:cTn id="10" presetID="45" presetClass="exit" presetSubtype="0" fill="hold" grpId="0" nodeType="withEffect">
                                  <p:stCondLst>
                                    <p:cond delay="0"/>
                                  </p:stCondLst>
                                  <p:childTnLst>
                                    <p:animEffect transition="out" filter="fade">
                                      <p:cBhvr>
                                        <p:cTn id="11" dur="1000"/>
                                        <p:tgtEl>
                                          <p:spTgt spid="3">
                                            <p:txEl>
                                              <p:pRg st="0" end="0"/>
                                            </p:txEl>
                                          </p:spTgt>
                                        </p:tgtEl>
                                      </p:cBhvr>
                                    </p:animEffect>
                                    <p:anim calcmode="lin" valueType="num">
                                      <p:cBhvr>
                                        <p:cTn id="12" dur="1000"/>
                                        <p:tgtEl>
                                          <p:spTgt spid="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1000"/>
                                        <p:tgtEl>
                                          <p:spTgt spid="3">
                                            <p:txEl>
                                              <p:pRg st="0" end="0"/>
                                            </p:txEl>
                                          </p:spTgt>
                                        </p:tgtEl>
                                        <p:attrNameLst>
                                          <p:attrName>ppt_h</p:attrName>
                                        </p:attrNameLst>
                                      </p:cBhvr>
                                      <p:tavLst>
                                        <p:tav tm="0">
                                          <p:val>
                                            <p:strVal val="ppt_h"/>
                                          </p:val>
                                        </p:tav>
                                        <p:tav tm="100000">
                                          <p:val>
                                            <p:strVal val="ppt_h"/>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Change</a:t>
            </a:r>
            <a:endParaRPr lang="en-US" dirty="0"/>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684905" y="3312042"/>
            <a:ext cx="3962400" cy="2971800"/>
          </a:xfrm>
        </p:spPr>
      </p:pic>
      <p:sp>
        <p:nvSpPr>
          <p:cNvPr id="5" name="Rectangle 4"/>
          <p:cNvSpPr/>
          <p:nvPr/>
        </p:nvSpPr>
        <p:spPr>
          <a:xfrm rot="17724001">
            <a:off x="817202" y="2285221"/>
            <a:ext cx="261561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6" name="Rectangle 5"/>
          <p:cNvSpPr/>
          <p:nvPr/>
        </p:nvSpPr>
        <p:spPr>
          <a:xfrm rot="19957210">
            <a:off x="2200621" y="2086640"/>
            <a:ext cx="261561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Validation</a:t>
            </a:r>
            <a:endParaRPr lang="en-US" dirty="0"/>
          </a:p>
        </p:txBody>
      </p:sp>
      <p:sp>
        <p:nvSpPr>
          <p:cNvPr id="7" name="Rectangle 6"/>
          <p:cNvSpPr/>
          <p:nvPr/>
        </p:nvSpPr>
        <p:spPr>
          <a:xfrm rot="16200000">
            <a:off x="1349973" y="3792927"/>
            <a:ext cx="261561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Business Logic</a:t>
            </a:r>
            <a:endParaRPr lang="en-US" dirty="0"/>
          </a:p>
        </p:txBody>
      </p:sp>
      <p:sp>
        <p:nvSpPr>
          <p:cNvPr id="8" name="Rectangle 7"/>
          <p:cNvSpPr/>
          <p:nvPr/>
        </p:nvSpPr>
        <p:spPr>
          <a:xfrm rot="654740">
            <a:off x="4835416" y="2086640"/>
            <a:ext cx="261561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Adapter</a:t>
            </a:r>
            <a:endParaRPr lang="en-US" dirty="0"/>
          </a:p>
        </p:txBody>
      </p:sp>
      <p:sp>
        <p:nvSpPr>
          <p:cNvPr id="9" name="Rectangle 8"/>
          <p:cNvSpPr/>
          <p:nvPr/>
        </p:nvSpPr>
        <p:spPr>
          <a:xfrm rot="2787480">
            <a:off x="5521634" y="3443222"/>
            <a:ext cx="261561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cxnSp>
        <p:nvCxnSpPr>
          <p:cNvPr id="13" name="Straight Connector 12"/>
          <p:cNvCxnSpPr/>
          <p:nvPr/>
        </p:nvCxnSpPr>
        <p:spPr>
          <a:xfrm>
            <a:off x="3774558" y="2776769"/>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3603980" y="2752373"/>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4341165" y="2333888"/>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p:cNvCxnSpPr/>
          <p:nvPr/>
        </p:nvCxnSpPr>
        <p:spPr>
          <a:xfrm>
            <a:off x="4048195" y="2515456"/>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p:nvPr/>
        </p:nvCxnSpPr>
        <p:spPr>
          <a:xfrm>
            <a:off x="3235852" y="2937180"/>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p:cNvCxnSpPr/>
          <p:nvPr/>
        </p:nvCxnSpPr>
        <p:spPr>
          <a:xfrm>
            <a:off x="3106841" y="3883353"/>
            <a:ext cx="497139" cy="16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a:off x="3018723" y="408457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a:off x="3018722" y="462054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a:off x="2949427" y="4418525"/>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p:nvPr/>
        </p:nvCxnSpPr>
        <p:spPr>
          <a:xfrm>
            <a:off x="3055460" y="5162804"/>
            <a:ext cx="9927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p:nvPr/>
        </p:nvCxnSpPr>
        <p:spPr>
          <a:xfrm>
            <a:off x="3055459" y="3344637"/>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p:nvPr/>
        </p:nvCxnSpPr>
        <p:spPr>
          <a:xfrm>
            <a:off x="2125007" y="3552197"/>
            <a:ext cx="185903" cy="1149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p:nvPr/>
        </p:nvCxnSpPr>
        <p:spPr>
          <a:xfrm>
            <a:off x="1988425" y="3734869"/>
            <a:ext cx="241123" cy="1484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2986279" y="1709638"/>
            <a:ext cx="193440" cy="84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p:nvPr/>
        </p:nvCxnSpPr>
        <p:spPr>
          <a:xfrm>
            <a:off x="2860788" y="1874309"/>
            <a:ext cx="375064" cy="18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2761320" y="2066654"/>
            <a:ext cx="311060" cy="15108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2684905" y="2221652"/>
            <a:ext cx="175883" cy="930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flipH="1">
            <a:off x="4949610" y="2550060"/>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p:nvPr/>
        </p:nvCxnSpPr>
        <p:spPr>
          <a:xfrm flipH="1">
            <a:off x="6658280" y="2817217"/>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flipH="1">
            <a:off x="5091335" y="2636995"/>
            <a:ext cx="78415" cy="3485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flipH="1">
            <a:off x="5290882" y="2590508"/>
            <a:ext cx="137693" cy="6481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p:cNvCxnSpPr/>
          <p:nvPr/>
        </p:nvCxnSpPr>
        <p:spPr>
          <a:xfrm flipH="1">
            <a:off x="6946306" y="2892721"/>
            <a:ext cx="105768" cy="4193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p:cNvCxnSpPr/>
          <p:nvPr/>
        </p:nvCxnSpPr>
        <p:spPr>
          <a:xfrm flipH="1">
            <a:off x="5342692" y="3288677"/>
            <a:ext cx="408699" cy="3784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flipH="1">
            <a:off x="5673913" y="3427775"/>
            <a:ext cx="315762" cy="3169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p:cNvCxnSpPr/>
          <p:nvPr/>
        </p:nvCxnSpPr>
        <p:spPr>
          <a:xfrm flipH="1">
            <a:off x="5482867" y="3688200"/>
            <a:ext cx="543876" cy="5043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p:cNvCxnSpPr/>
          <p:nvPr/>
        </p:nvCxnSpPr>
        <p:spPr>
          <a:xfrm flipH="1">
            <a:off x="5986367" y="3774846"/>
            <a:ext cx="267732" cy="2260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p:nvPr/>
        </p:nvCxnSpPr>
        <p:spPr>
          <a:xfrm flipH="1">
            <a:off x="5770444" y="3884975"/>
            <a:ext cx="676432" cy="5835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p:cNvCxnSpPr/>
          <p:nvPr/>
        </p:nvCxnSpPr>
        <p:spPr>
          <a:xfrm flipH="1">
            <a:off x="6342740" y="4153108"/>
            <a:ext cx="303210" cy="24800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p:cNvCxnSpPr/>
          <p:nvPr/>
        </p:nvCxnSpPr>
        <p:spPr>
          <a:xfrm flipH="1">
            <a:off x="6421971" y="4471739"/>
            <a:ext cx="325963" cy="2700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p:cNvCxnSpPr/>
          <p:nvPr/>
        </p:nvCxnSpPr>
        <p:spPr>
          <a:xfrm flipH="1">
            <a:off x="6446874" y="4608694"/>
            <a:ext cx="684390" cy="5818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p:cNvCxnSpPr/>
          <p:nvPr/>
        </p:nvCxnSpPr>
        <p:spPr>
          <a:xfrm flipH="1">
            <a:off x="5631272" y="2685118"/>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p:cNvCxnSpPr/>
          <p:nvPr/>
        </p:nvCxnSpPr>
        <p:spPr>
          <a:xfrm>
            <a:off x="2191672" y="3248916"/>
            <a:ext cx="137606" cy="871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p:cNvCxnSpPr/>
          <p:nvPr/>
        </p:nvCxnSpPr>
        <p:spPr>
          <a:xfrm>
            <a:off x="3240846" y="4883770"/>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p:cNvCxnSpPr/>
          <p:nvPr/>
        </p:nvCxnSpPr>
        <p:spPr>
          <a:xfrm>
            <a:off x="3018723" y="3597976"/>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773510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dapters Layer"/>
          <p:cNvSpPr/>
          <p:nvPr/>
        </p:nvSpPr>
        <p:spPr>
          <a:xfrm>
            <a:off x="3042683" y="4250699"/>
            <a:ext cx="5886893"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Business Logic Layer"/>
          <p:cNvSpPr/>
          <p:nvPr/>
        </p:nvSpPr>
        <p:spPr>
          <a:xfrm>
            <a:off x="6939516" y="3532245"/>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Validation Layer"/>
          <p:cNvSpPr/>
          <p:nvPr/>
        </p:nvSpPr>
        <p:spPr>
          <a:xfrm>
            <a:off x="3042683" y="2831333"/>
            <a:ext cx="5886893"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Alternative: Features</a:t>
            </a:r>
            <a:endParaRPr lang="en-US" dirty="0"/>
          </a:p>
        </p:txBody>
      </p:sp>
      <p:sp>
        <p:nvSpPr>
          <p:cNvPr id="4" name="Controler Layer"/>
          <p:cNvSpPr/>
          <p:nvPr/>
        </p:nvSpPr>
        <p:spPr>
          <a:xfrm>
            <a:off x="-6713879"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5" name="Data Layer"/>
          <p:cNvSpPr/>
          <p:nvPr/>
        </p:nvSpPr>
        <p:spPr>
          <a:xfrm>
            <a:off x="-6713879"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pic>
        <p:nvPicPr>
          <p:cNvPr id="6"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pic>
        <p:nvPicPr>
          <p:cNvPr id="8"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4166" y="2546338"/>
            <a:ext cx="3962400" cy="2971800"/>
          </a:xfrm>
          <a:prstGeom prst="rect">
            <a:avLst/>
          </a:prstGeom>
        </p:spPr>
      </p:pic>
      <p:pic>
        <p:nvPicPr>
          <p:cNvPr id="9"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6959" y="2532858"/>
            <a:ext cx="3962400" cy="2971800"/>
          </a:xfrm>
          <a:prstGeom prst="rect">
            <a:avLst/>
          </a:prstGeom>
        </p:spPr>
      </p:pic>
      <p:sp>
        <p:nvSpPr>
          <p:cNvPr id="10" name="Feature A"/>
          <p:cNvSpPr/>
          <p:nvPr/>
        </p:nvSpPr>
        <p:spPr>
          <a:xfrm>
            <a:off x="-6713879" y="2713716"/>
            <a:ext cx="1414130" cy="2191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Feature A</a:t>
            </a:r>
            <a:endParaRPr lang="en-US" dirty="0"/>
          </a:p>
        </p:txBody>
      </p:sp>
      <p:sp>
        <p:nvSpPr>
          <p:cNvPr id="11" name="Feature B"/>
          <p:cNvSpPr/>
          <p:nvPr/>
        </p:nvSpPr>
        <p:spPr>
          <a:xfrm>
            <a:off x="-4677743" y="2713716"/>
            <a:ext cx="1414130" cy="21911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Feature B</a:t>
            </a:r>
            <a:endParaRPr lang="en-US" dirty="0"/>
          </a:p>
        </p:txBody>
      </p:sp>
      <p:sp>
        <p:nvSpPr>
          <p:cNvPr id="12" name="Feature C"/>
          <p:cNvSpPr/>
          <p:nvPr/>
        </p:nvSpPr>
        <p:spPr>
          <a:xfrm>
            <a:off x="-2641608" y="2713716"/>
            <a:ext cx="1414130" cy="219116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Feature C</a:t>
            </a:r>
            <a:endParaRPr lang="en-US" dirty="0"/>
          </a:p>
        </p:txBody>
      </p:sp>
      <p:sp>
        <p:nvSpPr>
          <p:cNvPr id="13" name="Query"/>
          <p:cNvSpPr/>
          <p:nvPr/>
        </p:nvSpPr>
        <p:spPr>
          <a:xfrm>
            <a:off x="3242930" y="5133237"/>
            <a:ext cx="3450266"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Query</a:t>
            </a:r>
            <a:endParaRPr lang="en-US" dirty="0"/>
          </a:p>
        </p:txBody>
      </p:sp>
      <p:sp>
        <p:nvSpPr>
          <p:cNvPr id="14" name="Command"/>
          <p:cNvSpPr/>
          <p:nvPr/>
        </p:nvSpPr>
        <p:spPr>
          <a:xfrm>
            <a:off x="7315201" y="5133237"/>
            <a:ext cx="141413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Command</a:t>
            </a:r>
            <a:endParaRPr lang="en-US" dirty="0"/>
          </a:p>
        </p:txBody>
      </p:sp>
      <p:sp>
        <p:nvSpPr>
          <p:cNvPr id="19" name="Validation Text"/>
          <p:cNvSpPr/>
          <p:nvPr/>
        </p:nvSpPr>
        <p:spPr>
          <a:xfrm>
            <a:off x="549276" y="1425974"/>
            <a:ext cx="1747358"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2">
                    <a:lumMod val="75000"/>
                    <a:lumOff val="25000"/>
                  </a:schemeClr>
                </a:solidFill>
              </a:rPr>
              <a:t>Validation</a:t>
            </a:r>
            <a:endParaRPr lang="en-US" dirty="0">
              <a:solidFill>
                <a:schemeClr val="tx2">
                  <a:lumMod val="75000"/>
                  <a:lumOff val="25000"/>
                </a:schemeClr>
              </a:solidFill>
            </a:endParaRPr>
          </a:p>
        </p:txBody>
      </p:sp>
      <p:sp>
        <p:nvSpPr>
          <p:cNvPr id="20" name="Business Logic Text"/>
          <p:cNvSpPr/>
          <p:nvPr/>
        </p:nvSpPr>
        <p:spPr>
          <a:xfrm>
            <a:off x="6939516" y="5940056"/>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Business Logic</a:t>
            </a:r>
            <a:endParaRPr lang="en-US" dirty="0"/>
          </a:p>
        </p:txBody>
      </p:sp>
      <p:sp>
        <p:nvSpPr>
          <p:cNvPr id="21" name="Adapters Text"/>
          <p:cNvSpPr/>
          <p:nvPr/>
        </p:nvSpPr>
        <p:spPr>
          <a:xfrm>
            <a:off x="549277" y="5669309"/>
            <a:ext cx="1747358"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Adapters</a:t>
            </a:r>
            <a:endParaRPr lang="en-US" dirty="0"/>
          </a:p>
        </p:txBody>
      </p:sp>
      <p:cxnSp>
        <p:nvCxnSpPr>
          <p:cNvPr id="23" name="Validation Arrow"/>
          <p:cNvCxnSpPr/>
          <p:nvPr/>
        </p:nvCxnSpPr>
        <p:spPr>
          <a:xfrm>
            <a:off x="2296635" y="2009269"/>
            <a:ext cx="746048" cy="822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Adapter Arrow"/>
          <p:cNvCxnSpPr/>
          <p:nvPr/>
        </p:nvCxnSpPr>
        <p:spPr>
          <a:xfrm flipV="1">
            <a:off x="2296635" y="4833994"/>
            <a:ext cx="746048" cy="835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Business Logic Arrow"/>
          <p:cNvCxnSpPr/>
          <p:nvPr/>
        </p:nvCxnSpPr>
        <p:spPr>
          <a:xfrm flipV="1">
            <a:off x="7027236" y="4115540"/>
            <a:ext cx="0" cy="1824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Connection CoV"/>
          <p:cNvSpPr/>
          <p:nvPr/>
        </p:nvSpPr>
        <p:spPr>
          <a:xfrm>
            <a:off x="3773228"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onnection CoB"/>
          <p:cNvSpPr/>
          <p:nvPr/>
        </p:nvSpPr>
        <p:spPr>
          <a:xfrm>
            <a:off x="5825134"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onnection CoC"/>
          <p:cNvSpPr/>
          <p:nvPr/>
        </p:nvSpPr>
        <p:spPr>
          <a:xfrm>
            <a:off x="7888295"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onnection AD"/>
          <p:cNvSpPr/>
          <p:nvPr/>
        </p:nvSpPr>
        <p:spPr>
          <a:xfrm>
            <a:off x="3771057" y="4617831"/>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onnection BD"/>
          <p:cNvSpPr/>
          <p:nvPr/>
        </p:nvSpPr>
        <p:spPr>
          <a:xfrm>
            <a:off x="5825134" y="4630394"/>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Connection CD"/>
          <p:cNvSpPr/>
          <p:nvPr/>
        </p:nvSpPr>
        <p:spPr>
          <a:xfrm>
            <a:off x="7882872" y="4630394"/>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261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1.38889E-6 2.22222E-6 L 0.29219 0.04004 C 0.35347 0.04907 0.44496 0.05393 0.54028 0.05393 C 0.6493 0.05393 0.73628 0.04907 0.79757 0.04004 L 1.08976 2.22222E-6 " pathEditMode="relative" rAng="0" ptsTypes="AAAAA">
                                      <p:cBhvr>
                                        <p:cTn id="16" dur="500" fill="hold"/>
                                        <p:tgtEl>
                                          <p:spTgt spid="4"/>
                                        </p:tgtEl>
                                        <p:attrNameLst>
                                          <p:attrName>ppt_x</p:attrName>
                                          <p:attrName>ppt_y</p:attrName>
                                        </p:attrNameLst>
                                      </p:cBhvr>
                                      <p:rCtr x="54479" y="2685"/>
                                    </p:animMotion>
                                  </p:childTnLst>
                                </p:cTn>
                              </p:par>
                              <p:par>
                                <p:cTn id="17" presetID="1" presetClass="entr" presetSubtype="0" fill="hold" nodeType="withEffect">
                                  <p:stCondLst>
                                    <p:cond delay="1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1.38889E-6 -1.85185E-6 L 0.29184 0.04005 C 0.35295 0.04908 0.44427 0.05394 0.53941 0.05394 C 0.64826 0.05394 0.73524 0.04908 0.79635 0.04005 L 1.08819 -1.85185E-6 " pathEditMode="relative" rAng="0" ptsTypes="AAAAA">
                                      <p:cBhvr>
                                        <p:cTn id="36" dur="500" fill="hold"/>
                                        <p:tgtEl>
                                          <p:spTgt spid="5"/>
                                        </p:tgtEl>
                                        <p:attrNameLst>
                                          <p:attrName>ppt_x</p:attrName>
                                          <p:attrName>ppt_y</p:attrName>
                                        </p:attrNameLst>
                                      </p:cBhvr>
                                      <p:rCtr x="54410" y="2685"/>
                                    </p:animMotion>
                                  </p:childTnLst>
                                </p:cTn>
                              </p:par>
                              <p:par>
                                <p:cTn id="37" presetID="1" presetClass="entr" presetSubtype="0" fill="hold" nodeType="withEffect">
                                  <p:stCondLst>
                                    <p:cond delay="10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nodeType="withEffect">
                                  <p:stCondLst>
                                    <p:cond delay="100"/>
                                  </p:stCondLst>
                                  <p:childTnLst>
                                    <p:set>
                                      <p:cBhvr>
                                        <p:cTn id="40" dur="1" fill="hold">
                                          <p:stCondLst>
                                            <p:cond delay="0"/>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8.33333E-7 -4.07407E-6 L 0.29184 0.04005 C 0.35312 0.04908 0.44462 0.05394 0.53976 0.05394 C 0.64861 0.05394 0.73542 0.04908 0.7967 0.04005 L 1.08854 -4.07407E-6 " pathEditMode="relative" rAng="0" ptsTypes="AAAAA">
                                      <p:cBhvr>
                                        <p:cTn id="56" dur="500" fill="hold"/>
                                        <p:tgtEl>
                                          <p:spTgt spid="10"/>
                                        </p:tgtEl>
                                        <p:attrNameLst>
                                          <p:attrName>ppt_x</p:attrName>
                                          <p:attrName>ppt_y</p:attrName>
                                        </p:attrNameLst>
                                      </p:cBhvr>
                                      <p:rCtr x="54427" y="2685"/>
                                    </p:animMotion>
                                  </p:childTnLst>
                                </p:cTn>
                              </p:par>
                              <p:par>
                                <p:cTn id="57" presetID="1" presetClass="entr" presetSubtype="0" fill="hold" nodeType="withEffect">
                                  <p:stCondLst>
                                    <p:cond delay="10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randombar(horizontal)">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randombar(horizontal)">
                                      <p:cBhvr>
                                        <p:cTn id="76" dur="5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7" presetClass="path" presetSubtype="0" accel="50000" decel="50000" fill="hold" grpId="0" nodeType="clickEffect">
                                  <p:stCondLst>
                                    <p:cond delay="0"/>
                                  </p:stCondLst>
                                  <p:childTnLst>
                                    <p:animMotion origin="layout" path="M 1.38889E-6 -4.07407E-6 L 0.29184 0.04005 C 0.35295 0.04908 0.44427 0.05394 0.53941 0.05394 C 0.64826 0.05394 0.73524 0.04908 0.79635 0.04005 L 1.08819 -4.07407E-6 " pathEditMode="relative" rAng="0" ptsTypes="AAAAA">
                                      <p:cBhvr>
                                        <p:cTn id="86" dur="500" fill="hold"/>
                                        <p:tgtEl>
                                          <p:spTgt spid="11"/>
                                        </p:tgtEl>
                                        <p:attrNameLst>
                                          <p:attrName>ppt_x</p:attrName>
                                          <p:attrName>ppt_y</p:attrName>
                                        </p:attrNameLst>
                                      </p:cBhvr>
                                      <p:rCtr x="54410" y="2685"/>
                                    </p:animMotion>
                                  </p:childTnLst>
                                </p:cTn>
                              </p:par>
                              <p:par>
                                <p:cTn id="87" presetID="1" presetClass="entr" presetSubtype="0" fill="hold" nodeType="withEffect">
                                  <p:stCondLst>
                                    <p:cond delay="100"/>
                                  </p:stCondLst>
                                  <p:childTnLst>
                                    <p:set>
                                      <p:cBhvr>
                                        <p:cTn id="88" dur="1" fill="hold">
                                          <p:stCondLst>
                                            <p:cond delay="0"/>
                                          </p:stCondLst>
                                        </p:cTn>
                                        <p:tgtEl>
                                          <p:spTgt spid="9"/>
                                        </p:tgtEl>
                                        <p:attrNameLst>
                                          <p:attrName>style.visibility</p:attrName>
                                        </p:attrNameLst>
                                      </p:cBhvr>
                                      <p:to>
                                        <p:strVal val="visible"/>
                                      </p:to>
                                    </p:set>
                                  </p:childTnLst>
                                </p:cTn>
                              </p:par>
                              <p:par>
                                <p:cTn id="89" presetID="1" presetClass="exit" presetSubtype="0" fill="hold" nodeType="withEffect">
                                  <p:stCondLst>
                                    <p:cond delay="100"/>
                                  </p:stCondLst>
                                  <p:childTnLst>
                                    <p:set>
                                      <p:cBhvr>
                                        <p:cTn id="90" dur="1" fill="hold">
                                          <p:stCondLst>
                                            <p:cond delay="0"/>
                                          </p:stCondLst>
                                        </p:cTn>
                                        <p:tgtEl>
                                          <p:spTgt spid="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randombar(horizontal)">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randombar(horizontal)">
                                      <p:cBhvr>
                                        <p:cTn id="106" dur="500"/>
                                        <p:tgtEl>
                                          <p:spTgt spid="3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7" presetClass="path" presetSubtype="0" accel="50000" decel="50000" fill="hold" grpId="0" nodeType="clickEffect">
                                  <p:stCondLst>
                                    <p:cond delay="0"/>
                                  </p:stCondLst>
                                  <p:childTnLst>
                                    <p:animMotion origin="layout" path="M -1.66667E-6 -4.07407E-6 L 0.29236 0.04005 C 0.35365 0.04908 0.44531 0.05394 0.5408 0.05394 C 0.64983 0.05394 0.73698 0.04908 0.79827 0.04005 L 1.0908 -4.07407E-6 " pathEditMode="relative" rAng="0" ptsTypes="AAAAA">
                                      <p:cBhvr>
                                        <p:cTn id="116" dur="500" fill="hold"/>
                                        <p:tgtEl>
                                          <p:spTgt spid="12"/>
                                        </p:tgtEl>
                                        <p:attrNameLst>
                                          <p:attrName>ppt_x</p:attrName>
                                          <p:attrName>ppt_y</p:attrName>
                                        </p:attrNameLst>
                                      </p:cBhvr>
                                      <p:rCtr x="54531" y="2685"/>
                                    </p:animMotion>
                                  </p:childTnLst>
                                </p:cTn>
                              </p:par>
                              <p:par>
                                <p:cTn id="117" presetID="1" presetClass="entr" presetSubtype="0" fill="hold" nodeType="withEffect">
                                  <p:stCondLst>
                                    <p:cond delay="100"/>
                                  </p:stCondLst>
                                  <p:childTnLst>
                                    <p:set>
                                      <p:cBhvr>
                                        <p:cTn id="118" dur="1" fill="hold">
                                          <p:stCondLst>
                                            <p:cond delay="0"/>
                                          </p:stCondLst>
                                        </p:cTn>
                                        <p:tgtEl>
                                          <p:spTgt spid="9"/>
                                        </p:tgtEl>
                                        <p:attrNameLst>
                                          <p:attrName>style.visibility</p:attrName>
                                        </p:attrNameLst>
                                      </p:cBhvr>
                                      <p:to>
                                        <p:strVal val="visible"/>
                                      </p:to>
                                    </p:set>
                                  </p:childTnLst>
                                </p:cTn>
                              </p:par>
                              <p:par>
                                <p:cTn id="119" presetID="1" presetClass="exit" presetSubtype="0" fill="hold" nodeType="withEffect">
                                  <p:stCondLst>
                                    <p:cond delay="100"/>
                                  </p:stCondLst>
                                  <p:childTnLst>
                                    <p:set>
                                      <p:cBhvr>
                                        <p:cTn id="120" dur="1" fill="hold">
                                          <p:stCondLst>
                                            <p:cond delay="0"/>
                                          </p:stCondLst>
                                        </p:cTn>
                                        <p:tgtEl>
                                          <p:spTgt spid="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grpId="0" nodeType="click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randombar(horizontal)">
                                      <p:cBhvr>
                                        <p:cTn id="131" dur="500"/>
                                        <p:tgtEl>
                                          <p:spTgt spid="33"/>
                                        </p:tgtEl>
                                      </p:cBhvr>
                                    </p:animEffect>
                                  </p:childTnLst>
                                </p:cTn>
                              </p:par>
                            </p:childTnLst>
                          </p:cTn>
                        </p:par>
                      </p:childTnLst>
                    </p:cTn>
                  </p:par>
                  <p:par>
                    <p:cTn id="132" fill="hold">
                      <p:stCondLst>
                        <p:cond delay="indefinite"/>
                      </p:stCondLst>
                      <p:childTnLst>
                        <p:par>
                          <p:cTn id="133" fill="hold">
                            <p:stCondLst>
                              <p:cond delay="0"/>
                            </p:stCondLst>
                            <p:childTnLst>
                              <p:par>
                                <p:cTn id="134" presetID="14" presetClass="entr" presetSubtype="10" fill="hold" grpId="0" nodeType="click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randombar(horizontal)">
                                      <p:cBhvr>
                                        <p:cTn id="136" dur="500"/>
                                        <p:tgtEl>
                                          <p:spTgt spid="36"/>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randombar(horizontal)">
                                      <p:cBhvr>
                                        <p:cTn id="141" dur="500"/>
                                        <p:tgtEl>
                                          <p:spTgt spid="19"/>
                                        </p:tgtEl>
                                      </p:cBhvr>
                                    </p:animEffect>
                                  </p:childTnLst>
                                </p:cTn>
                              </p:par>
                              <p:par>
                                <p:cTn id="142" presetID="14" presetClass="entr" presetSubtype="10" fill="hold" nodeType="with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randombar(horizontal)">
                                      <p:cBhvr>
                                        <p:cTn id="144" dur="500"/>
                                        <p:tgtEl>
                                          <p:spTgt spid="23"/>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Effect transition="in" filter="randombar(horizontal)">
                                      <p:cBhvr>
                                        <p:cTn id="147" dur="500"/>
                                        <p:tgtEl>
                                          <p:spTgt spid="15"/>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randombar(horizontal)">
                                      <p:cBhvr>
                                        <p:cTn id="152" dur="500"/>
                                        <p:tgtEl>
                                          <p:spTgt spid="21"/>
                                        </p:tgtEl>
                                      </p:cBhvr>
                                    </p:animEffect>
                                  </p:childTnLst>
                                </p:cTn>
                              </p:par>
                              <p:par>
                                <p:cTn id="153" presetID="14" presetClass="entr" presetSubtype="10" fill="hold" nodeType="with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randombar(horizontal)">
                                      <p:cBhvr>
                                        <p:cTn id="155" dur="500"/>
                                        <p:tgtEl>
                                          <p:spTgt spid="25"/>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17"/>
                                        </p:tgtEl>
                                        <p:attrNameLst>
                                          <p:attrName>style.visibility</p:attrName>
                                        </p:attrNameLst>
                                      </p:cBhvr>
                                      <p:to>
                                        <p:strVal val="visible"/>
                                      </p:to>
                                    </p:set>
                                    <p:animEffect transition="in" filter="randombar(horizontal)">
                                      <p:cBhvr>
                                        <p:cTn id="158" dur="500"/>
                                        <p:tgtEl>
                                          <p:spTgt spid="17"/>
                                        </p:tgtEl>
                                      </p:cBhvr>
                                    </p:animEffect>
                                  </p:childTnLst>
                                </p:cTn>
                              </p:par>
                            </p:childTnLst>
                          </p:cTn>
                        </p:par>
                      </p:childTnLst>
                    </p:cTn>
                  </p:par>
                  <p:par>
                    <p:cTn id="159" fill="hold">
                      <p:stCondLst>
                        <p:cond delay="indefinite"/>
                      </p:stCondLst>
                      <p:childTnLst>
                        <p:par>
                          <p:cTn id="160" fill="hold">
                            <p:stCondLst>
                              <p:cond delay="0"/>
                            </p:stCondLst>
                            <p:childTnLst>
                              <p:par>
                                <p:cTn id="161" presetID="14" presetClass="entr" presetSubtype="1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randombar(horizontal)">
                                      <p:cBhvr>
                                        <p:cTn id="163" dur="500"/>
                                        <p:tgtEl>
                                          <p:spTgt spid="20"/>
                                        </p:tgtEl>
                                      </p:cBhvr>
                                    </p:animEffect>
                                  </p:childTnLst>
                                </p:cTn>
                              </p:par>
                              <p:par>
                                <p:cTn id="164" presetID="14" presetClass="entr" presetSubtype="10" fill="hold" nodeType="withEffect">
                                  <p:stCondLst>
                                    <p:cond delay="0"/>
                                  </p:stCondLst>
                                  <p:childTnLst>
                                    <p:set>
                                      <p:cBhvr>
                                        <p:cTn id="165" dur="1" fill="hold">
                                          <p:stCondLst>
                                            <p:cond delay="0"/>
                                          </p:stCondLst>
                                        </p:cTn>
                                        <p:tgtEl>
                                          <p:spTgt spid="27"/>
                                        </p:tgtEl>
                                        <p:attrNameLst>
                                          <p:attrName>style.visibility</p:attrName>
                                        </p:attrNameLst>
                                      </p:cBhvr>
                                      <p:to>
                                        <p:strVal val="visible"/>
                                      </p:to>
                                    </p:set>
                                    <p:animEffect transition="in" filter="randombar(horizontal)">
                                      <p:cBhvr>
                                        <p:cTn id="166" dur="500"/>
                                        <p:tgtEl>
                                          <p:spTgt spid="27"/>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randombar(horizontal)">
                                      <p:cBhvr>
                                        <p:cTn id="169" dur="500"/>
                                        <p:tgtEl>
                                          <p:spTgt spid="16"/>
                                        </p:tgtEl>
                                      </p:cBhvr>
                                    </p:animEffect>
                                  </p:childTnLst>
                                </p:cTn>
                              </p:par>
                            </p:childTnLst>
                          </p:cTn>
                        </p:par>
                      </p:childTnLst>
                    </p:cTn>
                  </p:par>
                  <p:par>
                    <p:cTn id="170" fill="hold">
                      <p:stCondLst>
                        <p:cond delay="indefinite"/>
                      </p:stCondLst>
                      <p:childTnLst>
                        <p:par>
                          <p:cTn id="171" fill="hold">
                            <p:stCondLst>
                              <p:cond delay="0"/>
                            </p:stCondLst>
                            <p:childTnLst>
                              <p:par>
                                <p:cTn id="172" presetID="14" presetClass="entr" presetSubtype="10" fill="hold" grpId="0" nodeType="clickEffect">
                                  <p:stCondLst>
                                    <p:cond delay="0"/>
                                  </p:stCondLst>
                                  <p:childTnLst>
                                    <p:set>
                                      <p:cBhvr>
                                        <p:cTn id="173" dur="1" fill="hold">
                                          <p:stCondLst>
                                            <p:cond delay="0"/>
                                          </p:stCondLst>
                                        </p:cTn>
                                        <p:tgtEl>
                                          <p:spTgt spid="13"/>
                                        </p:tgtEl>
                                        <p:attrNameLst>
                                          <p:attrName>style.visibility</p:attrName>
                                        </p:attrNameLst>
                                      </p:cBhvr>
                                      <p:to>
                                        <p:strVal val="visible"/>
                                      </p:to>
                                    </p:set>
                                    <p:animEffect transition="in" filter="randombar(horizontal)">
                                      <p:cBhvr>
                                        <p:cTn id="174" dur="500"/>
                                        <p:tgtEl>
                                          <p:spTgt spid="13"/>
                                        </p:tgtEl>
                                      </p:cBhvr>
                                    </p:animEffect>
                                  </p:childTnLst>
                                </p:cTn>
                              </p:par>
                              <p:par>
                                <p:cTn id="175" presetID="14" presetClass="entr" presetSubtype="10" fill="hold" grpId="0" nodeType="withEffect">
                                  <p:stCondLst>
                                    <p:cond delay="0"/>
                                  </p:stCondLst>
                                  <p:childTnLst>
                                    <p:set>
                                      <p:cBhvr>
                                        <p:cTn id="176" dur="1" fill="hold">
                                          <p:stCondLst>
                                            <p:cond delay="0"/>
                                          </p:stCondLst>
                                        </p:cTn>
                                        <p:tgtEl>
                                          <p:spTgt spid="14"/>
                                        </p:tgtEl>
                                        <p:attrNameLst>
                                          <p:attrName>style.visibility</p:attrName>
                                        </p:attrNameLst>
                                      </p:cBhvr>
                                      <p:to>
                                        <p:strVal val="visible"/>
                                      </p:to>
                                    </p:set>
                                    <p:animEffect transition="in" filter="randombar(horizontal)">
                                      <p:cBhvr>
                                        <p:cTn id="177" dur="500"/>
                                        <p:tgtEl>
                                          <p:spTgt spid="14"/>
                                        </p:tgtEl>
                                      </p:cBhvr>
                                    </p:animEffect>
                                  </p:childTnLst>
                                </p:cTn>
                              </p:par>
                              <p:par>
                                <p:cTn id="178" presetID="14" presetClass="exit" presetSubtype="10" fill="hold" grpId="1" nodeType="withEffect">
                                  <p:stCondLst>
                                    <p:cond delay="0"/>
                                  </p:stCondLst>
                                  <p:childTnLst>
                                    <p:animEffect transition="out" filter="randombar(horizontal)">
                                      <p:cBhvr>
                                        <p:cTn id="179" dur="500"/>
                                        <p:tgtEl>
                                          <p:spTgt spid="5"/>
                                        </p:tgtEl>
                                      </p:cBhvr>
                                    </p:animEffect>
                                    <p:set>
                                      <p:cBhvr>
                                        <p:cTn id="180" dur="1" fill="hold">
                                          <p:stCondLst>
                                            <p:cond delay="499"/>
                                          </p:stCondLst>
                                        </p:cTn>
                                        <p:tgtEl>
                                          <p:spTgt spid="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nodeType="clickEffect">
                                  <p:stCondLst>
                                    <p:cond delay="0"/>
                                  </p:stCondLst>
                                  <p:childTnLst>
                                    <p:set>
                                      <p:cBhvr>
                                        <p:cTn id="184" dur="1" fill="hold">
                                          <p:stCondLst>
                                            <p:cond delay="0"/>
                                          </p:stCondLst>
                                        </p:cTn>
                                        <p:tgtEl>
                                          <p:spTgt spid="6"/>
                                        </p:tgtEl>
                                        <p:attrNameLst>
                                          <p:attrName>style.visibility</p:attrName>
                                        </p:attrNameLst>
                                      </p:cBhvr>
                                      <p:to>
                                        <p:strVal val="hidden"/>
                                      </p:to>
                                    </p:set>
                                  </p:childTnLst>
                                </p:cTn>
                              </p:par>
                              <p:par>
                                <p:cTn id="185" presetID="1" presetClass="entr" presetSubtype="0" fill="hold" nodeType="withEffect">
                                  <p:stCondLst>
                                    <p:cond delay="0"/>
                                  </p:stCondLst>
                                  <p:childTnLst>
                                    <p:set>
                                      <p:cBhvr>
                                        <p:cTn id="18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4" grpId="0" animBg="1"/>
      <p:bldP spid="5" grpId="0" animBg="1"/>
      <p:bldP spid="5" grpId="1" animBg="1"/>
      <p:bldP spid="10" grpId="0" animBg="1"/>
      <p:bldP spid="11" grpId="0" animBg="1"/>
      <p:bldP spid="12" grpId="0" animBg="1"/>
      <p:bldP spid="13" grpId="0" animBg="1"/>
      <p:bldP spid="14" grpId="0" animBg="1"/>
      <p:bldP spid="19" grpId="0" animBg="1"/>
      <p:bldP spid="20" grpId="0" animBg="1"/>
      <p:bldP spid="21" grpId="0" animBg="1"/>
      <p:bldP spid="31" grpId="0" animBg="1"/>
      <p:bldP spid="32" grpId="0" animBg="1"/>
      <p:bldP spid="33" grpId="0" animBg="1"/>
      <p:bldP spid="34"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9" name="Basic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Explosion 1 1"/>
          <p:cNvSpPr/>
          <p:nvPr/>
        </p:nvSpPr>
        <p:spPr>
          <a:xfrm>
            <a:off x="4108102" y="0"/>
            <a:ext cx="4564558" cy="3412878"/>
          </a:xfrm>
          <a:prstGeom prst="irregularSeal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solidFill>
                  <a:schemeClr val="bg1"/>
                </a:solidFill>
              </a:rPr>
              <a:t>Duplication</a:t>
            </a:r>
            <a:endParaRPr lang="en-US" sz="3200" dirty="0">
              <a:solidFill>
                <a:schemeClr val="bg1"/>
              </a:solidFill>
            </a:endParaRPr>
          </a:p>
        </p:txBody>
      </p:sp>
      <p:sp>
        <p:nvSpPr>
          <p:cNvPr id="3" name="Explosion 1 2"/>
          <p:cNvSpPr/>
          <p:nvPr/>
        </p:nvSpPr>
        <p:spPr>
          <a:xfrm>
            <a:off x="4440521" y="3115243"/>
            <a:ext cx="4564558" cy="3412878"/>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bg1"/>
                </a:solidFill>
              </a:rPr>
              <a:t>Granularity</a:t>
            </a:r>
            <a:endParaRPr lang="en-US" sz="3200" dirty="0">
              <a:solidFill>
                <a:schemeClr val="bg1"/>
              </a:solidFill>
            </a:endParaRPr>
          </a:p>
        </p:txBody>
      </p:sp>
      <p:sp>
        <p:nvSpPr>
          <p:cNvPr id="10" name="TextBox 9"/>
          <p:cNvSpPr txBox="1"/>
          <p:nvPr/>
        </p:nvSpPr>
        <p:spPr>
          <a:xfrm>
            <a:off x="-3614615" y="359507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3251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edg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393" y="103373"/>
            <a:ext cx="4191000" cy="5588000"/>
          </a:xfrm>
          <a:prstGeom prst="rect">
            <a:avLst/>
          </a:prstGeom>
        </p:spPr>
      </p:pic>
      <p:pic>
        <p:nvPicPr>
          <p:cNvPr id="4"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spTree>
    <p:extLst>
      <p:ext uri="{BB962C8B-B14F-4D97-AF65-F5344CB8AC3E}">
        <p14:creationId xmlns:p14="http://schemas.microsoft.com/office/powerpoint/2010/main" val="11921679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end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197" y="1846943"/>
            <a:ext cx="1444978" cy="1422400"/>
          </a:xfrm>
          <a:prstGeom prst="rect">
            <a:avLst/>
          </a:prstGeom>
        </p:spPr>
      </p:pic>
      <p:sp>
        <p:nvSpPr>
          <p:cNvPr id="5" name="Rectangle 4"/>
          <p:cNvSpPr/>
          <p:nvPr/>
        </p:nvSpPr>
        <p:spPr>
          <a:xfrm>
            <a:off x="541441" y="3428530"/>
            <a:ext cx="2525050"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a:t>
            </a:r>
            <a:r>
              <a:rPr lang="en-US" sz="3600" dirty="0" err="1" smtClean="0">
                <a:ln w="0"/>
                <a:solidFill>
                  <a:schemeClr val="accent1"/>
                </a:solidFill>
                <a:effectLst>
                  <a:outerShdw blurRad="38100" dist="25400" dir="5400000" algn="ctr" rotWithShape="0">
                    <a:srgbClr val="6E747A">
                      <a:alpha val="43000"/>
                    </a:srgbClr>
                  </a:outerShdw>
                </a:effectLst>
              </a:rPr>
              <a:t>yefoakira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255465" y="5287948"/>
            <a:ext cx="5622052"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g</a:t>
            </a:r>
            <a:r>
              <a:rPr lang="en-US" sz="3600" dirty="0" smtClean="0">
                <a:ln w="0"/>
                <a:solidFill>
                  <a:schemeClr val="accent1"/>
                </a:solidFill>
                <a:effectLst>
                  <a:outerShdw blurRad="38100" dist="25400" dir="5400000" algn="ctr" rotWithShape="0">
                    <a:srgbClr val="6E747A">
                      <a:alpha val="43000"/>
                    </a:srgbClr>
                  </a:outerShdw>
                </a:effectLst>
              </a:rPr>
              <a:t>ithub.com/</a:t>
            </a:r>
            <a:r>
              <a:rPr lang="en-US" sz="3600" dirty="0" err="1" smtClean="0">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975175" y="3772797"/>
            <a:ext cx="3005952"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twoormore.eu</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3321172" y="4641617"/>
            <a:ext cx="5468164"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gitlab.com/</a:t>
            </a:r>
            <a:r>
              <a:rPr lang="en-US" sz="3600" dirty="0" err="1" smtClean="0">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359198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amp;A"/>
          <p:cNvSpPr/>
          <p:nvPr/>
        </p:nvSpPr>
        <p:spPr>
          <a:xfrm>
            <a:off x="3180433" y="299415"/>
            <a:ext cx="2783134"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602143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amp;A"/>
          <p:cNvSpPr/>
          <p:nvPr/>
        </p:nvSpPr>
        <p:spPr>
          <a:xfrm>
            <a:off x="3180433" y="299415"/>
            <a:ext cx="2783134"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3" name="Ha, Ha"/>
          <p:cNvSpPr/>
          <p:nvPr/>
        </p:nvSpPr>
        <p:spPr>
          <a:xfrm>
            <a:off x="2704473" y="2044005"/>
            <a:ext cx="373506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Ha, Ha</a:t>
            </a:r>
            <a:r>
              <a:rPr lang="en-US" sz="54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42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Phil Sebben"/>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514334" y="2967335"/>
            <a:ext cx="4115331" cy="2574368"/>
          </a:xfrm>
          <a:prstGeom prst="rect">
            <a:avLst/>
          </a:prstGeom>
        </p:spPr>
      </p:pic>
    </p:spTree>
    <p:extLst>
      <p:ext uri="{BB962C8B-B14F-4D97-AF65-F5344CB8AC3E}">
        <p14:creationId xmlns:p14="http://schemas.microsoft.com/office/powerpoint/2010/main" val="1763858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rk Helme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206500"/>
            <a:ext cx="5715000" cy="4445000"/>
          </a:xfrm>
          <a:prstGeom prst="rect">
            <a:avLst/>
          </a:prstGeom>
        </p:spPr>
      </p:pic>
    </p:spTree>
    <p:extLst>
      <p:ext uri="{BB962C8B-B14F-4D97-AF65-F5344CB8AC3E}">
        <p14:creationId xmlns:p14="http://schemas.microsoft.com/office/powerpoint/2010/main" val="5247905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asic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303173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alute 1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7" name="Salute 2 Bil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8" name="Basic Bil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2820811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xit" presetSubtype="0" fill="hold" nodeType="withEffect">
                                  <p:stCondLst>
                                    <p:cond delay="250"/>
                                  </p:stCondLst>
                                  <p:childTnLst>
                                    <p:set>
                                      <p:cBhvr>
                                        <p:cTn id="15" dur="1" fill="hold">
                                          <p:stCondLst>
                                            <p:cond delay="0"/>
                                          </p:stCondLst>
                                        </p:cTn>
                                        <p:tgtEl>
                                          <p:spTgt spid="7"/>
                                        </p:tgtEl>
                                        <p:attrNameLst>
                                          <p:attrName>style.visibility</p:attrName>
                                        </p:attrNameLst>
                                      </p:cBhvr>
                                      <p:to>
                                        <p:strVal val="hidden"/>
                                      </p:to>
                                    </p:set>
                                  </p:childTnLst>
                                </p:cTn>
                              </p:par>
                            </p:childTnLst>
                          </p:cTn>
                        </p:par>
                        <p:par>
                          <p:cTn id="16" fill="hold">
                            <p:stCondLst>
                              <p:cond delay="250"/>
                            </p:stCondLst>
                            <p:childTnLst>
                              <p:par>
                                <p:cTn id="17" presetID="1" presetClass="entr" presetSubtype="0" fill="hold" nodeType="afterEffect">
                                  <p:stCondLst>
                                    <p:cond delay="25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250"/>
                                  </p:stCondLst>
                                  <p:childTnLst>
                                    <p:set>
                                      <p:cBhvr>
                                        <p:cTn id="20" dur="1" fill="hold">
                                          <p:stCondLst>
                                            <p:cond delay="0"/>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xit" presetSubtype="0" fill="hold" nodeType="withEffect">
                                  <p:stCondLst>
                                    <p:cond delay="250"/>
                                  </p:stCondLst>
                                  <p:childTnLst>
                                    <p:set>
                                      <p:cBhvr>
                                        <p:cTn id="25" dur="1" fill="hold">
                                          <p:stCondLst>
                                            <p:cond delay="0"/>
                                          </p:stCondLst>
                                        </p:cTn>
                                        <p:tgtEl>
                                          <p:spTgt spid="7"/>
                                        </p:tgtEl>
                                        <p:attrNameLst>
                                          <p:attrName>style.visibility</p:attrName>
                                        </p:attrNameLst>
                                      </p:cBhvr>
                                      <p:to>
                                        <p:strVal val="hidden"/>
                                      </p:to>
                                    </p:set>
                                  </p:childTnLst>
                                </p:cTn>
                              </p:par>
                            </p:childTnLst>
                          </p:cTn>
                        </p:par>
                        <p:par>
                          <p:cTn id="26" fill="hold">
                            <p:stCondLst>
                              <p:cond delay="750"/>
                            </p:stCondLst>
                            <p:childTnLst>
                              <p:par>
                                <p:cTn id="27" presetID="1" presetClass="entr" presetSubtype="0" fill="hold" nodeType="afterEffect">
                                  <p:stCondLst>
                                    <p:cond delay="25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xit" presetSubtype="0" fill="hold" nodeType="withEffect">
                                  <p:stCondLst>
                                    <p:cond delay="250"/>
                                  </p:stCondLst>
                                  <p:childTnLst>
                                    <p:set>
                                      <p:cBhvr>
                                        <p:cTn id="30" dur="1" fill="hold">
                                          <p:stCondLst>
                                            <p:cond delay="0"/>
                                          </p:stCondLst>
                                        </p:cTn>
                                        <p:tgtEl>
                                          <p:spTgt spid="6"/>
                                        </p:tgtEl>
                                        <p:attrNameLst>
                                          <p:attrName>style.visibility</p:attrName>
                                        </p:attrNameLst>
                                      </p:cBhvr>
                                      <p:to>
                                        <p:strVal val="hidden"/>
                                      </p:to>
                                    </p:set>
                                  </p:childTnLst>
                                </p:cTn>
                              </p:par>
                            </p:childTnLst>
                          </p:cTn>
                        </p:par>
                        <p:par>
                          <p:cTn id="31" fill="hold">
                            <p:stCondLst>
                              <p:cond delay="1000"/>
                            </p:stCondLst>
                            <p:childTnLst>
                              <p:par>
                                <p:cTn id="32" presetID="1" presetClass="entr" presetSubtype="0" fill="hold" nodeType="afterEffect">
                                  <p:stCondLst>
                                    <p:cond delay="25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xit" presetSubtype="0" fill="hold" nodeType="withEffect">
                                  <p:stCondLst>
                                    <p:cond delay="250"/>
                                  </p:stCondLst>
                                  <p:childTnLst>
                                    <p:set>
                                      <p:cBhvr>
                                        <p:cTn id="35" dur="1" fill="hold">
                                          <p:stCondLst>
                                            <p:cond delay="0"/>
                                          </p:stCondLst>
                                        </p:cTn>
                                        <p:tgtEl>
                                          <p:spTgt spid="7"/>
                                        </p:tgtEl>
                                        <p:attrNameLst>
                                          <p:attrName>style.visibility</p:attrName>
                                        </p:attrNameLst>
                                      </p:cBhvr>
                                      <p:to>
                                        <p:strVal val="hidden"/>
                                      </p:to>
                                    </p:set>
                                  </p:childTnLst>
                                </p:cTn>
                              </p:par>
                            </p:childTnLst>
                          </p:cTn>
                        </p:par>
                        <p:par>
                          <p:cTn id="36" fill="hold">
                            <p:stCondLst>
                              <p:cond delay="1250"/>
                            </p:stCondLst>
                            <p:childTnLst>
                              <p:par>
                                <p:cTn id="37" presetID="1" presetClass="entr" presetSubtype="0" fill="hold" nodeType="afterEffect">
                                  <p:stCondLst>
                                    <p:cond delay="25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nodeType="withEffect">
                                  <p:stCondLst>
                                    <p:cond delay="250"/>
                                  </p:stCondLst>
                                  <p:childTnLst>
                                    <p:set>
                                      <p:cBhvr>
                                        <p:cTn id="40" dur="1" fill="hold">
                                          <p:stCondLst>
                                            <p:cond delay="0"/>
                                          </p:stCondLst>
                                        </p:cTn>
                                        <p:tgtEl>
                                          <p:spTgt spid="6"/>
                                        </p:tgtEl>
                                        <p:attrNameLst>
                                          <p:attrName>style.visibility</p:attrName>
                                        </p:attrNameLst>
                                      </p:cBhvr>
                                      <p:to>
                                        <p:strVal val="hidden"/>
                                      </p:to>
                                    </p:set>
                                  </p:childTnLst>
                                </p:cTn>
                              </p:par>
                            </p:childTnLst>
                          </p:cTn>
                        </p:par>
                        <p:par>
                          <p:cTn id="41" fill="hold">
                            <p:stCondLst>
                              <p:cond delay="1500"/>
                            </p:stCondLst>
                            <p:childTnLst>
                              <p:par>
                                <p:cTn id="42" presetID="1" presetClass="entr" presetSubtype="0" fill="hold" nodeType="afterEffect">
                                  <p:stCondLst>
                                    <p:cond delay="25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xit" presetSubtype="0" fill="hold" nodeType="withEffect">
                                  <p:stCondLst>
                                    <p:cond delay="250"/>
                                  </p:stCondLst>
                                  <p:childTnLst>
                                    <p:set>
                                      <p:cBhvr>
                                        <p:cTn id="45" dur="1" fill="hold">
                                          <p:stCondLst>
                                            <p:cond delay="0"/>
                                          </p:stCondLst>
                                        </p:cTn>
                                        <p:tgtEl>
                                          <p:spTgt spid="7"/>
                                        </p:tgtEl>
                                        <p:attrNameLst>
                                          <p:attrName>style.visibility</p:attrName>
                                        </p:attrNameLst>
                                      </p:cBhvr>
                                      <p:to>
                                        <p:strVal val="hidden"/>
                                      </p:to>
                                    </p:set>
                                  </p:childTnLst>
                                </p:cTn>
                              </p:par>
                            </p:childTnLst>
                          </p:cTn>
                        </p:par>
                        <p:par>
                          <p:cTn id="46" fill="hold">
                            <p:stCondLst>
                              <p:cond delay="1750"/>
                            </p:stCondLst>
                            <p:childTnLst>
                              <p:par>
                                <p:cTn id="47" presetID="1" presetClass="entr" presetSubtype="0" fill="hold" nodeType="afterEffect">
                                  <p:stCondLst>
                                    <p:cond delay="25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xit" presetSubtype="0" fill="hold" nodeType="withEffect">
                                  <p:stCondLst>
                                    <p:cond delay="250"/>
                                  </p:stCondLst>
                                  <p:childTnLst>
                                    <p:set>
                                      <p:cBhvr>
                                        <p:cTn id="50" dur="1" fill="hold">
                                          <p:stCondLst>
                                            <p:cond delay="0"/>
                                          </p:stCondLst>
                                        </p:cTn>
                                        <p:tgtEl>
                                          <p:spTgt spid="6"/>
                                        </p:tgtEl>
                                        <p:attrNameLst>
                                          <p:attrName>style.visibility</p:attrName>
                                        </p:attrNameLst>
                                      </p:cBhvr>
                                      <p:to>
                                        <p:strVal val="hidden"/>
                                      </p:to>
                                    </p:set>
                                  </p:childTnLst>
                                </p:cTn>
                              </p:par>
                            </p:childTnLst>
                          </p:cTn>
                        </p:par>
                        <p:par>
                          <p:cTn id="51" fill="hold">
                            <p:stCondLst>
                              <p:cond delay="2000"/>
                            </p:stCondLst>
                            <p:childTnLst>
                              <p:par>
                                <p:cTn id="52" presetID="1" presetClass="entr" presetSubtype="0" fill="hold" nodeType="afterEffect">
                                  <p:stCondLst>
                                    <p:cond delay="250"/>
                                  </p:stCondLst>
                                  <p:childTnLst>
                                    <p:set>
                                      <p:cBhvr>
                                        <p:cTn id="53" dur="1" fill="hold">
                                          <p:stCondLst>
                                            <p:cond delay="0"/>
                                          </p:stCondLst>
                                        </p:cTn>
                                        <p:tgtEl>
                                          <p:spTgt spid="6"/>
                                        </p:tgtEl>
                                        <p:attrNameLst>
                                          <p:attrName>style.visibility</p:attrName>
                                        </p:attrNameLst>
                                      </p:cBhvr>
                                      <p:to>
                                        <p:strVal val="visible"/>
                                      </p:to>
                                    </p:set>
                                  </p:childTnLst>
                                </p:cTn>
                              </p:par>
                              <p:par>
                                <p:cTn id="54" presetID="1" presetClass="exit" presetSubtype="0" fill="hold" nodeType="withEffect">
                                  <p:stCondLst>
                                    <p:cond delay="250"/>
                                  </p:stCondLst>
                                  <p:childTnLst>
                                    <p:set>
                                      <p:cBhvr>
                                        <p:cTn id="55" dur="1" fill="hold">
                                          <p:stCondLst>
                                            <p:cond delay="0"/>
                                          </p:stCondLst>
                                        </p:cTn>
                                        <p:tgtEl>
                                          <p:spTgt spid="7"/>
                                        </p:tgtEl>
                                        <p:attrNameLst>
                                          <p:attrName>style.visibility</p:attrName>
                                        </p:attrNameLst>
                                      </p:cBhvr>
                                      <p:to>
                                        <p:strVal val="hidden"/>
                                      </p:to>
                                    </p:set>
                                  </p:childTnLst>
                                </p:cTn>
                              </p:par>
                            </p:childTnLst>
                          </p:cTn>
                        </p:par>
                        <p:par>
                          <p:cTn id="56" fill="hold">
                            <p:stCondLst>
                              <p:cond delay="2250"/>
                            </p:stCondLst>
                            <p:childTnLst>
                              <p:par>
                                <p:cTn id="57" presetID="1" presetClass="entr" presetSubtype="0" fill="hold" nodeType="afterEffect">
                                  <p:stCondLst>
                                    <p:cond delay="25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xit" presetSubtype="0" fill="hold" nodeType="withEffect">
                                  <p:stCondLst>
                                    <p:cond delay="25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uccess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Defeat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Basic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Nice Cake"/>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851003" y="949694"/>
            <a:ext cx="4730012" cy="3748150"/>
          </a:xfrm>
          <a:prstGeom prst="rect">
            <a:avLst/>
          </a:prstGeom>
        </p:spPr>
      </p:pic>
      <p:sp>
        <p:nvSpPr>
          <p:cNvPr id="6" name="Software"/>
          <p:cNvSpPr/>
          <p:nvPr/>
        </p:nvSpPr>
        <p:spPr>
          <a:xfrm rot="19894258">
            <a:off x="2865774" y="2044284"/>
            <a:ext cx="5628703" cy="1569660"/>
          </a:xfrm>
          <a:prstGeom prst="rect">
            <a:avLst/>
          </a:prstGeom>
          <a:noFill/>
        </p:spPr>
        <p:txBody>
          <a:bodyPr wrap="square" lIns="91440" tIns="45720" rIns="91440" bIns="45720">
            <a:spAutoFit/>
          </a:bodyPr>
          <a:lstStyle/>
          <a:p>
            <a:pPr algn="ctr"/>
            <a:r>
              <a:rPr lang="en-US" sz="9600" b="1" cap="none" spc="0" dirty="0" smtClean="0">
                <a:ln w="22225">
                  <a:solidFill>
                    <a:schemeClr val="accent2"/>
                  </a:solidFill>
                  <a:prstDash val="solid"/>
                </a:ln>
                <a:solidFill>
                  <a:schemeClr val="accent2">
                    <a:lumMod val="40000"/>
                    <a:lumOff val="60000"/>
                  </a:schemeClr>
                </a:solidFill>
                <a:effectLst>
                  <a:reflection blurRad="6350" stA="60000" endA="900" endPos="60000" dist="29997" dir="5400000" sy="-100000" algn="bl" rotWithShape="0"/>
                </a:effectLst>
              </a:rPr>
              <a:t>Software</a:t>
            </a:r>
            <a:endParaRPr lang="en-US" sz="9600" b="1" cap="none" spc="0" dirty="0">
              <a:ln w="22225">
                <a:solidFill>
                  <a:schemeClr val="accent2"/>
                </a:solidFill>
                <a:prstDash val="solid"/>
              </a:ln>
              <a:solidFill>
                <a:schemeClr val="accent2">
                  <a:lumMod val="40000"/>
                  <a:lumOff val="60000"/>
                </a:schemeClr>
              </a:solidFill>
              <a:effectLst>
                <a:reflection blurRad="6350" stA="60000" endA="900" endPos="60000" dist="29997" dir="5400000" sy="-100000" algn="bl" rotWithShape="0"/>
              </a:effectLst>
            </a:endParaRPr>
          </a:p>
        </p:txBody>
      </p:sp>
    </p:spTree>
    <p:extLst>
      <p:ext uri="{BB962C8B-B14F-4D97-AF65-F5344CB8AC3E}">
        <p14:creationId xmlns:p14="http://schemas.microsoft.com/office/powerpoint/2010/main" val="4113411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3"/>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2" presetClass="exit" presetSubtype="4" fill="hold" nodeType="withEffect">
                                  <p:stCondLst>
                                    <p:cond delay="0"/>
                                  </p:stCondLst>
                                  <p:childTnLst>
                                    <p:anim calcmode="lin" valueType="num">
                                      <p:cBhvr additive="base">
                                        <p:cTn id="21" dur="500"/>
                                        <p:tgtEl>
                                          <p:spTgt spid="4"/>
                                        </p:tgtEl>
                                        <p:attrNameLst>
                                          <p:attrName>ppt_x</p:attrName>
                                        </p:attrNameLst>
                                      </p:cBhvr>
                                      <p:tavLst>
                                        <p:tav tm="0">
                                          <p:val>
                                            <p:strVal val="ppt_x"/>
                                          </p:val>
                                        </p:tav>
                                        <p:tav tm="100000">
                                          <p:val>
                                            <p:strVal val="ppt_x"/>
                                          </p:val>
                                        </p:tav>
                                      </p:tavLst>
                                    </p:anim>
                                    <p:anim calcmode="lin" valueType="num">
                                      <p:cBhvr additive="base">
                                        <p:cTn id="22" dur="500"/>
                                        <p:tgtEl>
                                          <p:spTgt spid="4"/>
                                        </p:tgtEl>
                                        <p:attrNameLst>
                                          <p:attrName>ppt_y</p:attrName>
                                        </p:attrNameLst>
                                      </p:cBhvr>
                                      <p:tavLst>
                                        <p:tav tm="0">
                                          <p:val>
                                            <p:strVal val="ppt_y"/>
                                          </p:val>
                                        </p:tav>
                                        <p:tav tm="100000">
                                          <p:val>
                                            <p:strVal val="1+ppt_h/2"/>
                                          </p:val>
                                        </p:tav>
                                      </p:tavLst>
                                    </p:anim>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1" presetClass="exit" presetSubtype="0" fill="hold" nodeType="withEffect">
                                  <p:stCondLst>
                                    <p:cond delay="0"/>
                                  </p:stCondLst>
                                  <p:childTnLst>
                                    <p:set>
                                      <p:cBhvr>
                                        <p:cTn id="33"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Title 1"/>
          <p:cNvSpPr>
            <a:spLocks noGrp="1"/>
          </p:cNvSpPr>
          <p:nvPr>
            <p:ph type="title"/>
          </p:nvPr>
        </p:nvSpPr>
        <p:spPr/>
        <p:txBody>
          <a:bodyPr/>
          <a:lstStyle/>
          <a:p>
            <a:r>
              <a:rPr lang="en-GB" dirty="0" smtClean="0"/>
              <a:t>An Initial Approach</a:t>
            </a:r>
            <a:endParaRPr lang="en-US" dirty="0"/>
          </a:p>
        </p:txBody>
      </p:sp>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5" name="Monolith"/>
          <p:cNvSpPr/>
          <p:nvPr/>
        </p:nvSpPr>
        <p:spPr>
          <a:xfrm>
            <a:off x="-3551274" y="1617311"/>
            <a:ext cx="3147237" cy="436998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 name="Success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Pickup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8" name="Throw Bill" title="Throw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13" name="Mantain"/>
          <p:cNvSpPr/>
          <p:nvPr/>
        </p:nvSpPr>
        <p:spPr>
          <a:xfrm rot="21084633">
            <a:off x="5132071" y="1379218"/>
            <a:ext cx="3624217" cy="2496457"/>
          </a:xfrm>
          <a:prstGeom prst="irregularSeal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Change</a:t>
            </a:r>
            <a:endParaRPr lang="en-US" dirty="0"/>
          </a:p>
        </p:txBody>
      </p:sp>
      <p:sp>
        <p:nvSpPr>
          <p:cNvPr id="11" name="Change"/>
          <p:cNvSpPr/>
          <p:nvPr/>
        </p:nvSpPr>
        <p:spPr>
          <a:xfrm rot="219727">
            <a:off x="5296807" y="2912356"/>
            <a:ext cx="3294743" cy="2496457"/>
          </a:xfrm>
          <a:prstGeom prst="irregularSeal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Improve</a:t>
            </a:r>
            <a:endParaRPr lang="en-US" dirty="0"/>
          </a:p>
        </p:txBody>
      </p:sp>
      <p:sp>
        <p:nvSpPr>
          <p:cNvPr id="12" name="Change"/>
          <p:cNvSpPr/>
          <p:nvPr/>
        </p:nvSpPr>
        <p:spPr>
          <a:xfrm>
            <a:off x="4251910" y="1937704"/>
            <a:ext cx="3294743" cy="2496457"/>
          </a:xfrm>
          <a:prstGeom prst="irregularSeal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Scale?</a:t>
            </a:r>
            <a:endParaRPr lang="en-US" dirty="0"/>
          </a:p>
        </p:txBody>
      </p:sp>
    </p:spTree>
    <p:extLst>
      <p:ext uri="{BB962C8B-B14F-4D97-AF65-F5344CB8AC3E}">
        <p14:creationId xmlns:p14="http://schemas.microsoft.com/office/powerpoint/2010/main" val="41948198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37" presetClass="path" presetSubtype="0" accel="50000" decel="50000" fill="hold" grpId="1" nodeType="withEffect">
                                  <p:stCondLst>
                                    <p:cond delay="0"/>
                                  </p:stCondLst>
                                  <p:childTnLst>
                                    <p:animMotion origin="layout" path="M -5.55556E-7 1.85185E-6 L 0.25556 -0.23658 C 0.3092 -0.28982 0.38924 -0.31852 0.47274 -0.31852 C 0.56806 -0.31852 0.64479 -0.28982 0.69774 -0.23658 L 0.95347 1.85185E-6 " pathEditMode="relative" rAng="0" ptsTypes="AAAAA">
                                      <p:cBhvr>
                                        <p:cTn id="18" dur="500" fill="hold"/>
                                        <p:tgtEl>
                                          <p:spTgt spid="5"/>
                                        </p:tgtEl>
                                        <p:attrNameLst>
                                          <p:attrName>ppt_x</p:attrName>
                                          <p:attrName>ppt_y</p:attrName>
                                        </p:attrNameLst>
                                      </p:cBhvr>
                                      <p:rCtr x="47674" y="-15926"/>
                                    </p:animMotion>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style.rotation</p:attrName>
                                        </p:attrNameLst>
                                      </p:cBhvr>
                                      <p:tavLst>
                                        <p:tav tm="0">
                                          <p:val>
                                            <p:fltVal val="90"/>
                                          </p:val>
                                        </p:tav>
                                        <p:tav tm="100000">
                                          <p:val>
                                            <p:fltVal val="0"/>
                                          </p:val>
                                        </p:tav>
                                      </p:tavLst>
                                    </p:anim>
                                    <p:animEffect transition="in" filter="fade">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13"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6" name="Fruit Cake"/>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33050" y="524185"/>
            <a:ext cx="5358384" cy="3186578"/>
          </a:xfrm>
          <a:prstGeom prst="rect">
            <a:avLst/>
          </a:prstGeom>
        </p:spPr>
      </p:pic>
    </p:spTree>
    <p:extLst>
      <p:ext uri="{BB962C8B-B14F-4D97-AF65-F5344CB8AC3E}">
        <p14:creationId xmlns:p14="http://schemas.microsoft.com/office/powerpoint/2010/main" val="18077438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ayered Cake"/>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pic>
        <p:nvPicPr>
          <p:cNvPr id="3"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Tree>
    <p:extLst>
      <p:ext uri="{BB962C8B-B14F-4D97-AF65-F5344CB8AC3E}">
        <p14:creationId xmlns:p14="http://schemas.microsoft.com/office/powerpoint/2010/main" val="40609382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econd Grouping"/>
          <p:cNvSpPr/>
          <p:nvPr/>
        </p:nvSpPr>
        <p:spPr>
          <a:xfrm>
            <a:off x="3091542" y="3444323"/>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irst Grouping"/>
          <p:cNvSpPr/>
          <p:nvPr/>
        </p:nvSpPr>
        <p:spPr>
          <a:xfrm>
            <a:off x="3091543" y="1887271"/>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Layering up</a:t>
            </a:r>
            <a:endParaRPr lang="en-US" dirty="0"/>
          </a:p>
        </p:txBody>
      </p:sp>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1" y="2530979"/>
            <a:ext cx="3962400" cy="2971800"/>
          </a:xfrm>
          <a:prstGeom prst="rect">
            <a:avLst/>
          </a:prstGeom>
        </p:spPr>
      </p:pic>
      <p:pic>
        <p:nvPicPr>
          <p:cNvPr id="6"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46745"/>
            <a:ext cx="3962400" cy="2971800"/>
          </a:xfrm>
          <a:prstGeom prst="rect">
            <a:avLst/>
          </a:prstGeom>
        </p:spPr>
      </p:pic>
      <p:pic>
        <p:nvPicPr>
          <p:cNvPr id="7"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4" y="2548393"/>
            <a:ext cx="3962400" cy="2971800"/>
          </a:xfrm>
          <a:prstGeom prst="rect">
            <a:avLst/>
          </a:prstGeom>
        </p:spPr>
      </p:pic>
      <p:sp>
        <p:nvSpPr>
          <p:cNvPr id="8" name="Controller"/>
          <p:cNvSpPr/>
          <p:nvPr/>
        </p:nvSpPr>
        <p:spPr>
          <a:xfrm>
            <a:off x="-6917083"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9" name="Validation"/>
          <p:cNvSpPr/>
          <p:nvPr/>
        </p:nvSpPr>
        <p:spPr>
          <a:xfrm>
            <a:off x="-6917083" y="2737022"/>
            <a:ext cx="548640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Validation</a:t>
            </a:r>
            <a:endParaRPr lang="en-US" dirty="0"/>
          </a:p>
        </p:txBody>
      </p:sp>
      <p:sp>
        <p:nvSpPr>
          <p:cNvPr id="10" name="Business Logic"/>
          <p:cNvSpPr/>
          <p:nvPr/>
        </p:nvSpPr>
        <p:spPr>
          <a:xfrm>
            <a:off x="-6917083" y="3517653"/>
            <a:ext cx="548640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Business Logic</a:t>
            </a:r>
            <a:endParaRPr lang="en-US" dirty="0"/>
          </a:p>
        </p:txBody>
      </p:sp>
      <p:sp>
        <p:nvSpPr>
          <p:cNvPr id="11" name="Adapter"/>
          <p:cNvSpPr/>
          <p:nvPr/>
        </p:nvSpPr>
        <p:spPr>
          <a:xfrm>
            <a:off x="-6917083" y="4298284"/>
            <a:ext cx="548640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Adapter</a:t>
            </a:r>
            <a:endParaRPr lang="en-US" dirty="0"/>
          </a:p>
        </p:txBody>
      </p:sp>
      <p:sp>
        <p:nvSpPr>
          <p:cNvPr id="12" name="Data"/>
          <p:cNvSpPr/>
          <p:nvPr/>
        </p:nvSpPr>
        <p:spPr>
          <a:xfrm>
            <a:off x="-6917083"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sp>
        <p:nvSpPr>
          <p:cNvPr id="14" name="Change 1"/>
          <p:cNvSpPr/>
          <p:nvPr/>
        </p:nvSpPr>
        <p:spPr>
          <a:xfrm>
            <a:off x="8102454" y="1992857"/>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5" name="Change 2"/>
          <p:cNvSpPr/>
          <p:nvPr/>
        </p:nvSpPr>
        <p:spPr>
          <a:xfrm>
            <a:off x="8102454" y="2773488"/>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6" name="Change 3"/>
          <p:cNvSpPr/>
          <p:nvPr/>
        </p:nvSpPr>
        <p:spPr>
          <a:xfrm>
            <a:off x="8102454" y="3554119"/>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7" name="Change 4"/>
          <p:cNvSpPr/>
          <p:nvPr/>
        </p:nvSpPr>
        <p:spPr>
          <a:xfrm>
            <a:off x="8102453" y="4334750"/>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Change 5"/>
          <p:cNvSpPr/>
          <p:nvPr/>
        </p:nvSpPr>
        <p:spPr>
          <a:xfrm>
            <a:off x="8102454" y="5115382"/>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9" name="First Flow"/>
          <p:cNvSpPr/>
          <p:nvPr/>
        </p:nvSpPr>
        <p:spPr>
          <a:xfrm>
            <a:off x="7378461" y="1992857"/>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ommand"/>
          <p:cNvSpPr/>
          <p:nvPr/>
        </p:nvSpPr>
        <p:spPr>
          <a:xfrm>
            <a:off x="3227252"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Command</a:t>
            </a:r>
            <a:endParaRPr lang="en-US" dirty="0"/>
          </a:p>
        </p:txBody>
      </p:sp>
      <p:pic>
        <p:nvPicPr>
          <p:cNvPr id="22" name="Defeat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2" y="2553803"/>
            <a:ext cx="3962400" cy="2971800"/>
          </a:xfrm>
          <a:prstGeom prst="rect">
            <a:avLst/>
          </a:prstGeom>
        </p:spPr>
      </p:pic>
      <p:sp>
        <p:nvSpPr>
          <p:cNvPr id="28" name="Second Flow"/>
          <p:cNvSpPr/>
          <p:nvPr/>
        </p:nvSpPr>
        <p:spPr>
          <a:xfrm flipV="1">
            <a:off x="7383421" y="1988898"/>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Query"/>
          <p:cNvSpPr/>
          <p:nvPr/>
        </p:nvSpPr>
        <p:spPr>
          <a:xfrm>
            <a:off x="6156654"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Query</a:t>
            </a:r>
            <a:endParaRPr lang="en-US" dirty="0"/>
          </a:p>
        </p:txBody>
      </p:sp>
      <p:sp>
        <p:nvSpPr>
          <p:cNvPr id="32" name="Connect VA"/>
          <p:cNvSpPr/>
          <p:nvPr/>
        </p:nvSpPr>
        <p:spPr>
          <a:xfrm>
            <a:off x="4121844" y="2999861"/>
            <a:ext cx="609813" cy="1610962"/>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onnect CV"/>
          <p:cNvSpPr/>
          <p:nvPr/>
        </p:nvSpPr>
        <p:spPr>
          <a:xfrm>
            <a:off x="3420860" y="2295012"/>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nect VB"/>
          <p:cNvSpPr/>
          <p:nvPr/>
        </p:nvSpPr>
        <p:spPr>
          <a:xfrm>
            <a:off x="3420860" y="3095656"/>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onnect BA"/>
          <p:cNvSpPr/>
          <p:nvPr/>
        </p:nvSpPr>
        <p:spPr>
          <a:xfrm>
            <a:off x="3420860" y="3896300"/>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Connect AD"/>
          <p:cNvSpPr/>
          <p:nvPr/>
        </p:nvSpPr>
        <p:spPr>
          <a:xfrm>
            <a:off x="3420860"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Connect AD 2"/>
          <p:cNvSpPr/>
          <p:nvPr/>
        </p:nvSpPr>
        <p:spPr>
          <a:xfrm>
            <a:off x="6406396"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134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3.61111E-6 2.22222E-6 L 0.30729 -0.10509 C 0.38298 -0.12871 0.46267 -0.14144 0.5743 -0.14144 C 0.68993 -0.14144 0.7658 -0.12871 0.84149 -0.10509 L 1.10885 2.22222E-6 " pathEditMode="relative" rAng="0" ptsTypes="AAAAA">
                                      <p:cBhvr>
                                        <p:cTn id="16" dur="500" fill="hold"/>
                                        <p:tgtEl>
                                          <p:spTgt spid="8"/>
                                        </p:tgtEl>
                                        <p:attrNameLst>
                                          <p:attrName>ppt_x</p:attrName>
                                          <p:attrName>ppt_y</p:attrName>
                                        </p:attrNameLst>
                                      </p:cBhvr>
                                      <p:rCtr x="55434" y="-7083"/>
                                    </p:animMotion>
                                  </p:childTnLst>
                                </p:cTn>
                              </p:par>
                              <p:par>
                                <p:cTn id="17" presetID="1" presetClass="entr" presetSubtype="0" fill="hold" nodeType="withEffect">
                                  <p:stCondLst>
                                    <p:cond delay="10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0.0816 3.33333E-6 L 0.24739 -0.06621 C 0.33073 -0.08125 0.4118 -0.08912 0.53559 -0.08912 C 0.65694 -0.08912 0.74045 -0.08125 0.82135 -0.06621 L 1.10729 3.33333E-6 " pathEditMode="relative" rAng="0" ptsTypes="AAAAA">
                                      <p:cBhvr>
                                        <p:cTn id="36" dur="500" fill="hold"/>
                                        <p:tgtEl>
                                          <p:spTgt spid="9"/>
                                        </p:tgtEl>
                                        <p:attrNameLst>
                                          <p:attrName>ppt_x</p:attrName>
                                          <p:attrName>ppt_y</p:attrName>
                                        </p:attrNameLst>
                                      </p:cBhvr>
                                      <p:rCtr x="59444" y="-4468"/>
                                    </p:animMotion>
                                  </p:childTnLst>
                                </p:cTn>
                              </p:par>
                              <p:par>
                                <p:cTn id="37" presetID="1" presetClass="exit" presetSubtype="0" fill="hold" nodeType="withEffect">
                                  <p:stCondLst>
                                    <p:cond delay="10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ntr" presetSubtype="0" fill="hold" nodeType="withEffect">
                                  <p:stCondLst>
                                    <p:cond delay="10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0.10712 -4.07407E-6 L 0.22899 -0.19699 C 0.29583 -0.24143 0.39027 -0.26527 0.49618 -0.26527 C 0.61996 -0.26527 0.71441 -0.24143 0.79097 -0.19699 L 1.10555 -4.07407E-6 " pathEditMode="relative" rAng="0" ptsTypes="AAAAA">
                                      <p:cBhvr>
                                        <p:cTn id="56" dur="500" fill="hold"/>
                                        <p:tgtEl>
                                          <p:spTgt spid="10"/>
                                        </p:tgtEl>
                                        <p:attrNameLst>
                                          <p:attrName>ppt_x</p:attrName>
                                          <p:attrName>ppt_y</p:attrName>
                                        </p:attrNameLst>
                                      </p:cBhvr>
                                      <p:rCtr x="60625" y="-13264"/>
                                    </p:animMotion>
                                  </p:childTnLst>
                                </p:cTn>
                              </p:par>
                              <p:par>
                                <p:cTn id="57" presetID="1" presetClass="entr" presetSubtype="0" fill="hold" nodeType="withEffect">
                                  <p:stCondLst>
                                    <p:cond delay="10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3.61111E-6 -2.96296E-6 L 0.30555 -0.16227 C 0.38194 -0.19884 0.45816 -0.21852 0.57257 -0.21852 C 0.68715 -0.21852 0.76354 -0.19884 0.83993 -0.16227 L 1.10729 -2.96296E-6 " pathEditMode="relative" rAng="0" ptsTypes="AAAAA">
                                      <p:cBhvr>
                                        <p:cTn id="76" dur="500" fill="hold"/>
                                        <p:tgtEl>
                                          <p:spTgt spid="11"/>
                                        </p:tgtEl>
                                        <p:attrNameLst>
                                          <p:attrName>ppt_x</p:attrName>
                                          <p:attrName>ppt_y</p:attrName>
                                        </p:attrNameLst>
                                      </p:cBhvr>
                                      <p:rCtr x="55365" y="-10926"/>
                                    </p:animMotion>
                                  </p:childTnLst>
                                </p:cTn>
                              </p:par>
                              <p:par>
                                <p:cTn id="77" presetID="1" presetClass="entr" presetSubtype="0" fill="hold" nodeType="withEffect">
                                  <p:stCondLst>
                                    <p:cond delay="10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xit" presetSubtype="0" fill="hold" nodeType="withEffect">
                                  <p:stCondLst>
                                    <p:cond delay="100"/>
                                  </p:stCondLst>
                                  <p:childTnLst>
                                    <p:set>
                                      <p:cBhvr>
                                        <p:cTn id="80" dur="1" fill="hold">
                                          <p:stCondLst>
                                            <p:cond delay="0"/>
                                          </p:stCondLst>
                                        </p:cTn>
                                        <p:tgtEl>
                                          <p:spTgt spid="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par>
                                <p:cTn id="91" presetID="1" presetClass="exit" presetSubtype="0" fill="hold" nodeType="withEffect">
                                  <p:stCondLst>
                                    <p:cond delay="0"/>
                                  </p:stCondLst>
                                  <p:childTnLst>
                                    <p:set>
                                      <p:cBhvr>
                                        <p:cTn id="92" dur="1" fill="hold">
                                          <p:stCondLst>
                                            <p:cond delay="0"/>
                                          </p:stCondLst>
                                        </p:cTn>
                                        <p:tgtEl>
                                          <p:spTgt spid="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7" presetClass="path" presetSubtype="0" accel="50000" decel="50000" fill="hold" grpId="0" nodeType="clickEffect">
                                  <p:stCondLst>
                                    <p:cond delay="0"/>
                                  </p:stCondLst>
                                  <p:childTnLst>
                                    <p:animMotion origin="layout" path="M 3.61111E-6 -1.85185E-6 L 0.30989 -0.49051 C 0.38611 -0.60092 0.46215 -0.66041 0.57656 -0.66041 C 0.69097 -0.66041 0.76718 -0.60092 0.8434 -0.49051 L 1.11041 -1.85185E-6 " pathEditMode="relative" rAng="0" ptsTypes="AAAAA">
                                      <p:cBhvr>
                                        <p:cTn id="96" dur="500" fill="hold"/>
                                        <p:tgtEl>
                                          <p:spTgt spid="12"/>
                                        </p:tgtEl>
                                        <p:attrNameLst>
                                          <p:attrName>ppt_x</p:attrName>
                                          <p:attrName>ppt_y</p:attrName>
                                        </p:attrNameLst>
                                      </p:cBhvr>
                                      <p:rCtr x="55521" y="-33032"/>
                                    </p:animMotion>
                                  </p:childTnLst>
                                </p:cTn>
                              </p:par>
                              <p:par>
                                <p:cTn id="97" presetID="1" presetClass="entr" presetSubtype="0" fill="hold" nodeType="withEffect">
                                  <p:stCondLst>
                                    <p:cond delay="10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xit" presetSubtype="0" fill="hold" nodeType="withEffect">
                                  <p:stCondLst>
                                    <p:cond delay="100"/>
                                  </p:stCondLst>
                                  <p:childTnLst>
                                    <p:set>
                                      <p:cBhvr>
                                        <p:cTn id="100" dur="1" fill="hold">
                                          <p:stCondLst>
                                            <p:cond delay="0"/>
                                          </p:stCondLst>
                                        </p:cTn>
                                        <p:tgtEl>
                                          <p:spTgt spid="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randombar(horizontal)">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randombar(horizontal)">
                                      <p:cBhvr>
                                        <p:cTn id="116" dur="5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randombar(horizontal)">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randombar(horizontal)">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animEffect transition="in" filter="barn(inVertical)">
                                      <p:cBhvr>
                                        <p:cTn id="131" dur="500"/>
                                        <p:tgtEl>
                                          <p:spTgt spid="30"/>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barn(inVertical)">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 calcmode="lin" valueType="num">
                                      <p:cBhvr>
                                        <p:cTn id="141" dur="500" fill="hold"/>
                                        <p:tgtEl>
                                          <p:spTgt spid="19"/>
                                        </p:tgtEl>
                                        <p:attrNameLst>
                                          <p:attrName>ppt_w</p:attrName>
                                        </p:attrNameLst>
                                      </p:cBhvr>
                                      <p:tavLst>
                                        <p:tav tm="0">
                                          <p:val>
                                            <p:fltVal val="0"/>
                                          </p:val>
                                        </p:tav>
                                        <p:tav tm="100000">
                                          <p:val>
                                            <p:strVal val="#ppt_w"/>
                                          </p:val>
                                        </p:tav>
                                      </p:tavLst>
                                    </p:anim>
                                    <p:anim calcmode="lin" valueType="num">
                                      <p:cBhvr>
                                        <p:cTn id="142" dur="500" fill="hold"/>
                                        <p:tgtEl>
                                          <p:spTgt spid="19"/>
                                        </p:tgtEl>
                                        <p:attrNameLst>
                                          <p:attrName>ppt_h</p:attrName>
                                        </p:attrNameLst>
                                      </p:cBhvr>
                                      <p:tavLst>
                                        <p:tav tm="0">
                                          <p:val>
                                            <p:fltVal val="0"/>
                                          </p:val>
                                        </p:tav>
                                        <p:tav tm="100000">
                                          <p:val>
                                            <p:strVal val="#ppt_h"/>
                                          </p:val>
                                        </p:tav>
                                      </p:tavLst>
                                    </p:anim>
                                    <p:animEffect transition="in" filter="fade">
                                      <p:cBhvr>
                                        <p:cTn id="143" dur="500"/>
                                        <p:tgtEl>
                                          <p:spTgt spid="19"/>
                                        </p:tgtEl>
                                      </p:cBhvr>
                                    </p:animEffect>
                                  </p:childTnLst>
                                </p:cTn>
                              </p:par>
                              <p:par>
                                <p:cTn id="144" presetID="22" presetClass="exit" presetSubtype="4" fill="hold" grpId="1" nodeType="withEffect">
                                  <p:stCondLst>
                                    <p:cond delay="0"/>
                                  </p:stCondLst>
                                  <p:childTnLst>
                                    <p:animEffect transition="out" filter="wipe(down)">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par>
                                <p:cTn id="147" presetID="22" presetClass="exit" presetSubtype="4" fill="hold" grpId="1" nodeType="withEffect">
                                  <p:stCondLst>
                                    <p:cond delay="0"/>
                                  </p:stCondLst>
                                  <p:childTnLst>
                                    <p:animEffect transition="out" filter="wipe(down)">
                                      <p:cBhvr>
                                        <p:cTn id="148" dur="500"/>
                                        <p:tgtEl>
                                          <p:spTgt spid="31"/>
                                        </p:tgtEl>
                                      </p:cBhvr>
                                    </p:animEffect>
                                    <p:set>
                                      <p:cBhvr>
                                        <p:cTn id="149" dur="1" fill="hold">
                                          <p:stCondLst>
                                            <p:cond delay="499"/>
                                          </p:stCondLst>
                                        </p:cTn>
                                        <p:tgtEl>
                                          <p:spTgt spid="31"/>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grpId="0" nodeType="clickEffect">
                                  <p:stCondLst>
                                    <p:cond delay="0"/>
                                  </p:stCondLst>
                                  <p:childTnLst>
                                    <p:set>
                                      <p:cBhvr>
                                        <p:cTn id="153" dur="1" fill="hold">
                                          <p:stCondLst>
                                            <p:cond delay="0"/>
                                          </p:stCondLst>
                                        </p:cTn>
                                        <p:tgtEl>
                                          <p:spTgt spid="28"/>
                                        </p:tgtEl>
                                        <p:attrNameLst>
                                          <p:attrName>style.visibility</p:attrName>
                                        </p:attrNameLst>
                                      </p:cBhvr>
                                      <p:to>
                                        <p:strVal val="visible"/>
                                      </p:to>
                                    </p:set>
                                    <p:anim calcmode="lin" valueType="num">
                                      <p:cBhvr>
                                        <p:cTn id="154" dur="500" fill="hold"/>
                                        <p:tgtEl>
                                          <p:spTgt spid="28"/>
                                        </p:tgtEl>
                                        <p:attrNameLst>
                                          <p:attrName>ppt_w</p:attrName>
                                        </p:attrNameLst>
                                      </p:cBhvr>
                                      <p:tavLst>
                                        <p:tav tm="0">
                                          <p:val>
                                            <p:fltVal val="0"/>
                                          </p:val>
                                        </p:tav>
                                        <p:tav tm="100000">
                                          <p:val>
                                            <p:strVal val="#ppt_w"/>
                                          </p:val>
                                        </p:tav>
                                      </p:tavLst>
                                    </p:anim>
                                    <p:anim calcmode="lin" valueType="num">
                                      <p:cBhvr>
                                        <p:cTn id="155" dur="500" fill="hold"/>
                                        <p:tgtEl>
                                          <p:spTgt spid="28"/>
                                        </p:tgtEl>
                                        <p:attrNameLst>
                                          <p:attrName>ppt_h</p:attrName>
                                        </p:attrNameLst>
                                      </p:cBhvr>
                                      <p:tavLst>
                                        <p:tav tm="0">
                                          <p:val>
                                            <p:fltVal val="0"/>
                                          </p:val>
                                        </p:tav>
                                        <p:tav tm="100000">
                                          <p:val>
                                            <p:strVal val="#ppt_h"/>
                                          </p:val>
                                        </p:tav>
                                      </p:tavLst>
                                    </p:anim>
                                    <p:animEffect transition="in" filter="fade">
                                      <p:cBhvr>
                                        <p:cTn id="156" dur="500"/>
                                        <p:tgtEl>
                                          <p:spTgt spid="28"/>
                                        </p:tgtEl>
                                      </p:cBhvr>
                                    </p:animEffect>
                                  </p:childTnLst>
                                </p:cTn>
                              </p:par>
                              <p:par>
                                <p:cTn id="157" presetID="22" presetClass="exit" presetSubtype="4" fill="hold" grpId="1" nodeType="withEffect">
                                  <p:stCondLst>
                                    <p:cond delay="0"/>
                                  </p:stCondLst>
                                  <p:childTnLst>
                                    <p:animEffect transition="out" filter="wipe(down)">
                                      <p:cBhvr>
                                        <p:cTn id="158" dur="500"/>
                                        <p:tgtEl>
                                          <p:spTgt spid="19"/>
                                        </p:tgtEl>
                                      </p:cBhvr>
                                    </p:animEffect>
                                    <p:set>
                                      <p:cBhvr>
                                        <p:cTn id="159" dur="1" fill="hold">
                                          <p:stCondLst>
                                            <p:cond delay="499"/>
                                          </p:stCondLst>
                                        </p:cTn>
                                        <p:tgtEl>
                                          <p:spTgt spid="19"/>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childTnLst>
                                </p:cTn>
                              </p:par>
                              <p:par>
                                <p:cTn id="164" presetID="1" presetClass="exit" presetSubtype="0" fill="hold" nodeType="withEffect">
                                  <p:stCondLst>
                                    <p:cond delay="0"/>
                                  </p:stCondLst>
                                  <p:childTnLst>
                                    <p:set>
                                      <p:cBhvr>
                                        <p:cTn id="165" dur="1" fill="hold">
                                          <p:stCondLst>
                                            <p:cond delay="0"/>
                                          </p:stCondLst>
                                        </p:cTn>
                                        <p:tgtEl>
                                          <p:spTgt spid="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1" presetClass="entr" presetSubtype="0" fill="hold" grpId="0" nodeType="clickEffect">
                                  <p:stCondLst>
                                    <p:cond delay="0"/>
                                  </p:stCondLst>
                                  <p:childTnLst>
                                    <p:set>
                                      <p:cBhvr>
                                        <p:cTn id="169" dur="1" fill="hold">
                                          <p:stCondLst>
                                            <p:cond delay="0"/>
                                          </p:stCondLst>
                                        </p:cTn>
                                        <p:tgtEl>
                                          <p:spTgt spid="14"/>
                                        </p:tgtEl>
                                        <p:attrNameLst>
                                          <p:attrName>style.visibility</p:attrName>
                                        </p:attrNameLst>
                                      </p:cBhvr>
                                      <p:to>
                                        <p:strVal val="visible"/>
                                      </p:to>
                                    </p:set>
                                    <p:anim calcmode="lin" valueType="num">
                                      <p:cBhvr>
                                        <p:cTn id="170" dur="1000" fill="hold"/>
                                        <p:tgtEl>
                                          <p:spTgt spid="14"/>
                                        </p:tgtEl>
                                        <p:attrNameLst>
                                          <p:attrName>ppt_w</p:attrName>
                                        </p:attrNameLst>
                                      </p:cBhvr>
                                      <p:tavLst>
                                        <p:tav tm="0">
                                          <p:val>
                                            <p:fltVal val="0"/>
                                          </p:val>
                                        </p:tav>
                                        <p:tav tm="100000">
                                          <p:val>
                                            <p:strVal val="#ppt_w"/>
                                          </p:val>
                                        </p:tav>
                                      </p:tavLst>
                                    </p:anim>
                                    <p:anim calcmode="lin" valueType="num">
                                      <p:cBhvr>
                                        <p:cTn id="171" dur="1000" fill="hold"/>
                                        <p:tgtEl>
                                          <p:spTgt spid="14"/>
                                        </p:tgtEl>
                                        <p:attrNameLst>
                                          <p:attrName>ppt_h</p:attrName>
                                        </p:attrNameLst>
                                      </p:cBhvr>
                                      <p:tavLst>
                                        <p:tav tm="0">
                                          <p:val>
                                            <p:fltVal val="0"/>
                                          </p:val>
                                        </p:tav>
                                        <p:tav tm="100000">
                                          <p:val>
                                            <p:strVal val="#ppt_h"/>
                                          </p:val>
                                        </p:tav>
                                      </p:tavLst>
                                    </p:anim>
                                    <p:anim calcmode="lin" valueType="num">
                                      <p:cBhvr>
                                        <p:cTn id="172" dur="1000" fill="hold"/>
                                        <p:tgtEl>
                                          <p:spTgt spid="14"/>
                                        </p:tgtEl>
                                        <p:attrNameLst>
                                          <p:attrName>style.rotation</p:attrName>
                                        </p:attrNameLst>
                                      </p:cBhvr>
                                      <p:tavLst>
                                        <p:tav tm="0">
                                          <p:val>
                                            <p:fltVal val="90"/>
                                          </p:val>
                                        </p:tav>
                                        <p:tav tm="100000">
                                          <p:val>
                                            <p:fltVal val="0"/>
                                          </p:val>
                                        </p:tav>
                                      </p:tavLst>
                                    </p:anim>
                                    <p:animEffect transition="in" filter="fade">
                                      <p:cBhvr>
                                        <p:cTn id="173" dur="1000"/>
                                        <p:tgtEl>
                                          <p:spTgt spid="14"/>
                                        </p:tgtEl>
                                      </p:cBhvr>
                                    </p:animEffect>
                                  </p:childTnLst>
                                </p:cTn>
                              </p:par>
                            </p:childTnLst>
                          </p:cTn>
                        </p:par>
                      </p:childTnLst>
                    </p:cTn>
                  </p:par>
                  <p:par>
                    <p:cTn id="174" fill="hold">
                      <p:stCondLst>
                        <p:cond delay="indefinite"/>
                      </p:stCondLst>
                      <p:childTnLst>
                        <p:par>
                          <p:cTn id="175" fill="hold">
                            <p:stCondLst>
                              <p:cond delay="0"/>
                            </p:stCondLst>
                            <p:childTnLst>
                              <p:par>
                                <p:cTn id="176" presetID="31" presetClass="entr" presetSubtype="0" fill="hold" grpId="0" nodeType="clickEffect">
                                  <p:stCondLst>
                                    <p:cond delay="0"/>
                                  </p:stCondLst>
                                  <p:childTnLst>
                                    <p:set>
                                      <p:cBhvr>
                                        <p:cTn id="177" dur="1" fill="hold">
                                          <p:stCondLst>
                                            <p:cond delay="0"/>
                                          </p:stCondLst>
                                        </p:cTn>
                                        <p:tgtEl>
                                          <p:spTgt spid="15"/>
                                        </p:tgtEl>
                                        <p:attrNameLst>
                                          <p:attrName>style.visibility</p:attrName>
                                        </p:attrNameLst>
                                      </p:cBhvr>
                                      <p:to>
                                        <p:strVal val="visible"/>
                                      </p:to>
                                    </p:set>
                                    <p:anim calcmode="lin" valueType="num">
                                      <p:cBhvr>
                                        <p:cTn id="178" dur="1000" fill="hold"/>
                                        <p:tgtEl>
                                          <p:spTgt spid="15"/>
                                        </p:tgtEl>
                                        <p:attrNameLst>
                                          <p:attrName>ppt_w</p:attrName>
                                        </p:attrNameLst>
                                      </p:cBhvr>
                                      <p:tavLst>
                                        <p:tav tm="0">
                                          <p:val>
                                            <p:fltVal val="0"/>
                                          </p:val>
                                        </p:tav>
                                        <p:tav tm="100000">
                                          <p:val>
                                            <p:strVal val="#ppt_w"/>
                                          </p:val>
                                        </p:tav>
                                      </p:tavLst>
                                    </p:anim>
                                    <p:anim calcmode="lin" valueType="num">
                                      <p:cBhvr>
                                        <p:cTn id="179" dur="1000" fill="hold"/>
                                        <p:tgtEl>
                                          <p:spTgt spid="15"/>
                                        </p:tgtEl>
                                        <p:attrNameLst>
                                          <p:attrName>ppt_h</p:attrName>
                                        </p:attrNameLst>
                                      </p:cBhvr>
                                      <p:tavLst>
                                        <p:tav tm="0">
                                          <p:val>
                                            <p:fltVal val="0"/>
                                          </p:val>
                                        </p:tav>
                                        <p:tav tm="100000">
                                          <p:val>
                                            <p:strVal val="#ppt_h"/>
                                          </p:val>
                                        </p:tav>
                                      </p:tavLst>
                                    </p:anim>
                                    <p:anim calcmode="lin" valueType="num">
                                      <p:cBhvr>
                                        <p:cTn id="180" dur="1000" fill="hold"/>
                                        <p:tgtEl>
                                          <p:spTgt spid="15"/>
                                        </p:tgtEl>
                                        <p:attrNameLst>
                                          <p:attrName>style.rotation</p:attrName>
                                        </p:attrNameLst>
                                      </p:cBhvr>
                                      <p:tavLst>
                                        <p:tav tm="0">
                                          <p:val>
                                            <p:fltVal val="90"/>
                                          </p:val>
                                        </p:tav>
                                        <p:tav tm="100000">
                                          <p:val>
                                            <p:fltVal val="0"/>
                                          </p:val>
                                        </p:tav>
                                      </p:tavLst>
                                    </p:anim>
                                    <p:animEffect transition="in" filter="fade">
                                      <p:cBhvr>
                                        <p:cTn id="181" dur="1000"/>
                                        <p:tgtEl>
                                          <p:spTgt spid="15"/>
                                        </p:tgtEl>
                                      </p:cBhvr>
                                    </p:animEffect>
                                  </p:childTnLst>
                                </p:cTn>
                              </p:par>
                            </p:childTnLst>
                          </p:cTn>
                        </p:par>
                      </p:childTnLst>
                    </p:cTn>
                  </p:par>
                  <p:par>
                    <p:cTn id="182" fill="hold">
                      <p:stCondLst>
                        <p:cond delay="indefinite"/>
                      </p:stCondLst>
                      <p:childTnLst>
                        <p:par>
                          <p:cTn id="183" fill="hold">
                            <p:stCondLst>
                              <p:cond delay="0"/>
                            </p:stCondLst>
                            <p:childTnLst>
                              <p:par>
                                <p:cTn id="184" presetID="31" presetClass="entr" presetSubtype="0" fill="hold" grpId="0" nodeType="clickEffect">
                                  <p:stCondLst>
                                    <p:cond delay="0"/>
                                  </p:stCondLst>
                                  <p:childTnLst>
                                    <p:set>
                                      <p:cBhvr>
                                        <p:cTn id="185" dur="1" fill="hold">
                                          <p:stCondLst>
                                            <p:cond delay="0"/>
                                          </p:stCondLst>
                                        </p:cTn>
                                        <p:tgtEl>
                                          <p:spTgt spid="16"/>
                                        </p:tgtEl>
                                        <p:attrNameLst>
                                          <p:attrName>style.visibility</p:attrName>
                                        </p:attrNameLst>
                                      </p:cBhvr>
                                      <p:to>
                                        <p:strVal val="visible"/>
                                      </p:to>
                                    </p:set>
                                    <p:anim calcmode="lin" valueType="num">
                                      <p:cBhvr>
                                        <p:cTn id="186" dur="1000" fill="hold"/>
                                        <p:tgtEl>
                                          <p:spTgt spid="16"/>
                                        </p:tgtEl>
                                        <p:attrNameLst>
                                          <p:attrName>ppt_w</p:attrName>
                                        </p:attrNameLst>
                                      </p:cBhvr>
                                      <p:tavLst>
                                        <p:tav tm="0">
                                          <p:val>
                                            <p:fltVal val="0"/>
                                          </p:val>
                                        </p:tav>
                                        <p:tav tm="100000">
                                          <p:val>
                                            <p:strVal val="#ppt_w"/>
                                          </p:val>
                                        </p:tav>
                                      </p:tavLst>
                                    </p:anim>
                                    <p:anim calcmode="lin" valueType="num">
                                      <p:cBhvr>
                                        <p:cTn id="187" dur="1000" fill="hold"/>
                                        <p:tgtEl>
                                          <p:spTgt spid="16"/>
                                        </p:tgtEl>
                                        <p:attrNameLst>
                                          <p:attrName>ppt_h</p:attrName>
                                        </p:attrNameLst>
                                      </p:cBhvr>
                                      <p:tavLst>
                                        <p:tav tm="0">
                                          <p:val>
                                            <p:fltVal val="0"/>
                                          </p:val>
                                        </p:tav>
                                        <p:tav tm="100000">
                                          <p:val>
                                            <p:strVal val="#ppt_h"/>
                                          </p:val>
                                        </p:tav>
                                      </p:tavLst>
                                    </p:anim>
                                    <p:anim calcmode="lin" valueType="num">
                                      <p:cBhvr>
                                        <p:cTn id="188" dur="1000" fill="hold"/>
                                        <p:tgtEl>
                                          <p:spTgt spid="16"/>
                                        </p:tgtEl>
                                        <p:attrNameLst>
                                          <p:attrName>style.rotation</p:attrName>
                                        </p:attrNameLst>
                                      </p:cBhvr>
                                      <p:tavLst>
                                        <p:tav tm="0">
                                          <p:val>
                                            <p:fltVal val="90"/>
                                          </p:val>
                                        </p:tav>
                                        <p:tav tm="100000">
                                          <p:val>
                                            <p:fltVal val="0"/>
                                          </p:val>
                                        </p:tav>
                                      </p:tavLst>
                                    </p:anim>
                                    <p:animEffect transition="in" filter="fade">
                                      <p:cBhvr>
                                        <p:cTn id="189" dur="10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31" presetClass="entr" presetSubtype="0" fill="hold" grpId="0" nodeType="clickEffect">
                                  <p:stCondLst>
                                    <p:cond delay="0"/>
                                  </p:stCondLst>
                                  <p:childTnLst>
                                    <p:set>
                                      <p:cBhvr>
                                        <p:cTn id="193" dur="1" fill="hold">
                                          <p:stCondLst>
                                            <p:cond delay="0"/>
                                          </p:stCondLst>
                                        </p:cTn>
                                        <p:tgtEl>
                                          <p:spTgt spid="17"/>
                                        </p:tgtEl>
                                        <p:attrNameLst>
                                          <p:attrName>style.visibility</p:attrName>
                                        </p:attrNameLst>
                                      </p:cBhvr>
                                      <p:to>
                                        <p:strVal val="visible"/>
                                      </p:to>
                                    </p:set>
                                    <p:anim calcmode="lin" valueType="num">
                                      <p:cBhvr>
                                        <p:cTn id="194" dur="1000" fill="hold"/>
                                        <p:tgtEl>
                                          <p:spTgt spid="17"/>
                                        </p:tgtEl>
                                        <p:attrNameLst>
                                          <p:attrName>ppt_w</p:attrName>
                                        </p:attrNameLst>
                                      </p:cBhvr>
                                      <p:tavLst>
                                        <p:tav tm="0">
                                          <p:val>
                                            <p:fltVal val="0"/>
                                          </p:val>
                                        </p:tav>
                                        <p:tav tm="100000">
                                          <p:val>
                                            <p:strVal val="#ppt_w"/>
                                          </p:val>
                                        </p:tav>
                                      </p:tavLst>
                                    </p:anim>
                                    <p:anim calcmode="lin" valueType="num">
                                      <p:cBhvr>
                                        <p:cTn id="195" dur="1000" fill="hold"/>
                                        <p:tgtEl>
                                          <p:spTgt spid="17"/>
                                        </p:tgtEl>
                                        <p:attrNameLst>
                                          <p:attrName>ppt_h</p:attrName>
                                        </p:attrNameLst>
                                      </p:cBhvr>
                                      <p:tavLst>
                                        <p:tav tm="0">
                                          <p:val>
                                            <p:fltVal val="0"/>
                                          </p:val>
                                        </p:tav>
                                        <p:tav tm="100000">
                                          <p:val>
                                            <p:strVal val="#ppt_h"/>
                                          </p:val>
                                        </p:tav>
                                      </p:tavLst>
                                    </p:anim>
                                    <p:anim calcmode="lin" valueType="num">
                                      <p:cBhvr>
                                        <p:cTn id="196" dur="1000" fill="hold"/>
                                        <p:tgtEl>
                                          <p:spTgt spid="17"/>
                                        </p:tgtEl>
                                        <p:attrNameLst>
                                          <p:attrName>style.rotation</p:attrName>
                                        </p:attrNameLst>
                                      </p:cBhvr>
                                      <p:tavLst>
                                        <p:tav tm="0">
                                          <p:val>
                                            <p:fltVal val="90"/>
                                          </p:val>
                                        </p:tav>
                                        <p:tav tm="100000">
                                          <p:val>
                                            <p:fltVal val="0"/>
                                          </p:val>
                                        </p:tav>
                                      </p:tavLst>
                                    </p:anim>
                                    <p:animEffect transition="in" filter="fade">
                                      <p:cBhvr>
                                        <p:cTn id="197" dur="1000"/>
                                        <p:tgtEl>
                                          <p:spTgt spid="17"/>
                                        </p:tgtEl>
                                      </p:cBhvr>
                                    </p:animEffect>
                                  </p:childTnLst>
                                </p:cTn>
                              </p:par>
                            </p:childTnLst>
                          </p:cTn>
                        </p:par>
                      </p:childTnLst>
                    </p:cTn>
                  </p:par>
                  <p:par>
                    <p:cTn id="198" fill="hold">
                      <p:stCondLst>
                        <p:cond delay="indefinite"/>
                      </p:stCondLst>
                      <p:childTnLst>
                        <p:par>
                          <p:cTn id="199" fill="hold">
                            <p:stCondLst>
                              <p:cond delay="0"/>
                            </p:stCondLst>
                            <p:childTnLst>
                              <p:par>
                                <p:cTn id="200" presetID="31" presetClass="entr" presetSubtype="0" fill="hold" grpId="0" nodeType="clickEffect">
                                  <p:stCondLst>
                                    <p:cond delay="0"/>
                                  </p:stCondLst>
                                  <p:childTnLst>
                                    <p:set>
                                      <p:cBhvr>
                                        <p:cTn id="201" dur="1" fill="hold">
                                          <p:stCondLst>
                                            <p:cond delay="0"/>
                                          </p:stCondLst>
                                        </p:cTn>
                                        <p:tgtEl>
                                          <p:spTgt spid="18"/>
                                        </p:tgtEl>
                                        <p:attrNameLst>
                                          <p:attrName>style.visibility</p:attrName>
                                        </p:attrNameLst>
                                      </p:cBhvr>
                                      <p:to>
                                        <p:strVal val="visible"/>
                                      </p:to>
                                    </p:set>
                                    <p:anim calcmode="lin" valueType="num">
                                      <p:cBhvr>
                                        <p:cTn id="202" dur="1000" fill="hold"/>
                                        <p:tgtEl>
                                          <p:spTgt spid="18"/>
                                        </p:tgtEl>
                                        <p:attrNameLst>
                                          <p:attrName>ppt_w</p:attrName>
                                        </p:attrNameLst>
                                      </p:cBhvr>
                                      <p:tavLst>
                                        <p:tav tm="0">
                                          <p:val>
                                            <p:fltVal val="0"/>
                                          </p:val>
                                        </p:tav>
                                        <p:tav tm="100000">
                                          <p:val>
                                            <p:strVal val="#ppt_w"/>
                                          </p:val>
                                        </p:tav>
                                      </p:tavLst>
                                    </p:anim>
                                    <p:anim calcmode="lin" valueType="num">
                                      <p:cBhvr>
                                        <p:cTn id="203" dur="1000" fill="hold"/>
                                        <p:tgtEl>
                                          <p:spTgt spid="18"/>
                                        </p:tgtEl>
                                        <p:attrNameLst>
                                          <p:attrName>ppt_h</p:attrName>
                                        </p:attrNameLst>
                                      </p:cBhvr>
                                      <p:tavLst>
                                        <p:tav tm="0">
                                          <p:val>
                                            <p:fltVal val="0"/>
                                          </p:val>
                                        </p:tav>
                                        <p:tav tm="100000">
                                          <p:val>
                                            <p:strVal val="#ppt_h"/>
                                          </p:val>
                                        </p:tav>
                                      </p:tavLst>
                                    </p:anim>
                                    <p:anim calcmode="lin" valueType="num">
                                      <p:cBhvr>
                                        <p:cTn id="204" dur="1000" fill="hold"/>
                                        <p:tgtEl>
                                          <p:spTgt spid="18"/>
                                        </p:tgtEl>
                                        <p:attrNameLst>
                                          <p:attrName>style.rotation</p:attrName>
                                        </p:attrNameLst>
                                      </p:cBhvr>
                                      <p:tavLst>
                                        <p:tav tm="0">
                                          <p:val>
                                            <p:fltVal val="90"/>
                                          </p:val>
                                        </p:tav>
                                        <p:tav tm="100000">
                                          <p:val>
                                            <p:fltVal val="0"/>
                                          </p:val>
                                        </p:tav>
                                      </p:tavLst>
                                    </p:anim>
                                    <p:animEffect transition="in" filter="fade">
                                      <p:cBhvr>
                                        <p:cTn id="205" dur="1000"/>
                                        <p:tgtEl>
                                          <p:spTgt spid="1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32"/>
                                        </p:tgtEl>
                                        <p:attrNameLst>
                                          <p:attrName>style.visibility</p:attrName>
                                        </p:attrNameLst>
                                      </p:cBhvr>
                                      <p:to>
                                        <p:strVal val="visible"/>
                                      </p:to>
                                    </p:set>
                                    <p:animEffect transition="in" filter="wipe(up)">
                                      <p:cBhvr>
                                        <p:cTn id="210" dur="500"/>
                                        <p:tgtEl>
                                          <p:spTgt spid="32"/>
                                        </p:tgtEl>
                                      </p:cBhvr>
                                    </p:animEffect>
                                  </p:childTnLst>
                                </p:cTn>
                              </p:par>
                            </p:childTnLst>
                          </p:cTn>
                        </p:par>
                      </p:childTnLst>
                    </p:cTn>
                  </p:par>
                  <p:par>
                    <p:cTn id="211" fill="hold">
                      <p:stCondLst>
                        <p:cond delay="indefinite"/>
                      </p:stCondLst>
                      <p:childTnLst>
                        <p:par>
                          <p:cTn id="212" fill="hold">
                            <p:stCondLst>
                              <p:cond delay="0"/>
                            </p:stCondLst>
                            <p:childTnLst>
                              <p:par>
                                <p:cTn id="213" presetID="14" presetClass="exit" presetSubtype="10" fill="hold" grpId="1" nodeType="clickEffect">
                                  <p:stCondLst>
                                    <p:cond delay="0"/>
                                  </p:stCondLst>
                                  <p:childTnLst>
                                    <p:animEffect transition="out" filter="randombar(horizontal)">
                                      <p:cBhvr>
                                        <p:cTn id="214" dur="500"/>
                                        <p:tgtEl>
                                          <p:spTgt spid="12"/>
                                        </p:tgtEl>
                                      </p:cBhvr>
                                    </p:animEffect>
                                    <p:set>
                                      <p:cBhvr>
                                        <p:cTn id="215" dur="1" fill="hold">
                                          <p:stCondLst>
                                            <p:cond delay="499"/>
                                          </p:stCondLst>
                                        </p:cTn>
                                        <p:tgtEl>
                                          <p:spTgt spid="12"/>
                                        </p:tgtEl>
                                        <p:attrNameLst>
                                          <p:attrName>style.visibility</p:attrName>
                                        </p:attrNameLst>
                                      </p:cBhvr>
                                      <p:to>
                                        <p:strVal val="hidden"/>
                                      </p:to>
                                    </p:set>
                                  </p:childTnLst>
                                </p:cTn>
                              </p:par>
                              <p:par>
                                <p:cTn id="216" presetID="14" presetClass="entr" presetSubtype="10" fill="hold" grpId="0" nodeType="withEffect">
                                  <p:stCondLst>
                                    <p:cond delay="0"/>
                                  </p:stCondLst>
                                  <p:childTnLst>
                                    <p:set>
                                      <p:cBhvr>
                                        <p:cTn id="217" dur="1" fill="hold">
                                          <p:stCondLst>
                                            <p:cond delay="0"/>
                                          </p:stCondLst>
                                        </p:cTn>
                                        <p:tgtEl>
                                          <p:spTgt spid="20"/>
                                        </p:tgtEl>
                                        <p:attrNameLst>
                                          <p:attrName>style.visibility</p:attrName>
                                        </p:attrNameLst>
                                      </p:cBhvr>
                                      <p:to>
                                        <p:strVal val="visible"/>
                                      </p:to>
                                    </p:set>
                                    <p:animEffect transition="in" filter="randombar(horizontal)">
                                      <p:cBhvr>
                                        <p:cTn id="218" dur="500"/>
                                        <p:tgtEl>
                                          <p:spTgt spid="20"/>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21"/>
                                        </p:tgtEl>
                                        <p:attrNameLst>
                                          <p:attrName>style.visibility</p:attrName>
                                        </p:attrNameLst>
                                      </p:cBhvr>
                                      <p:to>
                                        <p:strVal val="visible"/>
                                      </p:to>
                                    </p:set>
                                    <p:animEffect transition="in" filter="randombar(horizontal)">
                                      <p:cBhvr>
                                        <p:cTn id="221" dur="500"/>
                                        <p:tgtEl>
                                          <p:spTgt spid="21"/>
                                        </p:tgtEl>
                                      </p:cBhvr>
                                    </p:animEffect>
                                  </p:childTnLst>
                                </p:cTn>
                              </p:par>
                              <p:par>
                                <p:cTn id="222" presetID="14" presetClass="entr" presetSubtype="10" fill="hold" grpId="0" nodeType="withEffect">
                                  <p:stCondLst>
                                    <p:cond delay="0"/>
                                  </p:stCondLst>
                                  <p:childTnLst>
                                    <p:set>
                                      <p:cBhvr>
                                        <p:cTn id="223" dur="1" fill="hold">
                                          <p:stCondLst>
                                            <p:cond delay="0"/>
                                          </p:stCondLst>
                                        </p:cTn>
                                        <p:tgtEl>
                                          <p:spTgt spid="37"/>
                                        </p:tgtEl>
                                        <p:attrNameLst>
                                          <p:attrName>style.visibility</p:attrName>
                                        </p:attrNameLst>
                                      </p:cBhvr>
                                      <p:to>
                                        <p:strVal val="visible"/>
                                      </p:to>
                                    </p:set>
                                    <p:animEffect transition="in" filter="randombar(horizontal)">
                                      <p:cBhvr>
                                        <p:cTn id="224" dur="500"/>
                                        <p:tgtEl>
                                          <p:spTgt spid="37"/>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xit" presetSubtype="0" fill="hold" nodeType="withEffect">
                                  <p:stCondLst>
                                    <p:cond delay="0"/>
                                  </p:stCondLst>
                                  <p:childTnLst>
                                    <p:set>
                                      <p:cBhvr>
                                        <p:cTn id="23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0" grpId="0" animBg="1"/>
      <p:bldP spid="30" grpId="1" animBg="1"/>
      <p:bldP spid="8" grpId="0" animBg="1"/>
      <p:bldP spid="9" grpId="0" animBg="1"/>
      <p:bldP spid="10" grpId="0" animBg="1"/>
      <p:bldP spid="11" grpId="0" animBg="1"/>
      <p:bldP spid="12" grpId="0" animBg="1"/>
      <p:bldP spid="12" grpId="1" animBg="1"/>
      <p:bldP spid="14" grpId="0" animBg="1"/>
      <p:bldP spid="15" grpId="0" animBg="1"/>
      <p:bldP spid="16" grpId="0" animBg="1"/>
      <p:bldP spid="17" grpId="0" animBg="1"/>
      <p:bldP spid="18" grpId="0" animBg="1"/>
      <p:bldP spid="19" grpId="0" animBg="1"/>
      <p:bldP spid="19" grpId="1" animBg="1"/>
      <p:bldP spid="20" grpId="0" animBg="1"/>
      <p:bldP spid="28" grpId="0" animBg="1"/>
      <p:bldP spid="21" grpId="0" animBg="1"/>
      <p:bldP spid="32" grpId="0" animBg="1"/>
      <p:bldP spid="33" grpId="0" animBg="1"/>
      <p:bldP spid="34" grpId="0" animBg="1"/>
      <p:bldP spid="35"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Layered Cake"/>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spTree>
    <p:extLst>
      <p:ext uri="{BB962C8B-B14F-4D97-AF65-F5344CB8AC3E}">
        <p14:creationId xmlns:p14="http://schemas.microsoft.com/office/powerpoint/2010/main" val="99164628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17137</TotalTime>
  <Words>980</Words>
  <Application>Microsoft Macintosh PowerPoint</Application>
  <PresentationFormat>On-screen Show (4:3)</PresentationFormat>
  <Paragraphs>159</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Breeze</vt:lpstr>
      <vt:lpstr>Slicing: Features vs Layers</vt:lpstr>
      <vt:lpstr>PowerPoint Presentation</vt:lpstr>
      <vt:lpstr>PowerPoint Presentation</vt:lpstr>
      <vt:lpstr>PowerPoint Presentation</vt:lpstr>
      <vt:lpstr>An Initial Approach</vt:lpstr>
      <vt:lpstr>PowerPoint Presentation</vt:lpstr>
      <vt:lpstr>PowerPoint Presentation</vt:lpstr>
      <vt:lpstr>Layering up</vt:lpstr>
      <vt:lpstr>PowerPoint Presentation</vt:lpstr>
      <vt:lpstr>Time to Change</vt:lpstr>
      <vt:lpstr>Alternative: Features</vt:lpstr>
      <vt:lpstr>PowerPoint Presentation</vt:lpstr>
      <vt:lpstr>PowerPoint Presentation</vt:lpstr>
      <vt:lpstr>This is the end</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Slicing: Features vs Layers</dc:title>
  <dc:creator>Jorge Gueorguiev Garcia</dc:creator>
  <cp:lastModifiedBy>Jorge Gueorguiev Garcia</cp:lastModifiedBy>
  <cp:revision>70</cp:revision>
  <dcterms:created xsi:type="dcterms:W3CDTF">2016-02-04T08:51:34Z</dcterms:created>
  <dcterms:modified xsi:type="dcterms:W3CDTF">2016-03-14T09:29:28Z</dcterms:modified>
</cp:coreProperties>
</file>