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61" r:id="rId4"/>
    <p:sldId id="262" r:id="rId5"/>
    <p:sldId id="264" r:id="rId6"/>
    <p:sldId id="263" r:id="rId7"/>
    <p:sldId id="265" r:id="rId8"/>
    <p:sldId id="266" r:id="rId9"/>
    <p:sldId id="257" r:id="rId10"/>
    <p:sldId id="258" r:id="rId11"/>
    <p:sldId id="259" r:id="rId12"/>
    <p:sldId id="268" r:id="rId13"/>
    <p:sldId id="260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474" autoAdjust="0"/>
  </p:normalViewPr>
  <p:slideViewPr>
    <p:cSldViewPr snapToGrid="0" snapToObjects="1">
      <p:cViewPr varScale="1">
        <p:scale>
          <a:sx n="63" d="100"/>
          <a:sy n="63" d="100"/>
        </p:scale>
        <p:origin x="-29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40A06-DE53-954F-B7AB-07F13EFF4F14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002C-B4C8-0744-B509-29A3CA95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Well, not</a:t>
            </a:r>
            <a:r>
              <a:rPr lang="en-US" baseline="0" dirty="0" smtClean="0"/>
              <a:t> my idea of course, just standing on someone shoulders.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Intro: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Is not related to the main point.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 hate null. Originally mean memory location </a:t>
            </a:r>
            <a:r>
              <a:rPr lang="en-US" baseline="0" dirty="0" smtClean="0"/>
              <a:t>0x0 </a:t>
            </a:r>
            <a:r>
              <a:rPr lang="en-US" baseline="0" dirty="0" smtClean="0"/>
              <a:t>on memory. Is a value without real meaning. There is no metadata associated.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When you can’t use null because is not a reference? </a:t>
            </a:r>
            <a:r>
              <a:rPr lang="en-US" baseline="0" dirty="0" err="1" smtClean="0"/>
              <a:t>String.IndexOf</a:t>
            </a:r>
            <a:r>
              <a:rPr lang="en-US" baseline="0" dirty="0" smtClean="0"/>
              <a:t>() -1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Same, no real meaning, no metadata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Tony Hoare, the creator of null, 1 billion mistake. He would prefer not to have invented it.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Some languages having null, but not being location 0x0. Nil in Swift. Is a construct. But with the same properties.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And then I learned about Algebraic Data Types and the Maybe Monad on functional languages. Oh the breeze, so much easier to deal with mistakes and errors.</a:t>
            </a:r>
          </a:p>
          <a:p>
            <a:pPr marL="0" indent="0">
              <a:buFontTx/>
              <a:buNone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What this have to do with what I’m talking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8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what you</a:t>
            </a:r>
            <a:r>
              <a:rPr lang="en-US" baseline="0" dirty="0" smtClean="0"/>
              <a:t> do when a </a:t>
            </a:r>
            <a:r>
              <a:rPr lang="en-US" dirty="0" smtClean="0"/>
              <a:t>change comes? A</a:t>
            </a:r>
            <a:r>
              <a:rPr lang="en-US" baseline="0" dirty="0" smtClean="0"/>
              <a:t> new endpoint, a new page.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have to go an modify all layers/projects.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14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this alternative, using feature projects. Which are just vertical slices instead of horizontal ones.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Controller Layer. Because other wise we will have a service per endpoint. Let’s be pragmatic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US" dirty="0" smtClean="0"/>
          </a:p>
          <a:p>
            <a:r>
              <a:rPr lang="en-US" dirty="0" smtClean="0"/>
              <a:t>To be truthful,</a:t>
            </a:r>
            <a:r>
              <a:rPr lang="en-US" baseline="0" dirty="0" smtClean="0"/>
              <a:t> the layers are still present, but only from a logical point of view. Is much easier to skip unneeded layers. And when you want to add new functionality, you will not be affecting other features functionality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But,</a:t>
            </a:r>
            <a:r>
              <a:rPr lang="en-US" baseline="0" dirty="0" smtClean="0"/>
              <a:t> are we duplicating code? Duplicating code is only hurtful when two pieces of code that are equal have to change for the same reason. If that is the case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smtClean="0"/>
              <a:t>example</a:t>
            </a:r>
            <a:r>
              <a:rPr lang="en-US" baseline="0" dirty="0" smtClean="0"/>
              <a:t> 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40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Did I just advocated</a:t>
            </a:r>
            <a:r>
              <a:rPr lang="en-GB" baseline="0" dirty="0" smtClean="0"/>
              <a:t> for micro-services with my cakes?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09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twitter </a:t>
            </a:r>
            <a:r>
              <a:rPr lang="en-US" dirty="0" err="1" smtClean="0"/>
              <a:t>github</a:t>
            </a:r>
            <a:r>
              <a:rPr lang="en-US" baseline="0" dirty="0" smtClean="0"/>
              <a:t> and blog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Well, will be telling if I told you otherwise.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 need an assistant, anyone? Not pretty enough/too pretty (will distract from me)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So, now I’m going to introduce you to my assistant: Bill (click)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6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 me introduce you to Bill. He will be helping us on getting this through.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Say</a:t>
            </a:r>
            <a:r>
              <a:rPr lang="en-GB" baseline="0" dirty="0" smtClean="0"/>
              <a:t> Hello Bill &lt;click&gt;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1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Time to</a:t>
            </a:r>
            <a:r>
              <a:rPr lang="en-GB" baseline="0" dirty="0" smtClean="0"/>
              <a:t> start working on this &lt;click&gt;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4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Today we are</a:t>
            </a:r>
            <a:r>
              <a:rPr lang="en-GB" baseline="0" dirty="0" smtClean="0"/>
              <a:t> actually going to be talking about 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Cakes!!</a:t>
            </a:r>
          </a:p>
          <a:p>
            <a:endParaRPr lang="en-GB" baseline="0" dirty="0" smtClean="0"/>
          </a:p>
          <a:p>
            <a:r>
              <a:rPr lang="en-GB" baseline="0" dirty="0" smtClean="0"/>
              <a:t>Actually, sorry, no, Bill 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Today we are going to talking about software &lt;click&gt;</a:t>
            </a:r>
          </a:p>
          <a:p>
            <a:r>
              <a:rPr lang="en-GB" baseline="0" dirty="0" smtClean="0"/>
              <a:t>And how </a:t>
            </a:r>
            <a:r>
              <a:rPr lang="en-GB" baseline="0" dirty="0" smtClean="0"/>
              <a:t>we </a:t>
            </a:r>
            <a:r>
              <a:rPr lang="en-GB" baseline="0" dirty="0" smtClean="0"/>
              <a:t>create/design/despair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52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first thing that</a:t>
            </a:r>
            <a:r>
              <a:rPr lang="en-GB" baseline="0" dirty="0" smtClean="0"/>
              <a:t> we need is always to make something work. How it works is not as important. </a:t>
            </a:r>
            <a:r>
              <a:rPr lang="en-GB" baseline="0" dirty="0" smtClean="0"/>
              <a:t>Make it run, make it right, make it fast (Douglas Kent Beck, who just passed away)&lt;</a:t>
            </a:r>
            <a:r>
              <a:rPr lang="en-GB" baseline="0" dirty="0" smtClean="0"/>
              <a:t>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So, how we do achieve that? 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Well, we can just create a single thing (be either class or object) 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That we will put together with all the functionality&lt;click&gt;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But of course. This is problematic. You know, a monolith is more difficult to change, more difficult to </a:t>
            </a:r>
            <a:r>
              <a:rPr lang="en-GB" baseline="0" dirty="0" err="1" smtClean="0"/>
              <a:t>imrpove</a:t>
            </a:r>
            <a:r>
              <a:rPr lang="en-GB" baseline="0" dirty="0" smtClean="0"/>
              <a:t>, more difficult to scale?&lt;</a:t>
            </a:r>
            <a:r>
              <a:rPr lang="en-GB" baseline="0" dirty="0" smtClean="0"/>
              <a:t>click</a:t>
            </a:r>
            <a:r>
              <a:rPr lang="en-GB" baseline="0" dirty="0" smtClean="0"/>
              <a:t>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DHH – Majestic monolith (yesterday) – Good for small teams/small codebases. We already doing distributed computing.</a:t>
            </a: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70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Then what can we do? &lt;click&gt;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95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nice a</a:t>
            </a:r>
            <a:r>
              <a:rPr lang="en-US" baseline="0" dirty="0" smtClean="0"/>
              <a:t> layered cake, looks more tasty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92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Business Logic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Adapter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Going back to the fruit cake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Usually setup as separate </a:t>
            </a:r>
            <a:r>
              <a:rPr lang="en-US" baseline="0" dirty="0" smtClean="0"/>
              <a:t>classes/projects.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Lets see an example!!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But if we use layers, the objects that deal with a layer do they need to know what is below them?</a:t>
            </a:r>
          </a:p>
          <a:p>
            <a:r>
              <a:rPr lang="en-US" baseline="0" dirty="0" err="1" smtClean="0"/>
              <a:t>Owin</a:t>
            </a:r>
            <a:r>
              <a:rPr lang="en-US" baseline="0" dirty="0" smtClean="0"/>
              <a:t> middleware how to deal with it kind of nicely. Static language is on the way.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But what happens when we need to add a new endpoint, or modify or improve one of the others?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layers are logical, not the actual separation of projects on your code.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err="1" smtClean="0"/>
              <a:t>Promocode</a:t>
            </a:r>
            <a:r>
              <a:rPr lang="en-US" dirty="0" smtClean="0"/>
              <a:t> before any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Slicing:</a:t>
            </a:r>
            <a:br>
              <a:rPr lang="en-US" dirty="0" smtClean="0"/>
            </a:br>
            <a:r>
              <a:rPr lang="en-US" dirty="0" smtClean="0"/>
              <a:t>Features </a:t>
            </a:r>
            <a:r>
              <a:rPr lang="en-US" dirty="0" err="1" smtClean="0"/>
              <a:t>vs</a:t>
            </a:r>
            <a:r>
              <a:rPr lang="en-US" dirty="0" smtClean="0"/>
              <a:t> Layers</a:t>
            </a:r>
            <a:endParaRPr lang="en-US" dirty="0"/>
          </a:p>
        </p:txBody>
      </p:sp>
      <p:sp>
        <p:nvSpPr>
          <p:cNvPr id="6" name="Name"/>
          <p:cNvSpPr txBox="1">
            <a:spLocks/>
          </p:cNvSpPr>
          <p:nvPr/>
        </p:nvSpPr>
        <p:spPr>
          <a:xfrm>
            <a:off x="1322921" y="3299011"/>
            <a:ext cx="6498159" cy="91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Jorge </a:t>
            </a:r>
            <a:r>
              <a:rPr lang="en-US" dirty="0" err="1" smtClean="0"/>
              <a:t>Gueorguiev</a:t>
            </a:r>
            <a:r>
              <a:rPr lang="en-US" dirty="0" smtClean="0"/>
              <a:t> Garcia</a:t>
            </a:r>
            <a:endParaRPr lang="en-US" dirty="0"/>
          </a:p>
        </p:txBody>
      </p:sp>
      <p:sp>
        <p:nvSpPr>
          <p:cNvPr id="3" name="By M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17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Change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05" y="3312042"/>
            <a:ext cx="3962400" cy="2971800"/>
          </a:xfrm>
        </p:spPr>
      </p:pic>
      <p:sp>
        <p:nvSpPr>
          <p:cNvPr id="5" name="Rectangle 4"/>
          <p:cNvSpPr/>
          <p:nvPr/>
        </p:nvSpPr>
        <p:spPr>
          <a:xfrm rot="17724001">
            <a:off x="817202" y="2285221"/>
            <a:ext cx="2615610" cy="583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9957210">
            <a:off x="2200621" y="2086640"/>
            <a:ext cx="2615610" cy="5832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Validation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1349973" y="3792927"/>
            <a:ext cx="2615610" cy="5832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Business Logic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654740">
            <a:off x="4835416" y="2086640"/>
            <a:ext cx="2615610" cy="5832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Adapter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2787480">
            <a:off x="5521634" y="3443222"/>
            <a:ext cx="261561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774558" y="2776769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03980" y="2752373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41165" y="2333888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48195" y="2515456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35852" y="2937180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06841" y="3883353"/>
            <a:ext cx="497139" cy="16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18723" y="4084574"/>
            <a:ext cx="7558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18722" y="4620544"/>
            <a:ext cx="7558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49427" y="4418525"/>
            <a:ext cx="44721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55460" y="5162804"/>
            <a:ext cx="9927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55459" y="3344637"/>
            <a:ext cx="7558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25007" y="3552197"/>
            <a:ext cx="185903" cy="1149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88425" y="3734869"/>
            <a:ext cx="241123" cy="1484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86279" y="1709638"/>
            <a:ext cx="193440" cy="841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60788" y="1874309"/>
            <a:ext cx="375064" cy="1866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61320" y="2066654"/>
            <a:ext cx="311060" cy="1510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84905" y="2221652"/>
            <a:ext cx="175883" cy="930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949610" y="2550060"/>
            <a:ext cx="53790" cy="2267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58280" y="2817217"/>
            <a:ext cx="53790" cy="2267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091335" y="2636995"/>
            <a:ext cx="78415" cy="3485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290882" y="2590508"/>
            <a:ext cx="137693" cy="6481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946306" y="2892721"/>
            <a:ext cx="105768" cy="4193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342692" y="3288677"/>
            <a:ext cx="408699" cy="3784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673913" y="3427775"/>
            <a:ext cx="315762" cy="3169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82867" y="3688200"/>
            <a:ext cx="543876" cy="5043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986367" y="3774846"/>
            <a:ext cx="267732" cy="2260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770444" y="3884975"/>
            <a:ext cx="676432" cy="583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342740" y="4153108"/>
            <a:ext cx="303210" cy="2480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421971" y="4471739"/>
            <a:ext cx="325963" cy="2700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46874" y="4608694"/>
            <a:ext cx="684390" cy="5818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631272" y="2685118"/>
            <a:ext cx="53790" cy="2267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191672" y="3248916"/>
            <a:ext cx="137606" cy="87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40846" y="4883770"/>
            <a:ext cx="44721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018723" y="3597976"/>
            <a:ext cx="44721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5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dapters Layer"/>
          <p:cNvSpPr/>
          <p:nvPr/>
        </p:nvSpPr>
        <p:spPr>
          <a:xfrm>
            <a:off x="3042683" y="4250699"/>
            <a:ext cx="5886893" cy="583295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9000">
                <a:schemeClr val="accent3">
                  <a:lumMod val="40000"/>
                  <a:lumOff val="6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Business Logic Layer"/>
          <p:cNvSpPr/>
          <p:nvPr/>
        </p:nvSpPr>
        <p:spPr>
          <a:xfrm>
            <a:off x="6939516" y="3532245"/>
            <a:ext cx="1990060" cy="58329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69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Validation Layer"/>
          <p:cNvSpPr/>
          <p:nvPr/>
        </p:nvSpPr>
        <p:spPr>
          <a:xfrm>
            <a:off x="3042683" y="2831333"/>
            <a:ext cx="5886893" cy="5832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69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Features</a:t>
            </a:r>
            <a:endParaRPr lang="en-US" dirty="0"/>
          </a:p>
        </p:txBody>
      </p:sp>
      <p:sp>
        <p:nvSpPr>
          <p:cNvPr id="4" name="Controler Layer"/>
          <p:cNvSpPr/>
          <p:nvPr/>
        </p:nvSpPr>
        <p:spPr>
          <a:xfrm>
            <a:off x="-6713879" y="1956391"/>
            <a:ext cx="5486400" cy="583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Controller</a:t>
            </a:r>
            <a:endParaRPr lang="en-US" dirty="0"/>
          </a:p>
        </p:txBody>
      </p:sp>
      <p:sp>
        <p:nvSpPr>
          <p:cNvPr id="5" name="Data Layer"/>
          <p:cNvSpPr/>
          <p:nvPr/>
        </p:nvSpPr>
        <p:spPr>
          <a:xfrm>
            <a:off x="-6713879" y="5078916"/>
            <a:ext cx="548640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endParaRPr lang="en-US" dirty="0"/>
          </a:p>
        </p:txBody>
      </p:sp>
      <p:pic>
        <p:nvPicPr>
          <p:cNvPr id="6" name="Thinking Bill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7" name="Success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343" y="2526030"/>
            <a:ext cx="3962400" cy="2971800"/>
          </a:xfrm>
          <a:prstGeom prst="rect">
            <a:avLst/>
          </a:prstGeom>
        </p:spPr>
      </p:pic>
      <p:pic>
        <p:nvPicPr>
          <p:cNvPr id="8" name="Pickup Bill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166" y="2546338"/>
            <a:ext cx="3962400" cy="2971800"/>
          </a:xfrm>
          <a:prstGeom prst="rect">
            <a:avLst/>
          </a:prstGeom>
        </p:spPr>
      </p:pic>
      <p:pic>
        <p:nvPicPr>
          <p:cNvPr id="9" name="Throw Bill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959" y="2532858"/>
            <a:ext cx="3962400" cy="2971800"/>
          </a:xfrm>
          <a:prstGeom prst="rect">
            <a:avLst/>
          </a:prstGeom>
        </p:spPr>
      </p:pic>
      <p:sp>
        <p:nvSpPr>
          <p:cNvPr id="10" name="Feature A"/>
          <p:cNvSpPr/>
          <p:nvPr/>
        </p:nvSpPr>
        <p:spPr>
          <a:xfrm>
            <a:off x="-6713879" y="2713716"/>
            <a:ext cx="1414130" cy="21911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Feature A</a:t>
            </a:r>
            <a:endParaRPr lang="en-US" dirty="0"/>
          </a:p>
        </p:txBody>
      </p:sp>
      <p:sp>
        <p:nvSpPr>
          <p:cNvPr id="11" name="Feature B"/>
          <p:cNvSpPr/>
          <p:nvPr/>
        </p:nvSpPr>
        <p:spPr>
          <a:xfrm>
            <a:off x="-4677743" y="2713716"/>
            <a:ext cx="1414130" cy="21911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Feature B</a:t>
            </a:r>
            <a:endParaRPr lang="en-US" dirty="0"/>
          </a:p>
        </p:txBody>
      </p:sp>
      <p:sp>
        <p:nvSpPr>
          <p:cNvPr id="12" name="Feature C"/>
          <p:cNvSpPr/>
          <p:nvPr/>
        </p:nvSpPr>
        <p:spPr>
          <a:xfrm>
            <a:off x="-2641608" y="2713716"/>
            <a:ext cx="1414130" cy="219116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Feature C</a:t>
            </a:r>
            <a:endParaRPr lang="en-US" dirty="0"/>
          </a:p>
        </p:txBody>
      </p:sp>
      <p:sp>
        <p:nvSpPr>
          <p:cNvPr id="13" name="Query"/>
          <p:cNvSpPr/>
          <p:nvPr/>
        </p:nvSpPr>
        <p:spPr>
          <a:xfrm>
            <a:off x="3242930" y="5133237"/>
            <a:ext cx="3450266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Query</a:t>
            </a:r>
            <a:endParaRPr lang="en-US" dirty="0"/>
          </a:p>
        </p:txBody>
      </p:sp>
      <p:sp>
        <p:nvSpPr>
          <p:cNvPr id="14" name="Command"/>
          <p:cNvSpPr/>
          <p:nvPr/>
        </p:nvSpPr>
        <p:spPr>
          <a:xfrm>
            <a:off x="7315201" y="5133237"/>
            <a:ext cx="141413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Command</a:t>
            </a:r>
            <a:endParaRPr lang="en-US" dirty="0"/>
          </a:p>
        </p:txBody>
      </p:sp>
      <p:sp>
        <p:nvSpPr>
          <p:cNvPr id="19" name="Validation Text"/>
          <p:cNvSpPr/>
          <p:nvPr/>
        </p:nvSpPr>
        <p:spPr>
          <a:xfrm>
            <a:off x="549276" y="1425974"/>
            <a:ext cx="1747358" cy="5832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69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Validation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Business Logic Text"/>
          <p:cNvSpPr/>
          <p:nvPr/>
        </p:nvSpPr>
        <p:spPr>
          <a:xfrm>
            <a:off x="6939516" y="5940056"/>
            <a:ext cx="1990060" cy="58329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69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Business Logic</a:t>
            </a:r>
            <a:endParaRPr lang="en-US" dirty="0"/>
          </a:p>
        </p:txBody>
      </p:sp>
      <p:sp>
        <p:nvSpPr>
          <p:cNvPr id="21" name="Adapters Text"/>
          <p:cNvSpPr/>
          <p:nvPr/>
        </p:nvSpPr>
        <p:spPr>
          <a:xfrm>
            <a:off x="549277" y="5669309"/>
            <a:ext cx="1747358" cy="583295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9000">
                <a:schemeClr val="accent3">
                  <a:lumMod val="40000"/>
                  <a:lumOff val="6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Adapters</a:t>
            </a:r>
            <a:endParaRPr lang="en-US" dirty="0"/>
          </a:p>
        </p:txBody>
      </p:sp>
      <p:cxnSp>
        <p:nvCxnSpPr>
          <p:cNvPr id="23" name="Validation Arrow"/>
          <p:cNvCxnSpPr/>
          <p:nvPr/>
        </p:nvCxnSpPr>
        <p:spPr>
          <a:xfrm>
            <a:off x="2296635" y="2009269"/>
            <a:ext cx="746048" cy="822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Adapter Arrow"/>
          <p:cNvCxnSpPr/>
          <p:nvPr/>
        </p:nvCxnSpPr>
        <p:spPr>
          <a:xfrm flipV="1">
            <a:off x="2296635" y="4833994"/>
            <a:ext cx="746048" cy="835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Business Logic Arrow"/>
          <p:cNvCxnSpPr/>
          <p:nvPr/>
        </p:nvCxnSpPr>
        <p:spPr>
          <a:xfrm flipV="1">
            <a:off x="7027236" y="4115540"/>
            <a:ext cx="0" cy="1824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nection CoV"/>
          <p:cNvSpPr/>
          <p:nvPr/>
        </p:nvSpPr>
        <p:spPr>
          <a:xfrm>
            <a:off x="3773228" y="2276847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nection CoB"/>
          <p:cNvSpPr/>
          <p:nvPr/>
        </p:nvSpPr>
        <p:spPr>
          <a:xfrm>
            <a:off x="5825134" y="2276847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nection CoC"/>
          <p:cNvSpPr/>
          <p:nvPr/>
        </p:nvSpPr>
        <p:spPr>
          <a:xfrm>
            <a:off x="7888295" y="2276847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nection AD"/>
          <p:cNvSpPr/>
          <p:nvPr/>
        </p:nvSpPr>
        <p:spPr>
          <a:xfrm>
            <a:off x="3771057" y="4617831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nection BD"/>
          <p:cNvSpPr/>
          <p:nvPr/>
        </p:nvSpPr>
        <p:spPr>
          <a:xfrm>
            <a:off x="5825134" y="4630394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nection CD"/>
          <p:cNvSpPr/>
          <p:nvPr/>
        </p:nvSpPr>
        <p:spPr>
          <a:xfrm>
            <a:off x="7882872" y="4630394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6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0.29219 0.04004 C 0.35347 0.04907 0.44496 0.05393 0.54028 0.05393 C 0.6493 0.05393 0.73628 0.04907 0.79757 0.04004 L 1.08976 2.22222E-6 " pathEditMode="relative" rAng="0" ptsTypes="AAAAA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79" y="26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5185E-6 L 0.29184 0.04005 C 0.35295 0.04908 0.44427 0.05394 0.53941 0.05394 C 0.64826 0.05394 0.73524 0.04908 0.79635 0.04005 L 1.08819 -1.85185E-6 " pathEditMode="relative" rAng="0" ptsTypes="AAAAA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10" y="26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29184 0.04005 C 0.35312 0.04908 0.44462 0.05394 0.53976 0.05394 C 0.64861 0.05394 0.73542 0.04908 0.7967 0.04005 L 1.08854 -4.07407E-6 " pathEditMode="relative" rAng="0" ptsTypes="AAAAA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27" y="268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0.29184 0.04005 C 0.35295 0.04908 0.44427 0.05394 0.53941 0.05394 C 0.64826 0.05394 0.73524 0.04908 0.79635 0.04005 L 1.08819 -4.07407E-6 " pathEditMode="relative" rAng="0" ptsTypes="AAAAA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10" y="268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29236 0.04005 C 0.35365 0.04908 0.44531 0.05394 0.5408 0.05394 C 0.64983 0.05394 0.73698 0.04908 0.79827 0.04005 L 1.0908 -4.07407E-6 " pathEditMode="relative" rAng="0" ptsTypes="AAAAA">
                                      <p:cBhvr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31" y="2685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5" grpId="0" animBg="1"/>
      <p:bldP spid="4" grpId="0" animBg="1"/>
      <p:bldP spid="5" grpId="0" animBg="1"/>
      <p:bldP spid="5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393" y="103373"/>
            <a:ext cx="4191000" cy="5588000"/>
          </a:xfrm>
          <a:prstGeom prst="rect">
            <a:avLst/>
          </a:prstGeom>
        </p:spPr>
      </p:pic>
      <p:pic>
        <p:nvPicPr>
          <p:cNvPr id="4" name="Success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343" y="2526030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6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197" y="1846943"/>
            <a:ext cx="1444978" cy="1422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441" y="3428530"/>
            <a:ext cx="25250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yefoakira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465" y="5287948"/>
            <a:ext cx="56220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ithub.com/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MiyamotoAkira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5175" y="3772797"/>
            <a:ext cx="30059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twoormore.eu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21172" y="4641617"/>
            <a:ext cx="5468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gitlab.com/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MiyamotoAkira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5919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&amp;A"/>
          <p:cNvSpPr/>
          <p:nvPr/>
        </p:nvSpPr>
        <p:spPr>
          <a:xfrm>
            <a:off x="3180433" y="299415"/>
            <a:ext cx="278313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Q&amp;A</a:t>
            </a:r>
            <a:endParaRPr lang="en-US" sz="9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Ha, Ha"/>
          <p:cNvSpPr/>
          <p:nvPr/>
        </p:nvSpPr>
        <p:spPr>
          <a:xfrm>
            <a:off x="2704473" y="2044005"/>
            <a:ext cx="37350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Ha, Ha</a:t>
            </a:r>
            <a:r>
              <a:rPr lang="en-US" sz="54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, </a:t>
            </a:r>
            <a:r>
              <a:rPr lang="en-US" sz="54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42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Phil Sebb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34" y="2967335"/>
            <a:ext cx="4115331" cy="25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1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rk Helme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206500"/>
            <a:ext cx="571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90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sic B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alute 1 B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  <p:pic>
        <p:nvPicPr>
          <p:cNvPr id="7" name="Salute 2 Bill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  <p:pic>
        <p:nvPicPr>
          <p:cNvPr id="8" name="Basic Bi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11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sic Bill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3" name="Success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4" name="Nice Cake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003" y="949694"/>
            <a:ext cx="4730012" cy="3748150"/>
          </a:xfrm>
          <a:prstGeom prst="rect">
            <a:avLst/>
          </a:prstGeom>
        </p:spPr>
      </p:pic>
      <p:pic>
        <p:nvPicPr>
          <p:cNvPr id="5" name="Defeat Bill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sp>
        <p:nvSpPr>
          <p:cNvPr id="6" name="Software"/>
          <p:cNvSpPr/>
          <p:nvPr/>
        </p:nvSpPr>
        <p:spPr>
          <a:xfrm rot="19894258">
            <a:off x="2865774" y="2044284"/>
            <a:ext cx="562870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Software</a:t>
            </a:r>
            <a:endParaRPr 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341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Defeat Bill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Initial Approach</a:t>
            </a:r>
            <a:endParaRPr lang="en-US" dirty="0"/>
          </a:p>
        </p:txBody>
      </p:sp>
      <p:pic>
        <p:nvPicPr>
          <p:cNvPr id="4" name="Thinking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sp>
        <p:nvSpPr>
          <p:cNvPr id="5" name="Monolith"/>
          <p:cNvSpPr/>
          <p:nvPr/>
        </p:nvSpPr>
        <p:spPr>
          <a:xfrm>
            <a:off x="-3551274" y="1617311"/>
            <a:ext cx="3147237" cy="436998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uccess Bill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7" name="Pickup Bill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8" name="Throw Bill" title="Throw Bill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sp>
        <p:nvSpPr>
          <p:cNvPr id="13" name="Mantain"/>
          <p:cNvSpPr/>
          <p:nvPr/>
        </p:nvSpPr>
        <p:spPr>
          <a:xfrm rot="21084633">
            <a:off x="5132071" y="1379218"/>
            <a:ext cx="3624217" cy="2496457"/>
          </a:xfrm>
          <a:prstGeom prst="irregularSeal2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Change</a:t>
            </a:r>
            <a:endParaRPr lang="en-US" dirty="0"/>
          </a:p>
        </p:txBody>
      </p:sp>
      <p:sp>
        <p:nvSpPr>
          <p:cNvPr id="11" name="Change"/>
          <p:cNvSpPr/>
          <p:nvPr/>
        </p:nvSpPr>
        <p:spPr>
          <a:xfrm rot="219727">
            <a:off x="5296807" y="2912356"/>
            <a:ext cx="3294743" cy="2496457"/>
          </a:xfrm>
          <a:prstGeom prst="irregularSeal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Improve</a:t>
            </a:r>
            <a:endParaRPr lang="en-US" dirty="0"/>
          </a:p>
        </p:txBody>
      </p:sp>
      <p:sp>
        <p:nvSpPr>
          <p:cNvPr id="12" name="Change"/>
          <p:cNvSpPr/>
          <p:nvPr/>
        </p:nvSpPr>
        <p:spPr>
          <a:xfrm>
            <a:off x="4251910" y="1937704"/>
            <a:ext cx="3294743" cy="2496457"/>
          </a:xfrm>
          <a:prstGeom prst="irregularSeal2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Scale?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1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0.25556 -0.23658 C 0.3092 -0.28982 0.38924 -0.31852 0.47274 -0.31852 C 0.56806 -0.31852 0.64479 -0.28982 0.69774 -0.23658 L 0.95347 1.85185E-6 " pathEditMode="relative" rAng="0" ptsTypes="AAAAA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74" y="-1592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13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hinking Bill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5" name="Defeat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6" name="Fruit Cake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50" y="524185"/>
            <a:ext cx="5358384" cy="318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4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ayered Cake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920" y="300901"/>
            <a:ext cx="5121902" cy="3845797"/>
          </a:xfrm>
          <a:prstGeom prst="rect">
            <a:avLst/>
          </a:prstGeom>
        </p:spPr>
      </p:pic>
      <p:pic>
        <p:nvPicPr>
          <p:cNvPr id="3" name="Success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38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econd Grouping"/>
          <p:cNvSpPr/>
          <p:nvPr/>
        </p:nvSpPr>
        <p:spPr>
          <a:xfrm>
            <a:off x="3091542" y="3444323"/>
            <a:ext cx="5762171" cy="1506031"/>
          </a:xfrm>
          <a:prstGeom prst="round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irst Grouping"/>
          <p:cNvSpPr/>
          <p:nvPr/>
        </p:nvSpPr>
        <p:spPr>
          <a:xfrm>
            <a:off x="3091543" y="1887271"/>
            <a:ext cx="5762171" cy="1506031"/>
          </a:xfrm>
          <a:prstGeom prst="round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 up</a:t>
            </a:r>
            <a:endParaRPr lang="en-US" dirty="0"/>
          </a:p>
        </p:txBody>
      </p:sp>
      <p:pic>
        <p:nvPicPr>
          <p:cNvPr id="4" name="Thinking Bill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5" name="Success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1" y="2530979"/>
            <a:ext cx="3962400" cy="2971800"/>
          </a:xfrm>
          <a:prstGeom prst="rect">
            <a:avLst/>
          </a:prstGeom>
        </p:spPr>
      </p:pic>
      <p:pic>
        <p:nvPicPr>
          <p:cNvPr id="6" name="Pickup Bill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46745"/>
            <a:ext cx="3962400" cy="2971800"/>
          </a:xfrm>
          <a:prstGeom prst="rect">
            <a:avLst/>
          </a:prstGeom>
        </p:spPr>
      </p:pic>
      <p:pic>
        <p:nvPicPr>
          <p:cNvPr id="7" name="Throw Bill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4" y="2548393"/>
            <a:ext cx="3962400" cy="2971800"/>
          </a:xfrm>
          <a:prstGeom prst="rect">
            <a:avLst/>
          </a:prstGeom>
        </p:spPr>
      </p:pic>
      <p:sp>
        <p:nvSpPr>
          <p:cNvPr id="8" name="Controller"/>
          <p:cNvSpPr/>
          <p:nvPr/>
        </p:nvSpPr>
        <p:spPr>
          <a:xfrm>
            <a:off x="-6917083" y="1956391"/>
            <a:ext cx="5486400" cy="583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Controller</a:t>
            </a:r>
            <a:endParaRPr lang="en-US" dirty="0"/>
          </a:p>
        </p:txBody>
      </p:sp>
      <p:sp>
        <p:nvSpPr>
          <p:cNvPr id="9" name="Validation"/>
          <p:cNvSpPr/>
          <p:nvPr/>
        </p:nvSpPr>
        <p:spPr>
          <a:xfrm>
            <a:off x="-6917083" y="2737022"/>
            <a:ext cx="5486400" cy="5832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Validation</a:t>
            </a:r>
            <a:endParaRPr lang="en-US" dirty="0"/>
          </a:p>
        </p:txBody>
      </p:sp>
      <p:sp>
        <p:nvSpPr>
          <p:cNvPr id="10" name="Business Logic"/>
          <p:cNvSpPr/>
          <p:nvPr/>
        </p:nvSpPr>
        <p:spPr>
          <a:xfrm>
            <a:off x="-6917083" y="3517653"/>
            <a:ext cx="5486400" cy="5832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Business Logic</a:t>
            </a:r>
            <a:endParaRPr lang="en-US" dirty="0"/>
          </a:p>
        </p:txBody>
      </p:sp>
      <p:sp>
        <p:nvSpPr>
          <p:cNvPr id="11" name="Adapter"/>
          <p:cNvSpPr/>
          <p:nvPr/>
        </p:nvSpPr>
        <p:spPr>
          <a:xfrm>
            <a:off x="-6917083" y="4298284"/>
            <a:ext cx="5486400" cy="5832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Adapter</a:t>
            </a:r>
            <a:endParaRPr lang="en-US" dirty="0"/>
          </a:p>
        </p:txBody>
      </p:sp>
      <p:sp>
        <p:nvSpPr>
          <p:cNvPr id="12" name="Data"/>
          <p:cNvSpPr/>
          <p:nvPr/>
        </p:nvSpPr>
        <p:spPr>
          <a:xfrm>
            <a:off x="-6917083" y="5078916"/>
            <a:ext cx="548640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endParaRPr lang="en-US" dirty="0"/>
          </a:p>
        </p:txBody>
      </p:sp>
      <p:sp>
        <p:nvSpPr>
          <p:cNvPr id="14" name="Change 1"/>
          <p:cNvSpPr/>
          <p:nvPr/>
        </p:nvSpPr>
        <p:spPr>
          <a:xfrm>
            <a:off x="8102454" y="1992857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ange 2"/>
          <p:cNvSpPr/>
          <p:nvPr/>
        </p:nvSpPr>
        <p:spPr>
          <a:xfrm>
            <a:off x="8102454" y="2773488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ange 3"/>
          <p:cNvSpPr/>
          <p:nvPr/>
        </p:nvSpPr>
        <p:spPr>
          <a:xfrm>
            <a:off x="8102454" y="3554119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ange 4"/>
          <p:cNvSpPr/>
          <p:nvPr/>
        </p:nvSpPr>
        <p:spPr>
          <a:xfrm>
            <a:off x="8102453" y="4334750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ange 5"/>
          <p:cNvSpPr/>
          <p:nvPr/>
        </p:nvSpPr>
        <p:spPr>
          <a:xfrm>
            <a:off x="8102454" y="5115382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rst Flow"/>
          <p:cNvSpPr/>
          <p:nvPr/>
        </p:nvSpPr>
        <p:spPr>
          <a:xfrm>
            <a:off x="7378461" y="1992857"/>
            <a:ext cx="606500" cy="363288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mmand"/>
          <p:cNvSpPr/>
          <p:nvPr/>
        </p:nvSpPr>
        <p:spPr>
          <a:xfrm>
            <a:off x="3227252" y="5078916"/>
            <a:ext cx="2541182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Command</a:t>
            </a:r>
            <a:endParaRPr lang="en-US" dirty="0"/>
          </a:p>
        </p:txBody>
      </p:sp>
      <p:pic>
        <p:nvPicPr>
          <p:cNvPr id="22" name="Defeat Bill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2" y="2553803"/>
            <a:ext cx="3962400" cy="2971800"/>
          </a:xfrm>
          <a:prstGeom prst="rect">
            <a:avLst/>
          </a:prstGeom>
        </p:spPr>
      </p:pic>
      <p:sp>
        <p:nvSpPr>
          <p:cNvPr id="28" name="Second Flow"/>
          <p:cNvSpPr/>
          <p:nvPr/>
        </p:nvSpPr>
        <p:spPr>
          <a:xfrm flipV="1">
            <a:off x="7383421" y="1988898"/>
            <a:ext cx="606500" cy="363288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Query"/>
          <p:cNvSpPr/>
          <p:nvPr/>
        </p:nvSpPr>
        <p:spPr>
          <a:xfrm>
            <a:off x="6156654" y="5078916"/>
            <a:ext cx="2541182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Query</a:t>
            </a:r>
            <a:endParaRPr lang="en-US" dirty="0"/>
          </a:p>
        </p:txBody>
      </p:sp>
      <p:sp>
        <p:nvSpPr>
          <p:cNvPr id="32" name="Connect VA"/>
          <p:cNvSpPr/>
          <p:nvPr/>
        </p:nvSpPr>
        <p:spPr>
          <a:xfrm>
            <a:off x="4121844" y="2999861"/>
            <a:ext cx="609813" cy="161096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onnect CV"/>
          <p:cNvSpPr/>
          <p:nvPr/>
        </p:nvSpPr>
        <p:spPr>
          <a:xfrm>
            <a:off x="3420860" y="2295012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nect VB"/>
          <p:cNvSpPr/>
          <p:nvPr/>
        </p:nvSpPr>
        <p:spPr>
          <a:xfrm>
            <a:off x="3420860" y="3095656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nect BA"/>
          <p:cNvSpPr/>
          <p:nvPr/>
        </p:nvSpPr>
        <p:spPr>
          <a:xfrm>
            <a:off x="3420860" y="3896300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nect AD"/>
          <p:cNvSpPr/>
          <p:nvPr/>
        </p:nvSpPr>
        <p:spPr>
          <a:xfrm>
            <a:off x="3420860" y="4696944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nect AD 2"/>
          <p:cNvSpPr/>
          <p:nvPr/>
        </p:nvSpPr>
        <p:spPr>
          <a:xfrm>
            <a:off x="6406396" y="4696944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3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0.30729 -0.10509 C 0.38298 -0.12871 0.46267 -0.14144 0.5743 -0.14144 C 0.68993 -0.14144 0.7658 -0.12871 0.84149 -0.10509 L 1.10885 2.22222E-6 " pathEditMode="relative" rAng="0" ptsTypes="AAAAA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4" y="-70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6 3.33333E-6 L 0.24739 -0.06621 C 0.33073 -0.08125 0.4118 -0.08912 0.53559 -0.08912 C 0.65694 -0.08912 0.74045 -0.08125 0.82135 -0.06621 L 1.10729 3.33333E-6 " pathEditMode="relative" rAng="0" ptsTypes="AAAAA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44" y="-446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12 -4.07407E-6 L 0.22899 -0.19699 C 0.29583 -0.24143 0.39027 -0.26527 0.49618 -0.26527 C 0.61996 -0.26527 0.71441 -0.24143 0.79097 -0.19699 L 1.10555 -4.07407E-6 " pathEditMode="relative" rAng="0" ptsTypes="AAAAA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25" y="-1326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0.30555 -0.16227 C 0.38194 -0.19884 0.45816 -0.21852 0.57257 -0.21852 C 0.68715 -0.21852 0.76354 -0.19884 0.83993 -0.16227 L 1.10729 -2.96296E-6 " pathEditMode="relative" rAng="0" ptsTypes="AAAAA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65" y="-1092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0.30989 -0.49051 C 0.38611 -0.60092 0.46215 -0.66041 0.57656 -0.66041 C 0.69097 -0.66041 0.76718 -0.60092 0.8434 -0.49051 L 1.11041 -1.85185E-6 " pathEditMode="relative" rAng="0" ptsTypes="AAAAA">
                                      <p:cBhvr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21" y="-33032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0" grpId="0" animBg="1"/>
      <p:bldP spid="30" grpId="1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8" grpId="0" animBg="1"/>
      <p:bldP spid="2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17100</TotalTime>
  <Words>801</Words>
  <Application>Microsoft Macintosh PowerPoint</Application>
  <PresentationFormat>On-screen Show (4:3)</PresentationFormat>
  <Paragraphs>142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Breeze</vt:lpstr>
      <vt:lpstr>Slicing: Features vs Layers</vt:lpstr>
      <vt:lpstr>PowerPoint Presentation</vt:lpstr>
      <vt:lpstr>PowerPoint Presentation</vt:lpstr>
      <vt:lpstr>PowerPoint Presentation</vt:lpstr>
      <vt:lpstr>PowerPoint Presentation</vt:lpstr>
      <vt:lpstr>An Initial Approach</vt:lpstr>
      <vt:lpstr>PowerPoint Presentation</vt:lpstr>
      <vt:lpstr>PowerPoint Presentation</vt:lpstr>
      <vt:lpstr>Layering up</vt:lpstr>
      <vt:lpstr>Time to Change</vt:lpstr>
      <vt:lpstr>Alternative: Features</vt:lpstr>
      <vt:lpstr>PowerPoint Presentation</vt:lpstr>
      <vt:lpstr>This is the end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Slicing: Features vs Layers</dc:title>
  <dc:creator>Jorge Gueorguiev Garcia</dc:creator>
  <cp:lastModifiedBy>Jorge Gueorguiev Garcia</cp:lastModifiedBy>
  <cp:revision>62</cp:revision>
  <dcterms:created xsi:type="dcterms:W3CDTF">2016-02-04T08:51:34Z</dcterms:created>
  <dcterms:modified xsi:type="dcterms:W3CDTF">2016-03-01T09:20:42Z</dcterms:modified>
</cp:coreProperties>
</file>